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60" r:id="rId2"/>
    <p:sldId id="256" r:id="rId3"/>
    <p:sldId id="285" r:id="rId4"/>
    <p:sldId id="261" r:id="rId5"/>
    <p:sldId id="275" r:id="rId6"/>
    <p:sldId id="262" r:id="rId7"/>
    <p:sldId id="257" r:id="rId8"/>
    <p:sldId id="286" r:id="rId9"/>
    <p:sldId id="258" r:id="rId10"/>
    <p:sldId id="259" r:id="rId11"/>
    <p:sldId id="263" r:id="rId12"/>
    <p:sldId id="264" r:id="rId13"/>
    <p:sldId id="274" r:id="rId14"/>
    <p:sldId id="276" r:id="rId15"/>
    <p:sldId id="265" r:id="rId16"/>
    <p:sldId id="267" r:id="rId17"/>
    <p:sldId id="268" r:id="rId18"/>
    <p:sldId id="269" r:id="rId19"/>
    <p:sldId id="277" r:id="rId20"/>
    <p:sldId id="279" r:id="rId21"/>
    <p:sldId id="280" r:id="rId22"/>
    <p:sldId id="281" r:id="rId23"/>
    <p:sldId id="282" r:id="rId24"/>
    <p:sldId id="284" r:id="rId25"/>
    <p:sldId id="270" r:id="rId26"/>
    <p:sldId id="271" r:id="rId27"/>
    <p:sldId id="272" r:id="rId28"/>
    <p:sldId id="273"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78" autoAdjust="0"/>
    <p:restoredTop sz="94611" autoAdjust="0"/>
  </p:normalViewPr>
  <p:slideViewPr>
    <p:cSldViewPr snapToGrid="0" snapToObjects="1">
      <p:cViewPr varScale="1">
        <p:scale>
          <a:sx n="79" d="100"/>
          <a:sy n="79" d="100"/>
        </p:scale>
        <p:origin x="-336" y="-96"/>
      </p:cViewPr>
      <p:guideLst>
        <p:guide orient="horz" pos="2160"/>
        <p:guide pos="2880"/>
      </p:guideLst>
    </p:cSldViewPr>
  </p:slideViewPr>
  <p:outlineViewPr>
    <p:cViewPr>
      <p:scale>
        <a:sx n="33" d="100"/>
        <a:sy n="33" d="100"/>
      </p:scale>
      <p:origin x="160" y="58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E77EC027-10D9-4718-8B76-85111DB26B76}" type="datetimeFigureOut">
              <a:rPr lang="en-US"/>
              <a:pPr>
                <a:defRPr/>
              </a:pPr>
              <a:t>2/6/12</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930BE864-E347-4A61-BC5F-46087FDEE9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6C7EF5-9BD9-4AAF-8D96-04A20735582B}" type="datetimeFigureOut">
              <a:rPr lang="en-US"/>
              <a:pPr>
                <a:defRPr/>
              </a:pPr>
              <a:t>2/6/12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A6F7500-7C49-4FF8-A5FD-B69D11320C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1D2D14-FE8C-4323-850F-B187D3A9B1A1}" type="datetimeFigureOut">
              <a:rPr lang="en-US"/>
              <a:pPr>
                <a:defRPr/>
              </a:pPr>
              <a:t>2/6/12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7612159-A804-4BD4-B4CE-35B464B7D8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1586F4B-1BB5-4F46-A50B-D0B603A4A1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CF05C93-D5FD-4431-A203-95FD1790DC3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172C3F3-02A4-421F-B441-8F0922530F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83D9E0E5-6990-4B56-A3F0-8C90273ED2CF}" type="datetimeFigureOut">
              <a:rPr lang="en-US"/>
              <a:pPr>
                <a:defRPr/>
              </a:pPr>
              <a:t>2/6/12</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32D50B-4237-406F-A817-371DB5C212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D376FA58-8605-40E6-BD81-13CC05D481D9}" type="datetimeFigureOut">
              <a:rPr lang="en-US"/>
              <a:pPr>
                <a:defRPr/>
              </a:pPr>
              <a:t>2/6/12</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24D35675-F91F-4C44-8D56-8865F4CEEF0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84973F4-180F-49C8-A884-4ACACF10135F}" type="datetimeFigureOut">
              <a:rPr lang="en-US"/>
              <a:pPr>
                <a:defRPr/>
              </a:pPr>
              <a:t>2/6/12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D5F3AF-CE21-49AC-8278-ABE200F72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AEA03F1-0447-4E36-BB38-A40F8AF2FA70}" type="datetimeFigureOut">
              <a:rPr lang="en-US"/>
              <a:pPr>
                <a:defRPr/>
              </a:pPr>
              <a:t>2/6/12</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8127542E-A172-48D1-B79A-496E9D9FA42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0CC302B-E0CC-4CF9-8671-23743AEC032E}" type="datetimeFigureOut">
              <a:rPr lang="en-US"/>
              <a:pPr>
                <a:defRPr/>
              </a:pPr>
              <a:t>2/6/12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5F6C94A-BE36-45C1-9A3C-6BDCE5B6F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B901B2F-3D5B-49F0-A429-B9718E7F6912}" type="datetimeFigureOut">
              <a:rPr lang="en-US"/>
              <a:pPr>
                <a:defRPr/>
              </a:pPr>
              <a:t>2/6/12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943EF82-3EC0-41CF-AB07-BA424C8CDA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D5E434CA-AA8B-445B-8CB7-475DF8863982}" type="datetimeFigureOut">
              <a:rPr lang="en-US"/>
              <a:pPr>
                <a:defRPr/>
              </a:pPr>
              <a:t>2/6/12</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E13F6F78-344F-4948-9601-22766761374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FCAE2A0B-5E5A-4B7B-B670-F55A43E46876}" type="datetimeFigureOut">
              <a:rPr lang="en-US"/>
              <a:pPr>
                <a:defRPr/>
              </a:pPr>
              <a:t>2/6/12</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CBBD0778-630A-4564-9DF2-D455B330C4D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ea typeface="+mn-ea"/>
                <a:cs typeface="+mn-cs"/>
              </a:defRPr>
            </a:lvl1pPr>
          </a:lstStyle>
          <a:p>
            <a:pPr>
              <a:defRPr/>
            </a:pPr>
            <a:fld id="{2381D5EA-7198-4F45-A5BC-42F7DE9751F6}" type="datetimeFigureOut">
              <a:rPr lang="en-US"/>
              <a:pPr>
                <a:defRPr/>
              </a:pPr>
              <a:t>2/6/12</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ea typeface="+mn-ea"/>
                <a:cs typeface="+mn-cs"/>
              </a:defRPr>
            </a:lvl1pPr>
          </a:lstStyle>
          <a:p>
            <a:pPr>
              <a:defRPr/>
            </a:pPr>
            <a:fld id="{0634BB50-E75A-423F-BF9B-152F795973F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74" r:id="rId6"/>
    <p:sldLayoutId id="2147483673" r:id="rId7"/>
    <p:sldLayoutId id="2147483680" r:id="rId8"/>
    <p:sldLayoutId id="2147483681" r:id="rId9"/>
    <p:sldLayoutId id="2147483672" r:id="rId10"/>
    <p:sldLayoutId id="2147483671" r:id="rId11"/>
    <p:sldLayoutId id="2147483682" r:id="rId12"/>
    <p:sldLayoutId id="2147483683" r:id="rId13"/>
    <p:sldLayoutId id="2147483684" r:id="rId14"/>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ＭＳ Ｐゴシック" charset="-128"/>
          <a:cs typeface="ＭＳ Ｐゴシック" charset="-128"/>
        </a:defRPr>
      </a:lvl1pPr>
      <a:lvl2pPr marL="4841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2pPr>
      <a:lvl3pPr marL="4841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3pPr>
      <a:lvl4pPr marL="4841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4pPr>
      <a:lvl5pPr marL="4841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5pPr>
      <a:lvl6pPr marL="9413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6pPr>
      <a:lvl7pPr marL="13985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7pPr>
      <a:lvl8pPr marL="18557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8pPr>
      <a:lvl9pPr marL="2312988" indent="-484188" algn="l" rtl="0" fontAlgn="base">
        <a:spcBef>
          <a:spcPct val="0"/>
        </a:spcBef>
        <a:spcAft>
          <a:spcPct val="0"/>
        </a:spcAft>
        <a:defRPr sz="4200">
          <a:solidFill>
            <a:srgbClr val="FF965C"/>
          </a:solidFill>
          <a:latin typeface="Century Gothic" charset="0"/>
          <a:ea typeface="ＭＳ Ｐゴシック" charset="-128"/>
          <a:cs typeface="ＭＳ Ｐゴシック" charset="-128"/>
        </a:defRPr>
      </a:lvl9pPr>
    </p:titleStyle>
    <p:bodyStyle>
      <a:lvl1pPr marL="447675" indent="-382588" algn="l" rtl="0" fontAlgn="base">
        <a:spcBef>
          <a:spcPct val="20000"/>
        </a:spcBef>
        <a:spcAft>
          <a:spcPct val="0"/>
        </a:spcAft>
        <a:buClr>
          <a:schemeClr val="accent1"/>
        </a:buClr>
        <a:buSzPct val="80000"/>
        <a:buFont typeface="Wingdings 2" charset="2"/>
        <a:buChar char=""/>
        <a:defRPr sz="3000" kern="1200">
          <a:solidFill>
            <a:schemeClr val="tx1"/>
          </a:solidFill>
          <a:latin typeface="+mn-lt"/>
          <a:ea typeface="ＭＳ Ｐゴシック" charset="-128"/>
          <a:cs typeface="ＭＳ Ｐゴシック" charset="-128"/>
        </a:defRPr>
      </a:lvl1pPr>
      <a:lvl2pPr marL="822325" indent="-285750" algn="l" rtl="0" fontAlgn="base">
        <a:spcBef>
          <a:spcPct val="20000"/>
        </a:spcBef>
        <a:spcAft>
          <a:spcPct val="0"/>
        </a:spcAft>
        <a:buClr>
          <a:schemeClr val="accent1"/>
        </a:buClr>
        <a:buSzPct val="95000"/>
        <a:buFont typeface="Verdana" charset="0"/>
        <a:buChar char="›"/>
        <a:defRPr sz="2600" kern="1200">
          <a:solidFill>
            <a:schemeClr val="tx1"/>
          </a:solidFill>
          <a:latin typeface="+mn-lt"/>
          <a:ea typeface="ＭＳ Ｐゴシック" charset="-128"/>
          <a:cs typeface="+mn-cs"/>
        </a:defRPr>
      </a:lvl2pPr>
      <a:lvl3pPr marL="1104900" indent="-228600" algn="l" rtl="0" fontAlgn="base">
        <a:spcBef>
          <a:spcPct val="20000"/>
        </a:spcBef>
        <a:spcAft>
          <a:spcPct val="0"/>
        </a:spcAft>
        <a:buClr>
          <a:schemeClr val="accent1"/>
        </a:buClr>
        <a:buFont typeface="Wingdings 2" charset="2"/>
        <a:buChar char=""/>
        <a:defRPr sz="2400" kern="1200">
          <a:solidFill>
            <a:schemeClr val="tx1"/>
          </a:solidFill>
          <a:latin typeface="+mn-lt"/>
          <a:ea typeface="ＭＳ Ｐゴシック" charset="-128"/>
          <a:cs typeface="+mn-cs"/>
        </a:defRPr>
      </a:lvl3pPr>
      <a:lvl4pPr marL="1371600" indent="-209550" algn="l" rtl="0" fontAlgn="base">
        <a:spcBef>
          <a:spcPct val="20000"/>
        </a:spcBef>
        <a:spcAft>
          <a:spcPct val="0"/>
        </a:spcAft>
        <a:buClr>
          <a:schemeClr val="accent1"/>
        </a:buClr>
        <a:buFont typeface="Wingdings 2" charset="2"/>
        <a:buChar char=""/>
        <a:defRPr sz="2000" kern="1200">
          <a:solidFill>
            <a:schemeClr val="tx1"/>
          </a:solidFill>
          <a:latin typeface="+mn-lt"/>
          <a:ea typeface="ＭＳ Ｐゴシック" charset="-128"/>
          <a:cs typeface="+mn-cs"/>
        </a:defRPr>
      </a:lvl4pPr>
      <a:lvl5pPr marL="1600200" indent="-209550" algn="l" rtl="0" fontAlgn="base">
        <a:spcBef>
          <a:spcPct val="20000"/>
        </a:spcBef>
        <a:spcAft>
          <a:spcPct val="0"/>
        </a:spcAft>
        <a:buClr>
          <a:srgbClr val="FEAF90"/>
        </a:buClr>
        <a:buFont typeface="Wingdings 2" charset="2"/>
        <a:buChar char=""/>
        <a:defRPr sz="1900" kern="1200">
          <a:solidFill>
            <a:schemeClr val="tx1"/>
          </a:solidFill>
          <a:latin typeface="+mn-lt"/>
          <a:ea typeface="ＭＳ Ｐゴシック" charset="-128"/>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6288"/>
            <a:ext cx="9144000" cy="1470025"/>
          </a:xfrm>
        </p:spPr>
        <p:txBody>
          <a:bodyPr>
            <a:noAutofit/>
          </a:bodyPr>
          <a:lstStyle/>
          <a:p>
            <a:pPr marL="484632" indent="0" algn="ctr" fontAlgn="auto">
              <a:spcAft>
                <a:spcPts val="0"/>
              </a:spcAft>
              <a:defRPr/>
            </a:pPr>
            <a:r>
              <a:rPr lang="en-US" sz="5000" dirty="0" smtClean="0">
                <a:solidFill>
                  <a:schemeClr val="accent1">
                    <a:tint val="83000"/>
                    <a:satMod val="150000"/>
                  </a:schemeClr>
                </a:solidFill>
                <a:ea typeface="+mj-ea"/>
                <a:cs typeface="+mj-cs"/>
              </a:rPr>
              <a:t>Aphra Behn </a:t>
            </a:r>
            <a:br>
              <a:rPr lang="en-US" sz="5000" dirty="0" smtClean="0">
                <a:solidFill>
                  <a:schemeClr val="accent1">
                    <a:tint val="83000"/>
                    <a:satMod val="150000"/>
                  </a:schemeClr>
                </a:solidFill>
                <a:ea typeface="+mj-ea"/>
                <a:cs typeface="+mj-cs"/>
              </a:rPr>
            </a:br>
            <a:r>
              <a:rPr lang="en-US" sz="5000" i="1" dirty="0" smtClean="0">
                <a:solidFill>
                  <a:schemeClr val="accent1">
                    <a:tint val="83000"/>
                    <a:satMod val="150000"/>
                  </a:schemeClr>
                </a:solidFill>
                <a:ea typeface="+mj-ea"/>
                <a:cs typeface="+mj-cs"/>
              </a:rPr>
              <a:t>Oroonoko, The Royal Slave</a:t>
            </a:r>
            <a:endParaRPr lang="en-US" sz="5000" dirty="0">
              <a:solidFill>
                <a:schemeClr val="accent1">
                  <a:tint val="83000"/>
                  <a:satMod val="150000"/>
                </a:schemeClr>
              </a:solidFill>
              <a:ea typeface="+mj-ea"/>
              <a:cs typeface="+mj-cs"/>
            </a:endParaRPr>
          </a:p>
        </p:txBody>
      </p:sp>
      <p:sp>
        <p:nvSpPr>
          <p:cNvPr id="3" name="Subtitle 2"/>
          <p:cNvSpPr>
            <a:spLocks noGrp="1"/>
          </p:cNvSpPr>
          <p:nvPr>
            <p:ph type="subTitle" idx="1"/>
          </p:nvPr>
        </p:nvSpPr>
        <p:spPr>
          <a:xfrm>
            <a:off x="540544" y="2707494"/>
            <a:ext cx="8062912" cy="1752600"/>
          </a:xfrm>
        </p:spPr>
        <p:txBody>
          <a:bodyPr>
            <a:normAutofit/>
          </a:bodyPr>
          <a:lstStyle/>
          <a:p>
            <a:pPr fontAlgn="auto">
              <a:spcAft>
                <a:spcPts val="0"/>
              </a:spcAft>
              <a:buFont typeface="Wingdings 2"/>
              <a:buNone/>
              <a:defRPr/>
            </a:pPr>
            <a:r>
              <a:rPr lang="en-US" sz="4000" dirty="0" smtClean="0">
                <a:ea typeface="+mn-ea"/>
                <a:cs typeface="+mn-cs"/>
              </a:rPr>
              <a:t>By Shivani, </a:t>
            </a:r>
            <a:r>
              <a:rPr lang="en-US" sz="4000" dirty="0" err="1" smtClean="0">
                <a:ea typeface="+mn-ea"/>
                <a:cs typeface="+mn-cs"/>
              </a:rPr>
              <a:t>Kiely</a:t>
            </a:r>
            <a:r>
              <a:rPr lang="en-US" sz="4000" dirty="0" smtClean="0">
                <a:ea typeface="+mn-ea"/>
                <a:cs typeface="+mn-cs"/>
              </a:rPr>
              <a:t>, </a:t>
            </a:r>
            <a:r>
              <a:rPr lang="en-US" sz="4000" dirty="0" err="1" smtClean="0">
                <a:ea typeface="+mn-ea"/>
                <a:cs typeface="+mn-cs"/>
              </a:rPr>
              <a:t>Manpreet</a:t>
            </a:r>
            <a:r>
              <a:rPr lang="en-US" sz="4000" dirty="0" smtClean="0">
                <a:ea typeface="+mn-ea"/>
                <a:cs typeface="+mn-cs"/>
              </a:rPr>
              <a:t>, Richard, Andres and Jonathon </a:t>
            </a:r>
            <a:endParaRPr lang="en-US" sz="4000"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fontAlgn="auto">
              <a:spcAft>
                <a:spcPts val="0"/>
              </a:spcAft>
              <a:defRPr/>
            </a:pPr>
            <a:endParaRPr lang="en-US">
              <a:solidFill>
                <a:schemeClr val="accent1">
                  <a:tint val="83000"/>
                  <a:satMod val="150000"/>
                </a:schemeClr>
              </a:solidFill>
              <a:ea typeface="+mj-ea"/>
              <a:cs typeface="+mj-cs"/>
            </a:endParaRPr>
          </a:p>
        </p:txBody>
      </p:sp>
      <p:pic>
        <p:nvPicPr>
          <p:cNvPr id="25602" name="Content Placeholder 3" descr="suriname.gif"/>
          <p:cNvPicPr>
            <a:picLocks noGrp="1" noChangeAspect="1"/>
          </p:cNvPicPr>
          <p:nvPr>
            <p:ph idx="1"/>
          </p:nvPr>
        </p:nvPicPr>
        <p:blipFill>
          <a:blip r:embed="rId2"/>
          <a:srcRect t="10886" b="10886"/>
          <a:stretch>
            <a:fillRect/>
          </a:stretch>
        </p:blipFill>
        <p:spPr>
          <a:xfrm>
            <a:off x="-60325" y="0"/>
            <a:ext cx="9204325"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Slavery </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77500" lnSpcReduction="20000"/>
          </a:bodyPr>
          <a:lstStyle/>
          <a:p>
            <a:pPr marL="448056" indent="-384048" fontAlgn="auto">
              <a:spcAft>
                <a:spcPts val="0"/>
              </a:spcAft>
              <a:buFont typeface="Wingdings 2"/>
              <a:buChar char=""/>
              <a:defRPr/>
            </a:pPr>
            <a:r>
              <a:rPr lang="en-US" dirty="0" smtClean="0">
                <a:ea typeface="+mn-ea"/>
                <a:cs typeface="+mn-cs"/>
              </a:rPr>
              <a:t>In the eighteenth and nineteenth centuries Oroonoko was considered an anti-slavery novel</a:t>
            </a:r>
          </a:p>
          <a:p>
            <a:pPr marL="448056" indent="-384048" fontAlgn="auto">
              <a:spcAft>
                <a:spcPts val="0"/>
              </a:spcAft>
              <a:buFont typeface="Wingdings 2"/>
              <a:buChar char=""/>
              <a:defRPr/>
            </a:pPr>
            <a:r>
              <a:rPr lang="en-US" dirty="0" smtClean="0">
                <a:ea typeface="+mn-ea"/>
                <a:cs typeface="+mn-cs"/>
              </a:rPr>
              <a:t>two members of disadvantaged groups: the hero of the story, the black male slave, and the white mistress who is his narrator.</a:t>
            </a:r>
          </a:p>
          <a:p>
            <a:pPr marL="448056" indent="-384048" fontAlgn="auto">
              <a:spcAft>
                <a:spcPts val="0"/>
              </a:spcAft>
              <a:buFont typeface="Wingdings 2"/>
              <a:buChar char=""/>
              <a:defRPr/>
            </a:pPr>
            <a:r>
              <a:rPr lang="en-US" dirty="0" smtClean="0">
                <a:ea typeface="+mn-ea"/>
                <a:cs typeface="+mn-cs"/>
              </a:rPr>
              <a:t>Moor- Loosely used for any dark-skinned person.</a:t>
            </a:r>
          </a:p>
          <a:p>
            <a:pPr marL="448056" indent="-384048" fontAlgn="auto">
              <a:spcAft>
                <a:spcPts val="0"/>
              </a:spcAft>
              <a:buFont typeface="Wingdings 2"/>
              <a:buChar char=""/>
              <a:defRPr/>
            </a:pPr>
            <a:r>
              <a:rPr lang="en-US" dirty="0" smtClean="0">
                <a:ea typeface="+mn-ea"/>
                <a:cs typeface="+mn-cs"/>
              </a:rPr>
              <a:t>oppression in Oroonoko is race and not gender</a:t>
            </a:r>
          </a:p>
          <a:p>
            <a:pPr marL="448056" indent="-384048" fontAlgn="auto">
              <a:spcAft>
                <a:spcPts val="0"/>
              </a:spcAft>
              <a:buFont typeface="Wingdings 2"/>
              <a:buChar char=""/>
              <a:defRPr/>
            </a:pPr>
            <a:r>
              <a:rPr lang="en-US" dirty="0" smtClean="0">
                <a:ea typeface="+mn-ea"/>
                <a:cs typeface="+mn-cs"/>
              </a:rPr>
              <a:t>Behn writes of the horrors of slavery, she never suggests that it should be outlawed as an institution. </a:t>
            </a:r>
          </a:p>
          <a:p>
            <a:pPr marL="448056" indent="-384048" fontAlgn="auto">
              <a:spcAft>
                <a:spcPts val="0"/>
              </a:spcAft>
              <a:buFont typeface="Wingdings 2"/>
              <a:buChar char=""/>
              <a:defRPr/>
            </a:pPr>
            <a:r>
              <a:rPr lang="en-US" dirty="0" smtClean="0">
                <a:ea typeface="+mn-ea"/>
                <a:cs typeface="+mn-cs"/>
              </a:rPr>
              <a:t>Oroonoko suffers as a slave; he never regrets taking slaves himself. </a:t>
            </a:r>
          </a:p>
          <a:p>
            <a:pPr marL="448056" indent="-384048" fontAlgn="auto">
              <a:spcAft>
                <a:spcPts val="0"/>
              </a:spcAft>
              <a:buFont typeface="Wingdings 2"/>
              <a:buChar char=""/>
              <a:defRPr/>
            </a:pPr>
            <a:r>
              <a:rPr lang="en-US" dirty="0" smtClean="0">
                <a:ea typeface="+mn-ea"/>
                <a:cs typeface="+mn-cs"/>
              </a:rPr>
              <a:t>How can Oroonoko be both beautiful and yet black? The narrator's complex negotiation with racist stereo-types.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Picture 5"/>
          <p:cNvPicPr>
            <a:picLocks noChangeAspect="1" noChangeArrowheads="1"/>
          </p:cNvPicPr>
          <p:nvPr/>
        </p:nvPicPr>
        <p:blipFill>
          <a:blip r:embed="rId2"/>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Multi-Cultural Background</a:t>
            </a:r>
            <a:endParaRPr lang="en-US" dirty="0">
              <a:solidFill>
                <a:schemeClr val="accent1">
                  <a:tint val="83000"/>
                  <a:satMod val="150000"/>
                </a:schemeClr>
              </a:solidFill>
              <a:ea typeface="+mj-ea"/>
              <a:cs typeface="+mj-cs"/>
            </a:endParaRPr>
          </a:p>
        </p:txBody>
      </p:sp>
      <p:sp>
        <p:nvSpPr>
          <p:cNvPr id="28674" name="Content Placeholder 4"/>
          <p:cNvSpPr>
            <a:spLocks noGrp="1"/>
          </p:cNvSpPr>
          <p:nvPr>
            <p:ph idx="1"/>
          </p:nvPr>
        </p:nvSpPr>
        <p:spPr>
          <a:xfrm>
            <a:off x="457200" y="1882775"/>
            <a:ext cx="8229600" cy="4572000"/>
          </a:xfrm>
        </p:spPr>
        <p:txBody>
          <a:bodyPr/>
          <a:lstStyle/>
          <a:p>
            <a:r>
              <a:rPr lang="en-US" sz="2000" smtClean="0"/>
              <a:t>During time of colonialism and slave trade</a:t>
            </a:r>
          </a:p>
          <a:p>
            <a:pPr lvl="1"/>
            <a:r>
              <a:rPr lang="en-US" sz="2000" i="1" smtClean="0"/>
              <a:t>Oroonoko</a:t>
            </a:r>
            <a:r>
              <a:rPr lang="en-US" sz="2000" smtClean="0"/>
              <a:t> takes place in the sugar colony of Surinam as well as parts of Africa</a:t>
            </a:r>
          </a:p>
          <a:p>
            <a:pPr lvl="1"/>
            <a:r>
              <a:rPr lang="en-US" sz="2000" smtClean="0"/>
              <a:t>Europeans are interacting with Native American Indians as well as African slaves</a:t>
            </a:r>
          </a:p>
          <a:p>
            <a:pPr lvl="1"/>
            <a:r>
              <a:rPr lang="en-US" sz="2000" smtClean="0"/>
              <a:t>The politics and dealings between Europeans and Native American Indians and slaves are exposed in </a:t>
            </a:r>
            <a:r>
              <a:rPr lang="en-US" sz="2000" i="1" smtClean="0"/>
              <a:t>Oroonoko</a:t>
            </a:r>
            <a:r>
              <a:rPr lang="en-US" sz="2000" smtClean="0"/>
              <a:t> as seen through the tenuous peace between the colonists and the Native Americans as well as the treatment of the slaves by the colonists</a:t>
            </a:r>
          </a:p>
          <a:p>
            <a:pPr lvl="1"/>
            <a:r>
              <a:rPr lang="en-US" sz="2000" smtClean="0"/>
              <a:t>Trade with China, Peru, and Brazil is mentioned in passing in </a:t>
            </a:r>
            <a:r>
              <a:rPr lang="en-US" sz="2000" i="1" smtClean="0"/>
              <a:t>Oroonoko</a:t>
            </a:r>
            <a:endParaRPr lang="en-US" sz="200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Multi-Cultural Background</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92500"/>
          </a:bodyPr>
          <a:lstStyle/>
          <a:p>
            <a:pPr marL="448056" indent="-384048" fontAlgn="auto">
              <a:spcAft>
                <a:spcPts val="0"/>
              </a:spcAft>
              <a:buFont typeface="Wingdings 2"/>
              <a:buChar char=""/>
              <a:defRPr/>
            </a:pPr>
            <a:r>
              <a:rPr lang="en-US" sz="2000" i="1" dirty="0" smtClean="0">
                <a:ea typeface="+mn-ea"/>
                <a:cs typeface="+mn-cs"/>
              </a:rPr>
              <a:t>Oroonoko</a:t>
            </a:r>
            <a:r>
              <a:rPr lang="en-US" sz="2000" dirty="0" smtClean="0">
                <a:ea typeface="+mn-ea"/>
                <a:cs typeface="+mn-cs"/>
              </a:rPr>
              <a:t> is unique as a piece of literature during Aphra </a:t>
            </a:r>
            <a:r>
              <a:rPr lang="en-US" sz="2000" dirty="0" err="1" smtClean="0">
                <a:ea typeface="+mn-ea"/>
                <a:cs typeface="+mn-cs"/>
              </a:rPr>
              <a:t>Behn’s</a:t>
            </a:r>
            <a:r>
              <a:rPr lang="en-US" sz="2000" dirty="0" smtClean="0">
                <a:ea typeface="+mn-ea"/>
                <a:cs typeface="+mn-cs"/>
              </a:rPr>
              <a:t> time as the protagonist of the story is an African royal slave</a:t>
            </a:r>
          </a:p>
          <a:p>
            <a:pPr marL="822960" lvl="1" fontAlgn="auto">
              <a:spcAft>
                <a:spcPts val="0"/>
              </a:spcAft>
              <a:buFont typeface="Verdana"/>
              <a:buChar char="›"/>
              <a:defRPr/>
            </a:pPr>
            <a:r>
              <a:rPr lang="en-US" sz="2000" dirty="0" smtClean="0">
                <a:ea typeface="+mn-ea"/>
              </a:rPr>
              <a:t>Most stories written by other writers during this time would emphasize a white European protagonist but Behn is drawn to more exotic landscapes and most of the primary characters in </a:t>
            </a:r>
            <a:r>
              <a:rPr lang="en-US" sz="2000" i="1" dirty="0" smtClean="0">
                <a:ea typeface="+mn-ea"/>
              </a:rPr>
              <a:t>Oroonoko</a:t>
            </a:r>
            <a:r>
              <a:rPr lang="en-US" sz="2000" dirty="0" smtClean="0">
                <a:ea typeface="+mn-ea"/>
              </a:rPr>
              <a:t> are of a different ethnicity</a:t>
            </a:r>
          </a:p>
          <a:p>
            <a:pPr marL="822960" lvl="1" fontAlgn="auto">
              <a:spcAft>
                <a:spcPts val="0"/>
              </a:spcAft>
              <a:buFont typeface="Verdana"/>
              <a:buChar char="›"/>
              <a:defRPr/>
            </a:pPr>
            <a:r>
              <a:rPr lang="en-US" sz="2000" dirty="0" smtClean="0">
                <a:ea typeface="+mn-ea"/>
              </a:rPr>
              <a:t>Not only is the protagonist an African slave, he demonstrates better morals, principles, learning, and combat strength than most, if not all, of the white European characters in the novel</a:t>
            </a:r>
          </a:p>
          <a:p>
            <a:pPr marL="448056" indent="-384048" fontAlgn="auto">
              <a:spcAft>
                <a:spcPts val="0"/>
              </a:spcAft>
              <a:buFont typeface="Wingdings 2"/>
              <a:buChar char=""/>
              <a:defRPr/>
            </a:pPr>
            <a:r>
              <a:rPr lang="en-US" sz="2000" dirty="0" smtClean="0">
                <a:ea typeface="+mn-ea"/>
                <a:cs typeface="+mn-cs"/>
              </a:rPr>
              <a:t>Differences in culture are explored in the </a:t>
            </a:r>
            <a:r>
              <a:rPr lang="en-US" sz="2000" dirty="0" err="1" smtClean="0">
                <a:ea typeface="+mn-ea"/>
                <a:cs typeface="+mn-cs"/>
              </a:rPr>
              <a:t>Behn’s</a:t>
            </a:r>
            <a:r>
              <a:rPr lang="en-US" sz="2000" dirty="0" smtClean="0">
                <a:ea typeface="+mn-ea"/>
                <a:cs typeface="+mn-cs"/>
              </a:rPr>
              <a:t> </a:t>
            </a:r>
            <a:r>
              <a:rPr lang="en-US" sz="2000" i="1" dirty="0" smtClean="0">
                <a:ea typeface="+mn-ea"/>
                <a:cs typeface="+mn-cs"/>
              </a:rPr>
              <a:t>Oroonoko</a:t>
            </a:r>
            <a:endParaRPr lang="en-US" sz="2000" dirty="0" smtClean="0">
              <a:ea typeface="+mn-ea"/>
              <a:cs typeface="+mn-cs"/>
            </a:endParaRPr>
          </a:p>
          <a:p>
            <a:pPr marL="822960" lvl="1" fontAlgn="auto">
              <a:spcAft>
                <a:spcPts val="0"/>
              </a:spcAft>
              <a:buFont typeface="Verdana"/>
              <a:buChar char="›"/>
              <a:defRPr/>
            </a:pPr>
            <a:r>
              <a:rPr lang="en-US" sz="2000" dirty="0" smtClean="0">
                <a:ea typeface="+mn-ea"/>
              </a:rPr>
              <a:t>European customs are seen as novel and amusing to some of the Native American Indians</a:t>
            </a:r>
          </a:p>
          <a:p>
            <a:pPr marL="822960" lvl="1" fontAlgn="auto">
              <a:spcAft>
                <a:spcPts val="0"/>
              </a:spcAft>
              <a:buFont typeface="Verdana"/>
              <a:buChar char="›"/>
              <a:defRPr/>
            </a:pPr>
            <a:r>
              <a:rPr lang="en-US" sz="2000" dirty="0" smtClean="0">
                <a:ea typeface="+mn-ea"/>
              </a:rPr>
              <a:t>Oroonoko himself discusses matters of philosophy and faith with some of the European characters</a:t>
            </a:r>
          </a:p>
          <a:p>
            <a:pPr marL="448056" indent="-384048" fontAlgn="auto">
              <a:spcAft>
                <a:spcPts val="0"/>
              </a:spcAft>
              <a:buFont typeface="Wingdings 2"/>
              <a:buChar char=""/>
              <a:defRPr/>
            </a:pPr>
            <a:endParaRPr lang="en-US" dirty="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Social Classes in the Novel </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448056" indent="-384048" fontAlgn="auto">
              <a:spcAft>
                <a:spcPts val="0"/>
              </a:spcAft>
              <a:buFont typeface="Wingdings 2"/>
              <a:buChar char=""/>
              <a:defRPr/>
            </a:pPr>
            <a:r>
              <a:rPr lang="en-US" dirty="0" smtClean="0">
                <a:ea typeface="+mn-ea"/>
                <a:cs typeface="+mn-cs"/>
              </a:rPr>
              <a:t>Social classes are intertwined with gender roles throughout the novel, as well as this time period in history </a:t>
            </a:r>
          </a:p>
          <a:p>
            <a:pPr marL="448056" indent="-384048" fontAlgn="auto">
              <a:spcAft>
                <a:spcPts val="0"/>
              </a:spcAft>
              <a:buFont typeface="Wingdings 2"/>
              <a:buChar char=""/>
              <a:defRPr/>
            </a:pPr>
            <a:r>
              <a:rPr lang="en-US" dirty="0" smtClean="0">
                <a:ea typeface="+mn-ea"/>
                <a:cs typeface="+mn-cs"/>
              </a:rPr>
              <a:t>The black male protagonist can only speak through the white female narrator. </a:t>
            </a:r>
          </a:p>
          <a:p>
            <a:pPr marL="822960" lvl="1" fontAlgn="auto">
              <a:spcAft>
                <a:spcPts val="0"/>
              </a:spcAft>
              <a:buFont typeface="Verdana"/>
              <a:buChar char="›"/>
              <a:defRPr/>
            </a:pPr>
            <a:r>
              <a:rPr lang="en-US" i="1" dirty="0" smtClean="0">
                <a:ea typeface="+mn-ea"/>
              </a:rPr>
              <a:t>Oroonoko</a:t>
            </a:r>
            <a:r>
              <a:rPr lang="en-US" dirty="0" smtClean="0">
                <a:ea typeface="+mn-ea"/>
              </a:rPr>
              <a:t> is the story of the royal slave from the point of view of the middle-class colonial mistress</a:t>
            </a:r>
          </a:p>
          <a:p>
            <a:pPr marL="448056" indent="-384048" fontAlgn="auto">
              <a:spcAft>
                <a:spcPts val="0"/>
              </a:spcAft>
              <a:buFont typeface="Wingdings 2"/>
              <a:buChar char=""/>
              <a:defRPr/>
            </a:pPr>
            <a:r>
              <a:rPr lang="en-US" dirty="0" smtClean="0">
                <a:ea typeface="+mn-ea"/>
                <a:cs typeface="+mn-cs"/>
              </a:rPr>
              <a:t>Struggle between races: </a:t>
            </a:r>
          </a:p>
          <a:p>
            <a:pPr marL="822960" lvl="1" fontAlgn="auto">
              <a:spcAft>
                <a:spcPts val="0"/>
              </a:spcAft>
              <a:buFont typeface="Verdana"/>
              <a:buChar char="›"/>
              <a:defRPr/>
            </a:pPr>
            <a:r>
              <a:rPr lang="en-US" dirty="0" smtClean="0">
                <a:ea typeface="+mn-ea"/>
              </a:rPr>
              <a:t>Oroonoko is portrayed more positively than most of the colonists</a:t>
            </a:r>
          </a:p>
          <a:p>
            <a:pPr marL="822960" lvl="1" fontAlgn="auto">
              <a:spcAft>
                <a:spcPts val="0"/>
              </a:spcAft>
              <a:buFont typeface="Verdana"/>
              <a:buChar char="›"/>
              <a:defRPr/>
            </a:pPr>
            <a:r>
              <a:rPr lang="en-US" dirty="0" smtClean="0">
                <a:ea typeface="+mn-ea"/>
              </a:rPr>
              <a:t>the narrator insists that she has a certain amount of authority in the colonial society of Surinam, which would seem to imply participation in the racist-colonialist ideology</a:t>
            </a:r>
          </a:p>
          <a:p>
            <a:pPr marL="448056" indent="-384048" fontAlgn="auto">
              <a:spcAft>
                <a:spcPts val="0"/>
              </a:spcAft>
              <a:buFont typeface="Wingdings 2"/>
              <a:buChar char=""/>
              <a:defRPr/>
            </a:pPr>
            <a:endParaRPr lang="en-US" dirty="0" smtClean="0">
              <a:ea typeface="+mn-ea"/>
              <a:cs typeface="+mn-cs"/>
            </a:endParaRPr>
          </a:p>
          <a:p>
            <a:pPr marL="448056" indent="-384048" fontAlgn="auto">
              <a:spcAft>
                <a:spcPts val="0"/>
              </a:spcAft>
              <a:buFont typeface="Wingdings 2"/>
              <a:buChar char=""/>
              <a:defRPr/>
            </a:pPr>
            <a:endParaRPr lang="en-US"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Behn’s Use of Pronouns</a:t>
            </a:r>
            <a:endParaRPr lang="en-US" dirty="0">
              <a:solidFill>
                <a:schemeClr val="accent1">
                  <a:tint val="83000"/>
                  <a:satMod val="150000"/>
                </a:schemeClr>
              </a:solidFill>
              <a:ea typeface="+mj-ea"/>
              <a:cs typeface="+mj-cs"/>
            </a:endParaRPr>
          </a:p>
        </p:txBody>
      </p:sp>
      <p:sp>
        <p:nvSpPr>
          <p:cNvPr id="31746" name="Content Placeholder 2"/>
          <p:cNvSpPr>
            <a:spLocks noGrp="1"/>
          </p:cNvSpPr>
          <p:nvPr>
            <p:ph idx="1"/>
          </p:nvPr>
        </p:nvSpPr>
        <p:spPr>
          <a:xfrm>
            <a:off x="457200" y="1882775"/>
            <a:ext cx="8229600" cy="4572000"/>
          </a:xfrm>
        </p:spPr>
        <p:txBody>
          <a:bodyPr/>
          <a:lstStyle/>
          <a:p>
            <a:r>
              <a:rPr lang="en-US" smtClean="0"/>
              <a:t>Abuse of the slaves: the narrator refers to the colonists as "they“</a:t>
            </a:r>
          </a:p>
          <a:p>
            <a:r>
              <a:rPr lang="en-US" smtClean="0"/>
              <a:t>Peaceful coexistence with the Indians : uses "we"</a:t>
            </a:r>
          </a:p>
          <a:p>
            <a:pPr lvl="1"/>
            <a:r>
              <a:rPr lang="en-US" smtClean="0"/>
              <a:t>“But before I give you the story of this gallant slave, it is fit I tell you the manner of bringing them to these new colonies; those they make use of there, not being natives of the place: for those we live within perfect amity, without daring to command them...</a:t>
            </a:r>
            <a:r>
              <a:rPr lang="en-US" baseline="30000" smtClean="0"/>
              <a:t>”</a:t>
            </a:r>
            <a:endParaRPr lang="en-US" smtClean="0"/>
          </a:p>
          <a:p>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Behn’s Use of Pronouns</a:t>
            </a:r>
            <a:endParaRPr lang="en-US" dirty="0">
              <a:solidFill>
                <a:schemeClr val="accent1">
                  <a:tint val="83000"/>
                  <a:satMod val="150000"/>
                </a:schemeClr>
              </a:solidFill>
              <a:ea typeface="+mj-ea"/>
              <a:cs typeface="+mj-cs"/>
            </a:endParaRPr>
          </a:p>
        </p:txBody>
      </p:sp>
      <p:sp>
        <p:nvSpPr>
          <p:cNvPr id="32770" name="Content Placeholder 2"/>
          <p:cNvSpPr>
            <a:spLocks noGrp="1"/>
          </p:cNvSpPr>
          <p:nvPr>
            <p:ph idx="1"/>
          </p:nvPr>
        </p:nvSpPr>
        <p:spPr>
          <a:xfrm>
            <a:off x="457200" y="1882775"/>
            <a:ext cx="8229600" cy="4572000"/>
          </a:xfrm>
        </p:spPr>
        <p:txBody>
          <a:bodyPr/>
          <a:lstStyle/>
          <a:p>
            <a:r>
              <a:rPr lang="en-US" smtClean="0"/>
              <a:t>Refers to "the Christians" as "they" </a:t>
            </a:r>
          </a:p>
          <a:p>
            <a:pPr lvl="1"/>
            <a:r>
              <a:rPr lang="en-US" smtClean="0"/>
              <a:t>implying that she does not belong in this category either</a:t>
            </a:r>
          </a:p>
          <a:p>
            <a:r>
              <a:rPr lang="en-US" smtClean="0"/>
              <a:t>When there is a threat to the colony, the narrator becomes part of the colonists.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Social Classes in the Novel </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fontAlgn="auto">
              <a:spcAft>
                <a:spcPts val="0"/>
              </a:spcAft>
              <a:buFont typeface="Wingdings 2"/>
              <a:buChar char=""/>
              <a:defRPr/>
            </a:pPr>
            <a:r>
              <a:rPr lang="en-US" dirty="0" smtClean="0">
                <a:ea typeface="+mn-ea"/>
                <a:cs typeface="+mn-cs"/>
              </a:rPr>
              <a:t>Overall contradiction between the narrator's assumed social position and her actual powerlessness as a character within the framework of the plot</a:t>
            </a:r>
          </a:p>
          <a:p>
            <a:pPr marL="448056" indent="-384048" fontAlgn="auto">
              <a:spcAft>
                <a:spcPts val="0"/>
              </a:spcAft>
              <a:buFont typeface="Wingdings 2"/>
              <a:buChar char=""/>
              <a:defRPr/>
            </a:pPr>
            <a:r>
              <a:rPr lang="en-US" dirty="0" smtClean="0">
                <a:ea typeface="+mn-ea"/>
                <a:cs typeface="+mn-cs"/>
              </a:rPr>
              <a:t>Oroonoko  is actually the story of a hero’s journey, with touches of romance and tragedy, but the narrator's failure to save him, as well as her struggle against the social apparatus, is a distinct section of the novel. This struggle is ultimately due to the constraints of race and gender.</a:t>
            </a:r>
          </a:p>
          <a:p>
            <a:pPr marL="448056" indent="-384048" fontAlgn="auto">
              <a:spcAft>
                <a:spcPts val="0"/>
              </a:spcAft>
              <a:buFont typeface="Wingdings 2"/>
              <a:buChar char=""/>
              <a:defRPr/>
            </a:pPr>
            <a:endParaRPr lang="en-US" dirty="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31518" y="39394"/>
            <a:ext cx="8229600" cy="1143000"/>
          </a:xfrm>
        </p:spPr>
        <p:txBody>
          <a:bodyPr/>
          <a:lstStyle/>
          <a:p>
            <a:pPr marL="484632" indent="0" fontAlgn="auto">
              <a:spcAft>
                <a:spcPts val="0"/>
              </a:spcAft>
              <a:defRPr/>
            </a:pPr>
            <a:r>
              <a:rPr lang="en-US" sz="6000" b="1" dirty="0">
                <a:solidFill>
                  <a:schemeClr val="accent1">
                    <a:tint val="83000"/>
                    <a:satMod val="150000"/>
                  </a:schemeClr>
                </a:solidFill>
                <a:latin typeface="Bodoni MT" pitchFamily="18" charset="0"/>
                <a:ea typeface="+mj-ea"/>
                <a:cs typeface="+mj-cs"/>
              </a:rPr>
              <a:t>Classical Epic</a:t>
            </a:r>
          </a:p>
        </p:txBody>
      </p:sp>
      <p:sp>
        <p:nvSpPr>
          <p:cNvPr id="34818" name="Rectangle 3"/>
          <p:cNvSpPr>
            <a:spLocks noChangeArrowheads="1"/>
          </p:cNvSpPr>
          <p:nvPr/>
        </p:nvSpPr>
        <p:spPr bwMode="auto">
          <a:xfrm>
            <a:off x="417513" y="1182688"/>
            <a:ext cx="8726487" cy="522287"/>
          </a:xfrm>
          <a:prstGeom prst="rect">
            <a:avLst/>
          </a:prstGeom>
          <a:noFill/>
          <a:ln w="9525">
            <a:noFill/>
            <a:miter lim="800000"/>
            <a:headEnd/>
            <a:tailEnd/>
          </a:ln>
        </p:spPr>
        <p:txBody>
          <a:bodyPr>
            <a:prstTxWarp prst="textNoShape">
              <a:avLst/>
            </a:prstTxWarp>
            <a:spAutoFit/>
          </a:bodyPr>
          <a:lstStyle/>
          <a:p>
            <a:r>
              <a:rPr lang="en-US" sz="2800" i="1">
                <a:latin typeface="Bodoni MT" charset="0"/>
              </a:rPr>
              <a:t> The Iliad                                The Odyssey </a:t>
            </a:r>
            <a:endParaRPr lang="en-US" sz="2800">
              <a:latin typeface="Century Gothic" charset="0"/>
            </a:endParaRPr>
          </a:p>
        </p:txBody>
      </p:sp>
      <p:pic>
        <p:nvPicPr>
          <p:cNvPr id="34819" name="Picture 136" descr="Wrath_of_Achilles2"/>
          <p:cNvPicPr>
            <a:picLocks noGrp="1" noChangeAspect="1" noChangeArrowheads="1"/>
          </p:cNvPicPr>
          <p:nvPr>
            <p:ph sz="half" idx="1"/>
          </p:nvPr>
        </p:nvPicPr>
        <p:blipFill>
          <a:blip r:embed="rId2"/>
          <a:srcRect/>
          <a:stretch>
            <a:fillRect/>
          </a:stretch>
        </p:blipFill>
        <p:spPr>
          <a:xfrm>
            <a:off x="0" y="1939925"/>
            <a:ext cx="4483100" cy="3500438"/>
          </a:xfrm>
        </p:spPr>
      </p:pic>
      <p:pic>
        <p:nvPicPr>
          <p:cNvPr id="34820" name="Picture 137" descr="Odysseus_And_Nausicaä_-_Project_Gutenberg_eText_13725"/>
          <p:cNvPicPr>
            <a:picLocks noChangeAspect="1" noChangeArrowheads="1"/>
          </p:cNvPicPr>
          <p:nvPr/>
        </p:nvPicPr>
        <p:blipFill>
          <a:blip r:embed="rId3"/>
          <a:srcRect/>
          <a:stretch>
            <a:fillRect/>
          </a:stretch>
        </p:blipFill>
        <p:spPr bwMode="auto">
          <a:xfrm>
            <a:off x="4911725" y="1939925"/>
            <a:ext cx="3979863" cy="35290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66483" y="1605790"/>
            <a:ext cx="8229600" cy="1143000"/>
          </a:xfrm>
        </p:spPr>
        <p:txBody>
          <a:bodyPr/>
          <a:lstStyle/>
          <a:p>
            <a:pPr marL="484632" indent="0" fontAlgn="auto">
              <a:spcAft>
                <a:spcPts val="0"/>
              </a:spcAft>
              <a:defRPr/>
            </a:pPr>
            <a:r>
              <a:rPr lang="en-US" dirty="0" smtClean="0">
                <a:solidFill>
                  <a:schemeClr val="accent1">
                    <a:tint val="83000"/>
                    <a:satMod val="150000"/>
                  </a:schemeClr>
                </a:solidFill>
                <a:ea typeface="+mj-ea"/>
                <a:cs typeface="+mj-cs"/>
              </a:rPr>
              <a:t>Aphra Behn 1640? – 1689</a:t>
            </a:r>
            <a:endParaRPr lang="en-US" dirty="0">
              <a:solidFill>
                <a:schemeClr val="accent1">
                  <a:tint val="83000"/>
                  <a:satMod val="150000"/>
                </a:schemeClr>
              </a:solidFill>
              <a:ea typeface="+mj-ea"/>
              <a:cs typeface="+mj-cs"/>
            </a:endParaRPr>
          </a:p>
        </p:txBody>
      </p:sp>
      <p:sp>
        <p:nvSpPr>
          <p:cNvPr id="5" name="Content Placeholder 4"/>
          <p:cNvSpPr>
            <a:spLocks noGrp="1"/>
          </p:cNvSpPr>
          <p:nvPr>
            <p:ph idx="1"/>
          </p:nvPr>
        </p:nvSpPr>
        <p:spPr>
          <a:xfrm>
            <a:off x="366713" y="2476500"/>
            <a:ext cx="8229600" cy="4227513"/>
          </a:xfrm>
        </p:spPr>
        <p:txBody>
          <a:bodyPr>
            <a:normAutofit fontScale="92500"/>
          </a:bodyPr>
          <a:lstStyle/>
          <a:p>
            <a:pPr marL="448056" indent="-384048" fontAlgn="auto">
              <a:spcAft>
                <a:spcPts val="0"/>
              </a:spcAft>
              <a:buFont typeface="Wingdings 2"/>
              <a:buChar char=""/>
              <a:defRPr/>
            </a:pPr>
            <a:r>
              <a:rPr lang="en-US" sz="2400" dirty="0" smtClean="0">
                <a:ea typeface="+mn-ea"/>
                <a:cs typeface="+mn-cs"/>
              </a:rPr>
              <a:t>One of the first English professional female writers</a:t>
            </a:r>
          </a:p>
          <a:p>
            <a:pPr marL="822960" lvl="1" fontAlgn="auto">
              <a:spcAft>
                <a:spcPts val="0"/>
              </a:spcAft>
              <a:buFont typeface="Verdana"/>
              <a:buChar char="›"/>
              <a:defRPr/>
            </a:pPr>
            <a:r>
              <a:rPr lang="en-US" sz="2000" dirty="0" smtClean="0">
                <a:ea typeface="+mn-ea"/>
              </a:rPr>
              <a:t>Wrote plays, poetry, short stories, and novels</a:t>
            </a:r>
          </a:p>
          <a:p>
            <a:pPr marL="448056" indent="-384048" fontAlgn="auto">
              <a:spcAft>
                <a:spcPts val="0"/>
              </a:spcAft>
              <a:buFont typeface="Wingdings 2"/>
              <a:buChar char=""/>
              <a:defRPr/>
            </a:pPr>
            <a:r>
              <a:rPr lang="en-US" sz="2400" dirty="0" smtClean="0">
                <a:ea typeface="+mn-ea"/>
                <a:cs typeface="+mn-cs"/>
              </a:rPr>
              <a:t>Little information is known about her early life</a:t>
            </a:r>
          </a:p>
          <a:p>
            <a:pPr marL="822960" lvl="1" fontAlgn="auto">
              <a:spcAft>
                <a:spcPts val="0"/>
              </a:spcAft>
              <a:buFont typeface="Verdana"/>
              <a:buChar char="›"/>
              <a:defRPr/>
            </a:pPr>
            <a:r>
              <a:rPr lang="en-US" sz="2000" dirty="0" smtClean="0">
                <a:ea typeface="+mn-ea"/>
              </a:rPr>
              <a:t>She may have been raised Catholic and educated in a convent abroad</a:t>
            </a:r>
          </a:p>
          <a:p>
            <a:pPr marL="448056" indent="-384048" fontAlgn="auto">
              <a:spcAft>
                <a:spcPts val="0"/>
              </a:spcAft>
              <a:buFont typeface="Wingdings 2"/>
              <a:buChar char=""/>
              <a:defRPr/>
            </a:pPr>
            <a:r>
              <a:rPr lang="en-US" sz="2400" dirty="0" smtClean="0">
                <a:ea typeface="+mn-ea"/>
                <a:cs typeface="+mn-cs"/>
              </a:rPr>
              <a:t>1664 traveled to the new sugar colony of Surinam</a:t>
            </a:r>
          </a:p>
          <a:p>
            <a:pPr marL="448056" indent="-384048" fontAlgn="auto">
              <a:spcAft>
                <a:spcPts val="0"/>
              </a:spcAft>
              <a:buFont typeface="Wingdings 2"/>
              <a:buChar char=""/>
              <a:defRPr/>
            </a:pPr>
            <a:r>
              <a:rPr lang="en-US" sz="2400" dirty="0" smtClean="0">
                <a:ea typeface="+mn-ea"/>
                <a:cs typeface="+mn-cs"/>
              </a:rPr>
              <a:t>1665 was a spy during the trade war for King Charles II</a:t>
            </a:r>
          </a:p>
          <a:p>
            <a:pPr marL="448056" indent="-384048" fontAlgn="auto">
              <a:spcAft>
                <a:spcPts val="0"/>
              </a:spcAft>
              <a:buFont typeface="Wingdings 2"/>
              <a:buChar char=""/>
              <a:defRPr/>
            </a:pPr>
            <a:r>
              <a:rPr lang="en-US" sz="2400" dirty="0" smtClean="0">
                <a:ea typeface="+mn-ea"/>
                <a:cs typeface="+mn-cs"/>
              </a:rPr>
              <a:t>1670 published her first plays</a:t>
            </a:r>
          </a:p>
          <a:p>
            <a:pPr marL="448056" indent="-384048" fontAlgn="auto">
              <a:spcAft>
                <a:spcPts val="0"/>
              </a:spcAft>
              <a:buFont typeface="Wingdings 2"/>
              <a:buChar char=""/>
              <a:defRPr/>
            </a:pPr>
            <a:r>
              <a:rPr lang="en-US" sz="2400" dirty="0" smtClean="0">
                <a:ea typeface="+mn-ea"/>
                <a:cs typeface="+mn-cs"/>
              </a:rPr>
              <a:t>1682 arrested for the “abusive reflections” on the king’s illegitimate son, the Whig duke of Monmouth</a:t>
            </a:r>
          </a:p>
          <a:p>
            <a:pPr marL="448056" indent="-384048" fontAlgn="auto">
              <a:spcAft>
                <a:spcPts val="0"/>
              </a:spcAft>
              <a:buFont typeface="Wingdings 2"/>
              <a:buChar char=""/>
              <a:defRPr/>
            </a:pPr>
            <a:r>
              <a:rPr lang="en-US" sz="2400" dirty="0" smtClean="0">
                <a:ea typeface="+mn-ea"/>
                <a:cs typeface="+mn-cs"/>
              </a:rPr>
              <a:t>Part of the social world of the playhouse and the court</a:t>
            </a:r>
          </a:p>
          <a:p>
            <a:pPr marL="448056" indent="-384048" fontAlgn="auto">
              <a:spcAft>
                <a:spcPts val="0"/>
              </a:spcAft>
              <a:buFont typeface="Wingdings 2"/>
              <a:buChar char=""/>
              <a:defRPr/>
            </a:pPr>
            <a:endParaRPr lang="en-US" sz="2400" dirty="0" smtClean="0">
              <a:ea typeface="+mn-ea"/>
              <a:cs typeface="+mn-cs"/>
            </a:endParaRPr>
          </a:p>
        </p:txBody>
      </p:sp>
      <p:pic>
        <p:nvPicPr>
          <p:cNvPr id="17411" name="Picture 5"/>
          <p:cNvPicPr>
            <a:picLocks noChangeAspect="1"/>
          </p:cNvPicPr>
          <p:nvPr/>
        </p:nvPicPr>
        <p:blipFill>
          <a:blip r:embed="rId2"/>
          <a:srcRect/>
          <a:stretch>
            <a:fillRect/>
          </a:stretch>
        </p:blipFill>
        <p:spPr bwMode="auto">
          <a:xfrm>
            <a:off x="2671763" y="184150"/>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484632" indent="0" fontAlgn="auto">
              <a:spcAft>
                <a:spcPts val="0"/>
              </a:spcAft>
              <a:defRPr/>
            </a:pPr>
            <a:r>
              <a:rPr lang="en-US" sz="4800" i="1">
                <a:solidFill>
                  <a:schemeClr val="accent1">
                    <a:tint val="83000"/>
                    <a:satMod val="150000"/>
                  </a:schemeClr>
                </a:solidFill>
                <a:latin typeface="Bodoni MT" pitchFamily="18" charset="0"/>
                <a:ea typeface="+mj-ea"/>
                <a:cs typeface="+mj-cs"/>
              </a:rPr>
              <a:t>Heroic Character</a:t>
            </a:r>
          </a:p>
        </p:txBody>
      </p:sp>
      <p:sp>
        <p:nvSpPr>
          <p:cNvPr id="35842" name="Rectangle 6"/>
          <p:cNvSpPr>
            <a:spLocks noGrp="1" noChangeArrowheads="1"/>
          </p:cNvSpPr>
          <p:nvPr>
            <p:ph type="body" sz="half" idx="1"/>
          </p:nvPr>
        </p:nvSpPr>
        <p:spPr>
          <a:xfrm>
            <a:off x="609600" y="1676400"/>
            <a:ext cx="4443413" cy="4525963"/>
          </a:xfrm>
        </p:spPr>
        <p:txBody>
          <a:bodyPr/>
          <a:lstStyle/>
          <a:p>
            <a:r>
              <a:rPr lang="en-US" sz="3600">
                <a:latin typeface="Bodoni MT" charset="0"/>
              </a:rPr>
              <a:t>The “values of the civilization”</a:t>
            </a:r>
          </a:p>
          <a:p>
            <a:pPr lvl="1"/>
            <a:r>
              <a:rPr lang="en-US" sz="3600">
                <a:latin typeface="Bodoni MT" charset="0"/>
              </a:rPr>
              <a:t>Brave</a:t>
            </a:r>
          </a:p>
          <a:p>
            <a:pPr lvl="1"/>
            <a:r>
              <a:rPr lang="en-US" sz="3600">
                <a:latin typeface="Bodoni MT" charset="0"/>
              </a:rPr>
              <a:t>Noble</a:t>
            </a:r>
          </a:p>
          <a:p>
            <a:pPr lvl="1"/>
            <a:r>
              <a:rPr lang="en-US" sz="3600">
                <a:latin typeface="Bodoni MT" charset="0"/>
              </a:rPr>
              <a:t>Leader</a:t>
            </a:r>
          </a:p>
          <a:p>
            <a:pPr lvl="1"/>
            <a:endParaRPr lang="en-US" sz="3600">
              <a:latin typeface="Bodoni MT" charset="0"/>
            </a:endParaRPr>
          </a:p>
        </p:txBody>
      </p:sp>
      <p:pic>
        <p:nvPicPr>
          <p:cNvPr id="35843" name="Picture 17" descr="oroonoko"/>
          <p:cNvPicPr>
            <a:picLocks noGrp="1" noChangeAspect="1" noChangeArrowheads="1"/>
          </p:cNvPicPr>
          <p:nvPr>
            <p:ph sz="half" idx="2"/>
          </p:nvPr>
        </p:nvPicPr>
        <p:blipFill>
          <a:blip r:embed="rId2"/>
          <a:srcRect/>
          <a:stretch>
            <a:fillRect/>
          </a:stretch>
        </p:blipFill>
        <p:spPr>
          <a:xfrm>
            <a:off x="5257800" y="1600200"/>
            <a:ext cx="3009900" cy="4602163"/>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40" name="Rectangle 24"/>
          <p:cNvSpPr>
            <a:spLocks noGrp="1" noChangeArrowheads="1"/>
          </p:cNvSpPr>
          <p:nvPr>
            <p:ph type="title"/>
          </p:nvPr>
        </p:nvSpPr>
        <p:spPr>
          <a:xfrm>
            <a:off x="457200" y="268288"/>
            <a:ext cx="8229600" cy="1398587"/>
          </a:xfrm>
        </p:spPr>
        <p:txBody>
          <a:bodyPr/>
          <a:lstStyle/>
          <a:p>
            <a:pPr marL="484632" indent="0" fontAlgn="auto">
              <a:spcAft>
                <a:spcPts val="0"/>
              </a:spcAft>
              <a:defRPr/>
            </a:pPr>
            <a:endParaRPr lang="en-US">
              <a:solidFill>
                <a:schemeClr val="accent1">
                  <a:tint val="83000"/>
                  <a:satMod val="150000"/>
                </a:schemeClr>
              </a:solidFill>
              <a:ea typeface="+mj-ea"/>
              <a:cs typeface="+mj-cs"/>
            </a:endParaRPr>
          </a:p>
        </p:txBody>
      </p:sp>
      <p:sp>
        <p:nvSpPr>
          <p:cNvPr id="36866" name="Rectangle 25"/>
          <p:cNvSpPr>
            <a:spLocks noGrp="1" noChangeArrowheads="1"/>
          </p:cNvSpPr>
          <p:nvPr>
            <p:ph type="body" idx="1"/>
          </p:nvPr>
        </p:nvSpPr>
        <p:spPr>
          <a:xfrm>
            <a:off x="457200" y="1882775"/>
            <a:ext cx="8229600" cy="4572000"/>
          </a:xfrm>
        </p:spPr>
        <p:txBody>
          <a:bodyPr/>
          <a:lstStyle/>
          <a:p>
            <a:r>
              <a:rPr lang="en-US">
                <a:latin typeface="Bodoni MT" charset="0"/>
              </a:rPr>
              <a:t>“He came into the room and addressed himself… with the best grace in the world. He was pretty tall, but of a shape the most exact that can be fancied. The most famous statuary could not form the figure of a man more admirably turned from head to foot.”                             			 (taken from page 2187)</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68288"/>
            <a:ext cx="8229600" cy="1398587"/>
          </a:xfrm>
        </p:spPr>
        <p:txBody>
          <a:bodyPr/>
          <a:lstStyle/>
          <a:p>
            <a:pPr marL="484632" indent="0" fontAlgn="auto">
              <a:spcAft>
                <a:spcPts val="0"/>
              </a:spcAft>
              <a:defRPr/>
            </a:pPr>
            <a:endParaRPr lang="en-US">
              <a:solidFill>
                <a:schemeClr val="accent1">
                  <a:tint val="83000"/>
                  <a:satMod val="150000"/>
                </a:schemeClr>
              </a:solidFill>
              <a:ea typeface="+mj-ea"/>
              <a:cs typeface="+mj-cs"/>
            </a:endParaRPr>
          </a:p>
        </p:txBody>
      </p:sp>
      <p:sp>
        <p:nvSpPr>
          <p:cNvPr id="37890" name="Rectangle 3"/>
          <p:cNvSpPr>
            <a:spLocks noGrp="1" noChangeArrowheads="1"/>
          </p:cNvSpPr>
          <p:nvPr>
            <p:ph type="body" idx="1"/>
          </p:nvPr>
        </p:nvSpPr>
        <p:spPr>
          <a:xfrm>
            <a:off x="457200" y="1882775"/>
            <a:ext cx="8229600" cy="4572000"/>
          </a:xfrm>
        </p:spPr>
        <p:txBody>
          <a:bodyPr/>
          <a:lstStyle/>
          <a:p>
            <a:pPr>
              <a:lnSpc>
                <a:spcPct val="90000"/>
              </a:lnSpc>
            </a:pPr>
            <a:r>
              <a:rPr lang="en-US">
                <a:latin typeface="Bodoni MT" charset="0"/>
              </a:rPr>
              <a:t>“The royal youth appeared in spite of the slave, and people could not help treating him after a different manner, without designing it. As soon as they approached him, they venerated and esteemed him; his eyes insensibly commanded respect, and his behavior insinuated into every soul.”</a:t>
            </a:r>
          </a:p>
          <a:p>
            <a:pPr>
              <a:lnSpc>
                <a:spcPct val="90000"/>
              </a:lnSpc>
              <a:buFont typeface="Wingdings 2" charset="2"/>
              <a:buNone/>
            </a:pPr>
            <a:r>
              <a:rPr lang="en-US">
                <a:latin typeface="Bodoni MT" charset="0"/>
              </a:rPr>
              <a:t> (taken from page 2205)</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marL="484632" indent="0" fontAlgn="auto">
              <a:spcAft>
                <a:spcPts val="0"/>
              </a:spcAft>
              <a:defRPr/>
            </a:pPr>
            <a:r>
              <a:rPr lang="en-US" sz="4800" i="1" dirty="0" smtClean="0">
                <a:solidFill>
                  <a:schemeClr val="accent1">
                    <a:tint val="83000"/>
                    <a:satMod val="150000"/>
                  </a:schemeClr>
                </a:solidFill>
                <a:latin typeface="Bodoni MT" pitchFamily="18" charset="0"/>
                <a:ea typeface="+mj-ea"/>
                <a:cs typeface="+mj-cs"/>
              </a:rPr>
              <a:t>Hero’s </a:t>
            </a:r>
            <a:r>
              <a:rPr lang="en-US" sz="4800" i="1" dirty="0">
                <a:solidFill>
                  <a:schemeClr val="accent1">
                    <a:tint val="83000"/>
                    <a:satMod val="150000"/>
                  </a:schemeClr>
                </a:solidFill>
                <a:latin typeface="Bodoni MT" pitchFamily="18" charset="0"/>
                <a:ea typeface="+mj-ea"/>
                <a:cs typeface="+mj-cs"/>
              </a:rPr>
              <a:t>Journey</a:t>
            </a:r>
          </a:p>
        </p:txBody>
      </p:sp>
      <p:sp>
        <p:nvSpPr>
          <p:cNvPr id="38914" name="Rectangle 8"/>
          <p:cNvSpPr>
            <a:spLocks noGrp="1" noChangeArrowheads="1"/>
          </p:cNvSpPr>
          <p:nvPr>
            <p:ph type="body" sz="half" idx="2"/>
          </p:nvPr>
        </p:nvSpPr>
        <p:spPr>
          <a:xfrm>
            <a:off x="4876800" y="1905000"/>
            <a:ext cx="4038600" cy="4525963"/>
          </a:xfrm>
        </p:spPr>
        <p:txBody>
          <a:bodyPr/>
          <a:lstStyle/>
          <a:p>
            <a:r>
              <a:rPr lang="en-US" sz="3600" i="1">
                <a:latin typeface="Bodoni MT" charset="0"/>
              </a:rPr>
              <a:t>A vast setting covering many nations, the world or the universe </a:t>
            </a:r>
          </a:p>
        </p:txBody>
      </p:sp>
      <p:pic>
        <p:nvPicPr>
          <p:cNvPr id="38915" name="Picture 9" descr="passage-01"/>
          <p:cNvPicPr>
            <a:picLocks noGrp="1" noChangeAspect="1" noChangeArrowheads="1"/>
          </p:cNvPicPr>
          <p:nvPr>
            <p:ph sz="half" idx="1"/>
          </p:nvPr>
        </p:nvPicPr>
        <p:blipFill>
          <a:blip r:embed="rId2"/>
          <a:srcRect/>
          <a:stretch>
            <a:fillRect/>
          </a:stretch>
        </p:blipFill>
        <p:spPr>
          <a:xfrm>
            <a:off x="533400" y="1981200"/>
            <a:ext cx="4152900" cy="3114675"/>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484632" indent="0" fontAlgn="auto">
              <a:spcAft>
                <a:spcPts val="0"/>
              </a:spcAft>
              <a:defRPr/>
            </a:pPr>
            <a:r>
              <a:rPr lang="en-US" sz="4800" i="1" dirty="0">
                <a:solidFill>
                  <a:schemeClr val="accent1">
                    <a:tint val="83000"/>
                    <a:satMod val="150000"/>
                  </a:schemeClr>
                </a:solidFill>
                <a:latin typeface="Bodoni MT" pitchFamily="18" charset="0"/>
                <a:ea typeface="+mj-ea"/>
                <a:cs typeface="+mj-cs"/>
              </a:rPr>
              <a:t>Other </a:t>
            </a:r>
            <a:r>
              <a:rPr lang="en-US" sz="4800" i="1" dirty="0" smtClean="0">
                <a:solidFill>
                  <a:schemeClr val="accent1">
                    <a:tint val="83000"/>
                    <a:satMod val="150000"/>
                  </a:schemeClr>
                </a:solidFill>
                <a:latin typeface="Bodoni MT" pitchFamily="18" charset="0"/>
                <a:ea typeface="+mj-ea"/>
                <a:cs typeface="+mj-cs"/>
              </a:rPr>
              <a:t>Characteristics</a:t>
            </a:r>
            <a:endParaRPr lang="en-US" sz="4800" i="1" dirty="0">
              <a:solidFill>
                <a:schemeClr val="accent1">
                  <a:tint val="83000"/>
                  <a:satMod val="150000"/>
                </a:schemeClr>
              </a:solidFill>
              <a:latin typeface="Bodoni MT" pitchFamily="18" charset="0"/>
              <a:ea typeface="+mj-ea"/>
              <a:cs typeface="+mj-cs"/>
            </a:endParaRPr>
          </a:p>
        </p:txBody>
      </p:sp>
      <p:sp>
        <p:nvSpPr>
          <p:cNvPr id="99331" name="Rectangle 3"/>
          <p:cNvSpPr>
            <a:spLocks noGrp="1" noChangeArrowheads="1"/>
          </p:cNvSpPr>
          <p:nvPr>
            <p:ph type="body" sz="half" idx="1"/>
          </p:nvPr>
        </p:nvSpPr>
        <p:spPr>
          <a:xfrm>
            <a:off x="457200" y="1447800"/>
            <a:ext cx="8229600" cy="2185988"/>
          </a:xfrm>
        </p:spPr>
        <p:txBody>
          <a:bodyPr>
            <a:normAutofit fontScale="92500" lnSpcReduction="20000"/>
          </a:bodyPr>
          <a:lstStyle/>
          <a:p>
            <a:pPr marL="448056" indent="-384048" fontAlgn="auto">
              <a:lnSpc>
                <a:spcPct val="90000"/>
              </a:lnSpc>
              <a:spcAft>
                <a:spcPts val="0"/>
              </a:spcAft>
              <a:buFont typeface="Wingdings 2"/>
              <a:buChar char=""/>
              <a:defRPr/>
            </a:pPr>
            <a:r>
              <a:rPr lang="en-US" sz="3600" dirty="0">
                <a:latin typeface="Bodoni MT" pitchFamily="18" charset="0"/>
                <a:ea typeface="+mn-ea"/>
                <a:cs typeface="+mn-cs"/>
              </a:rPr>
              <a:t>Opens by stating the theme or cause of the epic</a:t>
            </a:r>
          </a:p>
          <a:p>
            <a:pPr marL="448056" indent="-384048" fontAlgn="auto">
              <a:lnSpc>
                <a:spcPct val="90000"/>
              </a:lnSpc>
              <a:spcAft>
                <a:spcPts val="0"/>
              </a:spcAft>
              <a:buFont typeface="Wingdings 2"/>
              <a:buChar char=""/>
              <a:defRPr/>
            </a:pPr>
            <a:r>
              <a:rPr lang="en-US" sz="3600" dirty="0">
                <a:latin typeface="Bodoni MT" pitchFamily="18" charset="0"/>
                <a:ea typeface="+mn-ea"/>
                <a:cs typeface="+mn-cs"/>
              </a:rPr>
              <a:t>Contains details of heroic deeds and events significant to a culture or nation</a:t>
            </a:r>
          </a:p>
        </p:txBody>
      </p:sp>
      <p:sp>
        <p:nvSpPr>
          <p:cNvPr id="39939" name="Content Placeholder 4"/>
          <p:cNvSpPr>
            <a:spLocks noGrp="1"/>
          </p:cNvSpPr>
          <p:nvPr>
            <p:ph sz="half" idx="2"/>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marL="484632" indent="0" fontAlgn="auto">
              <a:spcAft>
                <a:spcPts val="0"/>
              </a:spcAft>
              <a:defRPr/>
            </a:pPr>
            <a:r>
              <a:rPr lang="en-US">
                <a:solidFill>
                  <a:schemeClr val="accent1">
                    <a:tint val="83000"/>
                    <a:satMod val="150000"/>
                  </a:schemeClr>
                </a:solidFill>
                <a:ea typeface="+mj-ea"/>
                <a:cs typeface="+mj-cs"/>
              </a:rPr>
              <a:t>Code Of Virtue</a:t>
            </a:r>
          </a:p>
        </p:txBody>
      </p:sp>
      <p:sp>
        <p:nvSpPr>
          <p:cNvPr id="40962" name="Rectangle 5"/>
          <p:cNvSpPr>
            <a:spLocks noGrp="1" noChangeArrowheads="1"/>
          </p:cNvSpPr>
          <p:nvPr>
            <p:ph idx="1"/>
          </p:nvPr>
        </p:nvSpPr>
        <p:spPr>
          <a:xfrm>
            <a:off x="457200" y="1882775"/>
            <a:ext cx="8229600" cy="4572000"/>
          </a:xfrm>
        </p:spPr>
        <p:txBody>
          <a:bodyPr/>
          <a:lstStyle/>
          <a:p>
            <a:r>
              <a:rPr lang="en-US"/>
              <a:t>Virtue- moral excellence; goodness; righteousness. conformity of one’s life and conduct to moral and ethical principles. chastity; virginity (Dictionary.com)</a:t>
            </a:r>
          </a:p>
          <a:p>
            <a:r>
              <a:rPr lang="en-US"/>
              <a:t> Imoinda</a:t>
            </a:r>
          </a:p>
          <a:p>
            <a:r>
              <a:rPr lang="en-US"/>
              <a:t>Oroonoko </a:t>
            </a:r>
          </a:p>
          <a:p>
            <a:r>
              <a:rPr lang="en-US"/>
              <a:t>White men</a:t>
            </a:r>
          </a:p>
          <a:p>
            <a:pPr>
              <a:buFontTx/>
              <a:buNone/>
            </a:pPr>
            <a:endParaRPr lang="en-US"/>
          </a:p>
          <a:p>
            <a:endParaRPr lang="en-US"/>
          </a:p>
          <a:p>
            <a:endParaRPr lang="en-US"/>
          </a:p>
          <a:p>
            <a:endParaRPr lang="en-US"/>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484632" indent="0" fontAlgn="auto">
              <a:spcAft>
                <a:spcPts val="0"/>
              </a:spcAft>
              <a:defRPr/>
            </a:pPr>
            <a:r>
              <a:rPr lang="en-US">
                <a:solidFill>
                  <a:schemeClr val="accent1">
                    <a:tint val="83000"/>
                    <a:satMod val="150000"/>
                  </a:schemeClr>
                </a:solidFill>
                <a:ea typeface="+mj-ea"/>
                <a:cs typeface="+mj-cs"/>
              </a:rPr>
              <a:t>Imoinda</a:t>
            </a:r>
          </a:p>
        </p:txBody>
      </p:sp>
      <p:sp>
        <p:nvSpPr>
          <p:cNvPr id="41986" name="Rectangle 3"/>
          <p:cNvSpPr>
            <a:spLocks noGrp="1" noChangeArrowheads="1"/>
          </p:cNvSpPr>
          <p:nvPr>
            <p:ph idx="1"/>
          </p:nvPr>
        </p:nvSpPr>
        <p:spPr>
          <a:xfrm>
            <a:off x="457200" y="1882775"/>
            <a:ext cx="8229600" cy="4572000"/>
          </a:xfrm>
        </p:spPr>
        <p:txBody>
          <a:bodyPr/>
          <a:lstStyle/>
          <a:p>
            <a:r>
              <a:rPr lang="en-US" sz="2000"/>
              <a:t>“This old dead hero had one only daughter….to describe her truly…in charming in her person as he, and of delicate virtues” (Behn 2188) </a:t>
            </a:r>
          </a:p>
          <a:p>
            <a:r>
              <a:rPr lang="en-US" sz="2400"/>
              <a:t>Virginity- Oroonoko took it</a:t>
            </a:r>
          </a:p>
          <a:p>
            <a:r>
              <a:rPr lang="en-US" sz="2400"/>
              <a:t>The king tried to take it</a:t>
            </a:r>
          </a:p>
          <a:p>
            <a:r>
              <a:rPr lang="en-US" sz="2000"/>
              <a:t>“Tis  not to be imagined the satisfaction of these two young lovers; nor the vows she made him that she remained a spotless maid till that night, and that what she did with his grandfather had robbed him of no part of her virgin honor, the gods in mercy and justice having reserved that for her plighted lord, to whom of right it belonged”(Behn 2196) </a:t>
            </a:r>
          </a:p>
          <a:p>
            <a:r>
              <a:rPr lang="en-US" sz="2400"/>
              <a:t>She was down for whatever</a:t>
            </a:r>
          </a:p>
          <a:p>
            <a:endParaRPr lang="en-US"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484632" indent="0" fontAlgn="auto">
              <a:spcAft>
                <a:spcPts val="0"/>
              </a:spcAft>
              <a:defRPr/>
            </a:pPr>
            <a:r>
              <a:rPr lang="en-US" dirty="0">
                <a:solidFill>
                  <a:schemeClr val="accent1">
                    <a:tint val="83000"/>
                    <a:satMod val="150000"/>
                  </a:schemeClr>
                </a:solidFill>
                <a:ea typeface="+mj-ea"/>
                <a:cs typeface="+mj-cs"/>
              </a:rPr>
              <a:t>Oroonoko</a:t>
            </a:r>
          </a:p>
        </p:txBody>
      </p:sp>
      <p:sp>
        <p:nvSpPr>
          <p:cNvPr id="5123" name="Rectangle 3"/>
          <p:cNvSpPr>
            <a:spLocks noGrp="1" noChangeArrowheads="1"/>
          </p:cNvSpPr>
          <p:nvPr>
            <p:ph idx="1"/>
          </p:nvPr>
        </p:nvSpPr>
        <p:spPr>
          <a:xfrm>
            <a:off x="457200" y="1882775"/>
            <a:ext cx="8229600" cy="4572000"/>
          </a:xfrm>
        </p:spPr>
        <p:txBody>
          <a:bodyPr>
            <a:normAutofit lnSpcReduction="10000"/>
          </a:bodyPr>
          <a:lstStyle/>
          <a:p>
            <a:pPr marL="448056" indent="-384048" fontAlgn="auto">
              <a:spcAft>
                <a:spcPts val="0"/>
              </a:spcAft>
              <a:buFont typeface="Wingdings 2"/>
              <a:buChar char=""/>
              <a:defRPr/>
            </a:pPr>
            <a:r>
              <a:rPr lang="en-US" sz="2200" dirty="0">
                <a:ea typeface="+mn-ea"/>
                <a:cs typeface="+mn-cs"/>
              </a:rPr>
              <a:t>Honorable/Ethical/Noble</a:t>
            </a:r>
          </a:p>
          <a:p>
            <a:pPr marL="448056" indent="-384048" fontAlgn="auto">
              <a:spcAft>
                <a:spcPts val="0"/>
              </a:spcAft>
              <a:buFont typeface="Wingdings 2"/>
              <a:buChar char=""/>
              <a:defRPr/>
            </a:pPr>
            <a:r>
              <a:rPr lang="en-US" sz="2000" dirty="0">
                <a:ea typeface="+mn-ea"/>
                <a:cs typeface="+mn-cs"/>
              </a:rPr>
              <a:t>“The company laughed at his civility to a slave, and Caesar only applauded the nobleness of his passion and nature, since that slave might be noble or, what was better, have true notions of honor and virtue in her.”(Behn 2207)</a:t>
            </a:r>
          </a:p>
          <a:p>
            <a:pPr marL="448056" indent="-384048" fontAlgn="auto">
              <a:spcAft>
                <a:spcPts val="0"/>
              </a:spcAft>
              <a:buFont typeface="Wingdings 2"/>
              <a:buChar char=""/>
              <a:defRPr/>
            </a:pPr>
            <a:r>
              <a:rPr lang="en-US" sz="2200" dirty="0">
                <a:ea typeface="+mn-ea"/>
                <a:cs typeface="+mn-cs"/>
              </a:rPr>
              <a:t>He feels that killing himself and </a:t>
            </a:r>
            <a:r>
              <a:rPr lang="en-US" sz="2200" dirty="0" err="1">
                <a:ea typeface="+mn-ea"/>
                <a:cs typeface="+mn-cs"/>
              </a:rPr>
              <a:t>Imoinda</a:t>
            </a:r>
            <a:r>
              <a:rPr lang="en-US" sz="2200" dirty="0">
                <a:ea typeface="+mn-ea"/>
                <a:cs typeface="+mn-cs"/>
              </a:rPr>
              <a:t> is more ethical than being a slave</a:t>
            </a:r>
          </a:p>
          <a:p>
            <a:pPr marL="448056" indent="-384048" fontAlgn="auto">
              <a:spcAft>
                <a:spcPts val="0"/>
              </a:spcAft>
              <a:buFont typeface="Wingdings 2"/>
              <a:buChar char=""/>
              <a:defRPr/>
            </a:pPr>
            <a:r>
              <a:rPr lang="en-US" sz="2200" dirty="0">
                <a:ea typeface="+mn-ea"/>
                <a:cs typeface="+mn-cs"/>
              </a:rPr>
              <a:t>“And why,” said he, “my dear friends and fellow sufferers, should we be slaves to an unknown people? Have they vanquished us nobly in fight? Have they won us in honorable battle?”(Behn 2217)</a:t>
            </a:r>
          </a:p>
          <a:p>
            <a:pPr marL="448056" indent="-384048" fontAlgn="auto">
              <a:spcAft>
                <a:spcPts val="0"/>
              </a:spcAft>
              <a:buFont typeface="Wingdings 2"/>
              <a:buChar char=""/>
              <a:defRPr/>
            </a:pPr>
            <a:r>
              <a:rPr lang="en-US" sz="2200" dirty="0">
                <a:ea typeface="+mn-ea"/>
                <a:cs typeface="+mn-cs"/>
              </a:rPr>
              <a:t>He’s a badass warrior: Killed a tiger that no one else could kill</a:t>
            </a:r>
          </a:p>
          <a:p>
            <a:pPr marL="448056" indent="-384048" fontAlgn="auto">
              <a:spcAft>
                <a:spcPts val="0"/>
              </a:spcAft>
              <a:buFontTx/>
              <a:buNone/>
              <a:defRPr/>
            </a:pPr>
            <a:endParaRPr lang="en-US" sz="2200" dirty="0">
              <a:ea typeface="+mn-ea"/>
              <a:cs typeface="+mn-cs"/>
            </a:endParaRPr>
          </a:p>
          <a:p>
            <a:pPr marL="448056" indent="-384048" fontAlgn="auto">
              <a:spcAft>
                <a:spcPts val="0"/>
              </a:spcAft>
              <a:buFont typeface="Wingdings 2"/>
              <a:buChar char=""/>
              <a:defRPr/>
            </a:pPr>
            <a:endParaRPr lang="en-US" sz="2200" dirty="0">
              <a:ea typeface="+mn-ea"/>
              <a:cs typeface="+mn-cs"/>
            </a:endParaRPr>
          </a:p>
          <a:p>
            <a:pPr marL="448056" indent="-384048" fontAlgn="auto">
              <a:spcAft>
                <a:spcPts val="0"/>
              </a:spcAft>
              <a:buFont typeface="Wingdings 2"/>
              <a:buChar char=""/>
              <a:defRPr/>
            </a:pPr>
            <a:endParaRPr lang="en-US" sz="2200" dirty="0">
              <a:ea typeface="+mn-ea"/>
              <a:cs typeface="+mn-cs"/>
            </a:endParaRPr>
          </a:p>
          <a:p>
            <a:pPr marL="448056" indent="-384048" fontAlgn="auto">
              <a:spcAft>
                <a:spcPts val="0"/>
              </a:spcAft>
              <a:buFont typeface="Wingdings 2"/>
              <a:buChar char=""/>
              <a:defRPr/>
            </a:pPr>
            <a:endParaRPr lang="en-US" sz="2400" dirty="0">
              <a:ea typeface="+mn-ea"/>
              <a:cs typeface="+mn-cs"/>
            </a:endParaRPr>
          </a:p>
          <a:p>
            <a:pPr marL="448056" indent="-384048" fontAlgn="auto">
              <a:spcAft>
                <a:spcPts val="0"/>
              </a:spcAft>
              <a:buFont typeface="Wingdings 2"/>
              <a:buChar char=""/>
              <a:defRPr/>
            </a:pPr>
            <a:endParaRPr lang="en-US" sz="2000" dirty="0">
              <a:ea typeface="+mn-ea"/>
              <a:cs typeface="+mn-cs"/>
            </a:endParaRPr>
          </a:p>
          <a:p>
            <a:pPr marL="448056" indent="-384048" fontAlgn="auto">
              <a:spcAft>
                <a:spcPts val="0"/>
              </a:spcAft>
              <a:buFont typeface="Wingdings 2"/>
              <a:buChar char=""/>
              <a:defRPr/>
            </a:pPr>
            <a:endParaRPr lang="en-US" sz="2400" dirty="0">
              <a:ea typeface="+mn-ea"/>
              <a:cs typeface="+mn-cs"/>
            </a:endParaRPr>
          </a:p>
          <a:p>
            <a:pPr marL="448056" indent="-384048" fontAlgn="auto">
              <a:spcAft>
                <a:spcPts val="0"/>
              </a:spcAft>
              <a:buFont typeface="Wingdings 2"/>
              <a:buChar char=""/>
              <a:defRPr/>
            </a:pPr>
            <a:endParaRPr lang="en-US" sz="2000" dirty="0">
              <a:ea typeface="+mn-ea"/>
              <a:cs typeface="+mn-cs"/>
            </a:endParaRPr>
          </a:p>
          <a:p>
            <a:pPr marL="448056" indent="-384048" fontAlgn="auto">
              <a:spcAft>
                <a:spcPts val="0"/>
              </a:spcAft>
              <a:buFont typeface="Wingdings 2"/>
              <a:buChar char=""/>
              <a:defRPr/>
            </a:pPr>
            <a:endParaRPr lang="en-US"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484632" indent="0" fontAlgn="auto">
              <a:spcAft>
                <a:spcPts val="0"/>
              </a:spcAft>
              <a:defRPr/>
            </a:pPr>
            <a:r>
              <a:rPr lang="en-US">
                <a:solidFill>
                  <a:schemeClr val="accent1">
                    <a:tint val="83000"/>
                    <a:satMod val="150000"/>
                  </a:schemeClr>
                </a:solidFill>
                <a:ea typeface="+mj-ea"/>
                <a:cs typeface="+mj-cs"/>
              </a:rPr>
              <a:t>White Men</a:t>
            </a:r>
          </a:p>
        </p:txBody>
      </p:sp>
      <p:sp>
        <p:nvSpPr>
          <p:cNvPr id="44034" name="Rectangle 3"/>
          <p:cNvSpPr>
            <a:spLocks noGrp="1" noChangeArrowheads="1"/>
          </p:cNvSpPr>
          <p:nvPr>
            <p:ph idx="1"/>
          </p:nvPr>
        </p:nvSpPr>
        <p:spPr>
          <a:xfrm>
            <a:off x="457200" y="1882775"/>
            <a:ext cx="8229600" cy="4572000"/>
          </a:xfrm>
        </p:spPr>
        <p:txBody>
          <a:bodyPr/>
          <a:lstStyle/>
          <a:p>
            <a:r>
              <a:rPr lang="en-US" sz="2400"/>
              <a:t>Aphra Behn stresses the lack of virtue from white men</a:t>
            </a:r>
          </a:p>
          <a:p>
            <a:r>
              <a:rPr lang="en-US" sz="2000"/>
              <a:t>“Such ill morals are only practiced in Christian countries, where they prefer the bare name of religion, and, without virtue or morality, think that’s sufficient.” (Behn 2188)</a:t>
            </a:r>
          </a:p>
          <a:p>
            <a:r>
              <a:rPr lang="en-US" sz="2000"/>
              <a:t>“Do you not hear every day how they upbraid each other with infamy of life, below the wildest savages; and shall we render obedience to such a degenerate race, who have no one human virtue left to distinguish ‘em from the vilest creatures?” (Behn 2217)</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615314"/>
          </a:xfrm>
        </p:spPr>
        <p:txBody>
          <a:bodyPr/>
          <a:lstStyle/>
          <a:p>
            <a:pPr marL="484632" indent="0" fontAlgn="auto">
              <a:spcAft>
                <a:spcPts val="0"/>
              </a:spcAft>
              <a:defRPr/>
            </a:pPr>
            <a:r>
              <a:rPr lang="en-US" dirty="0" smtClean="0">
                <a:solidFill>
                  <a:schemeClr val="accent1">
                    <a:tint val="83000"/>
                    <a:satMod val="150000"/>
                  </a:schemeClr>
                </a:solidFill>
                <a:ea typeface="+mj-ea"/>
                <a:cs typeface="+mj-cs"/>
              </a:rPr>
              <a:t>Cultural Criticism</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70000" lnSpcReduction="20000"/>
          </a:bodyPr>
          <a:lstStyle/>
          <a:p>
            <a:pPr marL="448056" indent="-384048" fontAlgn="auto">
              <a:spcAft>
                <a:spcPts val="0"/>
              </a:spcAft>
              <a:buFont typeface="Wingdings 2"/>
              <a:buChar char=""/>
              <a:defRPr/>
            </a:pPr>
            <a:r>
              <a:rPr lang="en-US" dirty="0" smtClean="0">
                <a:ea typeface="+mn-ea"/>
                <a:cs typeface="+mn-cs"/>
              </a:rPr>
              <a:t>challenged with expressing themselves in a patriarchal system that generally refused to grant merit to women's views.</a:t>
            </a:r>
          </a:p>
          <a:p>
            <a:pPr marL="448056" indent="-384048" fontAlgn="auto">
              <a:spcAft>
                <a:spcPts val="0"/>
              </a:spcAft>
              <a:buFont typeface="Wingdings 2"/>
              <a:buChar char=""/>
              <a:defRPr/>
            </a:pPr>
            <a:r>
              <a:rPr lang="en-US" dirty="0" smtClean="0">
                <a:ea typeface="+mn-ea"/>
                <a:cs typeface="+mn-cs"/>
              </a:rPr>
              <a:t>modern feminism was nonexistent used other subversive and creative methods. </a:t>
            </a:r>
          </a:p>
          <a:p>
            <a:pPr marL="448056" indent="-384048" fontAlgn="auto">
              <a:spcAft>
                <a:spcPts val="0"/>
              </a:spcAft>
              <a:buFont typeface="Wingdings 2"/>
              <a:buChar char=""/>
              <a:defRPr/>
            </a:pPr>
            <a:r>
              <a:rPr lang="en-US" dirty="0" smtClean="0">
                <a:ea typeface="+mn-ea"/>
                <a:cs typeface="+mn-cs"/>
              </a:rPr>
              <a:t>Educated was not advocated believed it went against traditional female virtues of innocence and morality.</a:t>
            </a:r>
          </a:p>
          <a:p>
            <a:pPr marL="448056" indent="-384048" fontAlgn="auto">
              <a:spcAft>
                <a:spcPts val="0"/>
              </a:spcAft>
              <a:buFont typeface="Wingdings 2"/>
              <a:buChar char=""/>
              <a:defRPr/>
            </a:pPr>
            <a:r>
              <a:rPr lang="en-US" dirty="0" smtClean="0">
                <a:ea typeface="+mn-ea"/>
                <a:cs typeface="+mn-cs"/>
              </a:rPr>
              <a:t>Women who went against were in risk of being exiled from their communities, and targeted to be involved in witch hunts.</a:t>
            </a:r>
          </a:p>
          <a:p>
            <a:pPr marL="448056" indent="-384048" fontAlgn="auto">
              <a:spcAft>
                <a:spcPts val="0"/>
              </a:spcAft>
              <a:buFont typeface="Wingdings 2"/>
              <a:buChar char=""/>
              <a:defRPr/>
            </a:pPr>
            <a:r>
              <a:rPr lang="en-US" dirty="0" smtClean="0">
                <a:ea typeface="+mn-ea"/>
                <a:cs typeface="+mn-cs"/>
              </a:rPr>
              <a:t>Were allowed religious material, and expressed themselves through private letters and autobiographies. </a:t>
            </a:r>
          </a:p>
          <a:p>
            <a:pPr marL="448056" indent="-384048" fontAlgn="auto">
              <a:spcAft>
                <a:spcPts val="0"/>
              </a:spcAft>
              <a:buFont typeface="Wingdings 2"/>
              <a:buChar char=""/>
              <a:defRPr/>
            </a:pPr>
            <a:r>
              <a:rPr lang="en-US" dirty="0" smtClean="0">
                <a:ea typeface="+mn-ea"/>
                <a:cs typeface="+mn-cs"/>
              </a:rPr>
              <a:t>Women were not allowed to go against their husbands political views, played small roles within their family and local community.</a:t>
            </a:r>
            <a:endParaRPr lang="en-US" dirty="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ea typeface="+mj-ea"/>
                <a:cs typeface="+mj-cs"/>
              </a:rPr>
              <a:t>Historical Criticism </a:t>
            </a:r>
            <a:endParaRPr lang="en-US"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70000" lnSpcReduction="20000"/>
          </a:bodyPr>
          <a:lstStyle/>
          <a:p>
            <a:pPr marL="448056" indent="-384048" fontAlgn="auto">
              <a:spcAft>
                <a:spcPts val="0"/>
              </a:spcAft>
              <a:buFont typeface="Wingdings 2"/>
              <a:buChar char=""/>
              <a:defRPr/>
            </a:pPr>
            <a:r>
              <a:rPr lang="en-US" dirty="0" smtClean="0">
                <a:ea typeface="+mn-ea"/>
                <a:cs typeface="+mn-cs"/>
              </a:rPr>
              <a:t>First to consider herself a writer by profession</a:t>
            </a:r>
          </a:p>
          <a:p>
            <a:pPr marL="448056" indent="-384048" fontAlgn="auto">
              <a:spcAft>
                <a:spcPts val="0"/>
              </a:spcAft>
              <a:buFont typeface="Wingdings 2"/>
              <a:buChar char=""/>
              <a:defRPr/>
            </a:pPr>
            <a:r>
              <a:rPr lang="en-US" dirty="0" smtClean="0">
                <a:ea typeface="+mn-ea"/>
                <a:cs typeface="+mn-cs"/>
              </a:rPr>
              <a:t>Strongly supported by Feminist critics- “avocation of freedom for women”</a:t>
            </a:r>
          </a:p>
          <a:p>
            <a:pPr marL="448056" indent="-384048" fontAlgn="auto">
              <a:spcAft>
                <a:spcPts val="0"/>
              </a:spcAft>
              <a:buFont typeface="Wingdings 2"/>
              <a:buChar char=""/>
              <a:defRPr/>
            </a:pPr>
            <a:r>
              <a:rPr lang="en-US" dirty="0" smtClean="0">
                <a:ea typeface="+mn-ea"/>
                <a:cs typeface="+mn-cs"/>
              </a:rPr>
              <a:t>Boldly attempted to overcome the barriers of seventeenth-century prejudices and rigid gender roles</a:t>
            </a:r>
          </a:p>
          <a:p>
            <a:pPr marL="448056" indent="-384048" fontAlgn="auto">
              <a:spcAft>
                <a:spcPts val="0"/>
              </a:spcAft>
              <a:buFont typeface="Wingdings 2"/>
              <a:buChar char=""/>
              <a:defRPr/>
            </a:pPr>
            <a:r>
              <a:rPr lang="en-US" dirty="0" err="1" smtClean="0">
                <a:ea typeface="+mn-ea"/>
                <a:cs typeface="+mn-cs"/>
              </a:rPr>
              <a:t>Woolfe</a:t>
            </a:r>
            <a:r>
              <a:rPr lang="en-US" dirty="0" smtClean="0">
                <a:ea typeface="+mn-ea"/>
                <a:cs typeface="+mn-cs"/>
              </a:rPr>
              <a:t>- “All women together, ought to let flowers fall upon the grave of Aphra Behn….for it was she who earned them the right to speak their minds. </a:t>
            </a:r>
          </a:p>
          <a:p>
            <a:pPr marL="448056" indent="-384048" fontAlgn="auto">
              <a:spcAft>
                <a:spcPts val="0"/>
              </a:spcAft>
              <a:buFont typeface="Wingdings 2"/>
              <a:buChar char=""/>
              <a:defRPr/>
            </a:pPr>
            <a:r>
              <a:rPr lang="en-US" dirty="0" smtClean="0">
                <a:ea typeface="+mn-ea"/>
                <a:cs typeface="+mn-cs"/>
              </a:rPr>
              <a:t>“Behn’s writing unveils the </a:t>
            </a:r>
            <a:r>
              <a:rPr lang="en-US" dirty="0" err="1" smtClean="0">
                <a:ea typeface="+mn-ea"/>
                <a:cs typeface="+mn-cs"/>
              </a:rPr>
              <a:t>homosocial</a:t>
            </a:r>
            <a:r>
              <a:rPr lang="en-US" dirty="0" smtClean="0">
                <a:ea typeface="+mn-ea"/>
                <a:cs typeface="+mn-cs"/>
              </a:rPr>
              <a:t> roles of male rivalry in stimulating heterosexual desire for women and explores the ways in which cross dressing and masquerade complicate and destabilize gender relations.</a:t>
            </a:r>
          </a:p>
          <a:p>
            <a:pPr marL="448056" indent="-384048" fontAlgn="auto">
              <a:spcAft>
                <a:spcPts val="0"/>
              </a:spcAft>
              <a:buFont typeface="Wingdings 2"/>
              <a:buChar char=""/>
              <a:defRPr/>
            </a:pPr>
            <a:r>
              <a:rPr lang="en-US" dirty="0" smtClean="0">
                <a:ea typeface="+mn-ea"/>
                <a:cs typeface="+mn-cs"/>
              </a:rPr>
              <a:t>Critics- Alexander Pope- “Imitation of Horace”- “The stage how loosely does Astraea tread who fairly puts all characters to bed”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58"/>
            <a:ext cx="8229600" cy="1399032"/>
          </a:xfrm>
        </p:spPr>
        <p:txBody>
          <a:bodyPr/>
          <a:lstStyle/>
          <a:p>
            <a:pPr marL="484632" indent="0" fontAlgn="auto">
              <a:spcAft>
                <a:spcPts val="0"/>
              </a:spcAft>
              <a:defRPr/>
            </a:pPr>
            <a:r>
              <a:rPr lang="en-US" dirty="0" smtClean="0">
                <a:solidFill>
                  <a:schemeClr val="accent1">
                    <a:tint val="83000"/>
                    <a:satMod val="150000"/>
                  </a:schemeClr>
                </a:solidFill>
                <a:ea typeface="+mj-ea"/>
                <a:cs typeface="+mj-cs"/>
              </a:rPr>
              <a:t>Rise of Women</a:t>
            </a:r>
            <a:endParaRPr lang="en-US" dirty="0">
              <a:solidFill>
                <a:schemeClr val="accent1">
                  <a:tint val="83000"/>
                  <a:satMod val="150000"/>
                </a:schemeClr>
              </a:solidFill>
              <a:ea typeface="+mj-ea"/>
              <a:cs typeface="+mj-cs"/>
            </a:endParaRPr>
          </a:p>
        </p:txBody>
      </p:sp>
      <p:sp>
        <p:nvSpPr>
          <p:cNvPr id="20482" name="Content Placeholder 2"/>
          <p:cNvSpPr>
            <a:spLocks noGrp="1"/>
          </p:cNvSpPr>
          <p:nvPr>
            <p:ph idx="1"/>
          </p:nvPr>
        </p:nvSpPr>
        <p:spPr>
          <a:xfrm>
            <a:off x="457200" y="1117600"/>
            <a:ext cx="8229600" cy="4525963"/>
          </a:xfrm>
        </p:spPr>
        <p:txBody>
          <a:bodyPr/>
          <a:lstStyle/>
          <a:p>
            <a:r>
              <a:rPr lang="en-US" sz="1900" smtClean="0"/>
              <a:t>Women become much more prominent in theater and writing during the Restoration</a:t>
            </a:r>
          </a:p>
          <a:p>
            <a:pPr lvl="1"/>
            <a:r>
              <a:rPr lang="en-US" sz="1900" smtClean="0"/>
              <a:t>Women can be actresses for the first time and many find their way to a career in theater</a:t>
            </a:r>
          </a:p>
          <a:p>
            <a:pPr lvl="1"/>
            <a:r>
              <a:rPr lang="en-US" sz="1900" smtClean="0"/>
              <a:t>Although acting is not considered to be of higher class, many women are able to make their way into elite circles due to their association with men of the upper class who come to watch their plays</a:t>
            </a:r>
          </a:p>
          <a:p>
            <a:pPr lvl="1"/>
            <a:r>
              <a:rPr lang="en-US" sz="1900" smtClean="0"/>
              <a:t>Women writers are beginning to appear during this time</a:t>
            </a:r>
          </a:p>
          <a:p>
            <a:r>
              <a:rPr lang="en-US" sz="1900" smtClean="0"/>
              <a:t>Aphra Behn is the first woman writer to make a living as a professional writer</a:t>
            </a:r>
          </a:p>
          <a:p>
            <a:pPr lvl="1"/>
            <a:r>
              <a:rPr lang="en-US" sz="1900" smtClean="0"/>
              <a:t>Though she is best known for pioneering the format of the novel, she first made her living from writing plays, primarily comedies</a:t>
            </a:r>
          </a:p>
          <a:p>
            <a:pPr lvl="1"/>
            <a:r>
              <a:rPr lang="en-US" sz="1900" smtClean="0"/>
              <a:t>Wrote freely on the topic of women’s sexuality, as shown through </a:t>
            </a:r>
            <a:r>
              <a:rPr lang="en-US" sz="1900" i="1" smtClean="0"/>
              <a:t>The Disappointment</a:t>
            </a:r>
            <a:endParaRPr lang="en-US" sz="1900" smtClean="0"/>
          </a:p>
          <a:p>
            <a:pPr lvl="1"/>
            <a:r>
              <a:rPr lang="en-US" sz="1900" smtClean="0"/>
              <a:t>She is one of the most prolific dramatists of her time, second only to John Dryden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i="1" dirty="0" smtClean="0">
                <a:solidFill>
                  <a:schemeClr val="accent1">
                    <a:tint val="83000"/>
                    <a:satMod val="150000"/>
                  </a:schemeClr>
                </a:solidFill>
                <a:ea typeface="+mj-ea"/>
                <a:cs typeface="+mj-cs"/>
              </a:rPr>
              <a:t>The Disappointment</a:t>
            </a:r>
            <a:endParaRPr lang="en-US" i="1" dirty="0">
              <a:solidFill>
                <a:schemeClr val="accent1">
                  <a:tint val="83000"/>
                  <a:satMod val="150000"/>
                </a:schemeClr>
              </a:solidFill>
              <a:ea typeface="+mj-ea"/>
              <a:cs typeface="+mj-cs"/>
            </a:endParaRPr>
          </a:p>
        </p:txBody>
      </p:sp>
      <p:sp>
        <p:nvSpPr>
          <p:cNvPr id="3" name="Content Placeholder 2"/>
          <p:cNvSpPr>
            <a:spLocks noGrp="1"/>
          </p:cNvSpPr>
          <p:nvPr>
            <p:ph idx="1"/>
          </p:nvPr>
        </p:nvSpPr>
        <p:spPr>
          <a:xfrm>
            <a:off x="457200" y="1882775"/>
            <a:ext cx="8229600" cy="4572000"/>
          </a:xfrm>
        </p:spPr>
        <p:txBody>
          <a:bodyPr>
            <a:normAutofit fontScale="92500"/>
          </a:bodyPr>
          <a:lstStyle/>
          <a:p>
            <a:pPr marL="448056" indent="-384048" fontAlgn="auto">
              <a:spcAft>
                <a:spcPts val="0"/>
              </a:spcAft>
              <a:buFont typeface="Wingdings 2"/>
              <a:buChar char=""/>
              <a:defRPr/>
            </a:pPr>
            <a:r>
              <a:rPr lang="en-US" dirty="0" smtClean="0">
                <a:ea typeface="+mn-ea"/>
                <a:cs typeface="+mn-cs"/>
              </a:rPr>
              <a:t>A poem by Aphra Behn published in 1680.</a:t>
            </a:r>
          </a:p>
          <a:p>
            <a:pPr marL="448056" indent="-384048" fontAlgn="auto">
              <a:spcAft>
                <a:spcPts val="0"/>
              </a:spcAft>
              <a:buFont typeface="Wingdings 2"/>
              <a:buChar char=""/>
              <a:defRPr/>
            </a:pPr>
            <a:r>
              <a:rPr lang="en-US" dirty="0" smtClean="0">
                <a:ea typeface="+mn-ea"/>
                <a:cs typeface="+mn-cs"/>
              </a:rPr>
              <a:t>The Disappointment: Aphra Behn’s Obsession with Desire, Shame and Honor</a:t>
            </a:r>
          </a:p>
          <a:p>
            <a:pPr marL="448056" indent="-384048" fontAlgn="auto">
              <a:spcAft>
                <a:spcPts val="0"/>
              </a:spcAft>
              <a:buFont typeface="Wingdings 2"/>
              <a:buChar char=""/>
              <a:defRPr/>
            </a:pPr>
            <a:r>
              <a:rPr lang="en-US" dirty="0" smtClean="0">
                <a:ea typeface="+mn-ea"/>
                <a:cs typeface="+mn-cs"/>
              </a:rPr>
              <a:t>Virtue= virginity</a:t>
            </a:r>
          </a:p>
          <a:p>
            <a:pPr marL="448056" indent="-384048" fontAlgn="auto">
              <a:spcAft>
                <a:spcPts val="0"/>
              </a:spcAft>
              <a:buFont typeface="Wingdings 2"/>
              <a:buChar char=""/>
              <a:defRPr/>
            </a:pPr>
            <a:r>
              <a:rPr lang="en-US" dirty="0" smtClean="0">
                <a:ea typeface="+mn-ea"/>
                <a:cs typeface="+mn-cs"/>
              </a:rPr>
              <a:t>Lysander's failure, Behn is concerned with Cloris's disappointment</a:t>
            </a:r>
          </a:p>
          <a:p>
            <a:pPr marL="448056" indent="-384048" fontAlgn="auto">
              <a:spcAft>
                <a:spcPts val="0"/>
              </a:spcAft>
              <a:buFont typeface="Wingdings 2"/>
              <a:buChar char=""/>
              <a:defRPr/>
            </a:pPr>
            <a:r>
              <a:rPr lang="en-US" dirty="0" smtClean="0">
                <a:ea typeface="+mn-ea"/>
                <a:cs typeface="+mn-cs"/>
              </a:rPr>
              <a:t>Women are not sexually explicit at that time</a:t>
            </a:r>
          </a:p>
          <a:p>
            <a:pPr marL="448056" indent="-384048" fontAlgn="auto">
              <a:spcAft>
                <a:spcPts val="0"/>
              </a:spcAft>
              <a:buFont typeface="Wingdings 2"/>
              <a:buChar char=""/>
              <a:defRPr/>
            </a:pPr>
            <a:r>
              <a:rPr lang="en-US" dirty="0" smtClean="0">
                <a:ea typeface="+mn-ea"/>
                <a:cs typeface="+mn-cs"/>
              </a:rPr>
              <a:t>Feminist view point</a:t>
            </a:r>
          </a:p>
          <a:p>
            <a:pPr marL="448056" indent="-384048" fontAlgn="auto">
              <a:spcAft>
                <a:spcPts val="0"/>
              </a:spcAft>
              <a:buFont typeface="Wingdings 2"/>
              <a:buNone/>
              <a:defRPr/>
            </a:pPr>
            <a:endParaRPr lang="en-US" dirty="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1689100" y="0"/>
            <a:ext cx="54086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US" u="sng" dirty="0" smtClean="0">
                <a:solidFill>
                  <a:schemeClr val="accent1">
                    <a:tint val="83000"/>
                    <a:satMod val="150000"/>
                  </a:schemeClr>
                </a:solidFill>
                <a:ea typeface="+mj-ea"/>
                <a:cs typeface="+mj-cs"/>
              </a:rPr>
              <a:t>Oroonoko, or The Royal Slave</a:t>
            </a:r>
            <a:endParaRPr lang="en-US" u="sng" dirty="0">
              <a:solidFill>
                <a:schemeClr val="accent1">
                  <a:tint val="83000"/>
                  <a:satMod val="150000"/>
                </a:schemeClr>
              </a:solidFill>
              <a:ea typeface="+mj-ea"/>
              <a:cs typeface="+mj-cs"/>
            </a:endParaRPr>
          </a:p>
        </p:txBody>
      </p:sp>
      <p:sp>
        <p:nvSpPr>
          <p:cNvPr id="23554" name="Content Placeholder 2"/>
          <p:cNvSpPr>
            <a:spLocks noGrp="1"/>
          </p:cNvSpPr>
          <p:nvPr>
            <p:ph idx="1"/>
          </p:nvPr>
        </p:nvSpPr>
        <p:spPr>
          <a:xfrm>
            <a:off x="457200" y="1882775"/>
            <a:ext cx="8229600" cy="4572000"/>
          </a:xfrm>
        </p:spPr>
        <p:txBody>
          <a:bodyPr/>
          <a:lstStyle/>
          <a:p>
            <a:r>
              <a:rPr lang="en-US" sz="2400" smtClean="0"/>
              <a:t>Published in 1688</a:t>
            </a:r>
          </a:p>
          <a:p>
            <a:r>
              <a:rPr lang="en-US" sz="2400" smtClean="0"/>
              <a:t>A heroic love story</a:t>
            </a:r>
          </a:p>
          <a:p>
            <a:r>
              <a:rPr lang="en-US" sz="2400" smtClean="0"/>
              <a:t>First philosophical novel in English</a:t>
            </a:r>
          </a:p>
          <a:p>
            <a:r>
              <a:rPr lang="en-US" sz="2400" smtClean="0"/>
              <a:t>Female narrator</a:t>
            </a:r>
          </a:p>
          <a:p>
            <a:r>
              <a:rPr lang="en-US" sz="2400" smtClean="0"/>
              <a:t>“</a:t>
            </a:r>
            <a:r>
              <a:rPr lang="en-US" sz="2400" i="1" smtClean="0"/>
              <a:t>Oroonoko cannot be classified as fact or fiction, realism or romance. In the still unshaped field of prose narrative – where a ‘history’ could mean any story, true or false – Behn combined the attractions of three older forms</a:t>
            </a:r>
            <a:r>
              <a:rPr lang="en-US" sz="2400" smtClean="0"/>
              <a:t>” – memoir, travel narrative, and a biography (Norton Anthology).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083"/>
            <a:ext cx="8115566" cy="1143000"/>
          </a:xfrm>
        </p:spPr>
        <p:txBody>
          <a:bodyPr>
            <a:noAutofit/>
          </a:bodyPr>
          <a:lstStyle/>
          <a:p>
            <a:pPr marL="484632" indent="0" fontAlgn="auto">
              <a:spcAft>
                <a:spcPts val="0"/>
              </a:spcAft>
              <a:defRPr/>
            </a:pPr>
            <a:r>
              <a:rPr lang="en-US" sz="2800" u="sng" dirty="0" smtClean="0">
                <a:solidFill>
                  <a:schemeClr val="accent1">
                    <a:tint val="83000"/>
                    <a:satMod val="150000"/>
                  </a:schemeClr>
                </a:solidFill>
                <a:ea typeface="+mj-ea"/>
                <a:cs typeface="+mj-cs"/>
              </a:rPr>
              <a:t>Freytag’s Pyramid of Oroonoko &amp; </a:t>
            </a:r>
            <a:r>
              <a:rPr lang="en-US" sz="2800" u="sng" dirty="0" err="1" smtClean="0">
                <a:solidFill>
                  <a:schemeClr val="accent1">
                    <a:tint val="83000"/>
                    <a:satMod val="150000"/>
                  </a:schemeClr>
                </a:solidFill>
                <a:ea typeface="+mj-ea"/>
                <a:cs typeface="+mj-cs"/>
              </a:rPr>
              <a:t>Imoinda’s</a:t>
            </a:r>
            <a:r>
              <a:rPr lang="en-US" sz="2800" u="sng" dirty="0" smtClean="0">
                <a:solidFill>
                  <a:schemeClr val="accent1">
                    <a:tint val="83000"/>
                    <a:satMod val="150000"/>
                  </a:schemeClr>
                </a:solidFill>
                <a:ea typeface="+mj-ea"/>
                <a:cs typeface="+mj-cs"/>
              </a:rPr>
              <a:t> Love</a:t>
            </a:r>
            <a:endParaRPr lang="en-US" sz="2800" u="sng" dirty="0">
              <a:solidFill>
                <a:schemeClr val="accent1">
                  <a:tint val="83000"/>
                  <a:satMod val="150000"/>
                </a:schemeClr>
              </a:solidFill>
              <a:ea typeface="+mj-ea"/>
              <a:cs typeface="+mj-cs"/>
            </a:endParaRPr>
          </a:p>
        </p:txBody>
      </p:sp>
      <p:pic>
        <p:nvPicPr>
          <p:cNvPr id="24578" name="Content Placeholder 3" descr="Untitled1.png"/>
          <p:cNvPicPr>
            <a:picLocks noGrp="1" noChangeAspect="1"/>
          </p:cNvPicPr>
          <p:nvPr>
            <p:ph idx="1"/>
          </p:nvPr>
        </p:nvPicPr>
        <p:blipFill>
          <a:blip r:embed="rId2"/>
          <a:srcRect l="-18597" t="5" r="-18597" b="5"/>
          <a:stretch>
            <a:fillRect/>
          </a:stretch>
        </p:blipFill>
        <p:spPr>
          <a:xfrm>
            <a:off x="-1668463" y="-136525"/>
            <a:ext cx="12547601" cy="7026275"/>
          </a:xfrm>
          <a:noFill/>
        </p:spPr>
      </p:pic>
      <p:sp>
        <p:nvSpPr>
          <p:cNvPr id="24579" name="TextBox 5"/>
          <p:cNvSpPr txBox="1">
            <a:spLocks noChangeArrowheads="1"/>
          </p:cNvSpPr>
          <p:nvPr/>
        </p:nvSpPr>
        <p:spPr bwMode="auto">
          <a:xfrm>
            <a:off x="1539875" y="5210175"/>
            <a:ext cx="3300413" cy="523875"/>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Oroonoko meets and marries Imoinda.</a:t>
            </a:r>
          </a:p>
        </p:txBody>
      </p:sp>
      <p:sp>
        <p:nvSpPr>
          <p:cNvPr id="24580" name="TextBox 9"/>
          <p:cNvSpPr txBox="1">
            <a:spLocks noChangeArrowheads="1"/>
          </p:cNvSpPr>
          <p:nvPr/>
        </p:nvSpPr>
        <p:spPr bwMode="auto">
          <a:xfrm>
            <a:off x="100013" y="4256088"/>
            <a:ext cx="1539875" cy="765175"/>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The King  sends the royal veil to Imionda.</a:t>
            </a:r>
          </a:p>
        </p:txBody>
      </p:sp>
      <p:sp>
        <p:nvSpPr>
          <p:cNvPr id="24581" name="TextBox 17"/>
          <p:cNvSpPr txBox="1">
            <a:spLocks noChangeArrowheads="1"/>
          </p:cNvSpPr>
          <p:nvPr/>
        </p:nvSpPr>
        <p:spPr bwMode="auto">
          <a:xfrm>
            <a:off x="98425" y="2749550"/>
            <a:ext cx="2654300" cy="1169988"/>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Oroonoko and Imoinda and consummates their marriage. Once discovered, Imoinda is sold off into slavery.</a:t>
            </a:r>
          </a:p>
        </p:txBody>
      </p:sp>
      <p:sp>
        <p:nvSpPr>
          <p:cNvPr id="24582" name="TextBox 19"/>
          <p:cNvSpPr txBox="1">
            <a:spLocks noChangeArrowheads="1"/>
          </p:cNvSpPr>
          <p:nvPr/>
        </p:nvSpPr>
        <p:spPr bwMode="auto">
          <a:xfrm>
            <a:off x="869950" y="1006475"/>
            <a:ext cx="3376613" cy="739775"/>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Oroonoko reunites with Imionda. They resume their marriage and Clemene becomes pregnant.</a:t>
            </a:r>
          </a:p>
        </p:txBody>
      </p:sp>
      <p:sp>
        <p:nvSpPr>
          <p:cNvPr id="24583" name="TextBox 21"/>
          <p:cNvSpPr txBox="1">
            <a:spLocks noChangeArrowheads="1"/>
          </p:cNvSpPr>
          <p:nvPr/>
        </p:nvSpPr>
        <p:spPr bwMode="auto">
          <a:xfrm>
            <a:off x="5318125" y="206375"/>
            <a:ext cx="3254375" cy="307975"/>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Cesar kills his wife by decapitation.</a:t>
            </a:r>
          </a:p>
        </p:txBody>
      </p:sp>
      <p:sp>
        <p:nvSpPr>
          <p:cNvPr id="24584" name="TextBox 22"/>
          <p:cNvSpPr txBox="1">
            <a:spLocks noChangeArrowheads="1"/>
          </p:cNvSpPr>
          <p:nvPr/>
        </p:nvSpPr>
        <p:spPr bwMode="auto">
          <a:xfrm>
            <a:off x="6118225" y="2698750"/>
            <a:ext cx="3095625" cy="523875"/>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Cesar mutilates himself by cutting out his intestines. </a:t>
            </a:r>
          </a:p>
        </p:txBody>
      </p:sp>
      <p:sp>
        <p:nvSpPr>
          <p:cNvPr id="24585" name="TextBox 23"/>
          <p:cNvSpPr txBox="1">
            <a:spLocks noChangeArrowheads="1"/>
          </p:cNvSpPr>
          <p:nvPr/>
        </p:nvSpPr>
        <p:spPr bwMode="auto">
          <a:xfrm>
            <a:off x="3867150" y="6151563"/>
            <a:ext cx="2901950" cy="738187"/>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Century Gothic" charset="0"/>
              </a:rPr>
              <a:t>Cesar is punished by death –  his genitals and arms were cut off, then his body quartered.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7954</TotalTime>
  <Words>1637</Words>
  <Application>Microsoft Office PowerPoint</Application>
  <PresentationFormat>On-screen Show (4:3)</PresentationFormat>
  <Paragraphs>116</Paragraphs>
  <Slides>28</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28</vt:i4>
      </vt:variant>
    </vt:vector>
  </HeadingPairs>
  <TitlesOfParts>
    <vt:vector size="36" baseType="lpstr">
      <vt:lpstr>Century Gothic</vt:lpstr>
      <vt:lpstr>ＭＳ Ｐゴシック</vt:lpstr>
      <vt:lpstr>Arial</vt:lpstr>
      <vt:lpstr>Wingdings 2</vt:lpstr>
      <vt:lpstr>Verdana</vt:lpstr>
      <vt:lpstr>Calibri</vt:lpstr>
      <vt:lpstr>Bodoni MT</vt: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Aphra Behn 1640? – 1689</dc:title>
  <dc:creator>Kiely Pham</dc:creator>
  <cp:lastModifiedBy>Julie  Pesano</cp:lastModifiedBy>
  <cp:revision>59</cp:revision>
  <dcterms:created xsi:type="dcterms:W3CDTF">2012-01-29T03:24:36Z</dcterms:created>
  <dcterms:modified xsi:type="dcterms:W3CDTF">2012-02-07T05:16:30Z</dcterms:modified>
</cp:coreProperties>
</file>