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4.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2.jpg" ContentType="image/jpeg"/>
  <Override PartName="/ppt/media/image23.jpg" ContentType="image/jpeg"/>
  <Override PartName="/ppt/media/image25.jpg" ContentType="image/jpeg"/>
  <Override PartName="/ppt/media/image28.jpg" ContentType="image/jpeg"/>
  <Override PartName="/ppt/media/image29.jpg" ContentType="image/jpeg"/>
  <Override PartName="/ppt/media/image3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99" d="100"/>
          <a:sy n="99" d="100"/>
        </p:scale>
        <p:origin x="-1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11/14/16</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11/14/16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11/14/16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11/14/16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11/14/16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11/14/16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11/14/16</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11/14/16</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11/14/16</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794935"/>
            <a:ext cx="5723468" cy="655152"/>
          </a:xfrm>
        </p:spPr>
        <p:txBody>
          <a:bodyPr>
            <a:normAutofit fontScale="90000"/>
          </a:bodyPr>
          <a:lstStyle/>
          <a:p>
            <a:r>
              <a:rPr lang="en-US" dirty="0" smtClean="0"/>
              <a:t>The Argument Essay</a:t>
            </a:r>
            <a:endParaRPr lang="en-US" dirty="0"/>
          </a:p>
        </p:txBody>
      </p:sp>
      <p:sp>
        <p:nvSpPr>
          <p:cNvPr id="3" name="Subtitle 2"/>
          <p:cNvSpPr>
            <a:spLocks noGrp="1"/>
          </p:cNvSpPr>
          <p:nvPr>
            <p:ph type="subTitle" idx="1"/>
          </p:nvPr>
        </p:nvSpPr>
        <p:spPr>
          <a:xfrm>
            <a:off x="1727200" y="2450087"/>
            <a:ext cx="5712179" cy="2810535"/>
          </a:xfrm>
        </p:spPr>
        <p:txBody>
          <a:bodyPr/>
          <a:lstStyle/>
          <a:p>
            <a:r>
              <a:rPr lang="en-US" dirty="0" smtClean="0"/>
              <a:t>Attitude not Organization</a:t>
            </a:r>
            <a:endParaRPr lang="en-US" dirty="0"/>
          </a:p>
        </p:txBody>
      </p:sp>
      <p:pic>
        <p:nvPicPr>
          <p:cNvPr id="4" name="Picture 3" descr="argumentessa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900" y="3168438"/>
            <a:ext cx="5397500" cy="2051262"/>
          </a:xfrm>
          <a:prstGeom prst="rect">
            <a:avLst/>
          </a:prstGeom>
        </p:spPr>
      </p:pic>
    </p:spTree>
    <p:extLst>
      <p:ext uri="{BB962C8B-B14F-4D97-AF65-F5344CB8AC3E}">
        <p14:creationId xmlns:p14="http://schemas.microsoft.com/office/powerpoint/2010/main" val="50294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Appealing to Hostile Readers</a:t>
            </a:r>
            <a:endParaRPr lang="en-US" dirty="0"/>
          </a:p>
        </p:txBody>
      </p:sp>
      <p:sp>
        <p:nvSpPr>
          <p:cNvPr id="3" name="Content Placeholder 2"/>
          <p:cNvSpPr>
            <a:spLocks noGrp="1"/>
          </p:cNvSpPr>
          <p:nvPr>
            <p:ph idx="1"/>
          </p:nvPr>
        </p:nvSpPr>
        <p:spPr/>
        <p:txBody>
          <a:bodyPr/>
          <a:lstStyle/>
          <a:p>
            <a:r>
              <a:rPr lang="en-US" dirty="0" smtClean="0"/>
              <a:t>Always remember your audience!</a:t>
            </a:r>
          </a:p>
          <a:p>
            <a:endParaRPr lang="en-US" dirty="0"/>
          </a:p>
        </p:txBody>
      </p:sp>
      <p:pic>
        <p:nvPicPr>
          <p:cNvPr id="4" name="Picture 3" descr="angry-mo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2642502"/>
            <a:ext cx="5270500" cy="3232577"/>
          </a:xfrm>
          <a:prstGeom prst="rect">
            <a:avLst/>
          </a:prstGeom>
        </p:spPr>
      </p:pic>
    </p:spTree>
    <p:extLst>
      <p:ext uri="{BB962C8B-B14F-4D97-AF65-F5344CB8AC3E}">
        <p14:creationId xmlns:p14="http://schemas.microsoft.com/office/powerpoint/2010/main" val="2179007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529325"/>
          </a:xfrm>
        </p:spPr>
        <p:txBody>
          <a:bodyPr>
            <a:normAutofit fontScale="90000"/>
          </a:bodyPr>
          <a:lstStyle/>
          <a:p>
            <a:r>
              <a:rPr lang="en-US" dirty="0" smtClean="0"/>
              <a:t>Practice (651)</a:t>
            </a:r>
            <a:endParaRPr lang="en-US" dirty="0"/>
          </a:p>
        </p:txBody>
      </p:sp>
      <p:sp>
        <p:nvSpPr>
          <p:cNvPr id="3" name="Content Placeholder 2"/>
          <p:cNvSpPr>
            <a:spLocks noGrp="1"/>
          </p:cNvSpPr>
          <p:nvPr>
            <p:ph idx="1"/>
          </p:nvPr>
        </p:nvSpPr>
        <p:spPr>
          <a:xfrm>
            <a:off x="1463040" y="1346907"/>
            <a:ext cx="6196405" cy="4376162"/>
          </a:xfrm>
        </p:spPr>
        <p:txBody>
          <a:bodyPr/>
          <a:lstStyle/>
          <a:p>
            <a:r>
              <a:rPr lang="en-US" dirty="0" smtClean="0"/>
              <a:t>Let’s pretend I want stronger gun laws and you are the National Rifle Association (NRA).</a:t>
            </a:r>
          </a:p>
          <a:p>
            <a:r>
              <a:rPr lang="en-US" dirty="0" smtClean="0"/>
              <a:t>How will I appeal to you effectively?</a:t>
            </a:r>
          </a:p>
          <a:p>
            <a:r>
              <a:rPr lang="en-US" dirty="0" smtClean="0"/>
              <a:t>I will say a statement and you tell me what strategy from the book I am trying to use.</a:t>
            </a:r>
          </a:p>
          <a:p>
            <a:endParaRPr lang="en-US" dirty="0"/>
          </a:p>
        </p:txBody>
      </p:sp>
      <p:pic>
        <p:nvPicPr>
          <p:cNvPr id="4" name="Picture 3" descr="american-flag-gun.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3424992"/>
            <a:ext cx="6400800" cy="2556708"/>
          </a:xfrm>
          <a:prstGeom prst="rect">
            <a:avLst/>
          </a:prstGeom>
        </p:spPr>
      </p:pic>
    </p:spTree>
    <p:extLst>
      <p:ext uri="{BB962C8B-B14F-4D97-AF65-F5344CB8AC3E}">
        <p14:creationId xmlns:p14="http://schemas.microsoft.com/office/powerpoint/2010/main" val="121714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2414994"/>
          </a:xfrm>
        </p:spPr>
        <p:txBody>
          <a:bodyPr>
            <a:normAutofit fontScale="90000"/>
          </a:bodyPr>
          <a:lstStyle/>
          <a:p>
            <a:r>
              <a:rPr lang="en-US" dirty="0"/>
              <a:t>“I’m not going to change you, but at least hear me out.”</a:t>
            </a:r>
            <a:br>
              <a:rPr lang="en-US" dirty="0"/>
            </a:br>
            <a:endParaRPr lang="en-US" dirty="0"/>
          </a:p>
        </p:txBody>
      </p:sp>
      <p:pic>
        <p:nvPicPr>
          <p:cNvPr id="4" name="Content Placeholder 3" descr="listen.jpg"/>
          <p:cNvPicPr>
            <a:picLocks noGrp="1" noChangeAspect="1"/>
          </p:cNvPicPr>
          <p:nvPr>
            <p:ph idx="1"/>
          </p:nvPr>
        </p:nvPicPr>
        <p:blipFill>
          <a:blip r:embed="rId2">
            <a:extLst>
              <a:ext uri="{28A0092B-C50C-407E-A947-70E740481C1C}">
                <a14:useLocalDpi xmlns:a14="http://schemas.microsoft.com/office/drawing/2010/main" val="0"/>
              </a:ext>
            </a:extLst>
          </a:blip>
          <a:srcRect t="9516" b="9516"/>
          <a:stretch>
            <a:fillRect/>
          </a:stretch>
        </p:blipFill>
        <p:spPr>
          <a:xfrm>
            <a:off x="1463675" y="2847975"/>
            <a:ext cx="6196013" cy="2874963"/>
          </a:xfrm>
        </p:spPr>
      </p:pic>
    </p:spTree>
    <p:extLst>
      <p:ext uri="{BB962C8B-B14F-4D97-AF65-F5344CB8AC3E}">
        <p14:creationId xmlns:p14="http://schemas.microsoft.com/office/powerpoint/2010/main" val="283417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3261621"/>
          </a:xfrm>
        </p:spPr>
        <p:txBody>
          <a:bodyPr>
            <a:normAutofit fontScale="90000"/>
          </a:bodyPr>
          <a:lstStyle/>
          <a:p>
            <a:r>
              <a:rPr lang="en-US" dirty="0" smtClean="0"/>
              <a:t>“We both have families we care about and want to protect from dangerous criminals, and we only want what’s best for our country and the principles our country instills in us.”</a:t>
            </a:r>
            <a:endParaRPr lang="en-US" dirty="0"/>
          </a:p>
        </p:txBody>
      </p:sp>
      <p:pic>
        <p:nvPicPr>
          <p:cNvPr id="4" name="Content Placeholder 3" descr="ProtectFamilyLife_692348815.jpg"/>
          <p:cNvPicPr>
            <a:picLocks noGrp="1" noChangeAspect="1"/>
          </p:cNvPicPr>
          <p:nvPr>
            <p:ph idx="1"/>
          </p:nvPr>
        </p:nvPicPr>
        <p:blipFill>
          <a:blip r:embed="rId2">
            <a:extLst>
              <a:ext uri="{28A0092B-C50C-407E-A947-70E740481C1C}">
                <a14:useLocalDpi xmlns:a14="http://schemas.microsoft.com/office/drawing/2010/main" val="0"/>
              </a:ext>
            </a:extLst>
          </a:blip>
          <a:srcRect l="-79000" r="-79000"/>
          <a:stretch>
            <a:fillRect/>
          </a:stretch>
        </p:blipFill>
        <p:spPr>
          <a:xfrm>
            <a:off x="924849" y="4348585"/>
            <a:ext cx="6750544" cy="1603460"/>
          </a:xfrm>
        </p:spPr>
      </p:pic>
    </p:spTree>
    <p:extLst>
      <p:ext uri="{BB962C8B-B14F-4D97-AF65-F5344CB8AC3E}">
        <p14:creationId xmlns:p14="http://schemas.microsoft.com/office/powerpoint/2010/main" val="334359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158440"/>
          </a:xfrm>
        </p:spPr>
        <p:txBody>
          <a:bodyPr>
            <a:normAutofit/>
          </a:bodyPr>
          <a:lstStyle/>
          <a:p>
            <a:r>
              <a:rPr lang="en-US" dirty="0" smtClean="0"/>
              <a:t>“You power loving, children killing group of back woods hillbillies!”</a:t>
            </a:r>
            <a:endParaRPr lang="en-US" dirty="0"/>
          </a:p>
        </p:txBody>
      </p:sp>
      <p:pic>
        <p:nvPicPr>
          <p:cNvPr id="4" name="Content Placeholder 3" descr="hillbilly.jpg"/>
          <p:cNvPicPr>
            <a:picLocks noGrp="1" noChangeAspect="1"/>
          </p:cNvPicPr>
          <p:nvPr>
            <p:ph idx="1"/>
          </p:nvPr>
        </p:nvPicPr>
        <p:blipFill>
          <a:blip r:embed="rId2">
            <a:extLst>
              <a:ext uri="{28A0092B-C50C-407E-A947-70E740481C1C}">
                <a14:useLocalDpi xmlns:a14="http://schemas.microsoft.com/office/drawing/2010/main" val="0"/>
              </a:ext>
            </a:extLst>
          </a:blip>
          <a:srcRect l="-51243" r="-51243"/>
          <a:stretch>
            <a:fillRect/>
          </a:stretch>
        </p:blipFill>
        <p:spPr>
          <a:xfrm>
            <a:off x="1463675" y="2822089"/>
            <a:ext cx="6196013" cy="3117127"/>
          </a:xfrm>
        </p:spPr>
      </p:pic>
    </p:spTree>
    <p:extLst>
      <p:ext uri="{BB962C8B-B14F-4D97-AF65-F5344CB8AC3E}">
        <p14:creationId xmlns:p14="http://schemas.microsoft.com/office/powerpoint/2010/main" val="2134072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1154491"/>
            <a:ext cx="6965245" cy="2296156"/>
          </a:xfrm>
        </p:spPr>
        <p:txBody>
          <a:bodyPr>
            <a:normAutofit fontScale="90000"/>
          </a:bodyPr>
          <a:lstStyle/>
          <a:p>
            <a:r>
              <a:rPr lang="en-US" dirty="0" smtClean="0"/>
              <a:t>“I understand you think America should have its freedoms, and you want guns to be a legal sport, and you’re concerned the government is trying to take your lives.”</a:t>
            </a:r>
            <a:endParaRPr lang="en-US" dirty="0"/>
          </a:p>
        </p:txBody>
      </p:sp>
      <p:pic>
        <p:nvPicPr>
          <p:cNvPr id="8" name="Content Placeholder 7" descr="elmerfudd.jpg"/>
          <p:cNvPicPr>
            <a:picLocks noGrp="1" noChangeAspect="1"/>
          </p:cNvPicPr>
          <p:nvPr>
            <p:ph idx="1"/>
          </p:nvPr>
        </p:nvPicPr>
        <p:blipFill rotWithShape="1">
          <a:blip r:embed="rId2">
            <a:extLst>
              <a:ext uri="{28A0092B-C50C-407E-A947-70E740481C1C}">
                <a14:useLocalDpi xmlns:a14="http://schemas.microsoft.com/office/drawing/2010/main" val="0"/>
              </a:ext>
            </a:extLst>
          </a:blip>
          <a:srcRect l="-5484" r="-5287"/>
          <a:stretch/>
        </p:blipFill>
        <p:spPr>
          <a:xfrm>
            <a:off x="1463675" y="4156075"/>
            <a:ext cx="6196013" cy="1873250"/>
          </a:xfrm>
        </p:spPr>
      </p:pic>
    </p:spTree>
    <p:extLst>
      <p:ext uri="{BB962C8B-B14F-4D97-AF65-F5344CB8AC3E}">
        <p14:creationId xmlns:p14="http://schemas.microsoft.com/office/powerpoint/2010/main" val="2253053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962076"/>
            <a:ext cx="6965245" cy="4002237"/>
          </a:xfrm>
        </p:spPr>
        <p:txBody>
          <a:bodyPr>
            <a:normAutofit/>
          </a:bodyPr>
          <a:lstStyle/>
          <a:p>
            <a:r>
              <a:rPr lang="en-US" sz="3600" dirty="0" smtClean="0"/>
              <a:t>“You probably think I’m a government loving communist, wanting to see the world with Big Brother over our shoulder. After gun laws, then it’s surveillance, cameras and mandatory chip implants.”</a:t>
            </a:r>
            <a:endParaRPr lang="en-US" sz="3600" dirty="0"/>
          </a:p>
        </p:txBody>
      </p:sp>
      <p:pic>
        <p:nvPicPr>
          <p:cNvPr id="4" name="Content Placeholder 3" descr="treehugger-clipart-1.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312" r="-59762"/>
          <a:stretch/>
        </p:blipFill>
        <p:spPr>
          <a:xfrm>
            <a:off x="1463675" y="4873625"/>
            <a:ext cx="6196013" cy="1450975"/>
          </a:xfrm>
        </p:spPr>
      </p:pic>
    </p:spTree>
    <p:extLst>
      <p:ext uri="{BB962C8B-B14F-4D97-AF65-F5344CB8AC3E}">
        <p14:creationId xmlns:p14="http://schemas.microsoft.com/office/powerpoint/2010/main" val="393618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645892"/>
          </a:xfrm>
        </p:spPr>
        <p:txBody>
          <a:bodyPr>
            <a:normAutofit/>
          </a:bodyPr>
          <a:lstStyle/>
          <a:p>
            <a:r>
              <a:rPr lang="en-US" dirty="0" smtClean="0"/>
              <a:t>“I know you want freedom to use weapons and I don’t; let’s just state that openly.”</a:t>
            </a:r>
            <a:endParaRPr lang="en-US" dirty="0"/>
          </a:p>
        </p:txBody>
      </p:sp>
      <p:pic>
        <p:nvPicPr>
          <p:cNvPr id="4" name="Content Placeholder 3" descr="differences.png"/>
          <p:cNvPicPr>
            <a:picLocks noGrp="1" noChangeAspect="1"/>
          </p:cNvPicPr>
          <p:nvPr>
            <p:ph idx="1"/>
          </p:nvPr>
        </p:nvPicPr>
        <p:blipFill>
          <a:blip r:embed="rId2" cstate="print">
            <a:extLst>
              <a:ext uri="{28A0092B-C50C-407E-A947-70E740481C1C}">
                <a14:useLocalDpi xmlns:a14="http://schemas.microsoft.com/office/drawing/2010/main" val="0"/>
              </a:ext>
            </a:extLst>
          </a:blip>
          <a:srcRect l="-55584" r="-55584"/>
          <a:stretch>
            <a:fillRect/>
          </a:stretch>
        </p:blipFill>
        <p:spPr>
          <a:xfrm>
            <a:off x="1095023" y="3194050"/>
            <a:ext cx="7115654" cy="2886272"/>
          </a:xfrm>
        </p:spPr>
      </p:pic>
    </p:spTree>
    <p:extLst>
      <p:ext uri="{BB962C8B-B14F-4D97-AF65-F5344CB8AC3E}">
        <p14:creationId xmlns:p14="http://schemas.microsoft.com/office/powerpoint/2010/main" val="1107737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90074"/>
            <a:ext cx="6965245" cy="974903"/>
          </a:xfrm>
        </p:spPr>
        <p:txBody>
          <a:bodyPr/>
          <a:lstStyle/>
          <a:p>
            <a:r>
              <a:rPr lang="en-US" dirty="0" smtClean="0"/>
              <a:t>Logical Fallacies (page 52)</a:t>
            </a:r>
            <a:endParaRPr lang="en-US" dirty="0"/>
          </a:p>
        </p:txBody>
      </p:sp>
      <p:sp>
        <p:nvSpPr>
          <p:cNvPr id="3" name="Content Placeholder 2"/>
          <p:cNvSpPr>
            <a:spLocks noGrp="1"/>
          </p:cNvSpPr>
          <p:nvPr>
            <p:ph idx="1"/>
          </p:nvPr>
        </p:nvSpPr>
        <p:spPr>
          <a:xfrm>
            <a:off x="1463040" y="1757392"/>
            <a:ext cx="6196405" cy="4297273"/>
          </a:xfrm>
        </p:spPr>
        <p:txBody>
          <a:bodyPr/>
          <a:lstStyle/>
          <a:p>
            <a:r>
              <a:rPr lang="en-US" dirty="0"/>
              <a:t>A logical fallacy is a flaw in reasoning. Logical fallacies are like tricks or illusions of thought, and they're often very sneakily used by politicians and the media to fool people</a:t>
            </a:r>
            <a:r>
              <a:rPr lang="en-US" dirty="0" smtClean="0"/>
              <a:t>. Don’t be fooled!</a:t>
            </a:r>
          </a:p>
          <a:p>
            <a:r>
              <a:rPr lang="en-US" dirty="0" smtClean="0"/>
              <a:t>Ad Hominem, Red Herring, Hasty Generalization, and Absolute</a:t>
            </a:r>
          </a:p>
          <a:p>
            <a:endParaRPr lang="en-US" dirty="0"/>
          </a:p>
        </p:txBody>
      </p:sp>
      <p:pic>
        <p:nvPicPr>
          <p:cNvPr id="4" name="Picture 3" descr="logical-fallacy[4].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1353" y="4553826"/>
            <a:ext cx="5478061" cy="1718911"/>
          </a:xfrm>
          <a:prstGeom prst="rect">
            <a:avLst/>
          </a:prstGeom>
        </p:spPr>
      </p:pic>
    </p:spTree>
    <p:extLst>
      <p:ext uri="{BB962C8B-B14F-4D97-AF65-F5344CB8AC3E}">
        <p14:creationId xmlns:p14="http://schemas.microsoft.com/office/powerpoint/2010/main" val="178496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 Hominem</a:t>
            </a:r>
            <a:endParaRPr lang="en-US" dirty="0"/>
          </a:p>
        </p:txBody>
      </p:sp>
      <p:sp>
        <p:nvSpPr>
          <p:cNvPr id="3" name="Content Placeholder 2"/>
          <p:cNvSpPr>
            <a:spLocks noGrp="1"/>
          </p:cNvSpPr>
          <p:nvPr>
            <p:ph idx="1"/>
          </p:nvPr>
        </p:nvSpPr>
        <p:spPr/>
        <p:txBody>
          <a:bodyPr/>
          <a:lstStyle/>
          <a:p>
            <a:r>
              <a:rPr lang="en-US" dirty="0" smtClean="0"/>
              <a:t>- Attacking the person not the issue</a:t>
            </a:r>
          </a:p>
          <a:p>
            <a:endParaRPr lang="en-US" dirty="0"/>
          </a:p>
        </p:txBody>
      </p:sp>
      <p:pic>
        <p:nvPicPr>
          <p:cNvPr id="4" name="Picture 3" descr="Ad-Homin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796434"/>
            <a:ext cx="7010400" cy="2956665"/>
          </a:xfrm>
          <a:prstGeom prst="rect">
            <a:avLst/>
          </a:prstGeom>
        </p:spPr>
      </p:pic>
    </p:spTree>
    <p:extLst>
      <p:ext uri="{BB962C8B-B14F-4D97-AF65-F5344CB8AC3E}">
        <p14:creationId xmlns:p14="http://schemas.microsoft.com/office/powerpoint/2010/main" val="2890135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09718"/>
            <a:ext cx="6965245" cy="1202485"/>
          </a:xfrm>
        </p:spPr>
        <p:txBody>
          <a:bodyPr/>
          <a:lstStyle/>
          <a:p>
            <a:r>
              <a:rPr lang="en-US" dirty="0" smtClean="0"/>
              <a:t>The Power of Persuasion</a:t>
            </a:r>
            <a:endParaRPr lang="en-US" dirty="0"/>
          </a:p>
        </p:txBody>
      </p:sp>
      <p:sp>
        <p:nvSpPr>
          <p:cNvPr id="3" name="Content Placeholder 2"/>
          <p:cNvSpPr>
            <a:spLocks noGrp="1"/>
          </p:cNvSpPr>
          <p:nvPr>
            <p:ph idx="1"/>
          </p:nvPr>
        </p:nvSpPr>
        <p:spPr>
          <a:xfrm>
            <a:off x="1463040" y="1423873"/>
            <a:ext cx="6196405" cy="4299196"/>
          </a:xfrm>
        </p:spPr>
        <p:txBody>
          <a:bodyPr>
            <a:normAutofit fontScale="92500" lnSpcReduction="10000"/>
          </a:bodyPr>
          <a:lstStyle/>
          <a:p>
            <a:endParaRPr lang="en-US" dirty="0" smtClean="0"/>
          </a:p>
          <a:p>
            <a:endParaRPr lang="en-US" dirty="0"/>
          </a:p>
          <a:p>
            <a:endParaRPr lang="en-US" dirty="0" smtClean="0"/>
          </a:p>
          <a:p>
            <a:r>
              <a:rPr lang="en-US" dirty="0" smtClean="0"/>
              <a:t>We use every day</a:t>
            </a:r>
          </a:p>
          <a:p>
            <a:pPr marL="0" indent="0">
              <a:buNone/>
            </a:pPr>
            <a:r>
              <a:rPr lang="en-US" dirty="0" smtClean="0"/>
              <a:t>Examples:</a:t>
            </a:r>
          </a:p>
          <a:p>
            <a:pPr marL="0" indent="0">
              <a:buNone/>
            </a:pPr>
            <a:r>
              <a:rPr lang="en-US" dirty="0"/>
              <a:t>	</a:t>
            </a:r>
            <a:r>
              <a:rPr lang="en-US" dirty="0" smtClean="0"/>
              <a:t>- Persuade friend to see a movie</a:t>
            </a:r>
          </a:p>
          <a:p>
            <a:pPr marL="0" indent="0">
              <a:buNone/>
            </a:pPr>
            <a:r>
              <a:rPr lang="en-US" dirty="0"/>
              <a:t>	</a:t>
            </a:r>
            <a:r>
              <a:rPr lang="en-US" dirty="0" smtClean="0"/>
              <a:t>- A teacher to give you a grade</a:t>
            </a:r>
          </a:p>
          <a:p>
            <a:pPr marL="0" indent="0">
              <a:buNone/>
            </a:pPr>
            <a:r>
              <a:rPr lang="en-US" dirty="0"/>
              <a:t>	</a:t>
            </a:r>
            <a:r>
              <a:rPr lang="en-US" dirty="0" smtClean="0"/>
              <a:t>- Employer to give you a job</a:t>
            </a:r>
          </a:p>
          <a:p>
            <a:pPr marL="0" indent="0">
              <a:buNone/>
            </a:pPr>
            <a:r>
              <a:rPr lang="en-US" dirty="0"/>
              <a:t>	</a:t>
            </a:r>
            <a:r>
              <a:rPr lang="en-US" dirty="0" smtClean="0"/>
              <a:t>- A policemen not to give you a ticket</a:t>
            </a:r>
          </a:p>
          <a:p>
            <a:pPr marL="0" indent="0">
              <a:buNone/>
            </a:pPr>
            <a:r>
              <a:rPr lang="en-US" dirty="0"/>
              <a:t>	</a:t>
            </a:r>
            <a:r>
              <a:rPr lang="en-US" dirty="0" smtClean="0"/>
              <a:t>-A store to give you your money back</a:t>
            </a:r>
          </a:p>
          <a:p>
            <a:pPr marL="0" indent="0">
              <a:buNone/>
            </a:pPr>
            <a:r>
              <a:rPr lang="en-US" dirty="0"/>
              <a:t>	</a:t>
            </a:r>
            <a:r>
              <a:rPr lang="en-US" dirty="0" smtClean="0"/>
              <a:t>- Other Examples?</a:t>
            </a:r>
            <a:endParaRPr lang="en-US" dirty="0"/>
          </a:p>
        </p:txBody>
      </p:sp>
      <p:pic>
        <p:nvPicPr>
          <p:cNvPr id="4" name="Picture 3" descr="persuas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0961" y="1423873"/>
            <a:ext cx="5003381" cy="1240081"/>
          </a:xfrm>
          <a:prstGeom prst="rect">
            <a:avLst/>
          </a:prstGeom>
        </p:spPr>
      </p:pic>
    </p:spTree>
    <p:extLst>
      <p:ext uri="{BB962C8B-B14F-4D97-AF65-F5344CB8AC3E}">
        <p14:creationId xmlns:p14="http://schemas.microsoft.com/office/powerpoint/2010/main" val="2264831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Herring</a:t>
            </a:r>
            <a:endParaRPr lang="en-US" dirty="0"/>
          </a:p>
        </p:txBody>
      </p:sp>
      <p:pic>
        <p:nvPicPr>
          <p:cNvPr id="4" name="Content Placeholder 3" descr="redherring.jpg"/>
          <p:cNvPicPr>
            <a:picLocks noGrp="1" noChangeAspect="1"/>
          </p:cNvPicPr>
          <p:nvPr>
            <p:ph idx="1"/>
          </p:nvPr>
        </p:nvPicPr>
        <p:blipFill>
          <a:blip r:embed="rId2">
            <a:extLst>
              <a:ext uri="{28A0092B-C50C-407E-A947-70E740481C1C}">
                <a14:useLocalDpi xmlns:a14="http://schemas.microsoft.com/office/drawing/2010/main" val="0"/>
              </a:ext>
            </a:extLst>
          </a:blip>
          <a:srcRect l="-35970" r="-35970"/>
          <a:stretch>
            <a:fillRect/>
          </a:stretch>
        </p:blipFill>
        <p:spPr>
          <a:xfrm>
            <a:off x="1463040" y="1680426"/>
            <a:ext cx="6196405" cy="4515345"/>
          </a:xfrm>
        </p:spPr>
      </p:pic>
    </p:spTree>
    <p:extLst>
      <p:ext uri="{BB962C8B-B14F-4D97-AF65-F5344CB8AC3E}">
        <p14:creationId xmlns:p14="http://schemas.microsoft.com/office/powerpoint/2010/main" val="421790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Hasty Generalization</a:t>
            </a:r>
            <a:endParaRPr lang="en-US" dirty="0"/>
          </a:p>
        </p:txBody>
      </p:sp>
      <p:pic>
        <p:nvPicPr>
          <p:cNvPr id="4" name="Content Placeholder 3" descr="hastygeneralizations.jpg"/>
          <p:cNvPicPr>
            <a:picLocks noGrp="1" noChangeAspect="1"/>
          </p:cNvPicPr>
          <p:nvPr>
            <p:ph idx="1"/>
          </p:nvPr>
        </p:nvPicPr>
        <p:blipFill>
          <a:blip r:embed="rId2">
            <a:extLst>
              <a:ext uri="{28A0092B-C50C-407E-A947-70E740481C1C}">
                <a14:useLocalDpi xmlns:a14="http://schemas.microsoft.com/office/drawing/2010/main" val="0"/>
              </a:ext>
            </a:extLst>
          </a:blip>
          <a:srcRect l="-12907" r="-12907"/>
          <a:stretch>
            <a:fillRect/>
          </a:stretch>
        </p:blipFill>
        <p:spPr>
          <a:xfrm>
            <a:off x="1463040" y="1783048"/>
            <a:ext cx="6196405" cy="3940021"/>
          </a:xfrm>
        </p:spPr>
      </p:pic>
    </p:spTree>
    <p:extLst>
      <p:ext uri="{BB962C8B-B14F-4D97-AF65-F5344CB8AC3E}">
        <p14:creationId xmlns:p14="http://schemas.microsoft.com/office/powerpoint/2010/main" val="3871078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696085"/>
          </a:xfrm>
        </p:spPr>
        <p:txBody>
          <a:bodyPr>
            <a:normAutofit fontScale="90000"/>
          </a:bodyPr>
          <a:lstStyle/>
          <a:p>
            <a:r>
              <a:rPr lang="en-US" dirty="0" smtClean="0"/>
              <a:t>Absolute</a:t>
            </a:r>
            <a:endParaRPr lang="en-US" dirty="0"/>
          </a:p>
        </p:txBody>
      </p:sp>
      <p:sp>
        <p:nvSpPr>
          <p:cNvPr id="3" name="Content Placeholder 2"/>
          <p:cNvSpPr>
            <a:spLocks noGrp="1"/>
          </p:cNvSpPr>
          <p:nvPr>
            <p:ph idx="1"/>
          </p:nvPr>
        </p:nvSpPr>
        <p:spPr>
          <a:xfrm>
            <a:off x="1095024" y="1513668"/>
            <a:ext cx="7102824" cy="4209402"/>
          </a:xfrm>
        </p:spPr>
        <p:txBody>
          <a:bodyPr/>
          <a:lstStyle/>
          <a:p>
            <a:r>
              <a:rPr lang="en-US" dirty="0" smtClean="0"/>
              <a:t>A fallacy that concludes an argument as fact, 100% truth, all the time,</a:t>
            </a:r>
            <a:r>
              <a:rPr lang="en-US" dirty="0"/>
              <a:t> </a:t>
            </a:r>
            <a:r>
              <a:rPr lang="en-US" dirty="0" smtClean="0"/>
              <a:t>all people no exceptions.</a:t>
            </a:r>
          </a:p>
          <a:p>
            <a:r>
              <a:rPr lang="en-US" dirty="0" smtClean="0"/>
              <a:t>For example: “This essay proves that </a:t>
            </a:r>
            <a:r>
              <a:rPr lang="is-IS" dirty="0" smtClean="0"/>
              <a:t>….”</a:t>
            </a:r>
          </a:p>
          <a:p>
            <a:r>
              <a:rPr lang="is-IS" dirty="0" smtClean="0"/>
              <a:t>All the Kardashians are superficial</a:t>
            </a:r>
          </a:p>
          <a:p>
            <a:r>
              <a:rPr lang="is-IS" dirty="0" smtClean="0"/>
              <a:t>None of Trumps supporters are educated</a:t>
            </a:r>
          </a:p>
          <a:p>
            <a:r>
              <a:rPr lang="is-IS" dirty="0" smtClean="0"/>
              <a:t>You never clean the dishes.</a:t>
            </a:r>
          </a:p>
          <a:p>
            <a:endParaRPr lang="en-US" dirty="0"/>
          </a:p>
        </p:txBody>
      </p:sp>
      <p:pic>
        <p:nvPicPr>
          <p:cNvPr id="4" name="Picture 3" descr="dishe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2278" y="4122868"/>
            <a:ext cx="4015534" cy="2047247"/>
          </a:xfrm>
          <a:prstGeom prst="rect">
            <a:avLst/>
          </a:prstGeom>
        </p:spPr>
      </p:pic>
    </p:spTree>
    <p:extLst>
      <p:ext uri="{BB962C8B-B14F-4D97-AF65-F5344CB8AC3E}">
        <p14:creationId xmlns:p14="http://schemas.microsoft.com/office/powerpoint/2010/main" val="2940768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15729"/>
            <a:ext cx="6965245" cy="692695"/>
          </a:xfrm>
        </p:spPr>
        <p:txBody>
          <a:bodyPr>
            <a:normAutofit fontScale="90000"/>
          </a:bodyPr>
          <a:lstStyle/>
          <a:p>
            <a:r>
              <a:rPr lang="en-US" dirty="0" smtClean="0"/>
              <a:t>Agree/Disagree</a:t>
            </a:r>
            <a:endParaRPr lang="en-US" dirty="0"/>
          </a:p>
        </p:txBody>
      </p:sp>
      <p:sp>
        <p:nvSpPr>
          <p:cNvPr id="3" name="Content Placeholder 2"/>
          <p:cNvSpPr>
            <a:spLocks noGrp="1"/>
          </p:cNvSpPr>
          <p:nvPr>
            <p:ph idx="1"/>
          </p:nvPr>
        </p:nvSpPr>
        <p:spPr>
          <a:xfrm>
            <a:off x="1463040" y="1423873"/>
            <a:ext cx="6196405" cy="5143900"/>
          </a:xfrm>
        </p:spPr>
        <p:txBody>
          <a:bodyPr/>
          <a:lstStyle/>
          <a:p>
            <a:r>
              <a:rPr lang="en-US" dirty="0" smtClean="0"/>
              <a:t>Let’s practice!</a:t>
            </a:r>
          </a:p>
          <a:p>
            <a:r>
              <a:rPr lang="en-US" dirty="0" smtClean="0"/>
              <a:t>Go to the side of the room that shows if you Agree with the following thesis or Disagree. Give argument to get people to come to your side. If you catch someone using a logical fallacy, I’ll reward you with sugar!</a:t>
            </a:r>
          </a:p>
          <a:p>
            <a:endParaRPr lang="en-US" dirty="0"/>
          </a:p>
        </p:txBody>
      </p:sp>
      <p:pic>
        <p:nvPicPr>
          <p:cNvPr id="4" name="Picture 3" descr="agreedisagre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3745683"/>
            <a:ext cx="4572000" cy="2591192"/>
          </a:xfrm>
          <a:prstGeom prst="rect">
            <a:avLst/>
          </a:prstGeom>
        </p:spPr>
      </p:pic>
    </p:spTree>
    <p:extLst>
      <p:ext uri="{BB962C8B-B14F-4D97-AF65-F5344CB8AC3E}">
        <p14:creationId xmlns:p14="http://schemas.microsoft.com/office/powerpoint/2010/main" val="3250235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2963194"/>
            <a:ext cx="6965245" cy="2373121"/>
          </a:xfrm>
        </p:spPr>
        <p:txBody>
          <a:bodyPr>
            <a:normAutofit/>
          </a:bodyPr>
          <a:lstStyle/>
          <a:p>
            <a:r>
              <a:rPr lang="en-US" sz="5400" dirty="0" smtClean="0"/>
              <a:t>The drinking age should be 18.</a:t>
            </a:r>
            <a:endParaRPr lang="en-US" sz="5400" dirty="0"/>
          </a:p>
        </p:txBody>
      </p:sp>
      <p:pic>
        <p:nvPicPr>
          <p:cNvPr id="4" name="Content Placeholder 3" descr="stewie-griffin-drunking.jpg"/>
          <p:cNvPicPr>
            <a:picLocks noGrp="1" noChangeAspect="1"/>
          </p:cNvPicPr>
          <p:nvPr>
            <p:ph idx="1"/>
          </p:nvPr>
        </p:nvPicPr>
        <p:blipFill rotWithShape="1">
          <a:blip r:embed="rId2">
            <a:extLst>
              <a:ext uri="{28A0092B-C50C-407E-A947-70E740481C1C}">
                <a14:useLocalDpi xmlns:a14="http://schemas.microsoft.com/office/drawing/2010/main" val="0"/>
              </a:ext>
            </a:extLst>
          </a:blip>
          <a:srcRect l="-47244" r="-47244"/>
          <a:stretch/>
        </p:blipFill>
        <p:spPr>
          <a:xfrm>
            <a:off x="1463675" y="817563"/>
            <a:ext cx="6196013" cy="2633084"/>
          </a:xfrm>
        </p:spPr>
      </p:pic>
    </p:spTree>
    <p:extLst>
      <p:ext uri="{BB962C8B-B14F-4D97-AF65-F5344CB8AC3E}">
        <p14:creationId xmlns:p14="http://schemas.microsoft.com/office/powerpoint/2010/main" val="2278716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463040" y="2020067"/>
            <a:ext cx="6196405" cy="3703002"/>
          </a:xfrm>
        </p:spPr>
        <p:txBody>
          <a:bodyPr/>
          <a:lstStyle/>
          <a:p>
            <a:r>
              <a:rPr lang="en-US" dirty="0" smtClean="0"/>
              <a:t>John and Kelley are dating.</a:t>
            </a:r>
          </a:p>
          <a:p>
            <a:r>
              <a:rPr lang="en-US" dirty="0" smtClean="0"/>
              <a:t>John promises Kelley  he’ll meet her at 10am at the beach. </a:t>
            </a:r>
            <a:endParaRPr lang="en-US" dirty="0"/>
          </a:p>
          <a:p>
            <a:r>
              <a:rPr lang="en-US" dirty="0" smtClean="0"/>
              <a:t>As he’s leaving, he gets a call from David who wants to play tennis. John goes to play tennis with David but the courts are full, so he meets Kelley at the Beach at 10am.</a:t>
            </a:r>
          </a:p>
          <a:p>
            <a:r>
              <a:rPr lang="en-US" dirty="0" smtClean="0"/>
              <a:t>Thesis: John kept his promise to Kelley.</a:t>
            </a:r>
            <a:endParaRPr lang="en-US" dirty="0"/>
          </a:p>
        </p:txBody>
      </p:sp>
      <p:pic>
        <p:nvPicPr>
          <p:cNvPr id="4" name="Picture 3" descr="beac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817583"/>
            <a:ext cx="2886053" cy="1202484"/>
          </a:xfrm>
          <a:prstGeom prst="rect">
            <a:avLst/>
          </a:prstGeom>
        </p:spPr>
      </p:pic>
      <p:pic>
        <p:nvPicPr>
          <p:cNvPr id="5" name="Picture 4" descr="tenni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9093" y="817581"/>
            <a:ext cx="3451050" cy="1202485"/>
          </a:xfrm>
          <a:prstGeom prst="rect">
            <a:avLst/>
          </a:prstGeom>
        </p:spPr>
      </p:pic>
    </p:spTree>
    <p:extLst>
      <p:ext uri="{BB962C8B-B14F-4D97-AF65-F5344CB8AC3E}">
        <p14:creationId xmlns:p14="http://schemas.microsoft.com/office/powerpoint/2010/main" val="3632584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2158440"/>
          </a:xfrm>
        </p:spPr>
        <p:txBody>
          <a:bodyPr>
            <a:normAutofit/>
          </a:bodyPr>
          <a:lstStyle/>
          <a:p>
            <a:r>
              <a:rPr lang="en-US" dirty="0" smtClean="0"/>
              <a:t>De Anza Courses should not have an attendance policy.</a:t>
            </a:r>
            <a:endParaRPr lang="en-US" dirty="0"/>
          </a:p>
        </p:txBody>
      </p:sp>
      <p:pic>
        <p:nvPicPr>
          <p:cNvPr id="4" name="Content Placeholder 3" descr="attendance.png"/>
          <p:cNvPicPr>
            <a:picLocks noGrp="1" noChangeAspect="1"/>
          </p:cNvPicPr>
          <p:nvPr>
            <p:ph idx="1"/>
          </p:nvPr>
        </p:nvPicPr>
        <p:blipFill>
          <a:blip r:embed="rId2">
            <a:extLst>
              <a:ext uri="{28A0092B-C50C-407E-A947-70E740481C1C}">
                <a14:useLocalDpi xmlns:a14="http://schemas.microsoft.com/office/drawing/2010/main" val="0"/>
              </a:ext>
            </a:extLst>
          </a:blip>
          <a:srcRect l="-63768" r="-63768"/>
          <a:stretch>
            <a:fillRect/>
          </a:stretch>
        </p:blipFill>
        <p:spPr>
          <a:xfrm>
            <a:off x="1463675" y="2976022"/>
            <a:ext cx="6196013" cy="2746916"/>
          </a:xfrm>
        </p:spPr>
      </p:pic>
    </p:spTree>
    <p:extLst>
      <p:ext uri="{BB962C8B-B14F-4D97-AF65-F5344CB8AC3E}">
        <p14:creationId xmlns:p14="http://schemas.microsoft.com/office/powerpoint/2010/main" val="275242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2"/>
            <a:ext cx="6965245" cy="1876231"/>
          </a:xfrm>
        </p:spPr>
        <p:txBody>
          <a:bodyPr>
            <a:normAutofit/>
          </a:bodyPr>
          <a:lstStyle/>
          <a:p>
            <a:r>
              <a:rPr lang="en-US" dirty="0" smtClean="0"/>
              <a:t>“In Praise of the ‘F’ Word”</a:t>
            </a:r>
            <a:br>
              <a:rPr lang="en-US" dirty="0" smtClean="0"/>
            </a:br>
            <a:r>
              <a:rPr lang="en-US" dirty="0" smtClean="0"/>
              <a:t>by Mary Sherry</a:t>
            </a:r>
            <a:endParaRPr lang="en-US" dirty="0"/>
          </a:p>
        </p:txBody>
      </p:sp>
      <p:pic>
        <p:nvPicPr>
          <p:cNvPr id="4" name="Content Placeholder 3" descr="fword.jpg"/>
          <p:cNvPicPr>
            <a:picLocks noGrp="1" noChangeAspect="1"/>
          </p:cNvPicPr>
          <p:nvPr>
            <p:ph idx="1"/>
          </p:nvPr>
        </p:nvPicPr>
        <p:blipFill>
          <a:blip r:embed="rId2">
            <a:extLst>
              <a:ext uri="{28A0092B-C50C-407E-A947-70E740481C1C}">
                <a14:useLocalDpi xmlns:a14="http://schemas.microsoft.com/office/drawing/2010/main" val="0"/>
              </a:ext>
            </a:extLst>
          </a:blip>
          <a:srcRect l="1608" r="1608"/>
          <a:stretch>
            <a:fillRect/>
          </a:stretch>
        </p:blipFill>
        <p:spPr>
          <a:xfrm>
            <a:off x="1373237" y="2693813"/>
            <a:ext cx="6555198" cy="3052989"/>
          </a:xfrm>
        </p:spPr>
      </p:pic>
    </p:spTree>
    <p:extLst>
      <p:ext uri="{BB962C8B-B14F-4D97-AF65-F5344CB8AC3E}">
        <p14:creationId xmlns:p14="http://schemas.microsoft.com/office/powerpoint/2010/main" val="281517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a:t>
            </a:r>
            <a:r>
              <a:rPr lang="en-US" dirty="0" err="1" smtClean="0"/>
              <a:t>Crediblity</a:t>
            </a:r>
            <a:r>
              <a:rPr lang="en-US" dirty="0" smtClean="0"/>
              <a:t>, Evidence</a:t>
            </a:r>
            <a:endParaRPr lang="en-US" dirty="0"/>
          </a:p>
        </p:txBody>
      </p:sp>
      <p:sp>
        <p:nvSpPr>
          <p:cNvPr id="3" name="Content Placeholder 2"/>
          <p:cNvSpPr>
            <a:spLocks noGrp="1"/>
          </p:cNvSpPr>
          <p:nvPr>
            <p:ph idx="1"/>
          </p:nvPr>
        </p:nvSpPr>
        <p:spPr/>
        <p:txBody>
          <a:bodyPr/>
          <a:lstStyle/>
          <a:p>
            <a:r>
              <a:rPr lang="en-US" dirty="0" smtClean="0"/>
              <a:t>1. What is Mary Sherry’s argument?</a:t>
            </a:r>
          </a:p>
          <a:p>
            <a:r>
              <a:rPr lang="en-US" dirty="0" smtClean="0"/>
              <a:t>2. Why is she a credible source?</a:t>
            </a:r>
          </a:p>
          <a:p>
            <a:r>
              <a:rPr lang="en-US" dirty="0" smtClean="0"/>
              <a:t>3. What evidence does she use?</a:t>
            </a:r>
          </a:p>
          <a:p>
            <a:endParaRPr lang="en-US" dirty="0"/>
          </a:p>
          <a:p>
            <a:r>
              <a:rPr lang="en-US" dirty="0" smtClean="0"/>
              <a:t>Because this class is not research based, use your own experience and authority to argue.</a:t>
            </a:r>
          </a:p>
          <a:p>
            <a:endParaRPr lang="en-US" dirty="0"/>
          </a:p>
        </p:txBody>
      </p:sp>
      <p:pic>
        <p:nvPicPr>
          <p:cNvPr id="4" name="Picture 3" descr="trustm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861692"/>
            <a:ext cx="3810000" cy="1039042"/>
          </a:xfrm>
          <a:prstGeom prst="rect">
            <a:avLst/>
          </a:prstGeom>
        </p:spPr>
      </p:pic>
    </p:spTree>
    <p:extLst>
      <p:ext uri="{BB962C8B-B14F-4D97-AF65-F5344CB8AC3E}">
        <p14:creationId xmlns:p14="http://schemas.microsoft.com/office/powerpoint/2010/main" val="669084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Kinds of Appeals</a:t>
            </a:r>
            <a:endParaRPr lang="en-US" dirty="0"/>
          </a:p>
        </p:txBody>
      </p:sp>
      <p:pic>
        <p:nvPicPr>
          <p:cNvPr id="4" name="Content Placeholder 3" descr="ethos-pathos-logos-30-728.jpg"/>
          <p:cNvPicPr>
            <a:picLocks noGrp="1" noChangeAspect="1"/>
          </p:cNvPicPr>
          <p:nvPr>
            <p:ph idx="1"/>
          </p:nvPr>
        </p:nvPicPr>
        <p:blipFill>
          <a:blip r:embed="rId2">
            <a:extLst>
              <a:ext uri="{28A0092B-C50C-407E-A947-70E740481C1C}">
                <a14:useLocalDpi xmlns:a14="http://schemas.microsoft.com/office/drawing/2010/main" val="0"/>
              </a:ext>
            </a:extLst>
          </a:blip>
          <a:srcRect t="11226" b="11226"/>
          <a:stretch>
            <a:fillRect/>
          </a:stretch>
        </p:blipFill>
        <p:spPr>
          <a:xfrm>
            <a:off x="1095023" y="1885669"/>
            <a:ext cx="7141311" cy="3837400"/>
          </a:xfrm>
        </p:spPr>
      </p:pic>
    </p:spTree>
    <p:extLst>
      <p:ext uri="{BB962C8B-B14F-4D97-AF65-F5344CB8AC3E}">
        <p14:creationId xmlns:p14="http://schemas.microsoft.com/office/powerpoint/2010/main" val="266140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Appeal (Logos)</a:t>
            </a:r>
            <a:endParaRPr lang="en-US" dirty="0"/>
          </a:p>
        </p:txBody>
      </p:sp>
      <p:sp>
        <p:nvSpPr>
          <p:cNvPr id="3" name="Content Placeholder 2"/>
          <p:cNvSpPr>
            <a:spLocks noGrp="1"/>
          </p:cNvSpPr>
          <p:nvPr>
            <p:ph idx="1"/>
          </p:nvPr>
        </p:nvSpPr>
        <p:spPr/>
        <p:txBody>
          <a:bodyPr/>
          <a:lstStyle/>
          <a:p>
            <a:r>
              <a:rPr lang="en-US" dirty="0" smtClean="0"/>
              <a:t>- Test results</a:t>
            </a:r>
          </a:p>
          <a:p>
            <a:r>
              <a:rPr lang="en-US" dirty="0" smtClean="0"/>
              <a:t>Statistics</a:t>
            </a:r>
          </a:p>
          <a:p>
            <a:r>
              <a:rPr lang="en-US" dirty="0" smtClean="0"/>
              <a:t>Expert Testimony</a:t>
            </a:r>
          </a:p>
          <a:p>
            <a:r>
              <a:rPr lang="en-US" dirty="0" smtClean="0"/>
              <a:t>Surveys</a:t>
            </a:r>
          </a:p>
          <a:p>
            <a:pPr marL="0" indent="0">
              <a:buNone/>
            </a:pPr>
            <a:endParaRPr lang="en-US" dirty="0" smtClean="0"/>
          </a:p>
          <a:p>
            <a:pPr marL="0" indent="0">
              <a:buNone/>
            </a:pPr>
            <a:r>
              <a:rPr lang="en-US" dirty="0" smtClean="0"/>
              <a:t>Practice : Persuade someone to Buy a Car?</a:t>
            </a:r>
          </a:p>
          <a:p>
            <a:pPr marL="0" indent="0">
              <a:buNone/>
            </a:pPr>
            <a:endParaRPr lang="en-US" dirty="0"/>
          </a:p>
        </p:txBody>
      </p:sp>
      <p:pic>
        <p:nvPicPr>
          <p:cNvPr id="4" name="Picture 3" descr="brain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2314" y="1808703"/>
            <a:ext cx="3818686" cy="2232018"/>
          </a:xfrm>
          <a:prstGeom prst="rect">
            <a:avLst/>
          </a:prstGeom>
        </p:spPr>
      </p:pic>
    </p:spTree>
    <p:extLst>
      <p:ext uri="{BB962C8B-B14F-4D97-AF65-F5344CB8AC3E}">
        <p14:creationId xmlns:p14="http://schemas.microsoft.com/office/powerpoint/2010/main" val="666192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Appeal (Pathos)</a:t>
            </a:r>
            <a:endParaRPr lang="en-US" dirty="0"/>
          </a:p>
        </p:txBody>
      </p:sp>
      <p:sp>
        <p:nvSpPr>
          <p:cNvPr id="3" name="Content Placeholder 2"/>
          <p:cNvSpPr>
            <a:spLocks noGrp="1"/>
          </p:cNvSpPr>
          <p:nvPr>
            <p:ph idx="1"/>
          </p:nvPr>
        </p:nvSpPr>
        <p:spPr/>
        <p:txBody>
          <a:bodyPr/>
          <a:lstStyle/>
          <a:p>
            <a:r>
              <a:rPr lang="en-US" dirty="0" smtClean="0"/>
              <a:t>- Need for conformity</a:t>
            </a:r>
          </a:p>
          <a:p>
            <a:r>
              <a:rPr lang="en-US" dirty="0" smtClean="0"/>
              <a:t>- Need for Security</a:t>
            </a:r>
          </a:p>
          <a:p>
            <a:r>
              <a:rPr lang="en-US" dirty="0" smtClean="0"/>
              <a:t>- Need for Independence</a:t>
            </a:r>
          </a:p>
          <a:p>
            <a:r>
              <a:rPr lang="en-US" dirty="0" smtClean="0"/>
              <a:t>- Need for Achievement</a:t>
            </a:r>
          </a:p>
          <a:p>
            <a:r>
              <a:rPr lang="en-US" dirty="0" smtClean="0"/>
              <a:t>- Creativity</a:t>
            </a:r>
          </a:p>
          <a:p>
            <a:endParaRPr lang="en-US" dirty="0" smtClean="0"/>
          </a:p>
          <a:p>
            <a:r>
              <a:rPr lang="en-US" dirty="0" smtClean="0"/>
              <a:t>Practice: Persuade someone to buy a Car</a:t>
            </a:r>
            <a:endParaRPr lang="en-US" dirty="0"/>
          </a:p>
        </p:txBody>
      </p:sp>
      <p:pic>
        <p:nvPicPr>
          <p:cNvPr id="4" name="Picture 3" descr="he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382" y="1795876"/>
            <a:ext cx="3322758" cy="2886228"/>
          </a:xfrm>
          <a:prstGeom prst="rect">
            <a:avLst/>
          </a:prstGeom>
        </p:spPr>
      </p:pic>
    </p:spTree>
    <p:extLst>
      <p:ext uri="{BB962C8B-B14F-4D97-AF65-F5344CB8AC3E}">
        <p14:creationId xmlns:p14="http://schemas.microsoft.com/office/powerpoint/2010/main" val="1030652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Appeal (Ethos)</a:t>
            </a:r>
            <a:endParaRPr lang="en-US" dirty="0"/>
          </a:p>
        </p:txBody>
      </p:sp>
      <p:sp>
        <p:nvSpPr>
          <p:cNvPr id="3" name="Content Placeholder 2"/>
          <p:cNvSpPr>
            <a:spLocks noGrp="1"/>
          </p:cNvSpPr>
          <p:nvPr>
            <p:ph idx="1"/>
          </p:nvPr>
        </p:nvSpPr>
        <p:spPr/>
        <p:txBody>
          <a:bodyPr/>
          <a:lstStyle/>
          <a:p>
            <a:r>
              <a:rPr lang="en-US" dirty="0" smtClean="0"/>
              <a:t>- Religion</a:t>
            </a:r>
          </a:p>
          <a:p>
            <a:r>
              <a:rPr lang="en-US" dirty="0" smtClean="0"/>
              <a:t>- Patriotism</a:t>
            </a:r>
          </a:p>
          <a:p>
            <a:r>
              <a:rPr lang="en-US" dirty="0" smtClean="0"/>
              <a:t>- Standards (good citizen, good professional, good parent)</a:t>
            </a:r>
          </a:p>
          <a:p>
            <a:r>
              <a:rPr lang="en-US" dirty="0" smtClean="0"/>
              <a:t>-Humanitarianism (save environment, save the less fortunate)</a:t>
            </a:r>
          </a:p>
          <a:p>
            <a:pPr marL="0" indent="0">
              <a:buNone/>
            </a:pPr>
            <a:r>
              <a:rPr lang="en-US" dirty="0" smtClean="0"/>
              <a:t>Practice: Persuade someone to buy a car.</a:t>
            </a:r>
          </a:p>
          <a:p>
            <a:endParaRPr lang="en-US" dirty="0"/>
          </a:p>
        </p:txBody>
      </p:sp>
      <p:pic>
        <p:nvPicPr>
          <p:cNvPr id="4" name="Picture 3" descr="etho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146" y="1795876"/>
            <a:ext cx="3646053" cy="1321251"/>
          </a:xfrm>
          <a:prstGeom prst="rect">
            <a:avLst/>
          </a:prstGeom>
        </p:spPr>
      </p:pic>
    </p:spTree>
    <p:extLst>
      <p:ext uri="{BB962C8B-B14F-4D97-AF65-F5344CB8AC3E}">
        <p14:creationId xmlns:p14="http://schemas.microsoft.com/office/powerpoint/2010/main" val="2837849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Turn</a:t>
            </a:r>
            <a:endParaRPr lang="en-US" dirty="0"/>
          </a:p>
        </p:txBody>
      </p:sp>
      <p:sp>
        <p:nvSpPr>
          <p:cNvPr id="3" name="Content Placeholder 2"/>
          <p:cNvSpPr>
            <a:spLocks noGrp="1"/>
          </p:cNvSpPr>
          <p:nvPr>
            <p:ph idx="1"/>
          </p:nvPr>
        </p:nvSpPr>
        <p:spPr/>
        <p:txBody>
          <a:bodyPr/>
          <a:lstStyle/>
          <a:p>
            <a:r>
              <a:rPr lang="en-US" dirty="0" smtClean="0"/>
              <a:t>Examine an Advertisement and evaluate which appeal it is using to persuade.</a:t>
            </a:r>
          </a:p>
          <a:p>
            <a:endParaRPr lang="en-US" dirty="0"/>
          </a:p>
        </p:txBody>
      </p:sp>
      <p:pic>
        <p:nvPicPr>
          <p:cNvPr id="4" name="Picture 3" descr="advertisi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256" y="3052988"/>
            <a:ext cx="6055375" cy="3206921"/>
          </a:xfrm>
          <a:prstGeom prst="rect">
            <a:avLst/>
          </a:prstGeom>
        </p:spPr>
      </p:pic>
    </p:spTree>
    <p:extLst>
      <p:ext uri="{BB962C8B-B14F-4D97-AF65-F5344CB8AC3E}">
        <p14:creationId xmlns:p14="http://schemas.microsoft.com/office/powerpoint/2010/main" val="40592330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307</TotalTime>
  <Words>653</Words>
  <Application>Microsoft Macintosh PowerPoint</Application>
  <PresentationFormat>On-screen Show (4:3)</PresentationFormat>
  <Paragraphs>79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Pushpin</vt:lpstr>
      <vt:lpstr>The Argument Essay</vt:lpstr>
      <vt:lpstr>The Power of Persuasion</vt:lpstr>
      <vt:lpstr>“In Praise of the ‘F’ Word” by Mary Sherry</vt:lpstr>
      <vt:lpstr>Thesis, Crediblity, Evidence</vt:lpstr>
      <vt:lpstr>3 Kinds of Appeals</vt:lpstr>
      <vt:lpstr>Logical Appeal (Logos)</vt:lpstr>
      <vt:lpstr>Emotional Appeal (Pathos)</vt:lpstr>
      <vt:lpstr>Ethical Appeal (Ethos)</vt:lpstr>
      <vt:lpstr>Your Turn</vt:lpstr>
      <vt:lpstr>Appealing to Hostile Readers</vt:lpstr>
      <vt:lpstr>Practice (651)</vt:lpstr>
      <vt:lpstr>“I’m not going to change you, but at least hear me out.” </vt:lpstr>
      <vt:lpstr>“We both have families we care about and want to protect from dangerous criminals, and we only want what’s best for our country and the principles our country instills in us.”</vt:lpstr>
      <vt:lpstr>“You power loving, children killing group of back woods hillbillies!”</vt:lpstr>
      <vt:lpstr>“I understand you think America should have its freedoms, and you want guns to be a legal sport, and you’re concerned the government is trying to take your lives.”</vt:lpstr>
      <vt:lpstr>“You probably think I’m a government loving communist, wanting to see the world with Big Brother over our shoulder. After gun laws, then it’s surveillance, cameras and mandatory chip implants.”</vt:lpstr>
      <vt:lpstr>“I know you want freedom to use weapons and I don’t; let’s just state that openly.”</vt:lpstr>
      <vt:lpstr>Logical Fallacies (page 52)</vt:lpstr>
      <vt:lpstr>Ad Hominem</vt:lpstr>
      <vt:lpstr>Red Herring</vt:lpstr>
      <vt:lpstr>Hasty Generalization</vt:lpstr>
      <vt:lpstr>Absolute</vt:lpstr>
      <vt:lpstr>Agree/Disagree</vt:lpstr>
      <vt:lpstr>The drinking age should be 18.</vt:lpstr>
      <vt:lpstr>PowerPoint Presentation</vt:lpstr>
      <vt:lpstr>De Anza Courses should not have an attendance policy.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Argument Essay</dc:title>
  <dc:creator>Julie  Pesano</dc:creator>
  <cp:lastModifiedBy>Julie  Pesano</cp:lastModifiedBy>
  <cp:revision>18</cp:revision>
  <dcterms:created xsi:type="dcterms:W3CDTF">2016-11-14T17:13:28Z</dcterms:created>
  <dcterms:modified xsi:type="dcterms:W3CDTF">2016-11-14T22:20:56Z</dcterms:modified>
</cp:coreProperties>
</file>