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Default Extension="wmf" ContentType="image/x-wmf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708" r:id="rId1"/>
  </p:sldMasterIdLst>
  <p:sldIdLst>
    <p:sldId id="273" r:id="rId2"/>
    <p:sldId id="256" r:id="rId3"/>
    <p:sldId id="258" r:id="rId4"/>
    <p:sldId id="257" r:id="rId5"/>
    <p:sldId id="259" r:id="rId6"/>
    <p:sldId id="262" r:id="rId7"/>
    <p:sldId id="263" r:id="rId8"/>
    <p:sldId id="267" r:id="rId9"/>
    <p:sldId id="264" r:id="rId10"/>
    <p:sldId id="274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60" r:id="rId19"/>
    <p:sldId id="261" r:id="rId20"/>
    <p:sldId id="265" r:id="rId21"/>
    <p:sldId id="266" r:id="rId22"/>
    <p:sldId id="269" r:id="rId23"/>
    <p:sldId id="268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140" d="100"/>
          <a:sy n="140" d="100"/>
        </p:scale>
        <p:origin x="-15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AE9D1-01DE-4BFD-91FA-370DD255A03D}" type="datetimeFigureOut">
              <a:rPr lang="en-US"/>
              <a:pPr>
                <a:defRPr/>
              </a:pPr>
              <a:t>3/12/12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40790-4F25-4CA4-A2DA-3295C5B65F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C5715-AC2A-45DE-A7A2-6CDE2FFB80BF}" type="datetimeFigureOut">
              <a:rPr lang="en-US"/>
              <a:pPr>
                <a:defRPr/>
              </a:pPr>
              <a:t>3/12/12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FE39A-01F1-4D3B-B8DC-774BD0638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12841-13D6-4290-8601-0B1779B41909}" type="datetimeFigureOut">
              <a:rPr lang="en-US"/>
              <a:pPr>
                <a:defRPr/>
              </a:pPr>
              <a:t>3/12/12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DF408-A5C9-41D8-882A-FBDB39455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48EB5-95F6-481C-9910-F7F785F360F7}" type="datetimeFigureOut">
              <a:rPr lang="en-US"/>
              <a:pPr>
                <a:defRPr/>
              </a:pPr>
              <a:t>3/12/12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572DB-A48A-41D4-97E2-CC642EA7E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4CD2D-1CC6-4D9F-B260-62996311196F}" type="datetimeFigureOut">
              <a:rPr lang="en-US"/>
              <a:pPr>
                <a:defRPr/>
              </a:pPr>
              <a:t>3/12/12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2C4DE-7E4C-437B-9A90-BD3A3867C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B2386-DCB7-4865-87A4-47A9FADAF3BB}" type="datetimeFigureOut">
              <a:rPr lang="en-US"/>
              <a:pPr>
                <a:defRPr/>
              </a:pPr>
              <a:t>3/12/12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A2A72-9FB0-4D87-BA2D-DDA4BD3A7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4B9AE-0CC8-42BF-9DC0-6C32FE6D33B8}" type="datetimeFigureOut">
              <a:rPr lang="en-US"/>
              <a:pPr>
                <a:defRPr/>
              </a:pPr>
              <a:t>3/12/12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863DB-E3FF-45A3-8ACF-B8AEC02F7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4AC7A-29E1-4BF1-9A72-5DD5610959E3}" type="datetimeFigureOut">
              <a:rPr lang="en-US"/>
              <a:pPr>
                <a:defRPr/>
              </a:pPr>
              <a:t>3/12/12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639EA-A7AD-4C3E-8AA0-D5256FA4F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D6502-28C0-4785-BC9E-A0F1BC6733CD}" type="datetimeFigureOut">
              <a:rPr lang="en-US"/>
              <a:pPr>
                <a:defRPr/>
              </a:pPr>
              <a:t>3/12/12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FBC82-7145-4794-9C7E-18275821B8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B78F5-5BDA-43ED-AD2E-84ADC585CB41}" type="datetimeFigureOut">
              <a:rPr lang="en-US"/>
              <a:pPr>
                <a:defRPr/>
              </a:pPr>
              <a:t>3/12/12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23E20-DAC5-4401-BC0B-239CC60BF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579A3-8B87-4DB9-842A-907A38ABB9F1}" type="datetimeFigureOut">
              <a:rPr lang="en-US"/>
              <a:pPr>
                <a:defRPr/>
              </a:pPr>
              <a:t>3/12/12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03824-BD82-42BF-A2CC-F0AD2392D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4C0896-4C49-4222-8655-67DE96C993AB}" type="datetimeFigureOut">
              <a:rPr lang="en-US"/>
              <a:pPr>
                <a:defRPr/>
              </a:pPr>
              <a:t>3/12/12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228CC8-13FC-4AB2-8F72-EE95597EF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4" Type="http://schemas.openxmlformats.org/officeDocument/2006/relationships/image" Target="../media/image39.wmf"/><Relationship Id="rId5" Type="http://schemas.openxmlformats.org/officeDocument/2006/relationships/image" Target="../media/image40.wmf"/><Relationship Id="rId6" Type="http://schemas.openxmlformats.org/officeDocument/2006/relationships/image" Target="../media/image41.wmf"/><Relationship Id="rId7" Type="http://schemas.openxmlformats.org/officeDocument/2006/relationships/image" Target="../media/image42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4" Type="http://schemas.openxmlformats.org/officeDocument/2006/relationships/image" Target="../media/image44.png"/><Relationship Id="rId5" Type="http://schemas.openxmlformats.org/officeDocument/2006/relationships/image" Target="../media/image45.wmf"/><Relationship Id="rId6" Type="http://schemas.openxmlformats.org/officeDocument/2006/relationships/image" Target="../media/image46.wmf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wmf"/><Relationship Id="rId7" Type="http://schemas.openxmlformats.org/officeDocument/2006/relationships/image" Target="../media/image9.wmf"/><Relationship Id="rId8" Type="http://schemas.openxmlformats.org/officeDocument/2006/relationships/image" Target="../media/image10.wmf"/><Relationship Id="rId9" Type="http://schemas.openxmlformats.org/officeDocument/2006/relationships/image" Target="../media/image11.wmf"/><Relationship Id="rId10" Type="http://schemas.openxmlformats.org/officeDocument/2006/relationships/image" Target="../media/image12.w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4" Type="http://schemas.openxmlformats.org/officeDocument/2006/relationships/image" Target="../media/image49.wmf"/><Relationship Id="rId5" Type="http://schemas.openxmlformats.org/officeDocument/2006/relationships/image" Target="../media/image50.wmf"/><Relationship Id="rId6" Type="http://schemas.openxmlformats.org/officeDocument/2006/relationships/image" Target="../media/image51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4" Type="http://schemas.openxmlformats.org/officeDocument/2006/relationships/image" Target="../media/image54.wmf"/><Relationship Id="rId5" Type="http://schemas.openxmlformats.org/officeDocument/2006/relationships/image" Target="../media/image55.wmf"/><Relationship Id="rId6" Type="http://schemas.openxmlformats.org/officeDocument/2006/relationships/image" Target="../media/image56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4" Type="http://schemas.openxmlformats.org/officeDocument/2006/relationships/image" Target="../media/image5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60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4" Type="http://schemas.openxmlformats.org/officeDocument/2006/relationships/image" Target="../media/image15.wmf"/><Relationship Id="rId5" Type="http://schemas.openxmlformats.org/officeDocument/2006/relationships/image" Target="../media/image5.wmf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4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4" Type="http://schemas.openxmlformats.org/officeDocument/2006/relationships/image" Target="../media/image22.wmf"/><Relationship Id="rId5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4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6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6.wm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3352800" cy="1143000"/>
          </a:xfrm>
        </p:spPr>
        <p:txBody>
          <a:bodyPr/>
          <a:lstStyle/>
          <a:p>
            <a:pPr eaLnBrk="1" hangingPunct="1"/>
            <a:r>
              <a:rPr lang="en-US" smtClean="0"/>
              <a:t>Percy Shelley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81600" y="5715000"/>
            <a:ext cx="33528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Lord Byron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76600" y="2209800"/>
            <a:ext cx="1981200" cy="3429000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Presented by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Allison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Eric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Grace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Victor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&amp;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Kristen</a:t>
            </a:r>
          </a:p>
        </p:txBody>
      </p:sp>
      <p:pic>
        <p:nvPicPr>
          <p:cNvPr id="20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5257800" cy="432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685800"/>
            <a:ext cx="33147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2971800" y="2590800"/>
            <a:ext cx="335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&amp;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9" grpId="1"/>
      <p:bldP spid="9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0164" b="10164"/>
          <a:stretch>
            <a:fillRect/>
          </a:stretch>
        </p:blipFill>
        <p:spPr>
          <a:xfrm>
            <a:off x="333375" y="1554162"/>
            <a:ext cx="3509978" cy="410495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2200" y="20320"/>
            <a:ext cx="4114800" cy="701040"/>
          </a:xfrm>
        </p:spPr>
        <p:txBody>
          <a:bodyPr/>
          <a:lstStyle/>
          <a:p>
            <a:pPr algn="ctr"/>
            <a:r>
              <a:rPr lang="en-US" sz="2400" dirty="0" smtClean="0"/>
              <a:t>George Gordon, Lord Byron </a:t>
            </a:r>
            <a:br>
              <a:rPr lang="en-US" sz="2400" dirty="0" smtClean="0"/>
            </a:br>
            <a:r>
              <a:rPr lang="en-US" sz="2400" dirty="0" smtClean="0"/>
              <a:t>(1788-1824)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114800" y="1554162"/>
            <a:ext cx="4648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-Born in Dover, England on 22 January 1788</a:t>
            </a:r>
          </a:p>
          <a:p>
            <a:endParaRPr lang="en-US" dirty="0"/>
          </a:p>
          <a:p>
            <a:r>
              <a:rPr lang="en-US" dirty="0" smtClean="0"/>
              <a:t>-Descended from colorful, violent aristocratic families; great-uncle was the fifth Baron Byron, a.k.a. the “Wicked Lord”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-His father, Captain John “Mad Jack” Byron died deep in debt when little Byron was 3 y/o.</a:t>
            </a:r>
          </a:p>
          <a:p>
            <a:endParaRPr lang="en-US" dirty="0" smtClean="0"/>
          </a:p>
          <a:p>
            <a:r>
              <a:rPr lang="en-US" dirty="0" smtClean="0"/>
              <a:t>-</a:t>
            </a:r>
            <a:r>
              <a:rPr lang="en-US" dirty="0"/>
              <a:t>-Raised </a:t>
            </a:r>
            <a:r>
              <a:rPr lang="en-US" dirty="0" smtClean="0"/>
              <a:t>by his </a:t>
            </a:r>
            <a:r>
              <a:rPr lang="en-US" dirty="0"/>
              <a:t>mother, Catherine </a:t>
            </a:r>
            <a:r>
              <a:rPr lang="en-US" dirty="0" smtClean="0"/>
              <a:t>Gordon, heiress of Gight in Scotland; she was ill-educated but loved her son, unconditionally. </a:t>
            </a:r>
          </a:p>
          <a:p>
            <a:endParaRPr lang="en-US" dirty="0" smtClean="0"/>
          </a:p>
          <a:p>
            <a:r>
              <a:rPr lang="en-US" dirty="0" smtClean="0"/>
              <a:t>-At age 10, with the death of his great uncle, he inherited the title of the sixth Lord Byron.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3833" y="721360"/>
            <a:ext cx="8826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“The greatest and most English artist; he is so great and so English that from him alone </a:t>
            </a:r>
          </a:p>
          <a:p>
            <a:r>
              <a:rPr lang="en-US" sz="1600" b="1" dirty="0" smtClean="0"/>
              <a:t>we shall learn more truths of his country and of his age than from all the rest together.”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0264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274320"/>
            <a:ext cx="4800600" cy="701040"/>
          </a:xfrm>
        </p:spPr>
        <p:txBody>
          <a:bodyPr/>
          <a:lstStyle/>
          <a:p>
            <a:r>
              <a:rPr lang="en-US" sz="3200" dirty="0" smtClean="0"/>
              <a:t>LORD BYRON THE SIXTH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639" y="1039019"/>
            <a:ext cx="3532997" cy="4381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6200" y="1333500"/>
            <a:ext cx="50419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-To suit his new status, was sent to Trinity College, Cambridge</a:t>
            </a:r>
          </a:p>
          <a:p>
            <a:endParaRPr lang="en-US" dirty="0" smtClean="0"/>
          </a:p>
          <a:p>
            <a:r>
              <a:rPr lang="en-US" dirty="0" smtClean="0"/>
              <a:t>-Had a deformed foot which he was rather embarrassed about; made him avid for athletic prowess—</a:t>
            </a:r>
          </a:p>
          <a:p>
            <a:endParaRPr lang="en-US" dirty="0"/>
          </a:p>
          <a:p>
            <a:r>
              <a:rPr lang="en-US" dirty="0" smtClean="0"/>
              <a:t>-Played cricket and trained himself to be an expert boxer, fencer, swimmer and horseman. </a:t>
            </a:r>
          </a:p>
          <a:p>
            <a:endParaRPr lang="en-US" dirty="0"/>
          </a:p>
          <a:p>
            <a:r>
              <a:rPr lang="en-US" dirty="0" smtClean="0"/>
              <a:t>-Tried his hand at lyric verse, some published in 1807 in  </a:t>
            </a:r>
            <a:r>
              <a:rPr lang="en-US" i="1" dirty="0" smtClean="0"/>
              <a:t>Hours of Idleness</a:t>
            </a:r>
            <a:r>
              <a:rPr lang="en-US" dirty="0" smtClean="0"/>
              <a:t>; so harshly critiqued that Byron wrote in reply in his first important poem, </a:t>
            </a:r>
            <a:r>
              <a:rPr lang="en-US" i="1" dirty="0" smtClean="0"/>
              <a:t>English Bards and Scotch Reviewers, </a:t>
            </a:r>
            <a:r>
              <a:rPr lang="en-US" dirty="0" smtClean="0"/>
              <a:t>a vigorous satire ridiculing contemporaries, Wordsworth &amp; Coleridge.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8009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4600" y="152400"/>
            <a:ext cx="4114800" cy="701040"/>
          </a:xfrm>
        </p:spPr>
        <p:txBody>
          <a:bodyPr/>
          <a:lstStyle/>
          <a:p>
            <a:r>
              <a:rPr lang="en-US" dirty="0" smtClean="0"/>
              <a:t>* LORD BYRON *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569" y="1082040"/>
            <a:ext cx="3450702" cy="4201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464817" y="1435100"/>
            <a:ext cx="42595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-After attaining an M.A., went on a tour through Portugal and Spain, to Greece—in the classic locale for Greek love, he encountered a culture that accepted sexual relationships b/t older aristocratic men and beautiful boys…</a:t>
            </a:r>
          </a:p>
          <a:p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-Incorporated materials for many of his important poems, including </a:t>
            </a:r>
            <a:r>
              <a:rPr lang="en-US" i="1" dirty="0" smtClean="0">
                <a:latin typeface="+mn-lt"/>
              </a:rPr>
              <a:t>Don Juan</a:t>
            </a:r>
            <a:endParaRPr lang="en-US" dirty="0">
              <a:latin typeface="+mn-lt"/>
            </a:endParaRP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-First literary product was </a:t>
            </a:r>
            <a:r>
              <a:rPr lang="en-US" i="1" dirty="0" smtClean="0">
                <a:latin typeface="+mn-lt"/>
              </a:rPr>
              <a:t>Childe Harold</a:t>
            </a:r>
            <a:r>
              <a:rPr lang="en-US" dirty="0" smtClean="0">
                <a:latin typeface="+mn-lt"/>
              </a:rPr>
              <a:t>; published first two cantos in 1812 and soon after returning to England, “awoke one morning and found himself famous.”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3428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rcRect l="19869" r="19869"/>
          <a:stretch>
            <a:fillRect/>
          </a:stretch>
        </p:blipFill>
        <p:spPr>
          <a:xfrm>
            <a:off x="3407913" y="16510"/>
            <a:ext cx="2381428" cy="23710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-228600" y="76200"/>
            <a:ext cx="3612648" cy="1344677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/>
              <a:t>Coleridge wrote of Byron’s beauty: “So beautiful a countenance…his eyes the open portals of the sun—things of light, and for light.”</a:t>
            </a:r>
          </a:p>
          <a:p>
            <a:pPr algn="l"/>
            <a:endParaRPr lang="en-US" sz="1800" dirty="0" smtClean="0"/>
          </a:p>
          <a:p>
            <a:pPr algn="l">
              <a:buNone/>
            </a:pP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4900" y="2387600"/>
            <a:ext cx="1924553" cy="25719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03143" y="2387600"/>
            <a:ext cx="2200370" cy="2550427"/>
          </a:xfrm>
          <a:prstGeom prst="rect">
            <a:avLst/>
          </a:prstGeom>
        </p:spPr>
      </p:pic>
      <p:sp>
        <p:nvSpPr>
          <p:cNvPr id="11" name="Isosceles Triangle 10"/>
          <p:cNvSpPr/>
          <p:nvPr/>
        </p:nvSpPr>
        <p:spPr>
          <a:xfrm>
            <a:off x="3416564" y="2753626"/>
            <a:ext cx="2336800" cy="2184401"/>
          </a:xfrm>
          <a:prstGeom prst="triangl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Byron’s “Bizarre Love Triangle”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1606" y="5123181"/>
            <a:ext cx="2234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Annabella Milbanke</a:t>
            </a:r>
            <a:endParaRPr lang="en-US" dirty="0"/>
          </a:p>
          <a:p>
            <a:r>
              <a:rPr lang="en-US" dirty="0" smtClean="0"/>
              <a:t>-unworldly;</a:t>
            </a:r>
            <a:r>
              <a:rPr lang="en-US" dirty="0"/>
              <a:t> </a:t>
            </a:r>
            <a:r>
              <a:rPr lang="en-US" dirty="0" smtClean="0"/>
              <a:t>intellectual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03144" y="5123181"/>
            <a:ext cx="2200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+mn-lt"/>
              </a:rPr>
              <a:t> Lady Caroline Lamb</a:t>
            </a:r>
            <a:endParaRPr lang="en-US" sz="2000" dirty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-flamboyant; eccentric</a:t>
            </a:r>
            <a:endParaRPr lang="en-US" sz="2000" dirty="0">
              <a:latin typeface="+mn-lt"/>
            </a:endParaRPr>
          </a:p>
        </p:txBody>
      </p:sp>
      <p:sp>
        <p:nvSpPr>
          <p:cNvPr id="15" name="Heart 14"/>
          <p:cNvSpPr/>
          <p:nvPr/>
        </p:nvSpPr>
        <p:spPr>
          <a:xfrm rot="19970667">
            <a:off x="2608243" y="1604115"/>
            <a:ext cx="1453031" cy="1438533"/>
          </a:xfrm>
          <a:prstGeom prst="hear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Augusta Ada 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Cloud Callout 16"/>
          <p:cNvSpPr/>
          <p:nvPr/>
        </p:nvSpPr>
        <p:spPr>
          <a:xfrm rot="1163239">
            <a:off x="7349271" y="1676650"/>
            <a:ext cx="1667922" cy="1048921"/>
          </a:xfrm>
          <a:prstGeom prst="cloudCallou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FML.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6668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7861" y="1749348"/>
            <a:ext cx="2425800" cy="3241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2264" y="723414"/>
            <a:ext cx="3389836" cy="4536399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 rot="1497152">
            <a:off x="2339700" y="1224887"/>
            <a:ext cx="1667922" cy="1048921"/>
          </a:xfrm>
          <a:prstGeom prst="cloudCallou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FML.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Heart 11"/>
          <p:cNvSpPr/>
          <p:nvPr/>
        </p:nvSpPr>
        <p:spPr>
          <a:xfrm rot="18180138">
            <a:off x="5832475" y="3035296"/>
            <a:ext cx="377825" cy="316363"/>
          </a:xfrm>
          <a:prstGeom prst="hear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67200" y="152400"/>
            <a:ext cx="4038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Byron &amp; half-sister, Augusta Leigh</a:t>
            </a:r>
            <a:endParaRPr lang="en-US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28314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177800" y="241300"/>
            <a:ext cx="4394200" cy="60833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l"/>
            <a:r>
              <a:rPr lang="en-US" sz="1800" b="1" dirty="0" smtClean="0"/>
              <a:t>-Affair with half-sister and rumors of earlier homosexual liaisons led to Byron being ostracized by his friends and he left England forever in April 1816.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-In Geneva he lived with Percy &amp; Mary Shelly, along with Mary’s stepsister, Claire </a:t>
            </a:r>
            <a:r>
              <a:rPr lang="en-US" sz="1800" dirty="0" err="1" smtClean="0"/>
              <a:t>Clairmont</a:t>
            </a:r>
            <a:r>
              <a:rPr lang="en-US" sz="1800" dirty="0" smtClean="0"/>
              <a:t>.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-In 1817 Byron est. in Venice, and began a debauchery of liaisons with 200+ women; it was also a period of great literary creativity.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-finished tragedy </a:t>
            </a:r>
            <a:r>
              <a:rPr lang="en-US" sz="1800" i="1" dirty="0" smtClean="0"/>
              <a:t>Manfred</a:t>
            </a:r>
          </a:p>
          <a:p>
            <a:pPr algn="l"/>
            <a:r>
              <a:rPr lang="en-US" sz="1800" dirty="0" smtClean="0"/>
              <a:t>-wrote 4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canto of </a:t>
            </a:r>
            <a:r>
              <a:rPr lang="en-US" sz="1800" i="1" dirty="0" smtClean="0"/>
              <a:t>Childe Harold</a:t>
            </a:r>
          </a:p>
          <a:p>
            <a:pPr algn="l"/>
            <a:endParaRPr lang="en-US" sz="1800" i="1" dirty="0" smtClean="0"/>
          </a:p>
          <a:p>
            <a:pPr algn="l"/>
            <a:r>
              <a:rPr lang="en-US" sz="1800" dirty="0" smtClean="0"/>
              <a:t>-began composition of </a:t>
            </a:r>
            <a:r>
              <a:rPr lang="en-US" sz="1800" i="1" dirty="0" smtClean="0"/>
              <a:t>DON JUAN: </a:t>
            </a:r>
            <a:r>
              <a:rPr lang="en-US" sz="1800" dirty="0" smtClean="0"/>
              <a:t>objected by almost all his friends, save the idealist Shelly, who deemed it better than anything he could ever write, himself—“that every word of it is pregnant with immortality.”     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9000" y="914400"/>
            <a:ext cx="428638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792857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375920" y="1411224"/>
            <a:ext cx="4023360" cy="400507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1800" dirty="0" smtClean="0"/>
              <a:t>-Left the literary realm for good to help fight in the Greek war for independence from the Ottoman Empire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-Lived a Spartan existence; worn out, incubated many  and died just after his 36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birthday. 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-To this very day Byron is revered by the Greeks as a national hero. </a:t>
            </a:r>
            <a:endParaRPr lang="en-US" sz="1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rcRect t="10070" b="10070"/>
          <a:stretch>
            <a:fillRect/>
          </a:stretch>
        </p:blipFill>
        <p:spPr>
          <a:xfrm>
            <a:off x="4511040" y="839724"/>
            <a:ext cx="4310670" cy="429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487538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BBC Documentary </a:t>
            </a:r>
            <a:br>
              <a:rPr lang="en-US" sz="3600" dirty="0" smtClean="0"/>
            </a:br>
            <a:r>
              <a:rPr lang="en-US" sz="3600" dirty="0" smtClean="0"/>
              <a:t>“The Romantics”</a:t>
            </a:r>
            <a:br>
              <a:rPr lang="en-US" sz="3600" dirty="0" smtClean="0"/>
            </a:br>
            <a:r>
              <a:rPr lang="en-US" sz="3600" dirty="0" smtClean="0"/>
              <a:t>Eternity (2005)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2070100" y="2515801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http://</a:t>
            </a:r>
            <a:r>
              <a:rPr lang="pl-PL" dirty="0" err="1"/>
              <a:t>www.youtube.com</a:t>
            </a:r>
            <a:r>
              <a:rPr lang="pl-PL" dirty="0"/>
              <a:t>/</a:t>
            </a:r>
            <a:r>
              <a:rPr lang="pl-PL" dirty="0" err="1"/>
              <a:t>watch?v</a:t>
            </a:r>
            <a:r>
              <a:rPr lang="pl-PL" dirty="0"/>
              <a:t>=V3lBUvbLYMU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995334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“She Walks in Beauty”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Is </a:t>
            </a:r>
            <a:r>
              <a:rPr lang="en-US" dirty="0"/>
              <a:t>composed of three stanzas with each stanza having six lines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About </a:t>
            </a:r>
            <a:r>
              <a:rPr lang="en-US" dirty="0"/>
              <a:t>a beautiful cousin by marriage named Anne Wilmot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/>
              <a:t>H</a:t>
            </a:r>
            <a:r>
              <a:rPr lang="en-US" dirty="0" smtClean="0"/>
              <a:t>er </a:t>
            </a:r>
            <a:r>
              <a:rPr lang="en-US" dirty="0"/>
              <a:t>looks inspired him to write this poem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Poem </a:t>
            </a:r>
            <a:r>
              <a:rPr lang="en-US" dirty="0"/>
              <a:t>shows feeling and intuition of speaker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Light </a:t>
            </a:r>
            <a:r>
              <a:rPr lang="en-US" dirty="0"/>
              <a:t>and dark </a:t>
            </a:r>
            <a:r>
              <a:rPr lang="en-US" dirty="0" smtClean="0"/>
              <a:t>imagery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Comments on her purity and innocence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13316" name="Picture 8" descr="C:\Users\Kristen\AppData\Local\Microsoft\Windows\Temporary Internet Files\Content.IE5\WI3WP07F\MC900323091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" y="1693863"/>
            <a:ext cx="3556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3" descr="C:\Users\Kristen\AppData\Local\Microsoft\Windows\Temporary Internet Files\Content.IE5\P65YTJSZ\MC900432413[1].wmf"/>
          <p:cNvPicPr>
            <a:picLocks noChangeAspect="1" noChangeArrowheads="1"/>
          </p:cNvPicPr>
          <p:nvPr/>
        </p:nvPicPr>
        <p:blipFill>
          <a:blip r:embed="rId3" cstate="print">
            <a:lum bright="-38000" contrast="-32000"/>
            <a:grayscl/>
          </a:blip>
          <a:srcRect/>
          <a:stretch>
            <a:fillRect/>
          </a:stretch>
        </p:blipFill>
        <p:spPr bwMode="auto">
          <a:xfrm>
            <a:off x="457200" y="2819400"/>
            <a:ext cx="2349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5" descr="C:\Users\Kristen\AppData\Local\Microsoft\Windows\Temporary Internet Files\Content.IE5\UGD479J7\MC900295071[1].wmf"/>
          <p:cNvPicPr>
            <a:picLocks noChangeAspect="1" noChangeArrowheads="1"/>
          </p:cNvPicPr>
          <p:nvPr/>
        </p:nvPicPr>
        <p:blipFill>
          <a:blip r:embed="rId4" cstate="print">
            <a:lum bright="-100000" contrast="100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381000" y="3733800"/>
            <a:ext cx="5238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 descr="C:\Users\Kristen\AppData\Local\Microsoft\Windows\Temporary Internet Files\Content.IE5\WI3WP07F\MC900251447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510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9" descr="C:\Users\Kristen\AppData\Local\Microsoft\Windows\Temporary Internet Files\Content.IE5\UGD479J7\MC900311794[1].wmf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457200" y="4476750"/>
            <a:ext cx="381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1" descr="C:\Users\Kristen\AppData\Local\Microsoft\Windows\Temporary Internet Files\Content.IE5\0DUE8WRF\MC900048045[1].wmf"/>
          <p:cNvPicPr>
            <a:picLocks noChangeAspect="1" noChangeArrowheads="1"/>
          </p:cNvPicPr>
          <p:nvPr/>
        </p:nvPicPr>
        <p:blipFill>
          <a:blip r:embed="rId7" cstate="print">
            <a:lum contrast="54000"/>
            <a:grayscl/>
          </a:blip>
          <a:srcRect/>
          <a:stretch>
            <a:fillRect/>
          </a:stretch>
        </p:blipFill>
        <p:spPr bwMode="auto">
          <a:xfrm>
            <a:off x="533400" y="5648325"/>
            <a:ext cx="3397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“When We Two Parted”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First </a:t>
            </a:r>
            <a:r>
              <a:rPr lang="en-US" dirty="0"/>
              <a:t>person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About </a:t>
            </a:r>
            <a:r>
              <a:rPr lang="en-US" dirty="0"/>
              <a:t>love which turns to hate (way more hate than love)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Will </a:t>
            </a:r>
            <a:r>
              <a:rPr lang="en-US" dirty="0"/>
              <a:t>make you sad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/>
              <a:t>E</a:t>
            </a:r>
            <a:r>
              <a:rPr lang="en-US" dirty="0" smtClean="0"/>
              <a:t>xpresses </a:t>
            </a:r>
            <a:r>
              <a:rPr lang="en-US" dirty="0"/>
              <a:t>feelings of love (Romanticism)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/>
              <a:t>C</a:t>
            </a:r>
            <a:r>
              <a:rPr lang="en-US" dirty="0" smtClean="0"/>
              <a:t>old </a:t>
            </a:r>
            <a:r>
              <a:rPr lang="en-US" dirty="0"/>
              <a:t>element during beginning of poem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6148" name="Picture 4" descr="C:\Users\Kristen\AppData\Local\Microsoft\Windows\Temporary Internet Files\Content.IE5\UGD479J7\MC900331453[1].wmf"/>
          <p:cNvPicPr>
            <a:picLocks noChangeAspect="1" noChangeArrowheads="1"/>
          </p:cNvPicPr>
          <p:nvPr/>
        </p:nvPicPr>
        <p:blipFill>
          <a:blip r:embed="rId2" cstate="print">
            <a:lum bright="-100000" contrast="-100000"/>
          </a:blip>
          <a:srcRect/>
          <a:stretch>
            <a:fillRect/>
          </a:stretch>
        </p:blipFill>
        <p:spPr bwMode="auto">
          <a:xfrm flipH="1">
            <a:off x="533400" y="4648200"/>
            <a:ext cx="247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2" descr="C:\Users\Kristen\AppData\Local\Microsoft\Windows\Temporary Internet Files\Content.IE5\UGD479J7\MC900423165[1].wmf"/>
          <p:cNvPicPr>
            <a:picLocks noChangeAspect="1" noChangeArrowheads="1"/>
          </p:cNvPicPr>
          <p:nvPr/>
        </p:nvPicPr>
        <p:blipFill>
          <a:blip r:embed="rId3" cstate="print">
            <a:lum bright="-20000" contrast="32000"/>
            <a:grayscl/>
          </a:blip>
          <a:srcRect/>
          <a:stretch>
            <a:fillRect/>
          </a:stretch>
        </p:blipFill>
        <p:spPr bwMode="auto">
          <a:xfrm>
            <a:off x="457200" y="3352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4" descr="C:\Users\Kristen\AppData\Local\Microsoft\Windows\Temporary Internet Files\Content.IE5\P65YTJSZ\MC900433821[1].png"/>
          <p:cNvPicPr>
            <a:picLocks noChangeAspect="1" noChangeArrowheads="1"/>
          </p:cNvPicPr>
          <p:nvPr/>
        </p:nvPicPr>
        <p:blipFill>
          <a:blip r:embed="rId4" cstate="print">
            <a:lum bright="-6000" contrast="-20000"/>
            <a:grayscl/>
          </a:blip>
          <a:srcRect/>
          <a:stretch>
            <a:fillRect/>
          </a:stretch>
        </p:blipFill>
        <p:spPr bwMode="auto">
          <a:xfrm>
            <a:off x="304800" y="22860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" name="Picture 20" descr="C:\Users\Kristen\AppData\Local\Microsoft\Windows\Temporary Internet Files\Content.IE5\WI3WP07F\MC900434399[1].wmf"/>
          <p:cNvPicPr>
            <a:picLocks noChangeAspect="1" noChangeArrowheads="1"/>
          </p:cNvPicPr>
          <p:nvPr/>
        </p:nvPicPr>
        <p:blipFill>
          <a:blip r:embed="rId5" cstate="print">
            <a:lum bright="-26000" contrast="16000"/>
            <a:grayscl/>
          </a:blip>
          <a:srcRect/>
          <a:stretch>
            <a:fillRect/>
          </a:stretch>
        </p:blipFill>
        <p:spPr bwMode="auto">
          <a:xfrm>
            <a:off x="274638" y="2286000"/>
            <a:ext cx="5302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0" descr="C:\Users\Kristen\AppData\Local\Microsoft\Windows\Temporary Internet Files\Content.IE5\WI3WP07F\MC900434399[1].wmf"/>
          <p:cNvPicPr>
            <a:picLocks noChangeAspect="1" noChangeArrowheads="1"/>
          </p:cNvPicPr>
          <p:nvPr/>
        </p:nvPicPr>
        <p:blipFill>
          <a:blip r:embed="rId5" cstate="print">
            <a:lum bright="-26000" contrast="16000"/>
            <a:grayscl/>
          </a:blip>
          <a:srcRect/>
          <a:stretch>
            <a:fillRect/>
          </a:stretch>
        </p:blipFill>
        <p:spPr bwMode="auto">
          <a:xfrm>
            <a:off x="304800" y="3962400"/>
            <a:ext cx="5302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6" name="Picture 22" descr="C:\Users\Kristen\AppData\Local\Microsoft\Windows\Temporary Internet Files\Content.IE5\WI3WP07F\MC900056826[1].wmf"/>
          <p:cNvPicPr>
            <a:picLocks noChangeAspect="1" noChangeArrowheads="1"/>
          </p:cNvPicPr>
          <p:nvPr/>
        </p:nvPicPr>
        <p:blipFill>
          <a:blip r:embed="rId6" cstate="print">
            <a:lum bright="-100000" contrast="-100000"/>
            <a:grayscl/>
          </a:blip>
          <a:srcRect/>
          <a:stretch>
            <a:fillRect/>
          </a:stretch>
        </p:blipFill>
        <p:spPr bwMode="auto">
          <a:xfrm>
            <a:off x="479425" y="1600200"/>
            <a:ext cx="2063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200" y="1371600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>
            <a:lum bright="14000" contrast="-30000"/>
          </a:blip>
          <a:srcRect/>
          <a:stretch>
            <a:fillRect/>
          </a:stretch>
        </p:blipFill>
        <p:spPr bwMode="auto">
          <a:xfrm>
            <a:off x="5486400" y="1143000"/>
            <a:ext cx="3124200" cy="444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19200" y="533400"/>
            <a:ext cx="4648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Times New Roman" pitchFamily="18" charset="0"/>
              </a:rPr>
              <a:t>Birth to College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14400" y="1905000"/>
            <a:ext cx="3281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Shelley was born in 1792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14400" y="2514600"/>
            <a:ext cx="45370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>
                <a:latin typeface="Calibri" pitchFamily="34" charset="0"/>
              </a:rPr>
              <a:t>Growing up he was bullied mercilessly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14400" y="3048000"/>
            <a:ext cx="457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>
                <a:latin typeface="Calibri" pitchFamily="34" charset="0"/>
              </a:rPr>
              <a:t>He dedicated his life to a war against injustice and oppression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914400" y="3962400"/>
            <a:ext cx="4572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>
                <a:latin typeface="Calibri" pitchFamily="34" charset="0"/>
              </a:rPr>
              <a:t>He was sent to Eton and Oxford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14400" y="4724400"/>
            <a:ext cx="4572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>
                <a:latin typeface="Calibri" pitchFamily="34" charset="0"/>
              </a:rPr>
              <a:t>In 1810 he co-wrote with Thomas Jefferson Hogg “The Necessity of Atheism”</a:t>
            </a:r>
          </a:p>
        </p:txBody>
      </p:sp>
      <p:pic>
        <p:nvPicPr>
          <p:cNvPr id="22" name="Picture 8" descr="C:\Users\Kristen\AppData\Local\Microsoft\Windows\Temporary Internet Files\Content.IE5\WI3WP07F\MC900323091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413" y="4800600"/>
            <a:ext cx="28098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219200"/>
            <a:ext cx="7620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1981200"/>
            <a:ext cx="44862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 descr="C:\Users\Kristen\AppData\Local\Microsoft\Windows\Temporary Internet Files\Content.IE5\0DUE8WRF\MC900383642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800600"/>
            <a:ext cx="396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Picture 19" descr="C:\Users\Kristen\AppData\Local\Microsoft\Windows\Temporary Internet Files\Content.IE5\0DUE8WRF\MC900410825[1].wmf"/>
          <p:cNvPicPr>
            <a:picLocks noChangeAspect="1" noChangeArrowheads="1"/>
          </p:cNvPicPr>
          <p:nvPr/>
        </p:nvPicPr>
        <p:blipFill>
          <a:blip r:embed="rId7" cstate="print">
            <a:lum bright="-38000" contrast="-14000"/>
            <a:grayscl/>
          </a:blip>
          <a:srcRect/>
          <a:stretch>
            <a:fillRect/>
          </a:stretch>
        </p:blipFill>
        <p:spPr bwMode="auto">
          <a:xfrm>
            <a:off x="304800" y="1905000"/>
            <a:ext cx="61277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Kristen\AppData\Local\Microsoft\Windows\Temporary Internet Files\Content.IE5\WI3WP07F\MC900232130[1].wmf"/>
          <p:cNvPicPr>
            <a:picLocks noChangeAspect="1" noChangeArrowheads="1"/>
          </p:cNvPicPr>
          <p:nvPr/>
        </p:nvPicPr>
        <p:blipFill>
          <a:blip r:embed="rId8" cstate="print">
            <a:lum bright="-38000" contrast="-34000"/>
            <a:grayscl/>
          </a:blip>
          <a:srcRect/>
          <a:stretch>
            <a:fillRect/>
          </a:stretch>
        </p:blipFill>
        <p:spPr bwMode="auto">
          <a:xfrm>
            <a:off x="457200" y="2522538"/>
            <a:ext cx="3810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1" name="Picture 27" descr="C:\Users\Kristen\AppData\Local\Microsoft\Windows\Temporary Internet Files\Content.IE5\WI3WP07F\MC900330057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3200400"/>
            <a:ext cx="7286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" name="Picture 30" descr="C:\Users\Kristen\AppData\Local\Microsoft\Windows\Temporary Internet Files\Content.IE5\UGD479J7\MC900413710[1].wmf"/>
          <p:cNvPicPr>
            <a:picLocks noChangeAspect="1" noChangeArrowheads="1"/>
          </p:cNvPicPr>
          <p:nvPr/>
        </p:nvPicPr>
        <p:blipFill>
          <a:blip r:embed="rId10" cstate="print">
            <a:lum bright="-40000" contrast="-66000"/>
            <a:grayscl/>
          </a:blip>
          <a:srcRect/>
          <a:stretch>
            <a:fillRect/>
          </a:stretch>
        </p:blipFill>
        <p:spPr bwMode="auto">
          <a:xfrm>
            <a:off x="457200" y="4038600"/>
            <a:ext cx="37623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Byron’s “Don Juan”</a:t>
            </a:r>
          </a:p>
        </p:txBody>
      </p:sp>
      <p:sp>
        <p:nvSpPr>
          <p:cNvPr id="15363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5791200" cy="4876800"/>
          </a:xfrm>
        </p:spPr>
        <p:txBody>
          <a:bodyPr/>
          <a:lstStyle/>
          <a:p>
            <a:pPr eaLnBrk="1" hangingPunct="1">
              <a:buClr>
                <a:schemeClr val="bg2">
                  <a:lumMod val="75000"/>
                </a:schemeClr>
              </a:buClr>
              <a:defRPr/>
            </a:pPr>
            <a:r>
              <a:rPr lang="en-US" dirty="0" smtClean="0"/>
              <a:t>Byron narrates the </a:t>
            </a:r>
            <a:r>
              <a:rPr lang="en-US" dirty="0" err="1" smtClean="0"/>
              <a:t>peom</a:t>
            </a:r>
            <a:endParaRPr lang="en-US" dirty="0" smtClean="0"/>
          </a:p>
          <a:p>
            <a:pPr eaLnBrk="1" hangingPunct="1">
              <a:buClr>
                <a:schemeClr val="bg2">
                  <a:lumMod val="75000"/>
                </a:schemeClr>
              </a:buClr>
              <a:defRPr/>
            </a:pPr>
            <a:r>
              <a:rPr lang="en-US" dirty="0" smtClean="0"/>
              <a:t>Unlike other epics, which he mocks, it start at the beginning instead of ‘in medias </a:t>
            </a:r>
            <a:r>
              <a:rPr lang="en-US" dirty="0" err="1" smtClean="0"/>
              <a:t>reis’</a:t>
            </a:r>
            <a:r>
              <a:rPr lang="en-US" dirty="0" smtClean="0"/>
              <a:t>.</a:t>
            </a:r>
          </a:p>
          <a:p>
            <a:pPr eaLnBrk="1" hangingPunct="1">
              <a:buClr>
                <a:schemeClr val="bg2">
                  <a:lumMod val="75000"/>
                </a:schemeClr>
              </a:buClr>
              <a:defRPr/>
            </a:pPr>
            <a:r>
              <a:rPr lang="en-US" dirty="0" smtClean="0"/>
              <a:t>He starts off with parents</a:t>
            </a:r>
          </a:p>
          <a:p>
            <a:pPr eaLnBrk="1" hangingPunct="1">
              <a:buClr>
                <a:schemeClr val="bg2">
                  <a:lumMod val="75000"/>
                </a:schemeClr>
              </a:buClr>
              <a:defRPr/>
            </a:pPr>
            <a:endParaRPr lang="en-US" sz="1000" dirty="0" smtClean="0"/>
          </a:p>
          <a:p>
            <a:pPr eaLnBrk="1" hangingPunct="1">
              <a:buClr>
                <a:schemeClr val="bg2">
                  <a:lumMod val="75000"/>
                </a:schemeClr>
              </a:buClr>
              <a:defRPr/>
            </a:pPr>
            <a:r>
              <a:rPr lang="en-US" dirty="0" smtClean="0"/>
              <a:t>Donna Inez- is a reflection on his own wife and their relationship.  </a:t>
            </a:r>
          </a:p>
          <a:p>
            <a:pPr eaLnBrk="1" hangingPunct="1">
              <a:buFont typeface="Arial" charset="0"/>
              <a:buNone/>
              <a:defRPr/>
            </a:pPr>
            <a:endParaRPr lang="en-US" dirty="0" smtClean="0"/>
          </a:p>
          <a:p>
            <a:pPr eaLnBrk="1" hangingPunct="1">
              <a:buFont typeface="Arial" charset="0"/>
              <a:buNone/>
              <a:defRPr/>
            </a:pPr>
            <a:endParaRPr lang="en-US" dirty="0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2971800"/>
            <a:ext cx="26193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8" descr="C:\Users\Kristen\AppData\Local\Microsoft\Windows\Temporary Internet Files\Content.IE5\WI3WP07F\MC900323091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600" y="1693863"/>
            <a:ext cx="3556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5" descr="C:\Users\Kristen\AppData\Local\Microsoft\Windows\Temporary Internet Files\Content.IE5\0DUE8WRF\MC900048414[1].wmf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458788" y="3810000"/>
            <a:ext cx="455612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6" descr="C:\Users\Kristen\AppData\Local\Microsoft\Windows\Temporary Internet Files\Content.IE5\WI3WP07F\MC900192427[1].wmf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457200" y="4648200"/>
            <a:ext cx="4302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7" descr="C:\Users\Kristen\AppData\Local\Microsoft\Windows\Temporary Internet Files\Content.IE5\P65YTJSZ\MC900435789[1].wmf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228600" y="2362200"/>
            <a:ext cx="6540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“Don Juan”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bg2">
                  <a:lumMod val="75000"/>
                </a:schemeClr>
              </a:buClr>
              <a:defRPr/>
            </a:pPr>
            <a:r>
              <a:rPr lang="en-US" dirty="0" smtClean="0"/>
              <a:t>Don Jose-  passionate father.  </a:t>
            </a:r>
          </a:p>
          <a:p>
            <a:pPr lvl="1" eaLnBrk="1" hangingPunct="1">
              <a:buClr>
                <a:schemeClr val="bg2">
                  <a:lumMod val="75000"/>
                </a:schemeClr>
              </a:buClr>
              <a:defRPr/>
            </a:pPr>
            <a:r>
              <a:rPr lang="en-US" dirty="0" smtClean="0"/>
              <a:t>“The apple does not fall far from the tree”</a:t>
            </a:r>
          </a:p>
          <a:p>
            <a:pPr eaLnBrk="1" hangingPunct="1">
              <a:buClr>
                <a:schemeClr val="bg2">
                  <a:lumMod val="75000"/>
                </a:schemeClr>
              </a:buClr>
              <a:defRPr/>
            </a:pPr>
            <a:r>
              <a:rPr lang="en-US" dirty="0" smtClean="0"/>
              <a:t>Don Juan- young well educated in every thing except the ‘facts of life’.</a:t>
            </a:r>
          </a:p>
          <a:p>
            <a:pPr eaLnBrk="1" hangingPunct="1">
              <a:buClr>
                <a:schemeClr val="bg2">
                  <a:lumMod val="75000"/>
                </a:schemeClr>
              </a:buClr>
              <a:defRPr/>
            </a:pPr>
            <a:r>
              <a:rPr lang="en-US" dirty="0" smtClean="0"/>
              <a:t>Donna Inez- young wife of Don Alfonso loveless marriage based on society.  </a:t>
            </a:r>
          </a:p>
          <a:p>
            <a:pPr eaLnBrk="1" hangingPunct="1">
              <a:buClr>
                <a:schemeClr val="bg2">
                  <a:lumMod val="75000"/>
                </a:schemeClr>
              </a:buClr>
              <a:defRPr/>
            </a:pPr>
            <a:r>
              <a:rPr lang="en-US" dirty="0" smtClean="0"/>
              <a:t>Don Alfonso- 50 year old husband who has little to no persona.</a:t>
            </a:r>
          </a:p>
        </p:txBody>
      </p:sp>
      <p:pic>
        <p:nvPicPr>
          <p:cNvPr id="16388" name="Picture 5" descr="C:\Users\Kristen\AppData\Local\Microsoft\Windows\Temporary Internet Files\Content.IE5\P65YTJSZ\MC900441708[1].pn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304800" y="16002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 descr="C:\Users\Kristen\AppData\Local\Microsoft\Windows\Temporary Internet Files\Content.IE5\0DUE8WRF\MC900151177[1].wmf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76200" y="2844800"/>
            <a:ext cx="381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7" descr="C:\Users\Kristen\AppData\Local\Microsoft\Windows\Temporary Internet Files\Content.IE5\WI3WP07F\MC900353704[1].wmf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457200" y="2860675"/>
            <a:ext cx="381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8" descr="C:\Users\Kristen\AppData\Local\Microsoft\Windows\Temporary Internet Files\Content.IE5\UGD479J7\MC900445142[1].wmf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381000" y="3886200"/>
            <a:ext cx="382588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9" descr="C:\Users\Kristen\AppData\Local\Microsoft\Windows\Temporary Internet Files\Content.IE5\0DUE8WRF\MC900141317[1].wmf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457200" y="4949825"/>
            <a:ext cx="4064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-1600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“Don Juan”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4648200" cy="5029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Don Juan does not realize what is going on because of his lack of sexual education.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Donna Julia realizes but denies her longings (for a while).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04800"/>
            <a:ext cx="42386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648200" y="60594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Nineteenth-century engraving illustrating Byron’s </a:t>
            </a:r>
            <a:r>
              <a:rPr lang="en-US" i="1">
                <a:latin typeface="Calibri" pitchFamily="34" charset="0"/>
              </a:rPr>
              <a:t>Don Juan</a:t>
            </a:r>
            <a:r>
              <a:rPr lang="en-US">
                <a:latin typeface="Calibri" pitchFamily="34" charset="0"/>
              </a:rPr>
              <a:t>, Canto I, Stanza 92.</a:t>
            </a:r>
          </a:p>
        </p:txBody>
      </p:sp>
      <p:pic>
        <p:nvPicPr>
          <p:cNvPr id="17414" name="Picture 7" descr="C:\Users\Kristen\AppData\Local\Microsoft\Windows\Temporary Internet Files\Content.IE5\WI3WP07F\MC900303655[1].wmf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228600" y="3810000"/>
            <a:ext cx="25876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8" descr="C:\Users\Kristen\AppData\Local\Microsoft\Windows\Temporary Internet Files\Content.IE5\0DUE8WRF\MC900303653[1].wmf"/>
          <p:cNvPicPr>
            <a:picLocks noChangeAspect="1" noChangeArrowheads="1"/>
          </p:cNvPicPr>
          <p:nvPr/>
        </p:nvPicPr>
        <p:blipFill>
          <a:blip r:embed="rId4" cstate="print">
            <a:lum bright="-100000"/>
            <a:grayscl/>
          </a:blip>
          <a:srcRect/>
          <a:stretch>
            <a:fillRect/>
          </a:stretch>
        </p:blipFill>
        <p:spPr bwMode="auto">
          <a:xfrm flipH="1">
            <a:off x="198438" y="1752600"/>
            <a:ext cx="258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“Don Juan”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Insinuation that Don Alfonzo and Donna Inez had an affair when they where younger and the affair of Donna Julia and Don Juan. 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Young people marry based on society and not on feelings because that is what they have been taught .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Don Juan is a fictional character that has gained international fame .  He is a symbol of libertinism.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8436" name="Picture 8" descr="C:\Users\Kristen\AppData\Local\Microsoft\Windows\Temporary Internet Files\Content.IE5\UGD479J7\MC900445142[1].wmf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381000" y="3124200"/>
            <a:ext cx="382588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C:\Users\Kristen\AppData\Local\Microsoft\Windows\Temporary Internet Files\Content.IE5\P65YTJSZ\MC900441708[1].pn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304800" y="16002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4" descr="C:\Users\Kristen\AppData\Local\Microsoft\Windows\Temporary Internet Files\Content.IE5\UGD479J7\MC900326176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495800"/>
            <a:ext cx="304800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smtClean="0"/>
              <a:t>Harriet &amp; 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Shelley </a:t>
            </a:r>
            <a:r>
              <a:rPr lang="en-US" dirty="0"/>
              <a:t>went to London and met Harriet Westbrook, eloping </a:t>
            </a:r>
            <a:r>
              <a:rPr lang="en-US" dirty="0" smtClean="0"/>
              <a:t>when he was </a:t>
            </a:r>
            <a:r>
              <a:rPr lang="en-US" dirty="0"/>
              <a:t>18 and she was 16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1812 </a:t>
            </a:r>
            <a:r>
              <a:rPr lang="en-US" dirty="0"/>
              <a:t>Shelley, Harriet, and Harriet’s sister Eliza traveled to Dublin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</a:t>
            </a:r>
            <a:r>
              <a:rPr lang="en-US" dirty="0"/>
              <a:t>1813 he printed “Queen </a:t>
            </a:r>
            <a:r>
              <a:rPr lang="en-US" dirty="0" err="1"/>
              <a:t>Mab</a:t>
            </a:r>
            <a:r>
              <a:rPr lang="en-US" dirty="0" smtClean="0"/>
              <a:t>”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Spring </a:t>
            </a:r>
            <a:r>
              <a:rPr lang="en-US" dirty="0"/>
              <a:t>of 1814 Shelley fell in love with Mary </a:t>
            </a:r>
            <a:r>
              <a:rPr lang="en-US" dirty="0" err="1"/>
              <a:t>Wellstonecroft</a:t>
            </a:r>
            <a:r>
              <a:rPr lang="en-US" dirty="0"/>
              <a:t> Godwin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 </a:t>
            </a:r>
            <a:r>
              <a:rPr lang="en-US" dirty="0"/>
              <a:t>depressed Harriet drowned herself and unborn baby in 1816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2050" name="Picture 2" descr="C:\Users\Kristen\AppData\Local\Microsoft\Windows\Temporary Internet Files\Content.IE5\WI3WP07F\MC900432600[1].png"/>
          <p:cNvPicPr>
            <a:picLocks noChangeAspect="1" noChangeArrowheads="1"/>
          </p:cNvPicPr>
          <p:nvPr/>
        </p:nvPicPr>
        <p:blipFill>
          <a:blip r:embed="rId2" cstate="print">
            <a:lum bright="-26000"/>
            <a:grayscl/>
          </a:blip>
          <a:srcRect/>
          <a:stretch>
            <a:fillRect/>
          </a:stretch>
        </p:blipFill>
        <p:spPr bwMode="auto">
          <a:xfrm>
            <a:off x="457200" y="1676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Kristen\AppData\Local\Microsoft\Windows\Temporary Internet Files\Content.IE5\WI3WP07F\MC900432600[1].png"/>
          <p:cNvPicPr>
            <a:picLocks noChangeAspect="1" noChangeArrowheads="1"/>
          </p:cNvPicPr>
          <p:nvPr/>
        </p:nvPicPr>
        <p:blipFill>
          <a:blip r:embed="rId2" cstate="print">
            <a:lum bright="-30000"/>
            <a:grayscl/>
          </a:blip>
          <a:srcRect/>
          <a:stretch>
            <a:fillRect/>
          </a:stretch>
        </p:blipFill>
        <p:spPr bwMode="auto">
          <a:xfrm>
            <a:off x="457200" y="4267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C:\Users\Kristen\AppData\Local\Microsoft\Windows\Temporary Internet Files\Content.IE5\UGD479J7\MC900350469[1].wmf"/>
          <p:cNvPicPr>
            <a:picLocks noChangeAspect="1" noChangeArrowheads="1"/>
          </p:cNvPicPr>
          <p:nvPr/>
        </p:nvPicPr>
        <p:blipFill>
          <a:blip r:embed="rId3" cstate="print">
            <a:lum bright="-26000"/>
            <a:grayscl/>
          </a:blip>
          <a:srcRect/>
          <a:stretch>
            <a:fillRect/>
          </a:stretch>
        </p:blipFill>
        <p:spPr bwMode="auto">
          <a:xfrm>
            <a:off x="228600" y="2797175"/>
            <a:ext cx="6858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7" descr="C:\Users\Kristen\AppData\Local\Microsoft\Windows\Temporary Internet Files\Content.IE5\P65YTJSZ\MC900423165[1].wmf"/>
          <p:cNvPicPr>
            <a:picLocks noChangeAspect="1" noChangeArrowheads="1"/>
          </p:cNvPicPr>
          <p:nvPr/>
        </p:nvPicPr>
        <p:blipFill>
          <a:blip r:embed="rId4" cstate="print">
            <a:lum bright="-38000" contrast="-14000"/>
            <a:grayscl/>
          </a:blip>
          <a:srcRect/>
          <a:stretch>
            <a:fillRect/>
          </a:stretch>
        </p:blipFill>
        <p:spPr bwMode="auto">
          <a:xfrm>
            <a:off x="457200" y="510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 descr="C:\Users\Kristen\AppData\Local\Microsoft\Windows\Temporary Internet Files\Content.IE5\WI3WP07F\MC900323091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657600"/>
            <a:ext cx="3556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1524000" y="2362200"/>
            <a:ext cx="2819400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533400"/>
            <a:ext cx="2627313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Italy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 </a:t>
            </a:r>
            <a:r>
              <a:rPr lang="en-US" dirty="0" err="1" smtClean="0"/>
              <a:t>Shelleys</a:t>
            </a:r>
            <a:r>
              <a:rPr lang="en-US" dirty="0" smtClean="0"/>
              <a:t> moved to Italy in the spring of 1818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 </a:t>
            </a:r>
            <a:r>
              <a:rPr lang="en-US" dirty="0" err="1" smtClean="0"/>
              <a:t>Shelleys</a:t>
            </a:r>
            <a:r>
              <a:rPr lang="en-US" dirty="0" smtClean="0"/>
              <a:t>’ two young children, Clara and William, died within 9 months of each other in 1818 and 1819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Near despair and almost completely lacking an audience Shelley wrote his greatest works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5124" name="Picture 2" descr="C:\Users\Kristen\AppData\Local\Microsoft\Windows\Temporary Internet Files\Content.IE5\P65YTJSZ\MC900423165[1].wmf"/>
          <p:cNvPicPr>
            <a:picLocks noChangeAspect="1" noChangeArrowheads="1"/>
          </p:cNvPicPr>
          <p:nvPr/>
        </p:nvPicPr>
        <p:blipFill>
          <a:blip r:embed="rId2" cstate="print">
            <a:lum bright="-30000" contrast="18000"/>
            <a:grayscl/>
          </a:blip>
          <a:srcRect/>
          <a:stretch>
            <a:fillRect/>
          </a:stretch>
        </p:blipFill>
        <p:spPr bwMode="auto">
          <a:xfrm>
            <a:off x="457200" y="3200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C:\Users\Kristen\AppData\Local\Microsoft\Windows\Temporary Internet Files\Content.IE5\0DUE8WRF\MC900433600[1].wmf"/>
          <p:cNvPicPr>
            <a:picLocks noChangeAspect="1" noChangeArrowheads="1"/>
          </p:cNvPicPr>
          <p:nvPr/>
        </p:nvPicPr>
        <p:blipFill>
          <a:blip r:embed="rId3" cstate="print">
            <a:lum bright="-100000" contrast="-100000"/>
          </a:blip>
          <a:srcRect/>
          <a:stretch>
            <a:fillRect/>
          </a:stretch>
        </p:blipFill>
        <p:spPr bwMode="auto">
          <a:xfrm>
            <a:off x="457200" y="1676400"/>
            <a:ext cx="4572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13" descr="C:\Users\Kristen\AppData\Local\Microsoft\Windows\Temporary Internet Files\Content.IE5\UGD479J7\MC900297975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" y="5181600"/>
            <a:ext cx="860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400" smtClean="0"/>
              <a:t>Last Years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25000"/>
              <a:buFont typeface="Arial" pitchFamily="34" charset="0"/>
              <a:buChar char="•"/>
              <a:defRPr/>
            </a:pPr>
            <a:r>
              <a:rPr lang="en-US" dirty="0" smtClean="0"/>
              <a:t>Shelley </a:t>
            </a:r>
            <a:r>
              <a:rPr lang="en-US" dirty="0"/>
              <a:t>tastes change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25000"/>
              <a:buFont typeface="Arial" pitchFamily="34" charset="0"/>
              <a:buChar char="•"/>
              <a:defRPr/>
            </a:pPr>
            <a:r>
              <a:rPr lang="en-US" dirty="0" smtClean="0"/>
              <a:t>Shelley </a:t>
            </a:r>
            <a:r>
              <a:rPr lang="en-US" dirty="0"/>
              <a:t>moved to Pisa in 1820, where he came the closest to finding contentment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25000"/>
              <a:buFont typeface="Arial" pitchFamily="34" charset="0"/>
              <a:buChar char="•"/>
              <a:defRPr/>
            </a:pPr>
            <a:r>
              <a:rPr lang="en-US" dirty="0" smtClean="0"/>
              <a:t>A </a:t>
            </a:r>
            <a:r>
              <a:rPr lang="en-US" dirty="0"/>
              <a:t>group gathered in Pisa, including Lord Byron, and Edward and Jane Williams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25000"/>
              <a:buFont typeface="Arial" pitchFamily="34" charset="0"/>
              <a:buChar char="•"/>
              <a:defRPr/>
            </a:pPr>
            <a:r>
              <a:rPr lang="en-US" dirty="0" smtClean="0"/>
              <a:t> </a:t>
            </a:r>
            <a:r>
              <a:rPr lang="en-US" dirty="0"/>
              <a:t>On July 8, 1822 Shelley and Edward Williams were drowned while sailing</a:t>
            </a:r>
          </a:p>
        </p:txBody>
      </p:sp>
      <p:pic>
        <p:nvPicPr>
          <p:cNvPr id="6148" name="Picture 2" descr="C:\Users\Kristen\AppData\Local\Microsoft\Windows\Temporary Internet Files\Content.IE5\0DUE8WRF\MC900351429[1].wmf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457200" y="2209800"/>
            <a:ext cx="304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3" descr="C:\Users\Kristen\AppData\Local\Microsoft\Windows\Temporary Internet Files\Content.IE5\P65YTJSZ\MC900240373[1].wmf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52400" y="3352800"/>
            <a:ext cx="658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5" descr="C:\Users\Kristen\AppData\Local\Microsoft\Windows\Temporary Internet Files\Content.IE5\UGD479J7\MC900350478[1].wmf"/>
          <p:cNvPicPr>
            <a:picLocks noChangeAspect="1" noChangeArrowheads="1"/>
          </p:cNvPicPr>
          <p:nvPr/>
        </p:nvPicPr>
        <p:blipFill>
          <a:blip r:embed="rId4" cstate="print">
            <a:lum bright="-100000" contrast="-100000"/>
          </a:blip>
          <a:srcRect/>
          <a:stretch>
            <a:fillRect/>
          </a:stretch>
        </p:blipFill>
        <p:spPr bwMode="auto">
          <a:xfrm>
            <a:off x="228600" y="4343400"/>
            <a:ext cx="63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8" descr="C:\Users\Kristen\AppData\Local\Microsoft\Windows\Temporary Internet Files\Content.IE5\WI3WP07F\MC900198749[1].wmf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304800" y="1447800"/>
            <a:ext cx="5334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“Mont Blanc”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Composed </a:t>
            </a:r>
            <a:r>
              <a:rPr lang="en-US" dirty="0"/>
              <a:t>between July 22 and August 29 in 1816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First published in 1817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Visiting Chamonix Valley near Geneva with Mary Godwin and Claire </a:t>
            </a:r>
            <a:r>
              <a:rPr lang="en-US" dirty="0" err="1"/>
              <a:t>Clairmont</a:t>
            </a:r>
            <a:r>
              <a:rPr lang="en-US" dirty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 "composed under the immediate impression of the deep and powerful feelings excited by the objects which it attempts to describe; and, as an undisciplined overflowing of the soul, rests its claim to approbation on an attempt to imitate the untamable wilderness and inaccessible solemnity from which those feeling sprang"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7172" name="Picture 8" descr="C:\Users\Kristen\AppData\Local\Microsoft\Windows\Temporary Internet Files\Content.IE5\WI3WP07F\MC900323091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57400"/>
            <a:ext cx="3556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3" descr="C:\Users\Kristen\AppData\Local\Microsoft\Windows\Temporary Internet Files\Content.IE5\UGD479J7\MC900297975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" y="1676400"/>
            <a:ext cx="860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8" descr="C:\Users\Kristen\AppData\Local\Microsoft\Windows\Temporary Internet Files\Content.IE5\WI3WP07F\MC900323091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90800"/>
            <a:ext cx="3556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8" descr="C:\Users\Kristen\AppData\Local\Microsoft\Windows\Temporary Internet Files\Content.IE5\WI3WP07F\MC900323091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429000"/>
            <a:ext cx="3556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191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b="1" smtClean="0"/>
              <a:t>Stanza 1</a:t>
            </a:r>
          </a:p>
          <a:p>
            <a:pPr eaLnBrk="1" hangingPunct="1"/>
            <a:r>
              <a:rPr lang="en-US" smtClean="0"/>
              <a:t>Establishing the vastness of the universe by acknowledging the size of the mountain</a:t>
            </a:r>
          </a:p>
          <a:p>
            <a:pPr eaLnBrk="1" hangingPunct="1"/>
            <a:r>
              <a:rPr lang="en-US" smtClean="0"/>
              <a:t>River is a metaphor representing the human mind’s ability to understand anything over time</a:t>
            </a:r>
          </a:p>
          <a:p>
            <a:pPr eaLnBrk="1" hangingPunct="1"/>
            <a:endParaRPr lang="en-US" smtClean="0"/>
          </a:p>
        </p:txBody>
      </p:sp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“Mont Blanc”</a:t>
            </a:r>
          </a:p>
        </p:txBody>
      </p:sp>
      <p:pic>
        <p:nvPicPr>
          <p:cNvPr id="8196" name="Picture 2" descr="C:\Users\Kristen\AppData\Local\Microsoft\Windows\Temporary Internet Files\Content.IE5\UGD479J7\MC900389360[1].wmf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381000" y="2209800"/>
            <a:ext cx="377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2" descr="C:\Users\Kristen\AppData\Local\Microsoft\Windows\Temporary Internet Files\Content.IE5\UGD479J7\MC900389360[1].wmf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384175" y="3287713"/>
            <a:ext cx="377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“Mont Blanc”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/>
              <a:t>Stanza 3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Further description of Mont Blanc -- words like ice, rock, frozen floods, unfathomable deeps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Strong sense of isolation – eternity is cold and distant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/>
              <a:t>Stanza 4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Intricate </a:t>
            </a:r>
            <a:r>
              <a:rPr lang="en-US" dirty="0" smtClean="0"/>
              <a:t>creation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5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Man is only a small </a:t>
            </a:r>
            <a:r>
              <a:rPr lang="en-US" dirty="0" smtClean="0"/>
              <a:t>part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6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The river has the power to destroy everything, including man’s creations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This river can thus represent both life and death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9220" name="Picture 2" descr="C:\Users\Kristen\AppData\Local\Microsoft\Windows\Temporary Internet Files\Content.IE5\UGD479J7\MC900389360[1].wmf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60375" y="2068513"/>
            <a:ext cx="377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2" descr="C:\Users\Kristen\AppData\Local\Microsoft\Windows\Temporary Internet Files\Content.IE5\UGD479J7\MC900389360[1].wmf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57200" y="2819400"/>
            <a:ext cx="377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 descr="C:\Users\Kristen\AppData\Local\Microsoft\Windows\Temporary Internet Files\Content.IE5\UGD479J7\MC900389360[1].wmf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60375" y="3821113"/>
            <a:ext cx="377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2" descr="C:\Users\Kristen\AppData\Local\Microsoft\Windows\Temporary Internet Files\Content.IE5\UGD479J7\MC900389360[1].wmf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60375" y="4354513"/>
            <a:ext cx="377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" descr="C:\Users\Kristen\AppData\Local\Microsoft\Windows\Temporary Internet Files\Content.IE5\UGD479J7\MC900389360[1].wmf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60375" y="4887913"/>
            <a:ext cx="377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2" descr="C:\Users\Kristen\AppData\Local\Microsoft\Windows\Temporary Internet Files\Content.IE5\UGD479J7\MC900389360[1].wmf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60375" y="5638800"/>
            <a:ext cx="377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“Mont Blanc”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b="1" smtClean="0"/>
              <a:t>Stanza 5</a:t>
            </a:r>
          </a:p>
          <a:p>
            <a:pPr eaLnBrk="1" hangingPunct="1"/>
            <a:r>
              <a:rPr lang="en-US" smtClean="0"/>
              <a:t>The mountain is big and, like nature itself, cannot be fathomed all at once</a:t>
            </a:r>
          </a:p>
          <a:p>
            <a:pPr eaLnBrk="1" hangingPunct="1"/>
            <a:r>
              <a:rPr lang="en-US" smtClean="0"/>
              <a:t>However, nature is irrelevant without the human mind to perceive it</a:t>
            </a:r>
          </a:p>
          <a:p>
            <a:pPr eaLnBrk="1" hangingPunct="1"/>
            <a:endParaRPr lang="en-US" smtClean="0"/>
          </a:p>
        </p:txBody>
      </p:sp>
      <p:pic>
        <p:nvPicPr>
          <p:cNvPr id="10244" name="Picture 2" descr="C:\Users\Kristen\AppData\Local\Microsoft\Windows\Temporary Internet Files\Content.IE5\UGD479J7\MC900389360[1].wmf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60375" y="2209800"/>
            <a:ext cx="377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2" descr="C:\Users\Kristen\AppData\Local\Microsoft\Windows\Temporary Internet Files\Content.IE5\UGD479J7\MC900389360[1].wmf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60375" y="3352800"/>
            <a:ext cx="377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2676</TotalTime>
  <Words>1384</Words>
  <Application>Microsoft Macintosh PowerPoint</Application>
  <PresentationFormat>On-screen Show (4:3)</PresentationFormat>
  <Paragraphs>147</Paragraphs>
  <Slides>23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Percy Shelley</vt:lpstr>
      <vt:lpstr>Slide 2</vt:lpstr>
      <vt:lpstr>Harriet &amp; Mary</vt:lpstr>
      <vt:lpstr>Italy</vt:lpstr>
      <vt:lpstr>Last Years</vt:lpstr>
      <vt:lpstr>“Mont Blanc”</vt:lpstr>
      <vt:lpstr>“Mont Blanc”</vt:lpstr>
      <vt:lpstr>“Mont Blanc”</vt:lpstr>
      <vt:lpstr>“Mont Blanc”</vt:lpstr>
      <vt:lpstr>George Gordon, Lord Byron  (1788-1824)</vt:lpstr>
      <vt:lpstr>LORD BYRON THE SIXTH</vt:lpstr>
      <vt:lpstr>* LORD BYRON * </vt:lpstr>
      <vt:lpstr>Slide 13</vt:lpstr>
      <vt:lpstr>Slide 14</vt:lpstr>
      <vt:lpstr>Slide 15</vt:lpstr>
      <vt:lpstr>Slide 16</vt:lpstr>
      <vt:lpstr>BBC Documentary  “The Romantics” Eternity (2005)</vt:lpstr>
      <vt:lpstr>“She Walks in Beauty”</vt:lpstr>
      <vt:lpstr>“When We Two Parted”</vt:lpstr>
      <vt:lpstr>Byron’s “Don Juan”</vt:lpstr>
      <vt:lpstr>“Don Juan”</vt:lpstr>
      <vt:lpstr>“Don Juan”</vt:lpstr>
      <vt:lpstr>“Don Juan”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Kristen Gott</dc:creator>
  <cp:lastModifiedBy>Julie</cp:lastModifiedBy>
  <cp:revision>146</cp:revision>
  <dcterms:created xsi:type="dcterms:W3CDTF">2012-03-12T18:34:58Z</dcterms:created>
  <dcterms:modified xsi:type="dcterms:W3CDTF">2012-03-12T18:35:35Z</dcterms:modified>
</cp:coreProperties>
</file>