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7.jpg" ContentType="image/gif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4830"/>
            <a:ext cx="7086600" cy="2180707"/>
          </a:xfrm>
        </p:spPr>
        <p:txBody>
          <a:bodyPr/>
          <a:lstStyle/>
          <a:p>
            <a:r>
              <a:rPr lang="en-US" dirty="0" smtClean="0"/>
              <a:t>Compare/Contrast Essay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5537"/>
            <a:ext cx="7086600" cy="2853628"/>
          </a:xfrm>
        </p:spPr>
        <p:txBody>
          <a:bodyPr/>
          <a:lstStyle/>
          <a:p>
            <a:r>
              <a:rPr lang="en-US" sz="3600" dirty="0" smtClean="0"/>
              <a:t>We Compare and Contrast in our everyday lives all the time.</a:t>
            </a:r>
          </a:p>
          <a:p>
            <a:endParaRPr lang="en-US" sz="3600" dirty="0"/>
          </a:p>
        </p:txBody>
      </p:sp>
      <p:pic>
        <p:nvPicPr>
          <p:cNvPr id="4" name="Picture 3" descr="spongemin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809823"/>
            <a:ext cx="2997200" cy="256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623301"/>
          </a:xfrm>
        </p:spPr>
        <p:txBody>
          <a:bodyPr/>
          <a:lstStyle/>
          <a:p>
            <a:r>
              <a:rPr lang="en-US" dirty="0" smtClean="0"/>
              <a:t>Organize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69942"/>
            <a:ext cx="7272339" cy="48562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Subject by Subject (block Method)</a:t>
            </a:r>
          </a:p>
          <a:p>
            <a:pPr lvl="1"/>
            <a:r>
              <a:rPr lang="en-US" dirty="0" smtClean="0"/>
              <a:t>This breaks the paper in two supporting body paragraphs</a:t>
            </a:r>
          </a:p>
          <a:p>
            <a:pPr marL="282575" lvl="1" indent="0">
              <a:buNone/>
            </a:pPr>
            <a:r>
              <a:rPr lang="en-US" dirty="0" smtClean="0"/>
              <a:t>Example: Paragraph 1. Cats : Cost, Convenience, Cuddle</a:t>
            </a:r>
          </a:p>
          <a:p>
            <a:pPr marL="282575" lvl="1" indent="0">
              <a:buNone/>
            </a:pPr>
            <a:r>
              <a:rPr lang="en-US" dirty="0"/>
              <a:t>	 </a:t>
            </a:r>
            <a:r>
              <a:rPr lang="en-US" dirty="0" smtClean="0"/>
              <a:t>        Paragraph 2. Dogs: Cost, Convenience, Cuddle</a:t>
            </a:r>
          </a:p>
          <a:p>
            <a:pPr marL="282575" lvl="1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Point by Point </a:t>
            </a:r>
          </a:p>
          <a:p>
            <a:pPr marL="282575" lvl="1" indent="0">
              <a:buNone/>
            </a:pPr>
            <a:r>
              <a:rPr lang="en-US" dirty="0"/>
              <a:t>	</a:t>
            </a:r>
            <a:r>
              <a:rPr lang="en-US" dirty="0" smtClean="0"/>
              <a:t>This breaks the paper by number of paragraphs for each point.</a:t>
            </a:r>
          </a:p>
          <a:p>
            <a:pPr marL="282575" lvl="1" indent="0">
              <a:buNone/>
            </a:pPr>
            <a:r>
              <a:rPr lang="en-US" dirty="0" smtClean="0"/>
              <a:t>Example: Paragraph 1. Cost: Cats. Vs. dogs</a:t>
            </a:r>
          </a:p>
          <a:p>
            <a:pPr marL="282575" lvl="1" indent="0">
              <a:buNone/>
            </a:pPr>
            <a:r>
              <a:rPr lang="en-US" dirty="0"/>
              <a:t>	</a:t>
            </a:r>
            <a:r>
              <a:rPr lang="en-US" dirty="0" smtClean="0"/>
              <a:t>         Paragraph 2. Convenience: Cats. Vs. dogs</a:t>
            </a:r>
          </a:p>
          <a:p>
            <a:pPr marL="282575" lvl="1" indent="0">
              <a:buNone/>
            </a:pPr>
            <a:r>
              <a:rPr lang="en-US" dirty="0" smtClean="0"/>
              <a:t>	        Paragraph 3. Cuddliness: cats. Vs. dogs</a:t>
            </a:r>
          </a:p>
        </p:txBody>
      </p:sp>
    </p:spTree>
    <p:extLst>
      <p:ext uri="{BB962C8B-B14F-4D97-AF65-F5344CB8AC3E}">
        <p14:creationId xmlns:p14="http://schemas.microsoft.com/office/powerpoint/2010/main" val="269939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661784"/>
          </a:xfrm>
        </p:spPr>
        <p:txBody>
          <a:bodyPr/>
          <a:lstStyle/>
          <a:p>
            <a:r>
              <a:rPr lang="en-US" dirty="0" smtClean="0"/>
              <a:t>Sample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936422"/>
            <a:ext cx="7272339" cy="5189741"/>
          </a:xfrm>
        </p:spPr>
        <p:txBody>
          <a:bodyPr/>
          <a:lstStyle/>
          <a:p>
            <a:r>
              <a:rPr lang="en-US" dirty="0" smtClean="0"/>
              <a:t>Critically read “It’s Potty Time!”</a:t>
            </a:r>
          </a:p>
          <a:p>
            <a:r>
              <a:rPr lang="en-US" dirty="0" smtClean="0"/>
              <a:t>1. Is this essay a compare or contrast essay?</a:t>
            </a:r>
          </a:p>
          <a:p>
            <a:r>
              <a:rPr lang="en-US" dirty="0" smtClean="0"/>
              <a:t>2. Is the purpose to inform or persuade?</a:t>
            </a:r>
          </a:p>
          <a:p>
            <a:r>
              <a:rPr lang="en-US" dirty="0" smtClean="0"/>
              <a:t>3. Locate the thesis and decide if it has all the elements (limited topic, purpose, parts)</a:t>
            </a:r>
          </a:p>
          <a:p>
            <a:r>
              <a:rPr lang="en-US" dirty="0" smtClean="0"/>
              <a:t>4. Is it point by point or subject by subject?</a:t>
            </a:r>
            <a:endParaRPr lang="en-US" dirty="0"/>
          </a:p>
        </p:txBody>
      </p:sp>
      <p:pic>
        <p:nvPicPr>
          <p:cNvPr id="4" name="Picture 3" descr="toil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86" y="4297275"/>
            <a:ext cx="3848755" cy="23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5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Everyday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280 or 101?</a:t>
            </a:r>
          </a:p>
          <a:p>
            <a:r>
              <a:rPr lang="en-US" dirty="0" smtClean="0"/>
              <a:t>Sweet or Salty?</a:t>
            </a:r>
          </a:p>
          <a:p>
            <a:r>
              <a:rPr lang="en-US" dirty="0" err="1" smtClean="0"/>
              <a:t>Walmart</a:t>
            </a:r>
            <a:r>
              <a:rPr lang="en-US" dirty="0" smtClean="0"/>
              <a:t> or Target?</a:t>
            </a:r>
          </a:p>
          <a:p>
            <a:r>
              <a:rPr lang="en-US" dirty="0" smtClean="0"/>
              <a:t>McDonald’s or Burger King?</a:t>
            </a:r>
          </a:p>
          <a:p>
            <a:r>
              <a:rPr lang="en-US" dirty="0" err="1" smtClean="0"/>
              <a:t>Beyonce</a:t>
            </a:r>
            <a:r>
              <a:rPr lang="en-US" dirty="0" smtClean="0"/>
              <a:t> or </a:t>
            </a:r>
            <a:r>
              <a:rPr lang="en-US" dirty="0" err="1" smtClean="0"/>
              <a:t>Rihanna</a:t>
            </a:r>
            <a:r>
              <a:rPr lang="en-US" dirty="0" smtClean="0"/>
              <a:t>?</a:t>
            </a:r>
          </a:p>
          <a:p>
            <a:r>
              <a:rPr lang="en-US" dirty="0" smtClean="0"/>
              <a:t>Morning person or Night person?</a:t>
            </a:r>
          </a:p>
          <a:p>
            <a:r>
              <a:rPr lang="en-US" dirty="0" smtClean="0"/>
              <a:t>Mac or PC</a:t>
            </a:r>
            <a:endParaRPr lang="en-US" dirty="0"/>
          </a:p>
        </p:txBody>
      </p:sp>
      <p:pic>
        <p:nvPicPr>
          <p:cNvPr id="4" name="Picture 3" descr="Beyoncerihan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59" y="2283327"/>
            <a:ext cx="3154153" cy="33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7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i-fu Tua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59" t="-52738" r="-17519" b="-4322"/>
          <a:stretch/>
        </p:blipFill>
        <p:spPr>
          <a:xfrm>
            <a:off x="1089025" y="-307975"/>
            <a:ext cx="7096125" cy="699135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Amercian</a:t>
            </a:r>
            <a:r>
              <a:rPr lang="en-US" dirty="0" smtClean="0"/>
              <a:t> Space, Chinese Place (459)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5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39240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103182"/>
            <a:ext cx="7272339" cy="5022982"/>
          </a:xfrm>
        </p:spPr>
        <p:txBody>
          <a:bodyPr/>
          <a:lstStyle/>
          <a:p>
            <a:r>
              <a:rPr lang="en-US" dirty="0" smtClean="0"/>
              <a:t>Shows similarities</a:t>
            </a:r>
          </a:p>
          <a:p>
            <a:pPr marL="0" indent="0">
              <a:buNone/>
            </a:pPr>
            <a:r>
              <a:rPr lang="en-US" dirty="0" smtClean="0"/>
              <a:t>Choose Subjects that are very different, so there are insightful points of similarity that are not obvious.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Ex. Coke vs. Donald Trump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Ex. Not Coke vs. Pepsi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Punch-Digital-Strategies-Trump-Coke-C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82" y="3771339"/>
            <a:ext cx="3835926" cy="308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0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differences</a:t>
            </a:r>
          </a:p>
          <a:p>
            <a:r>
              <a:rPr lang="en-US" dirty="0" smtClean="0"/>
              <a:t>Choose Subjects that are closely related, so the differences are not obvious.</a:t>
            </a:r>
          </a:p>
          <a:p>
            <a:pPr lvl="1"/>
            <a:r>
              <a:rPr lang="en-US" dirty="0" smtClean="0"/>
              <a:t>Ex. Coke vs. Pepsi</a:t>
            </a:r>
          </a:p>
          <a:p>
            <a:pPr lvl="1"/>
            <a:r>
              <a:rPr lang="en-US" dirty="0" smtClean="0"/>
              <a:t>Ex. Not Coke vs. Donald Trump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coke-versus-pep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40720"/>
            <a:ext cx="4718304" cy="24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05511"/>
          </a:xfrm>
        </p:spPr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180148"/>
            <a:ext cx="7272339" cy="49460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Contrast Differences of 2 cookies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Compare Similarities of a cookie and a pencil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ore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41500"/>
            <a:ext cx="5334000" cy="1288455"/>
          </a:xfrm>
          <a:prstGeom prst="rect">
            <a:avLst/>
          </a:prstGeom>
        </p:spPr>
      </p:pic>
      <p:pic>
        <p:nvPicPr>
          <p:cNvPr id="5" name="Picture 4" descr="pencil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4271618"/>
            <a:ext cx="6865628" cy="21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5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Topics and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Choose a topic in your group that you have some personal experience or knowledge about.</a:t>
            </a:r>
          </a:p>
          <a:p>
            <a:r>
              <a:rPr lang="en-US" dirty="0" smtClean="0"/>
              <a:t>2. Limit the topic</a:t>
            </a:r>
          </a:p>
          <a:p>
            <a:r>
              <a:rPr lang="en-US" dirty="0" smtClean="0"/>
              <a:t>3. Decide if you will compare (show similarities) or contrast (show differences)</a:t>
            </a:r>
          </a:p>
          <a:p>
            <a:r>
              <a:rPr lang="en-US" dirty="0" smtClean="0"/>
              <a:t>4. State what your purpose is : Inform or Persuade. Why is it important for the reader to read?</a:t>
            </a:r>
          </a:p>
          <a:p>
            <a:pPr marL="0" indent="0">
              <a:buNone/>
            </a:pPr>
            <a:r>
              <a:rPr lang="en-US" dirty="0" smtClean="0"/>
              <a:t>2 Celebrities, 2 Athletes, 2 Foods, 2 Dating Sites, 2 Games, 2 Cars, 2 De Anza Courses, 2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8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thesis should have your</a:t>
            </a:r>
          </a:p>
          <a:p>
            <a:r>
              <a:rPr lang="en-US" dirty="0" smtClean="0"/>
              <a:t>1. Limited Topic</a:t>
            </a:r>
          </a:p>
          <a:p>
            <a:r>
              <a:rPr lang="en-US" dirty="0" smtClean="0"/>
              <a:t>2. Purpose (inform or persuade)</a:t>
            </a:r>
          </a:p>
          <a:p>
            <a:r>
              <a:rPr lang="en-US" dirty="0" smtClean="0"/>
              <a:t>3. Parts (how you will compare/contrast)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3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Cats are better than dogs because of their cost, convenience, and cuddliness.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Your turn: Make a thesis from your topics in last activity.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atvsdog-300x1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34918"/>
            <a:ext cx="3810000" cy="18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57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74</TotalTime>
  <Words>369</Words>
  <Application>Microsoft Macintosh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Tradition</vt:lpstr>
      <vt:lpstr>Compare/Contrast Essay</vt:lpstr>
      <vt:lpstr>Everyday Choices</vt:lpstr>
      <vt:lpstr>Amercian Space, Chinese Place (459)</vt:lpstr>
      <vt:lpstr> Compare</vt:lpstr>
      <vt:lpstr>Contrast</vt:lpstr>
      <vt:lpstr>Your Turn!</vt:lpstr>
      <vt:lpstr>Limited Topics and Purpose</vt:lpstr>
      <vt:lpstr>Thesis</vt:lpstr>
      <vt:lpstr>Example Thesis</vt:lpstr>
      <vt:lpstr>Organize</vt:lpstr>
      <vt:lpstr>Sample Essay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Compare/Contrast Essay</dc:title>
  <dc:creator>Julie  Pesano</dc:creator>
  <cp:lastModifiedBy>Julie  Pesano</cp:lastModifiedBy>
  <cp:revision>8</cp:revision>
  <dcterms:created xsi:type="dcterms:W3CDTF">2016-10-24T01:35:01Z</dcterms:created>
  <dcterms:modified xsi:type="dcterms:W3CDTF">2016-10-24T02:49:45Z</dcterms:modified>
</cp:coreProperties>
</file>