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900" r:id="rId1"/>
  </p:sldMasterIdLst>
  <p:sldIdLst>
    <p:sldId id="270" r:id="rId2"/>
    <p:sldId id="256" r:id="rId3"/>
    <p:sldId id="257" r:id="rId4"/>
    <p:sldId id="258" r:id="rId5"/>
    <p:sldId id="259" r:id="rId6"/>
    <p:sldId id="260" r:id="rId7"/>
    <p:sldId id="272" r:id="rId8"/>
    <p:sldId id="273" r:id="rId9"/>
    <p:sldId id="263" r:id="rId10"/>
    <p:sldId id="264" r:id="rId11"/>
    <p:sldId id="265" r:id="rId12"/>
    <p:sldId id="266" r:id="rId13"/>
    <p:sldId id="267" r:id="rId14"/>
    <p:sldId id="274" r:id="rId15"/>
    <p:sldId id="277" r:id="rId16"/>
    <p:sldId id="268" r:id="rId17"/>
    <p:sldId id="281" r:id="rId18"/>
    <p:sldId id="275" r:id="rId19"/>
    <p:sldId id="276"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441" autoAdjust="0"/>
    <p:restoredTop sz="94660"/>
  </p:normalViewPr>
  <p:slideViewPr>
    <p:cSldViewPr>
      <p:cViewPr varScale="1">
        <p:scale>
          <a:sx n="138" d="100"/>
          <a:sy n="138" d="100"/>
        </p:scale>
        <p:origin x="-1608"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5536D15-26DE-4EA0-A531-19FA049DA0F3}" type="datetimeFigureOut">
              <a:rPr lang="en-US" smtClean="0"/>
              <a:pPr/>
              <a:t>6/8/11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83F2CAC-734E-474C-9DC2-386F3BE646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536D15-26DE-4EA0-A531-19FA049DA0F3}" type="datetimeFigureOut">
              <a:rPr lang="en-US" smtClean="0"/>
              <a:pPr/>
              <a:t>6/8/11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536D15-26DE-4EA0-A531-19FA049DA0F3}" type="datetimeFigureOut">
              <a:rPr lang="en-US" smtClean="0"/>
              <a:pPr/>
              <a:t>6/8/11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5536D15-26DE-4EA0-A531-19FA049DA0F3}" type="datetimeFigureOut">
              <a:rPr lang="en-US" smtClean="0"/>
              <a:pPr/>
              <a:t>6/8/11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83F2CAC-734E-474C-9DC2-386F3BE646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5536D15-26DE-4EA0-A531-19FA049DA0F3}" type="datetimeFigureOut">
              <a:rPr lang="en-US" smtClean="0"/>
              <a:pPr/>
              <a:t>6/8/11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83F2CAC-734E-474C-9DC2-386F3BE646B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5536D15-26DE-4EA0-A531-19FA049DA0F3}" type="datetimeFigureOut">
              <a:rPr lang="en-US" smtClean="0"/>
              <a:pPr/>
              <a:t>6/8/11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5536D15-26DE-4EA0-A531-19FA049DA0F3}" type="datetimeFigureOut">
              <a:rPr lang="en-US" smtClean="0"/>
              <a:pPr/>
              <a:t>6/8/11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83F2CAC-734E-474C-9DC2-386F3BE646B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5536D15-26DE-4EA0-A531-19FA049DA0F3}" type="datetimeFigureOut">
              <a:rPr lang="en-US" smtClean="0"/>
              <a:pPr/>
              <a:t>6/8/11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536D15-26DE-4EA0-A531-19FA049DA0F3}" type="datetimeFigureOut">
              <a:rPr lang="en-US" smtClean="0"/>
              <a:pPr/>
              <a:t>6/8/11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5536D15-26DE-4EA0-A531-19FA049DA0F3}" type="datetimeFigureOut">
              <a:rPr lang="en-US" smtClean="0"/>
              <a:pPr/>
              <a:t>6/8/11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F2CAC-734E-474C-9DC2-386F3BE646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5536D15-26DE-4EA0-A531-19FA049DA0F3}" type="datetimeFigureOut">
              <a:rPr lang="en-US" smtClean="0"/>
              <a:pPr/>
              <a:t>6/8/11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83F2CAC-734E-474C-9DC2-386F3BE646B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5536D15-26DE-4EA0-A531-19FA049DA0F3}" type="datetimeFigureOut">
              <a:rPr lang="en-US" smtClean="0"/>
              <a:pPr/>
              <a:t>6/8/11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83F2CAC-734E-474C-9DC2-386F3BE646B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ictionary.reference.com/browse/act" TargetMode="External"/><Relationship Id="rId3" Type="http://schemas.openxmlformats.org/officeDocument/2006/relationships/hyperlink" Target="http://dictionary.reference.com/browse/th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Ben_Jonson%23Relationship_with_Shakespeare" TargetMode="External"/><Relationship Id="rId4" Type="http://schemas.openxmlformats.org/officeDocument/2006/relationships/hyperlink" Target="http://www.nosweatshakespeare.com/resources/shakespeare-early-middle-english.htm" TargetMode="External"/><Relationship Id="rId1" Type="http://schemas.openxmlformats.org/officeDocument/2006/relationships/slideLayout" Target="../slideLayouts/slideLayout2.xml"/><Relationship Id="rId2" Type="http://schemas.openxmlformats.org/officeDocument/2006/relationships/hyperlink" Target="http://virtuallinguist.typepad.com/the_virtual_linguist/2009/06/english-in-shakespeares-tim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mtClean="0"/>
              <a:t>Language and Shakespeare</a:t>
            </a:r>
            <a:endParaRPr lang="en-US" dirty="0"/>
          </a:p>
        </p:txBody>
      </p:sp>
      <p:sp>
        <p:nvSpPr>
          <p:cNvPr id="5" name="Subtitle 4"/>
          <p:cNvSpPr>
            <a:spLocks noGrp="1"/>
          </p:cNvSpPr>
          <p:nvPr>
            <p:ph type="subTitle" idx="1"/>
          </p:nvPr>
        </p:nvSpPr>
        <p:spPr/>
        <p:txBody>
          <a:bodyPr>
            <a:normAutofit fontScale="77500" lnSpcReduction="20000"/>
          </a:bodyPr>
          <a:lstStyle/>
          <a:p>
            <a:r>
              <a:rPr lang="en-US" dirty="0" smtClean="0"/>
              <a:t>Evelyn H. Jimenez</a:t>
            </a:r>
          </a:p>
          <a:p>
            <a:r>
              <a:rPr lang="en-US" dirty="0" smtClean="0"/>
              <a:t>Francis Espiritu</a:t>
            </a:r>
          </a:p>
          <a:p>
            <a:r>
              <a:rPr lang="en-US" dirty="0" smtClean="0"/>
              <a:t>Scott </a:t>
            </a:r>
            <a:r>
              <a:rPr lang="en-US" dirty="0" err="1" smtClean="0"/>
              <a:t>Auran</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from </a:t>
            </a:r>
            <a:r>
              <a:rPr lang="en-US" i="1" dirty="0" smtClean="0"/>
              <a:t>Much Ado About Nothing</a:t>
            </a:r>
            <a:endParaRPr lang="en-US" i="1" dirty="0"/>
          </a:p>
        </p:txBody>
      </p:sp>
      <p:sp>
        <p:nvSpPr>
          <p:cNvPr id="3" name="Content Placeholder 2"/>
          <p:cNvSpPr>
            <a:spLocks noGrp="1"/>
          </p:cNvSpPr>
          <p:nvPr>
            <p:ph idx="1"/>
          </p:nvPr>
        </p:nvSpPr>
        <p:spPr/>
        <p:txBody>
          <a:bodyPr>
            <a:normAutofit/>
          </a:bodyPr>
          <a:lstStyle/>
          <a:p>
            <a:r>
              <a:rPr lang="en-US" dirty="0" smtClean="0"/>
              <a:t>4.2.38 </a:t>
            </a:r>
          </a:p>
          <a:p>
            <a:pPr>
              <a:buNone/>
            </a:pPr>
            <a:r>
              <a:rPr lang="en-US" dirty="0" smtClean="0"/>
              <a:t>	Dogberry</a:t>
            </a:r>
            <a:r>
              <a:rPr lang="en-US" i="1" dirty="0" smtClean="0"/>
              <a:t>: “Yea</a:t>
            </a:r>
            <a:r>
              <a:rPr lang="en-US" i="1" dirty="0"/>
              <a:t>, marry, that’s the </a:t>
            </a:r>
            <a:r>
              <a:rPr lang="en-US" i="1" dirty="0" err="1"/>
              <a:t>eftest</a:t>
            </a:r>
            <a:r>
              <a:rPr lang="en-US" i="1" dirty="0"/>
              <a:t> way.”  </a:t>
            </a:r>
            <a:r>
              <a:rPr lang="en-US" dirty="0"/>
              <a:t>Here “</a:t>
            </a:r>
            <a:r>
              <a:rPr lang="en-US" dirty="0" err="1" smtClean="0"/>
              <a:t>eftest</a:t>
            </a:r>
            <a:r>
              <a:rPr lang="en-US" dirty="0" smtClean="0"/>
              <a:t>” </a:t>
            </a:r>
            <a:r>
              <a:rPr lang="en-US" dirty="0"/>
              <a:t>is thought to be a mistake for </a:t>
            </a:r>
            <a:r>
              <a:rPr lang="en-US" dirty="0" smtClean="0"/>
              <a:t>“fastest” </a:t>
            </a:r>
            <a:r>
              <a:rPr lang="en-US" dirty="0"/>
              <a:t>or </a:t>
            </a:r>
            <a:r>
              <a:rPr lang="en-US" dirty="0" smtClean="0"/>
              <a:t>“deftest.” </a:t>
            </a:r>
            <a:r>
              <a:rPr lang="en-US" dirty="0"/>
              <a:t>(4)</a:t>
            </a:r>
          </a:p>
          <a:p>
            <a:r>
              <a:rPr lang="en-US" dirty="0" smtClean="0"/>
              <a:t>4.2.1 </a:t>
            </a:r>
          </a:p>
          <a:p>
            <a:pPr>
              <a:buNone/>
            </a:pPr>
            <a:r>
              <a:rPr lang="en-US" dirty="0" smtClean="0"/>
              <a:t>	Dogberry</a:t>
            </a:r>
            <a:r>
              <a:rPr lang="en-US" i="1" dirty="0" smtClean="0"/>
              <a:t>: “Is </a:t>
            </a:r>
            <a:r>
              <a:rPr lang="en-US" i="1" dirty="0"/>
              <a:t>our whole </a:t>
            </a:r>
            <a:r>
              <a:rPr lang="en-US" i="1" dirty="0" err="1"/>
              <a:t>dissembly</a:t>
            </a:r>
            <a:r>
              <a:rPr lang="en-US" i="1" dirty="0"/>
              <a:t> appeared?”  </a:t>
            </a:r>
            <a:r>
              <a:rPr lang="en-US" dirty="0"/>
              <a:t>Here “</a:t>
            </a:r>
            <a:r>
              <a:rPr lang="en-US" dirty="0" err="1"/>
              <a:t>dissembly</a:t>
            </a:r>
            <a:r>
              <a:rPr lang="en-US" dirty="0"/>
              <a:t>” is a mistake for </a:t>
            </a:r>
            <a:r>
              <a:rPr lang="en-US" dirty="0" smtClean="0"/>
              <a:t>“assembly.” </a:t>
            </a:r>
            <a:r>
              <a:rPr lang="en-US" dirty="0"/>
              <a:t>(4)</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English Language at Play Part II</a:t>
            </a:r>
            <a:endParaRPr lang="en-US" dirty="0"/>
          </a:p>
        </p:txBody>
      </p:sp>
      <p:sp>
        <p:nvSpPr>
          <p:cNvPr id="3" name="Content Placeholder 2"/>
          <p:cNvSpPr>
            <a:spLocks noGrp="1"/>
          </p:cNvSpPr>
          <p:nvPr>
            <p:ph idx="1"/>
          </p:nvPr>
        </p:nvSpPr>
        <p:spPr/>
        <p:txBody>
          <a:bodyPr>
            <a:normAutofit fontScale="62500" lnSpcReduction="20000"/>
          </a:bodyPr>
          <a:lstStyle/>
          <a:p>
            <a:r>
              <a:rPr lang="en-US" sz="4200" dirty="0" smtClean="0"/>
              <a:t>By </a:t>
            </a:r>
            <a:r>
              <a:rPr lang="en-US" sz="4200" dirty="0"/>
              <a:t>Shakespeare's time in Early Modern English </a:t>
            </a:r>
            <a:r>
              <a:rPr lang="en-US" sz="4200" dirty="0" smtClean="0"/>
              <a:t>“you” </a:t>
            </a:r>
            <a:r>
              <a:rPr lang="en-US" sz="4200" dirty="0"/>
              <a:t>was being used for </a:t>
            </a:r>
            <a:r>
              <a:rPr lang="en-US" sz="4200" dirty="0" smtClean="0"/>
              <a:t>both in </a:t>
            </a:r>
            <a:r>
              <a:rPr lang="en-US" sz="4200" dirty="0"/>
              <a:t>singular and </a:t>
            </a:r>
            <a:r>
              <a:rPr lang="en-US" sz="4200" dirty="0" smtClean="0"/>
              <a:t>plural form, </a:t>
            </a:r>
            <a:r>
              <a:rPr lang="en-US" sz="4200" dirty="0"/>
              <a:t>but in the singular it also had a role as an alternative to </a:t>
            </a:r>
            <a:r>
              <a:rPr lang="en-US" sz="4200" dirty="0" smtClean="0"/>
              <a:t>“thou” </a:t>
            </a:r>
            <a:r>
              <a:rPr lang="en-US" sz="4200" dirty="0"/>
              <a:t>and </a:t>
            </a:r>
            <a:r>
              <a:rPr lang="en-US" sz="4200" dirty="0" smtClean="0"/>
              <a:t>“thee .”</a:t>
            </a:r>
            <a:endParaRPr lang="en-US" sz="4200" dirty="0"/>
          </a:p>
          <a:p>
            <a:r>
              <a:rPr lang="en-US" sz="4200" dirty="0" smtClean="0"/>
              <a:t>“You” </a:t>
            </a:r>
            <a:r>
              <a:rPr lang="en-US" sz="4200" dirty="0"/>
              <a:t>was used by people of lower status to those above them (such as ordinary people to nobles, children to parents, servants to masters), and was also the formal way for the upper classes to talk to each other.</a:t>
            </a:r>
          </a:p>
          <a:p>
            <a:r>
              <a:rPr lang="en-US" sz="4200" dirty="0" smtClean="0"/>
              <a:t> “Thou” </a:t>
            </a:r>
            <a:r>
              <a:rPr lang="en-US" sz="4200" dirty="0"/>
              <a:t>and </a:t>
            </a:r>
            <a:r>
              <a:rPr lang="en-US" sz="4200" dirty="0" smtClean="0"/>
              <a:t>“thee” </a:t>
            </a:r>
            <a:r>
              <a:rPr lang="en-US" sz="4200" dirty="0"/>
              <a:t>were used by people of higher rank to those beneath them, and by the lower classes to each other; also, strangely enough, in addressing </a:t>
            </a:r>
            <a:r>
              <a:rPr lang="en-US" sz="4200" dirty="0" smtClean="0"/>
              <a:t>God </a:t>
            </a:r>
            <a:r>
              <a:rPr lang="en-US" sz="4200" dirty="0"/>
              <a:t>and in talking to witches, ghosts, and other supernatural beings.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The English Language at Play Part III</a:t>
            </a:r>
            <a:endParaRPr lang="en-US" dirty="0"/>
          </a:p>
        </p:txBody>
      </p:sp>
      <p:sp>
        <p:nvSpPr>
          <p:cNvPr id="3" name="Content Placeholder 2"/>
          <p:cNvSpPr>
            <a:spLocks noGrp="1"/>
          </p:cNvSpPr>
          <p:nvPr>
            <p:ph idx="1"/>
          </p:nvPr>
        </p:nvSpPr>
        <p:spPr/>
        <p:txBody>
          <a:bodyPr>
            <a:normAutofit/>
          </a:bodyPr>
          <a:lstStyle/>
          <a:p>
            <a:r>
              <a:rPr lang="en-US" sz="2800" dirty="0" smtClean="0"/>
              <a:t>As </a:t>
            </a:r>
            <a:r>
              <a:rPr lang="en-US" sz="2800" dirty="0"/>
              <a:t>a refection of the higher status of males in the male/female context a husband might address his wife as thou , and she might reply respectfully with you . </a:t>
            </a:r>
          </a:p>
          <a:p>
            <a:r>
              <a:rPr lang="en-US" sz="2800" dirty="0" smtClean="0"/>
              <a:t>The </a:t>
            </a:r>
            <a:r>
              <a:rPr lang="en-US" sz="2800" dirty="0"/>
              <a:t>use of thou and you also had an emotional dimension. Thou commonly expressed special intimacy or affection; you , formality, politeness, and distance. </a:t>
            </a:r>
            <a:endParaRPr lang="en-US" sz="2800" dirty="0" smtClean="0"/>
          </a:p>
          <a:p>
            <a:pPr lvl="1"/>
            <a:r>
              <a:rPr lang="en-US" sz="2400" dirty="0" smtClean="0"/>
              <a:t>Example from </a:t>
            </a:r>
            <a:r>
              <a:rPr lang="en-US" sz="2400" i="1" dirty="0" smtClean="0"/>
              <a:t>Romeo </a:t>
            </a:r>
            <a:r>
              <a:rPr lang="en-US" sz="2400" i="1" dirty="0"/>
              <a:t>and </a:t>
            </a:r>
            <a:r>
              <a:rPr lang="en-US" sz="2400" i="1" dirty="0" smtClean="0"/>
              <a:t>Juliet:</a:t>
            </a:r>
            <a:r>
              <a:rPr lang="en-US" sz="2400" dirty="0" smtClean="0"/>
              <a:t> </a:t>
            </a:r>
          </a:p>
          <a:p>
            <a:pPr lvl="1">
              <a:buNone/>
            </a:pPr>
            <a:r>
              <a:rPr lang="en-US" sz="2400" dirty="0"/>
              <a:t>	</a:t>
            </a:r>
            <a:r>
              <a:rPr lang="en-US" sz="2400" dirty="0" smtClean="0"/>
              <a:t>	1.5.122</a:t>
            </a:r>
            <a:r>
              <a:rPr lang="en-US" sz="2400" dirty="0"/>
              <a:t>: </a:t>
            </a:r>
            <a:r>
              <a:rPr lang="en-US" sz="2400" i="1" dirty="0"/>
              <a:t>“you kiss by </a:t>
            </a:r>
            <a:r>
              <a:rPr lang="en-US" sz="2400" i="1" dirty="0" err="1"/>
              <a:t>th</a:t>
            </a:r>
            <a:r>
              <a:rPr lang="en-US" sz="2400" i="1" dirty="0"/>
              <a:t>’ </a:t>
            </a:r>
            <a:r>
              <a:rPr lang="en-US" sz="2400" i="1" dirty="0" smtClean="0"/>
              <a:t>book.”</a:t>
            </a:r>
            <a:endParaRPr lang="en-US" sz="2400" i="1" dirty="0"/>
          </a:p>
          <a:p>
            <a:pPr lvl="1"/>
            <a:endParaRPr lang="en-US" sz="2400"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English Language at Play Part IV</a:t>
            </a:r>
            <a:endParaRPr lang="en-US" dirty="0"/>
          </a:p>
        </p:txBody>
      </p:sp>
      <p:sp>
        <p:nvSpPr>
          <p:cNvPr id="3" name="Content Placeholder 2"/>
          <p:cNvSpPr>
            <a:spLocks noGrp="1"/>
          </p:cNvSpPr>
          <p:nvPr>
            <p:ph idx="1"/>
          </p:nvPr>
        </p:nvSpPr>
        <p:spPr/>
        <p:txBody>
          <a:bodyPr/>
          <a:lstStyle/>
          <a:p>
            <a:r>
              <a:rPr lang="en-US" dirty="0" smtClean="0"/>
              <a:t>“Thou” </a:t>
            </a:r>
            <a:r>
              <a:rPr lang="en-US" dirty="0"/>
              <a:t>might also be used by an inferior to a superior, to express such feelings as anger and contempt or to be insulting and this is one of the areas where Shakespeare is able to get extra levels of meaning by showing disrespect by one character for another's status. (3)</a:t>
            </a:r>
          </a:p>
          <a:p>
            <a:r>
              <a:rPr lang="en-US" dirty="0" smtClean="0"/>
              <a:t>The </a:t>
            </a:r>
            <a:r>
              <a:rPr lang="en-US" dirty="0"/>
              <a:t>use of </a:t>
            </a:r>
            <a:r>
              <a:rPr lang="en-US" dirty="0" smtClean="0"/>
              <a:t>“thou” </a:t>
            </a:r>
            <a:r>
              <a:rPr lang="en-US" dirty="0"/>
              <a:t>to a person of equal rank could be used as an insult. (3)</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“Thou” and “You” from </a:t>
            </a:r>
            <a:r>
              <a:rPr lang="en-US" i="1" dirty="0" smtClean="0"/>
              <a:t>Romeo and </a:t>
            </a:r>
            <a:r>
              <a:rPr lang="en-US" i="1" dirty="0" err="1" smtClean="0"/>
              <a:t>juliet</a:t>
            </a:r>
            <a:endParaRPr lang="en-US" i="1" dirty="0"/>
          </a:p>
        </p:txBody>
      </p:sp>
      <p:sp>
        <p:nvSpPr>
          <p:cNvPr id="3" name="Content Placeholder 2"/>
          <p:cNvSpPr>
            <a:spLocks noGrp="1"/>
          </p:cNvSpPr>
          <p:nvPr>
            <p:ph idx="1"/>
          </p:nvPr>
        </p:nvSpPr>
        <p:spPr/>
        <p:txBody>
          <a:bodyPr>
            <a:normAutofit fontScale="85000" lnSpcReduction="20000"/>
          </a:bodyPr>
          <a:lstStyle/>
          <a:p>
            <a:r>
              <a:rPr lang="en-US" i="1" dirty="0" smtClean="0"/>
              <a:t>1.3.5-7 </a:t>
            </a:r>
          </a:p>
          <a:p>
            <a:pPr>
              <a:buNone/>
            </a:pPr>
            <a:r>
              <a:rPr lang="en-US" dirty="0" smtClean="0"/>
              <a:t>    Juliet: </a:t>
            </a:r>
            <a:r>
              <a:rPr lang="en-US" i="1" dirty="0" smtClean="0"/>
              <a:t>“How now, who calls?”</a:t>
            </a:r>
          </a:p>
          <a:p>
            <a:pPr>
              <a:buNone/>
            </a:pPr>
            <a:r>
              <a:rPr lang="en-US" dirty="0" smtClean="0"/>
              <a:t>	Nurse: </a:t>
            </a:r>
            <a:r>
              <a:rPr lang="en-US" i="1" dirty="0" smtClean="0"/>
              <a:t>“</a:t>
            </a:r>
            <a:r>
              <a:rPr lang="en-US" b="1" i="1" dirty="0" smtClean="0"/>
              <a:t>Your</a:t>
            </a:r>
            <a:r>
              <a:rPr lang="en-US" i="1" dirty="0" smtClean="0"/>
              <a:t> mother.”</a:t>
            </a:r>
          </a:p>
          <a:p>
            <a:pPr>
              <a:buNone/>
            </a:pPr>
            <a:r>
              <a:rPr lang="en-US" dirty="0" smtClean="0"/>
              <a:t>	Juliet: </a:t>
            </a:r>
            <a:r>
              <a:rPr lang="en-US" i="1" dirty="0" smtClean="0"/>
              <a:t>“Madam, I am here. What is </a:t>
            </a:r>
            <a:r>
              <a:rPr lang="en-US" b="1" i="1" dirty="0" smtClean="0"/>
              <a:t>your</a:t>
            </a:r>
            <a:r>
              <a:rPr lang="en-US" i="1" dirty="0" smtClean="0"/>
              <a:t> will?”</a:t>
            </a:r>
          </a:p>
          <a:p>
            <a:r>
              <a:rPr lang="en-US" i="1" dirty="0" smtClean="0"/>
              <a:t>1.5.108-109</a:t>
            </a:r>
          </a:p>
          <a:p>
            <a:pPr>
              <a:buNone/>
            </a:pPr>
            <a:r>
              <a:rPr lang="en-US" dirty="0" smtClean="0"/>
              <a:t>	Juliet: </a:t>
            </a:r>
            <a:r>
              <a:rPr lang="en-US" i="1" dirty="0" smtClean="0"/>
              <a:t>“Good pilgrim, </a:t>
            </a:r>
            <a:r>
              <a:rPr lang="en-US" b="1" i="1" dirty="0" smtClean="0"/>
              <a:t>you</a:t>
            </a:r>
            <a:r>
              <a:rPr lang="en-US" i="1" dirty="0" smtClean="0"/>
              <a:t> do wrong </a:t>
            </a:r>
            <a:r>
              <a:rPr lang="en-US" b="1" i="1" dirty="0" smtClean="0"/>
              <a:t>your</a:t>
            </a:r>
            <a:r>
              <a:rPr lang="en-US" i="1" dirty="0" smtClean="0"/>
              <a:t> hands too much, Which mannerly devotion shows in this.”</a:t>
            </a:r>
          </a:p>
          <a:p>
            <a:r>
              <a:rPr lang="en-US" i="1" dirty="0" smtClean="0"/>
              <a:t>1.5.114-115</a:t>
            </a:r>
          </a:p>
          <a:p>
            <a:pPr>
              <a:buNone/>
            </a:pPr>
            <a:r>
              <a:rPr lang="en-US" dirty="0" smtClean="0"/>
              <a:t>	Romeo: </a:t>
            </a:r>
            <a:r>
              <a:rPr lang="en-US" i="1" dirty="0" smtClean="0"/>
              <a:t>“O then, dear saint, let lips do what hands do. They pray: grant </a:t>
            </a:r>
            <a:r>
              <a:rPr lang="en-US" b="1" i="1" dirty="0" smtClean="0"/>
              <a:t>thou</a:t>
            </a:r>
            <a:r>
              <a:rPr lang="en-US" i="1" dirty="0" smtClean="0"/>
              <a:t>, lest faith turn to despair.”</a:t>
            </a:r>
          </a:p>
          <a:p>
            <a:pPr>
              <a:buNone/>
            </a:pPr>
            <a:r>
              <a:rPr lang="en-US" dirty="0" smtClean="0"/>
              <a:t>	</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“Thou” and “You” from </a:t>
            </a:r>
            <a:r>
              <a:rPr lang="en-US" i="1" dirty="0" smtClean="0"/>
              <a:t>The Taming of the shrew</a:t>
            </a:r>
            <a:endParaRPr lang="en-US" i="1" dirty="0"/>
          </a:p>
        </p:txBody>
      </p:sp>
      <p:sp>
        <p:nvSpPr>
          <p:cNvPr id="3" name="Content Placeholder 2"/>
          <p:cNvSpPr>
            <a:spLocks noGrp="1"/>
          </p:cNvSpPr>
          <p:nvPr>
            <p:ph idx="1"/>
          </p:nvPr>
        </p:nvSpPr>
        <p:spPr/>
        <p:txBody>
          <a:bodyPr>
            <a:normAutofit fontScale="92500" lnSpcReduction="20000"/>
          </a:bodyPr>
          <a:lstStyle/>
          <a:p>
            <a:r>
              <a:rPr lang="en-US" sz="2600" dirty="0" smtClean="0"/>
              <a:t>2.1.193-202</a:t>
            </a:r>
          </a:p>
          <a:p>
            <a:pPr>
              <a:buNone/>
            </a:pPr>
            <a:r>
              <a:rPr lang="en-US" sz="2600" dirty="0" smtClean="0"/>
              <a:t>	</a:t>
            </a:r>
            <a:r>
              <a:rPr lang="en-US" sz="2600" dirty="0" err="1" smtClean="0"/>
              <a:t>Petruchio</a:t>
            </a:r>
            <a:r>
              <a:rPr lang="en-US" sz="2600" dirty="0" smtClean="0"/>
              <a:t>: </a:t>
            </a:r>
            <a:r>
              <a:rPr lang="en-US" sz="2600" i="1" dirty="0" smtClean="0"/>
              <a:t>“</a:t>
            </a:r>
            <a:r>
              <a:rPr lang="en-US" sz="2600" b="1" i="1" dirty="0" smtClean="0"/>
              <a:t>You</a:t>
            </a:r>
            <a:r>
              <a:rPr lang="en-US" sz="2600" i="1" dirty="0" smtClean="0"/>
              <a:t> lie, in faith, for </a:t>
            </a:r>
            <a:r>
              <a:rPr lang="en-US" sz="2600" b="1" i="1" dirty="0" smtClean="0"/>
              <a:t>you</a:t>
            </a:r>
            <a:r>
              <a:rPr lang="en-US" sz="2600" i="1" dirty="0" smtClean="0"/>
              <a:t> are called plain Kate, And bonny Kate, and sometimes Kate the curst, But Kate, the prettiest Kate in Christendom, Kate of Kate Hall, my super-dainty Kate—For dainties are all </a:t>
            </a:r>
            <a:r>
              <a:rPr lang="en-US" sz="2600" i="1" dirty="0" err="1" smtClean="0"/>
              <a:t>Kates</a:t>
            </a:r>
            <a:r>
              <a:rPr lang="en-US" sz="2600" i="1" dirty="0" smtClean="0"/>
              <a:t>—and therefore, Kate, Take this of me, Kate of my consolation: Hearing </a:t>
            </a:r>
            <a:r>
              <a:rPr lang="en-US" sz="2600" b="1" i="1" dirty="0" smtClean="0"/>
              <a:t>thy</a:t>
            </a:r>
            <a:r>
              <a:rPr lang="en-US" sz="2600" i="1" dirty="0" smtClean="0"/>
              <a:t> mildness praised in every town, </a:t>
            </a:r>
            <a:r>
              <a:rPr lang="en-US" sz="2600" b="1" i="1" dirty="0" smtClean="0"/>
              <a:t>Thy</a:t>
            </a:r>
            <a:r>
              <a:rPr lang="en-US" sz="2600" i="1" dirty="0" smtClean="0"/>
              <a:t> virtues spoke of, and </a:t>
            </a:r>
            <a:r>
              <a:rPr lang="en-US" sz="2600" b="1" i="1" dirty="0" smtClean="0"/>
              <a:t>thy</a:t>
            </a:r>
            <a:r>
              <a:rPr lang="en-US" sz="2600" i="1" dirty="0" smtClean="0"/>
              <a:t> beauty sounded—Yet not so deeply as to </a:t>
            </a:r>
            <a:r>
              <a:rPr lang="en-US" sz="2600" b="1" i="1" dirty="0" smtClean="0"/>
              <a:t>thee</a:t>
            </a:r>
            <a:r>
              <a:rPr lang="en-US" sz="2600" i="1" dirty="0" smtClean="0"/>
              <a:t> belongs—Myself am moved to woo </a:t>
            </a:r>
            <a:r>
              <a:rPr lang="en-US" sz="2600" b="1" i="1" dirty="0" smtClean="0"/>
              <a:t>thee</a:t>
            </a:r>
            <a:r>
              <a:rPr lang="en-US" sz="2600" i="1" dirty="0" smtClean="0"/>
              <a:t> for my wife.”</a:t>
            </a:r>
          </a:p>
          <a:p>
            <a:r>
              <a:rPr lang="en-US" sz="2600" dirty="0" smtClean="0"/>
              <a:t>2.1.210</a:t>
            </a:r>
          </a:p>
          <a:p>
            <a:pPr>
              <a:buNone/>
            </a:pPr>
            <a:r>
              <a:rPr lang="en-US" sz="2600" dirty="0" smtClean="0"/>
              <a:t>	Katherine : </a:t>
            </a:r>
            <a:r>
              <a:rPr lang="en-US" sz="2600" i="1" dirty="0" smtClean="0"/>
              <a:t>“Asses are made to bear, and so are </a:t>
            </a:r>
            <a:r>
              <a:rPr lang="en-US" sz="2600" b="1" i="1" dirty="0" smtClean="0"/>
              <a:t>you</a:t>
            </a:r>
            <a:r>
              <a:rPr lang="en-US" sz="2600" i="1" dirty="0" smtClean="0"/>
              <a:t>.”</a:t>
            </a:r>
          </a:p>
          <a:p>
            <a:r>
              <a:rPr lang="en-US" sz="2600" dirty="0" smtClean="0"/>
              <a:t>2.1.316</a:t>
            </a:r>
          </a:p>
          <a:p>
            <a:pPr>
              <a:buNone/>
            </a:pPr>
            <a:r>
              <a:rPr lang="en-US" sz="2600" dirty="0" smtClean="0"/>
              <a:t>	Katherine: </a:t>
            </a:r>
            <a:r>
              <a:rPr lang="en-US" sz="2600" i="1" dirty="0" smtClean="0"/>
              <a:t>“I’ll see </a:t>
            </a:r>
            <a:r>
              <a:rPr lang="en-US" sz="2600" b="1" i="1" dirty="0" smtClean="0"/>
              <a:t>thee</a:t>
            </a:r>
            <a:r>
              <a:rPr lang="en-US" sz="2600" i="1" dirty="0" smtClean="0"/>
              <a:t> hanged on Sunday first.”</a:t>
            </a:r>
          </a:p>
          <a:p>
            <a:endParaRPr lang="en-US" sz="2400" dirty="0" smtClean="0"/>
          </a:p>
          <a:p>
            <a:endParaRPr lang="en-US" sz="24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English Language at Play Part V</a:t>
            </a:r>
            <a:endParaRPr lang="en-US" dirty="0"/>
          </a:p>
        </p:txBody>
      </p:sp>
      <p:sp>
        <p:nvSpPr>
          <p:cNvPr id="3" name="Content Placeholder 2"/>
          <p:cNvSpPr>
            <a:spLocks noGrp="1"/>
          </p:cNvSpPr>
          <p:nvPr>
            <p:ph idx="1"/>
          </p:nvPr>
        </p:nvSpPr>
        <p:spPr/>
        <p:txBody>
          <a:bodyPr>
            <a:normAutofit fontScale="92500"/>
          </a:bodyPr>
          <a:lstStyle/>
          <a:p>
            <a:r>
              <a:rPr lang="en-US" dirty="0" smtClean="0"/>
              <a:t>Many </a:t>
            </a:r>
            <a:r>
              <a:rPr lang="en-US" dirty="0"/>
              <a:t>rhymes and puns in Shakespeare's plays don't work in modern </a:t>
            </a:r>
            <a:r>
              <a:rPr lang="en-US" dirty="0" smtClean="0"/>
              <a:t>English because </a:t>
            </a:r>
            <a:r>
              <a:rPr lang="en-US" dirty="0"/>
              <a:t>the pronunciation </a:t>
            </a:r>
            <a:r>
              <a:rPr lang="en-US" dirty="0" smtClean="0"/>
              <a:t>of the </a:t>
            </a:r>
            <a:r>
              <a:rPr lang="en-US" dirty="0"/>
              <a:t>words has changed. In Shakespeare's time </a:t>
            </a:r>
            <a:r>
              <a:rPr lang="en-US" i="1" dirty="0"/>
              <a:t>mood</a:t>
            </a:r>
            <a:r>
              <a:rPr lang="en-US" dirty="0"/>
              <a:t> rhymed with </a:t>
            </a:r>
            <a:r>
              <a:rPr lang="en-US" i="1" dirty="0"/>
              <a:t>blood</a:t>
            </a:r>
            <a:r>
              <a:rPr lang="en-US" dirty="0"/>
              <a:t>, </a:t>
            </a:r>
            <a:r>
              <a:rPr lang="en-US" i="1" dirty="0"/>
              <a:t>one</a:t>
            </a:r>
            <a:r>
              <a:rPr lang="en-US" dirty="0"/>
              <a:t> was pronounced </a:t>
            </a:r>
            <a:r>
              <a:rPr lang="en-US" i="1" dirty="0"/>
              <a:t>own</a:t>
            </a:r>
            <a:r>
              <a:rPr lang="en-US" dirty="0"/>
              <a:t>, so rhymed with </a:t>
            </a:r>
            <a:r>
              <a:rPr lang="en-US" i="1" dirty="0"/>
              <a:t>alone</a:t>
            </a:r>
            <a:r>
              <a:rPr lang="en-US" dirty="0"/>
              <a:t>, and </a:t>
            </a:r>
            <a:r>
              <a:rPr lang="en-US" i="1" dirty="0"/>
              <a:t>wars</a:t>
            </a:r>
            <a:r>
              <a:rPr lang="en-US" dirty="0"/>
              <a:t> was pronounced to rhyme with </a:t>
            </a:r>
            <a:r>
              <a:rPr lang="en-US" i="1" dirty="0"/>
              <a:t>stars</a:t>
            </a:r>
            <a:r>
              <a:rPr lang="en-US" dirty="0"/>
              <a:t>.(1)  </a:t>
            </a:r>
            <a:endParaRPr lang="en-US" dirty="0" smtClean="0"/>
          </a:p>
          <a:p>
            <a:pPr lvl="1"/>
            <a:r>
              <a:rPr lang="en-US" dirty="0" smtClean="0"/>
              <a:t>An example of forced rhyme from </a:t>
            </a:r>
            <a:r>
              <a:rPr lang="en-US" i="1" dirty="0" smtClean="0"/>
              <a:t>Romeo and Juliet:</a:t>
            </a:r>
          </a:p>
          <a:p>
            <a:pPr lvl="1">
              <a:buNone/>
            </a:pPr>
            <a:r>
              <a:rPr lang="en-US" dirty="0" smtClean="0"/>
              <a:t>    2.3.99-100: </a:t>
            </a:r>
            <a:r>
              <a:rPr lang="en-US" i="1" dirty="0" smtClean="0"/>
              <a:t>“may this alliance may so happy prove, to turn your households rancor into pure love.”</a:t>
            </a:r>
          </a:p>
          <a:p>
            <a:pPr lvl="1"/>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Pronunciation differences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lines of this speech of </a:t>
            </a:r>
            <a:r>
              <a:rPr lang="en-US" dirty="0" err="1" smtClean="0"/>
              <a:t>Jaques</a:t>
            </a:r>
            <a:r>
              <a:rPr lang="en-US" dirty="0" smtClean="0"/>
              <a:t> in </a:t>
            </a:r>
            <a:r>
              <a:rPr lang="en-US" i="1" dirty="0" smtClean="0"/>
              <a:t>As You Like It</a:t>
            </a:r>
            <a:r>
              <a:rPr lang="en-US" dirty="0" smtClean="0"/>
              <a:t> would have been hilarious to a 16th-century audience:</a:t>
            </a:r>
          </a:p>
          <a:p>
            <a:pPr>
              <a:buNone/>
            </a:pPr>
            <a:r>
              <a:rPr lang="en-US" i="1" dirty="0" smtClean="0"/>
              <a:t>   “</a:t>
            </a:r>
            <a:r>
              <a:rPr lang="en-US" i="1" dirty="0" err="1" smtClean="0"/>
              <a:t>Tis</a:t>
            </a:r>
            <a:r>
              <a:rPr lang="en-US" i="1" dirty="0" smtClean="0"/>
              <a:t> but an hour ago since it was nine,</a:t>
            </a:r>
            <a:br>
              <a:rPr lang="en-US" i="1" dirty="0" smtClean="0"/>
            </a:br>
            <a:r>
              <a:rPr lang="en-US" i="1" dirty="0" smtClean="0"/>
              <a:t>And after one hour more 'twill be eleven;</a:t>
            </a:r>
            <a:br>
              <a:rPr lang="en-US" i="1" dirty="0" smtClean="0"/>
            </a:br>
            <a:r>
              <a:rPr lang="en-US" i="1" dirty="0" smtClean="0"/>
              <a:t>And so, from hour to hour, we ripe and ripe,</a:t>
            </a:r>
            <a:br>
              <a:rPr lang="en-US" i="1" dirty="0" smtClean="0"/>
            </a:br>
            <a:r>
              <a:rPr lang="en-US" i="1" dirty="0" smtClean="0"/>
              <a:t>And then, from hour to hour, we rot and rot;</a:t>
            </a:r>
            <a:br>
              <a:rPr lang="en-US" i="1" dirty="0" smtClean="0"/>
            </a:br>
            <a:r>
              <a:rPr lang="en-US" i="1" dirty="0" smtClean="0"/>
              <a:t>And thereby hangs a tale.”</a:t>
            </a:r>
          </a:p>
          <a:p>
            <a:r>
              <a:rPr lang="en-US" i="1" dirty="0" smtClean="0"/>
              <a:t>Hour</a:t>
            </a:r>
            <a:r>
              <a:rPr lang="en-US" dirty="0" smtClean="0"/>
              <a:t> was pronounced </a:t>
            </a:r>
            <a:r>
              <a:rPr lang="en-US" i="1" dirty="0" smtClean="0"/>
              <a:t>oar</a:t>
            </a:r>
            <a:r>
              <a:rPr lang="en-US" dirty="0" smtClean="0"/>
              <a:t> at the time; so was </a:t>
            </a:r>
            <a:r>
              <a:rPr lang="en-US" i="1" dirty="0" smtClean="0"/>
              <a:t>whore</a:t>
            </a:r>
            <a:r>
              <a:rPr lang="en-US" dirty="0" smtClean="0"/>
              <a:t>. If you substitute the word </a:t>
            </a:r>
            <a:r>
              <a:rPr lang="en-US" i="1" dirty="0" smtClean="0"/>
              <a:t>whore</a:t>
            </a:r>
            <a:r>
              <a:rPr lang="en-US" dirty="0" smtClean="0"/>
              <a:t> for </a:t>
            </a:r>
            <a:r>
              <a:rPr lang="en-US" i="1" dirty="0" smtClean="0"/>
              <a:t>hour</a:t>
            </a:r>
            <a:r>
              <a:rPr lang="en-US" dirty="0" smtClean="0"/>
              <a:t>, you will see the joke. (1)</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Prose in Shakespeare’s Plays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Shakespeare hardly wrote his plays in prose, but he made in exception when writing the speaking parts to characters of lower class. </a:t>
            </a:r>
          </a:p>
          <a:p>
            <a:r>
              <a:rPr lang="en-US" dirty="0" smtClean="0"/>
              <a:t>Prose is the least “elevated” in dramatic speech and it is also used so that the people talking in prose seem like “clowns.”</a:t>
            </a:r>
          </a:p>
          <a:p>
            <a:r>
              <a:rPr lang="en-US" dirty="0" smtClean="0"/>
              <a:t>Among the higher classes, prose is considered an informal way of speaking. </a:t>
            </a:r>
          </a:p>
          <a:p>
            <a:r>
              <a:rPr lang="en-US" dirty="0" smtClean="0"/>
              <a:t>As much as it is common for the lower classes to speak in prose, depicting social and economical status through speech in prose was never Shakespeare’s intention.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prose in </a:t>
            </a:r>
            <a:r>
              <a:rPr lang="en-US" i="1" dirty="0" smtClean="0"/>
              <a:t>a midsummer’s night’s dream</a:t>
            </a:r>
            <a:endParaRPr lang="en-US" i="1" dirty="0"/>
          </a:p>
        </p:txBody>
      </p:sp>
      <p:sp>
        <p:nvSpPr>
          <p:cNvPr id="3" name="Content Placeholder 2"/>
          <p:cNvSpPr>
            <a:spLocks noGrp="1"/>
          </p:cNvSpPr>
          <p:nvPr>
            <p:ph idx="1"/>
          </p:nvPr>
        </p:nvSpPr>
        <p:spPr/>
        <p:txBody>
          <a:bodyPr>
            <a:normAutofit/>
          </a:bodyPr>
          <a:lstStyle/>
          <a:p>
            <a:r>
              <a:rPr lang="en-US" sz="1900" b="1" dirty="0" smtClean="0"/>
              <a:t>3.1.36-45</a:t>
            </a:r>
          </a:p>
          <a:p>
            <a:pPr>
              <a:buNone/>
            </a:pPr>
            <a:r>
              <a:rPr lang="en-US" sz="2000" dirty="0" smtClean="0"/>
              <a:t>	Bottom:</a:t>
            </a:r>
            <a:r>
              <a:rPr lang="en-US" sz="2000" i="1" dirty="0" smtClean="0"/>
              <a:t> Nay, you must name his name, and half his face must be seen through the lion’s neck. And he himself must speak through, saying thus—or to the same defect—“Ladies,” or “Fair ladies,” “I would wish you” or “I would request you” or “I would entreat you” “not to fear, not to tremble, my life for yours. If you think I come hither as a lion, it were pity of my life. No, I am no such thing. I am a man as other men are.” And there indeed let him name his name, and tell them plainly he is Snug the joiner.</a:t>
            </a:r>
          </a:p>
          <a:p>
            <a:r>
              <a:rPr lang="en-US" sz="2000" b="1" dirty="0" smtClean="0"/>
              <a:t>5.1.125-131</a:t>
            </a:r>
          </a:p>
          <a:p>
            <a:pPr>
              <a:buNone/>
            </a:pPr>
            <a:r>
              <a:rPr lang="en-US" sz="1800" dirty="0" smtClean="0"/>
              <a:t>	</a:t>
            </a:r>
            <a:r>
              <a:rPr lang="en-US" sz="1800" dirty="0" err="1" smtClean="0"/>
              <a:t>Theseus</a:t>
            </a:r>
            <a:r>
              <a:rPr lang="en-US" sz="1800" dirty="0" smtClean="0"/>
              <a:t> :</a:t>
            </a:r>
            <a:r>
              <a:rPr lang="en-US" sz="1800" i="1" dirty="0" smtClean="0"/>
              <a:t>This fellow doth not stand upon points.</a:t>
            </a:r>
          </a:p>
          <a:p>
            <a:pPr>
              <a:buNone/>
            </a:pPr>
            <a:r>
              <a:rPr lang="en-US" sz="1700" dirty="0" smtClean="0"/>
              <a:t>	Lysander</a:t>
            </a:r>
            <a:r>
              <a:rPr lang="en-US" sz="1700" b="1" dirty="0" smtClean="0"/>
              <a:t>:</a:t>
            </a:r>
            <a:r>
              <a:rPr lang="en-US" sz="1700" dirty="0" smtClean="0"/>
              <a:t> </a:t>
            </a:r>
            <a:r>
              <a:rPr lang="en-US" sz="1700" i="1" dirty="0" smtClean="0"/>
              <a:t>He hath rid his prologue like a rough colt. He knows not the stop. A good moral, my lord: it is not enough to speak, but to speak true. </a:t>
            </a:r>
          </a:p>
          <a:p>
            <a:pPr>
              <a:buNone/>
            </a:pPr>
            <a:r>
              <a:rPr lang="en-US" sz="1800" dirty="0" smtClean="0"/>
              <a:t>	</a:t>
            </a:r>
            <a:r>
              <a:rPr lang="en-US" sz="1800" dirty="0" err="1" smtClean="0"/>
              <a:t>Hippolyta</a:t>
            </a:r>
            <a:r>
              <a:rPr lang="en-US" sz="1800" dirty="0" smtClean="0"/>
              <a:t> :</a:t>
            </a:r>
            <a:r>
              <a:rPr lang="en-US" sz="1800" i="1" dirty="0" smtClean="0"/>
              <a:t>Indeed he hath played on his prologue like a child on a recorder—a sound, but not in government.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2800"/>
            <a:ext cx="7772400" cy="247650"/>
          </a:xfrm>
        </p:spPr>
        <p:txBody>
          <a:bodyPr>
            <a:normAutofit fontScale="90000"/>
          </a:bodyPr>
          <a:lstStyle/>
          <a:p>
            <a:r>
              <a:rPr lang="en-US" dirty="0"/>
              <a:t/>
            </a:r>
            <a:br>
              <a:rPr lang="en-US" dirty="0"/>
            </a:br>
            <a:endParaRPr lang="en-US" dirty="0"/>
          </a:p>
        </p:txBody>
      </p:sp>
      <p:sp>
        <p:nvSpPr>
          <p:cNvPr id="3" name="Subtitle 2"/>
          <p:cNvSpPr>
            <a:spLocks noGrp="1"/>
          </p:cNvSpPr>
          <p:nvPr>
            <p:ph type="subTitle" idx="1"/>
          </p:nvPr>
        </p:nvSpPr>
        <p:spPr>
          <a:xfrm>
            <a:off x="381000" y="914400"/>
            <a:ext cx="8458200" cy="4495800"/>
          </a:xfrm>
        </p:spPr>
        <p:txBody>
          <a:bodyPr>
            <a:normAutofit/>
          </a:bodyPr>
          <a:lstStyle/>
          <a:p>
            <a:r>
              <a:rPr lang="en-US" sz="4000" b="1" dirty="0" smtClean="0"/>
              <a:t>If we were dropped back in time into Elizabethan England, there would be considerable difficulty understanding common people at best.  We most likely would not be able to understand them, and they definitely would not be able to understand us.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“Say what?”: Malapropisms at work</a:t>
            </a:r>
            <a:endParaRPr lang="en-US" dirty="0"/>
          </a:p>
        </p:txBody>
      </p:sp>
      <p:sp>
        <p:nvSpPr>
          <p:cNvPr id="3" name="Content Placeholder 2"/>
          <p:cNvSpPr>
            <a:spLocks noGrp="1"/>
          </p:cNvSpPr>
          <p:nvPr>
            <p:ph idx="1"/>
          </p:nvPr>
        </p:nvSpPr>
        <p:spPr/>
        <p:txBody>
          <a:bodyPr/>
          <a:lstStyle/>
          <a:p>
            <a:r>
              <a:rPr lang="en-US" dirty="0" smtClean="0"/>
              <a:t>Malapropism: an </a:t>
            </a:r>
            <a:r>
              <a:rPr lang="en-US" dirty="0" smtClean="0">
                <a:hlinkClick r:id="rId2"/>
              </a:rPr>
              <a:t>act</a:t>
            </a:r>
            <a:r>
              <a:rPr lang="en-US" dirty="0" smtClean="0"/>
              <a:t> or habit of misusing words ridiculously, especially by </a:t>
            </a:r>
            <a:r>
              <a:rPr lang="en-US" dirty="0" smtClean="0">
                <a:hlinkClick r:id="rId3"/>
              </a:rPr>
              <a:t>the</a:t>
            </a:r>
            <a:r>
              <a:rPr lang="en-US" dirty="0" smtClean="0"/>
              <a:t> confusion of words that are similar in sound. </a:t>
            </a:r>
          </a:p>
          <a:p>
            <a:r>
              <a:rPr lang="en-US" dirty="0" smtClean="0"/>
              <a:t>Shakespeare loved to use malapropisms, especially with the lower class characters in his plays that doubled as the comic relief.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Malapropisms in </a:t>
            </a:r>
            <a:r>
              <a:rPr lang="en-US" i="1" dirty="0" smtClean="0"/>
              <a:t>much ado about nothing </a:t>
            </a:r>
            <a:r>
              <a:rPr lang="en-US" dirty="0" smtClean="0"/>
              <a:t>and</a:t>
            </a:r>
            <a:r>
              <a:rPr lang="en-US" i="1" dirty="0" smtClean="0"/>
              <a:t> the taming of the shrew</a:t>
            </a:r>
            <a:endParaRPr lang="en-US" i="1" dirty="0"/>
          </a:p>
        </p:txBody>
      </p:sp>
      <p:sp>
        <p:nvSpPr>
          <p:cNvPr id="3" name="Content Placeholder 2"/>
          <p:cNvSpPr>
            <a:spLocks noGrp="1"/>
          </p:cNvSpPr>
          <p:nvPr>
            <p:ph idx="1"/>
          </p:nvPr>
        </p:nvSpPr>
        <p:spPr/>
        <p:txBody>
          <a:bodyPr>
            <a:normAutofit fontScale="85000" lnSpcReduction="10000"/>
          </a:bodyPr>
          <a:lstStyle/>
          <a:p>
            <a:r>
              <a:rPr lang="en-US" dirty="0" smtClean="0"/>
              <a:t>4.2.58-59</a:t>
            </a:r>
          </a:p>
          <a:p>
            <a:pPr>
              <a:buNone/>
            </a:pPr>
            <a:r>
              <a:rPr lang="en-US" i="1" dirty="0" smtClean="0"/>
              <a:t>	</a:t>
            </a:r>
            <a:r>
              <a:rPr lang="en-US" dirty="0" smtClean="0"/>
              <a:t>Dogberry</a:t>
            </a:r>
            <a:r>
              <a:rPr lang="en-US" i="1" dirty="0" smtClean="0"/>
              <a:t>: “O, villain! Thou wilt be condemned into everlasting </a:t>
            </a:r>
            <a:r>
              <a:rPr lang="en-US" b="1" i="1" dirty="0" smtClean="0"/>
              <a:t>redemption</a:t>
            </a:r>
            <a:r>
              <a:rPr lang="en-US" i="1" dirty="0" smtClean="0"/>
              <a:t> for this!”  </a:t>
            </a:r>
            <a:r>
              <a:rPr lang="en-US" dirty="0" smtClean="0"/>
              <a:t>Here “redemption” is a mistake for damnation.  Very confusing. (4)</a:t>
            </a:r>
          </a:p>
          <a:p>
            <a:r>
              <a:rPr lang="en-US" dirty="0" smtClean="0"/>
              <a:t>1.2.112-113</a:t>
            </a:r>
          </a:p>
          <a:p>
            <a:pPr>
              <a:buNone/>
            </a:pPr>
            <a:r>
              <a:rPr lang="en-US" dirty="0" smtClean="0"/>
              <a:t>	</a:t>
            </a:r>
            <a:r>
              <a:rPr lang="en-US" dirty="0" err="1" smtClean="0"/>
              <a:t>Grumio</a:t>
            </a:r>
            <a:r>
              <a:rPr lang="en-US" b="1" dirty="0" smtClean="0"/>
              <a:t>: </a:t>
            </a:r>
            <a:r>
              <a:rPr lang="en-US" i="1" dirty="0" smtClean="0"/>
              <a:t>(to</a:t>
            </a:r>
            <a:r>
              <a:rPr lang="en-US" dirty="0" smtClean="0"/>
              <a:t> HORTENSIO</a:t>
            </a:r>
            <a:r>
              <a:rPr lang="en-US" i="1" dirty="0" smtClean="0"/>
              <a:t>)</a:t>
            </a:r>
            <a:r>
              <a:rPr lang="en-US" dirty="0" smtClean="0"/>
              <a:t> </a:t>
            </a:r>
            <a:r>
              <a:rPr lang="en-US" i="1" dirty="0" smtClean="0"/>
              <a:t>“I pray you, sir, let him go while the humor lasts. O' my word, an she knew him as well as I do, she would think scolding would do little good upon him. She may perhaps call him half a score knaves or so. Why, that’s nothing; an he begin once, he’ll rail in his </a:t>
            </a:r>
            <a:r>
              <a:rPr lang="en-US" b="1" i="1" dirty="0" smtClean="0"/>
              <a:t>rope tricks</a:t>
            </a:r>
            <a:r>
              <a:rPr lang="en-US" i="1" dirty="0" smtClean="0"/>
              <a:t>.” </a:t>
            </a:r>
            <a:r>
              <a:rPr lang="en-US" dirty="0" smtClean="0"/>
              <a:t>“Rope tricks” confused for “rhetoric”. </a:t>
            </a:r>
          </a:p>
          <a:p>
            <a:endParaRPr lang="en-US" dirty="0" smtClean="0"/>
          </a:p>
          <a:p>
            <a:pPr>
              <a:buNone/>
            </a:pP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85000" lnSpcReduction="20000"/>
          </a:bodyPr>
          <a:lstStyle/>
          <a:p>
            <a:r>
              <a:rPr lang="en-US" sz="2700" dirty="0" smtClean="0"/>
              <a:t>1- </a:t>
            </a:r>
            <a:r>
              <a:rPr lang="en-US" sz="2700" u="sng" dirty="0" smtClean="0">
                <a:hlinkClick r:id="rId2"/>
              </a:rPr>
              <a:t>http://virtuallinguist.typepad.com/the_virtual_linguist/2009/06/english-in-shakespeares-time.html</a:t>
            </a:r>
            <a:endParaRPr lang="en-US" sz="2700" dirty="0" smtClean="0"/>
          </a:p>
          <a:p>
            <a:r>
              <a:rPr lang="en-US" sz="2700" dirty="0" smtClean="0"/>
              <a:t>2- </a:t>
            </a:r>
            <a:r>
              <a:rPr lang="en-US" sz="2700" u="sng" dirty="0" smtClean="0">
                <a:hlinkClick r:id="rId3"/>
              </a:rPr>
              <a:t>http://en.wikipedia.org/wiki/Ben_Jonson#Relationship_with_Shakespeare</a:t>
            </a:r>
            <a:endParaRPr lang="en-US" sz="2700" dirty="0" smtClean="0"/>
          </a:p>
          <a:p>
            <a:r>
              <a:rPr lang="en-US" sz="2700" dirty="0" smtClean="0"/>
              <a:t> 3- </a:t>
            </a:r>
            <a:r>
              <a:rPr lang="en-US" sz="2700" u="sng" dirty="0" smtClean="0">
                <a:hlinkClick r:id="rId4"/>
              </a:rPr>
              <a:t>http://www.nosweatshakespeare.com/resources/shakespeare-early-middle-english.htm</a:t>
            </a:r>
            <a:endParaRPr lang="en-US" sz="2700" dirty="0" smtClean="0"/>
          </a:p>
          <a:p>
            <a:r>
              <a:rPr lang="en-US" sz="2700" dirty="0" smtClean="0"/>
              <a:t>4- ‘Much ado About Nothing’ ,</a:t>
            </a:r>
            <a:r>
              <a:rPr lang="en-US" sz="2700" dirty="0" err="1" smtClean="0"/>
              <a:t>Folger’s</a:t>
            </a:r>
            <a:r>
              <a:rPr lang="en-US" sz="2700" dirty="0" smtClean="0"/>
              <a:t> edition, </a:t>
            </a:r>
            <a:r>
              <a:rPr lang="en-US" sz="2700" dirty="0" err="1" smtClean="0"/>
              <a:t>Mowat</a:t>
            </a:r>
            <a:r>
              <a:rPr lang="en-US" sz="2700" dirty="0" smtClean="0"/>
              <a:t> and </a:t>
            </a:r>
            <a:r>
              <a:rPr lang="en-US" sz="2700" dirty="0" err="1" smtClean="0"/>
              <a:t>Werstine</a:t>
            </a:r>
            <a:endParaRPr lang="en-US" sz="2700" dirty="0" smtClean="0"/>
          </a:p>
          <a:p>
            <a:r>
              <a:rPr lang="en-US" sz="2700" i="1" dirty="0" smtClean="0"/>
              <a:t>The Bedford Companion to Shakespeare: An Introduction with Documents </a:t>
            </a:r>
            <a:r>
              <a:rPr lang="en-US" sz="2700" dirty="0" smtClean="0"/>
              <a:t>by Russ McDonald (Second Edition)</a:t>
            </a:r>
          </a:p>
          <a:p>
            <a:r>
              <a:rPr lang="en-US" sz="2700" i="1" dirty="0" smtClean="0"/>
              <a:t>Shakespeare’s World </a:t>
            </a:r>
            <a:r>
              <a:rPr lang="en-US" sz="2700" dirty="0" smtClean="0"/>
              <a:t>by D.L </a:t>
            </a:r>
            <a:r>
              <a:rPr lang="en-US" sz="2700" dirty="0" err="1" smtClean="0"/>
              <a:t>Johanyak</a:t>
            </a:r>
            <a:endParaRPr lang="en-US" sz="27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History of the English Language</a:t>
            </a:r>
            <a:endParaRPr lang="en-US" b="1" dirty="0"/>
          </a:p>
        </p:txBody>
      </p:sp>
      <p:sp>
        <p:nvSpPr>
          <p:cNvPr id="3" name="Content Placeholder 2"/>
          <p:cNvSpPr>
            <a:spLocks noGrp="1"/>
          </p:cNvSpPr>
          <p:nvPr>
            <p:ph idx="1"/>
          </p:nvPr>
        </p:nvSpPr>
        <p:spPr/>
        <p:txBody>
          <a:bodyPr>
            <a:normAutofit fontScale="62500" lnSpcReduction="20000"/>
          </a:bodyPr>
          <a:lstStyle/>
          <a:p>
            <a:pPr lvl="0"/>
            <a:r>
              <a:rPr lang="en-US" sz="3700" dirty="0"/>
              <a:t>English language started when German invaders from what is now Northern Germany and Denmark came and conquered what is Britain in the 8th and 9th </a:t>
            </a:r>
            <a:r>
              <a:rPr lang="en-US" sz="3700" dirty="0" smtClean="0"/>
              <a:t>century.</a:t>
            </a:r>
            <a:endParaRPr lang="en-US" sz="3700" dirty="0"/>
          </a:p>
          <a:p>
            <a:pPr lvl="0"/>
            <a:r>
              <a:rPr lang="en-US" sz="3700" dirty="0"/>
              <a:t>Most who inhabited Britain spoke a Celtic language, but Celtic speakers were pushed towards Scotland, Wales, and </a:t>
            </a:r>
            <a:r>
              <a:rPr lang="en-US" sz="3700" dirty="0" smtClean="0"/>
              <a:t>Ireland.</a:t>
            </a:r>
            <a:endParaRPr lang="en-US" sz="3700" dirty="0"/>
          </a:p>
          <a:p>
            <a:pPr lvl="0"/>
            <a:r>
              <a:rPr lang="en-US" sz="3700" dirty="0"/>
              <a:t>Normans later came in the 11th century and eventually fused the language into Anglo-Norman. </a:t>
            </a:r>
          </a:p>
          <a:p>
            <a:pPr lvl="0"/>
            <a:r>
              <a:rPr lang="en-US" sz="3700" dirty="0"/>
              <a:t>English language can be traced to many dialects such as "Anglo-Saxon, Anglo-Frisian, etc." </a:t>
            </a:r>
          </a:p>
          <a:p>
            <a:pPr lvl="0"/>
            <a:r>
              <a:rPr lang="en-US" sz="3700" dirty="0"/>
              <a:t>Words began to be borrowed from Romantic languages such as Latin. </a:t>
            </a:r>
          </a:p>
          <a:p>
            <a:pPr lvl="0"/>
            <a:r>
              <a:rPr lang="en-US" sz="3700" dirty="0"/>
              <a:t>English developed into a language that borrowed words and phrases from other languages, resulting in broadened vocabulary.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Old English </a:t>
            </a:r>
            <a:r>
              <a:rPr lang="en-US" dirty="0"/>
              <a:t>(</a:t>
            </a:r>
            <a:r>
              <a:rPr lang="en-US" dirty="0" smtClean="0"/>
              <a:t>4</a:t>
            </a:r>
            <a:r>
              <a:rPr lang="en-US" baseline="30000" dirty="0" smtClean="0"/>
              <a:t>th</a:t>
            </a:r>
            <a:r>
              <a:rPr lang="en-US" dirty="0" smtClean="0"/>
              <a:t>/5</a:t>
            </a:r>
            <a:r>
              <a:rPr lang="en-US" baseline="30000" dirty="0" smtClean="0"/>
              <a:t>th</a:t>
            </a:r>
            <a:r>
              <a:rPr lang="en-US" dirty="0" smtClean="0"/>
              <a:t> Century </a:t>
            </a:r>
            <a:r>
              <a:rPr lang="en-US" dirty="0"/>
              <a:t>- 11th Century)</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Language of Germanic groups contributed to the rise of the English </a:t>
            </a:r>
            <a:r>
              <a:rPr lang="en-US" dirty="0" smtClean="0"/>
              <a:t>language.</a:t>
            </a:r>
            <a:endParaRPr lang="en-US" dirty="0"/>
          </a:p>
          <a:p>
            <a:pPr lvl="0"/>
            <a:r>
              <a:rPr lang="en-US" dirty="0"/>
              <a:t>Many Germanic groups fought and traded with the Roman Empire </a:t>
            </a:r>
            <a:r>
              <a:rPr lang="en-US" dirty="0" smtClean="0"/>
              <a:t>(who </a:t>
            </a:r>
            <a:r>
              <a:rPr lang="en-US" dirty="0"/>
              <a:t>spoke Latin) so many Latin words were used to identify different things. (Objects, feelings, etc</a:t>
            </a:r>
            <a:r>
              <a:rPr lang="en-US" dirty="0" smtClean="0"/>
              <a:t>)</a:t>
            </a:r>
            <a:endParaRPr lang="en-US" dirty="0"/>
          </a:p>
          <a:p>
            <a:pPr lvl="0"/>
            <a:r>
              <a:rPr lang="en-US" dirty="0"/>
              <a:t>The introduction of Christianity brought Latin and Greek words into the English </a:t>
            </a:r>
            <a:r>
              <a:rPr lang="en-US" dirty="0" smtClean="0"/>
              <a:t>Language.</a:t>
            </a:r>
            <a:endParaRPr lang="en-US" dirty="0"/>
          </a:p>
          <a:p>
            <a:pPr lvl="0"/>
            <a:r>
              <a:rPr lang="en-US" dirty="0"/>
              <a:t>English was later introduced to Old Norse, another Germanic dialect, many roots and words were similar to the other Germanic languages, but the grammar was more </a:t>
            </a:r>
            <a:r>
              <a:rPr lang="en-US" dirty="0" smtClean="0"/>
              <a:t>distinct.</a:t>
            </a:r>
            <a:endParaRPr lang="en-US" dirty="0"/>
          </a:p>
          <a:p>
            <a:pPr lvl="0"/>
            <a:r>
              <a:rPr lang="en-US" dirty="0"/>
              <a:t>Works such as </a:t>
            </a:r>
            <a:r>
              <a:rPr lang="en-US" i="1" dirty="0"/>
              <a:t>Beowulf</a:t>
            </a:r>
            <a:r>
              <a:rPr lang="en-US" dirty="0"/>
              <a:t> were written in Old </a:t>
            </a:r>
            <a:r>
              <a:rPr lang="en-US" dirty="0" smtClean="0"/>
              <a:t>English.</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t>Middle English </a:t>
            </a:r>
            <a:r>
              <a:rPr lang="en-US" dirty="0"/>
              <a:t>(11th Century - 15th Century)</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Influenced by Old English language (Anglo-Norman) and </a:t>
            </a:r>
            <a:r>
              <a:rPr lang="en-US" dirty="0" smtClean="0"/>
              <a:t>Anglo-French.</a:t>
            </a:r>
            <a:endParaRPr lang="en-US" dirty="0"/>
          </a:p>
          <a:p>
            <a:pPr lvl="0"/>
            <a:r>
              <a:rPr lang="en-US" dirty="0"/>
              <a:t>French was retained and seen as a prestigious language even after the decline of Norman </a:t>
            </a:r>
            <a:r>
              <a:rPr lang="en-US" dirty="0" smtClean="0"/>
              <a:t>influence.</a:t>
            </a:r>
            <a:endParaRPr lang="en-US" dirty="0"/>
          </a:p>
          <a:p>
            <a:pPr lvl="0"/>
            <a:r>
              <a:rPr lang="en-US" dirty="0"/>
              <a:t>Most famous of Middle English writers was Geoffrey </a:t>
            </a:r>
            <a:r>
              <a:rPr lang="en-US" dirty="0" smtClean="0"/>
              <a:t>Chaucer. </a:t>
            </a:r>
            <a:r>
              <a:rPr lang="en-US" dirty="0"/>
              <a:t>(Author of Canterbury Tales)</a:t>
            </a:r>
          </a:p>
          <a:p>
            <a:pPr lvl="0"/>
            <a:r>
              <a:rPr lang="en-US" dirty="0"/>
              <a:t>Once parliament was addressed in English by King Edward III in 1362, it became the dominant </a:t>
            </a:r>
            <a:r>
              <a:rPr lang="en-US" dirty="0" smtClean="0"/>
              <a:t>language.</a:t>
            </a:r>
            <a:endParaRPr lang="en-US" dirty="0"/>
          </a:p>
          <a:p>
            <a:pPr lvl="0"/>
            <a:r>
              <a:rPr lang="en-US" dirty="0"/>
              <a:t>Anglo-Norman was spoken in a few groups, but eventually became a language that was used by the </a:t>
            </a:r>
            <a:r>
              <a:rPr lang="en-US" dirty="0" smtClean="0"/>
              <a:t>masses.</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Early Modern English </a:t>
            </a:r>
            <a:r>
              <a:rPr lang="en-US" dirty="0"/>
              <a:t>(15th Century)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Rooted from Great Vowel Shift, as well as influenced by London-based dialect </a:t>
            </a:r>
            <a:r>
              <a:rPr lang="en-US" dirty="0" smtClean="0"/>
              <a:t>which </a:t>
            </a:r>
            <a:r>
              <a:rPr lang="en-US" dirty="0"/>
              <a:t>government and administration </a:t>
            </a:r>
            <a:r>
              <a:rPr lang="en-US" dirty="0" smtClean="0"/>
              <a:t>spoke.</a:t>
            </a:r>
            <a:endParaRPr lang="en-US" dirty="0"/>
          </a:p>
          <a:p>
            <a:pPr lvl="0"/>
            <a:r>
              <a:rPr lang="en-US" dirty="0" smtClean="0"/>
              <a:t>Over </a:t>
            </a:r>
            <a:r>
              <a:rPr lang="en-US" dirty="0"/>
              <a:t>time English continued to take words from the Greek and Latin </a:t>
            </a:r>
            <a:r>
              <a:rPr lang="en-US" dirty="0" smtClean="0"/>
              <a:t>languages.</a:t>
            </a:r>
            <a:endParaRPr lang="en-US" dirty="0"/>
          </a:p>
          <a:p>
            <a:pPr lvl="0"/>
            <a:r>
              <a:rPr lang="en-US" dirty="0"/>
              <a:t>By time of Shakespeare in the 1600s, the language was recognized as what is now known as Modern </a:t>
            </a:r>
            <a:r>
              <a:rPr lang="en-US" dirty="0" smtClean="0"/>
              <a:t>English.</a:t>
            </a:r>
            <a:endParaRPr lang="en-US" dirty="0"/>
          </a:p>
          <a:p>
            <a:pPr lvl="0"/>
            <a:r>
              <a:rPr lang="en-US" dirty="0"/>
              <a:t>First English Dictionary was published in 1604 by Robert </a:t>
            </a:r>
            <a:r>
              <a:rPr lang="en-US" dirty="0" err="1"/>
              <a:t>Cawdrey</a:t>
            </a:r>
            <a:r>
              <a:rPr lang="en-US" dirty="0"/>
              <a:t>, called </a:t>
            </a:r>
            <a:r>
              <a:rPr lang="en-US" i="1" dirty="0"/>
              <a:t>Table </a:t>
            </a:r>
            <a:r>
              <a:rPr lang="en-US" i="1" dirty="0" err="1"/>
              <a:t>Alphabeticall</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written word printed</a:t>
            </a:r>
            <a:endParaRPr lang="en-US" dirty="0"/>
          </a:p>
        </p:txBody>
      </p:sp>
      <p:sp>
        <p:nvSpPr>
          <p:cNvPr id="3" name="Content Placeholder 2"/>
          <p:cNvSpPr>
            <a:spLocks noGrp="1"/>
          </p:cNvSpPr>
          <p:nvPr>
            <p:ph idx="1"/>
          </p:nvPr>
        </p:nvSpPr>
        <p:spPr/>
        <p:txBody>
          <a:bodyPr/>
          <a:lstStyle/>
          <a:p>
            <a:r>
              <a:rPr lang="en-US" dirty="0" smtClean="0"/>
              <a:t>By 1500, 35,000 books had been printed in Europe alone. </a:t>
            </a:r>
          </a:p>
          <a:p>
            <a:r>
              <a:rPr lang="en-US" dirty="0" smtClean="0"/>
              <a:t>With the sudden increase in the reading audience, people demanded to read books in their own language and not other languages like Latin. </a:t>
            </a:r>
          </a:p>
          <a:p>
            <a:r>
              <a:rPr lang="en-US" dirty="0" smtClean="0"/>
              <a:t>Translations of old and new works were in high demand.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written word printed part II</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Elizabethan playwrights did not have much power over their own work because publishing companies did not need their permission to reprint it. </a:t>
            </a:r>
          </a:p>
          <a:p>
            <a:pPr lvl="1"/>
            <a:r>
              <a:rPr lang="en-US" dirty="0" smtClean="0"/>
              <a:t>All printers needed to do was have all the works meet the requirements of the Stationers Company of London, the national censorship committee.</a:t>
            </a:r>
          </a:p>
          <a:p>
            <a:pPr lvl="1"/>
            <a:r>
              <a:rPr lang="en-US" dirty="0" smtClean="0"/>
              <a:t>Printers need to make sure that what they were publishing did not offend the monarchy. </a:t>
            </a:r>
          </a:p>
          <a:p>
            <a:pPr lvl="1"/>
            <a:r>
              <a:rPr lang="en-US" dirty="0" smtClean="0"/>
              <a:t>Certain certification was needed for “significant work” by the archbishop of Canterbury, the bishop of London, the Lord Chamberlain, and other member of the Privy Council. </a:t>
            </a:r>
          </a:p>
          <a:p>
            <a:pPr lvl="1"/>
            <a:r>
              <a:rPr lang="en-US" dirty="0" smtClean="0"/>
              <a:t>A panel of 12 examined less significant writing.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English Language at Play</a:t>
            </a:r>
            <a:endParaRPr lang="en-US" dirty="0"/>
          </a:p>
        </p:txBody>
      </p:sp>
      <p:sp>
        <p:nvSpPr>
          <p:cNvPr id="3" name="Content Placeholder 2"/>
          <p:cNvSpPr>
            <a:spLocks noGrp="1"/>
          </p:cNvSpPr>
          <p:nvPr>
            <p:ph idx="1"/>
          </p:nvPr>
        </p:nvSpPr>
        <p:spPr/>
        <p:txBody>
          <a:bodyPr/>
          <a:lstStyle/>
          <a:p>
            <a:r>
              <a:rPr lang="en-US" dirty="0" smtClean="0"/>
              <a:t>The </a:t>
            </a:r>
            <a:r>
              <a:rPr lang="en-US" dirty="0"/>
              <a:t>English Language during the later 16</a:t>
            </a:r>
            <a:r>
              <a:rPr lang="en-US" baseline="30000" dirty="0"/>
              <a:t>th</a:t>
            </a:r>
            <a:r>
              <a:rPr lang="en-US" dirty="0"/>
              <a:t> century, known as early modern English, was being refined to a standard that all people could follow.  </a:t>
            </a:r>
          </a:p>
          <a:p>
            <a:r>
              <a:rPr lang="en-US" dirty="0" smtClean="0"/>
              <a:t>There </a:t>
            </a:r>
            <a:r>
              <a:rPr lang="en-US" dirty="0"/>
              <a:t>were many discrepancies between words based on their spelling, pronunciation, and how words should rhyme.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243</TotalTime>
  <Words>2162</Words>
  <Application>Microsoft Macintosh PowerPoint</Application>
  <PresentationFormat>On-screen Show (4:3)</PresentationFormat>
  <Paragraphs>114</Paragraphs>
  <Slides>22</Slides>
  <Notes>0</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Trek</vt:lpstr>
      <vt:lpstr>Language and Shakespeare</vt:lpstr>
      <vt:lpstr> </vt:lpstr>
      <vt:lpstr>History of the English Language</vt:lpstr>
      <vt:lpstr>Old English (4th/5th Century - 11th Century) </vt:lpstr>
      <vt:lpstr>Middle English (11th Century - 15th Century) </vt:lpstr>
      <vt:lpstr>Early Modern English (15th Century) </vt:lpstr>
      <vt:lpstr>The written word printed</vt:lpstr>
      <vt:lpstr>The written word printed part II</vt:lpstr>
      <vt:lpstr>The English Language at Play</vt:lpstr>
      <vt:lpstr>Examples from Much Ado About Nothing</vt:lpstr>
      <vt:lpstr>The English Language at Play Part II</vt:lpstr>
      <vt:lpstr>The English Language at Play Part III</vt:lpstr>
      <vt:lpstr>The English Language at Play Part IV</vt:lpstr>
      <vt:lpstr>Examples of “Thou” and “You” from Romeo and juliet</vt:lpstr>
      <vt:lpstr>Examples of “Thou” and “You” from The Taming of the shrew</vt:lpstr>
      <vt:lpstr>The English Language at Play Part V</vt:lpstr>
      <vt:lpstr>Examples of Pronunciation differences</vt:lpstr>
      <vt:lpstr>Prose in Shakespeare’s Plays</vt:lpstr>
      <vt:lpstr>Examples of prose in a midsummer’s night’s dream</vt:lpstr>
      <vt:lpstr>“Say what?”: Malapropisms at work</vt:lpstr>
      <vt:lpstr>Examples of Malapropisms in much ado about nothing and the taming of the shrew</vt:lpstr>
      <vt:lpstr>Bibliography</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Evelyn Jimenez</dc:creator>
  <cp:lastModifiedBy>Julie</cp:lastModifiedBy>
  <cp:revision>26</cp:revision>
  <dcterms:created xsi:type="dcterms:W3CDTF">2011-06-08T22:45:15Z</dcterms:created>
  <dcterms:modified xsi:type="dcterms:W3CDTF">2011-06-08T22:45:52Z</dcterms:modified>
</cp:coreProperties>
</file>