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BBAA2-63D5-644C-819A-CDD6499DE94E}" type="datetimeFigureOut">
              <a:rPr lang="en-US" smtClean="0"/>
              <a:t>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A9BBAA2-63D5-644C-819A-CDD6499DE94E}" type="datetimeFigureOut">
              <a:rPr lang="en-US" smtClean="0"/>
              <a:t>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A9BBAA2-63D5-644C-819A-CDD6499DE94E}" type="datetimeFigureOut">
              <a:rPr lang="en-US" smtClean="0"/>
              <a:t>10/9/16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A9BBAA2-63D5-644C-819A-CDD6499DE94E}" type="datetimeFigureOut">
              <a:rPr lang="en-US" smtClean="0"/>
              <a:t>10/9/16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A9BBAA2-63D5-644C-819A-CDD6499DE94E}" type="datetimeFigureOut">
              <a:rPr lang="en-US" smtClean="0"/>
              <a:t>10/9/16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6714E-39F5-7E48-B02F-98AA349D06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A9BBAA2-63D5-644C-819A-CDD6499DE94E}" type="datetimeFigureOut">
              <a:rPr lang="en-US" smtClean="0"/>
              <a:t>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A9BBAA2-63D5-644C-819A-CDD6499DE94E}" type="datetimeFigureOut">
              <a:rPr lang="en-US" smtClean="0"/>
              <a:t>10/9/16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706714E-39F5-7E48-B02F-98AA349D06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Essay</a:t>
            </a:r>
            <a:endParaRPr lang="en-US" dirty="0"/>
          </a:p>
        </p:txBody>
      </p:sp>
      <p:sp>
        <p:nvSpPr>
          <p:cNvPr id="3" name="Subtitle 2"/>
          <p:cNvSpPr>
            <a:spLocks noGrp="1"/>
          </p:cNvSpPr>
          <p:nvPr>
            <p:ph type="subTitle" idx="1"/>
          </p:nvPr>
        </p:nvSpPr>
        <p:spPr/>
        <p:txBody>
          <a:bodyPr/>
          <a:lstStyle/>
          <a:p>
            <a:r>
              <a:rPr lang="en-US" dirty="0" smtClean="0"/>
              <a:t>Illustrates</a:t>
            </a:r>
            <a:r>
              <a:rPr lang="en-US" dirty="0"/>
              <a:t> </a:t>
            </a:r>
            <a:r>
              <a:rPr lang="en-US" dirty="0" smtClean="0"/>
              <a:t>and demonstrates</a:t>
            </a:r>
          </a:p>
          <a:p>
            <a:endParaRPr lang="en-US" dirty="0"/>
          </a:p>
        </p:txBody>
      </p:sp>
      <p:pic>
        <p:nvPicPr>
          <p:cNvPr id="4" name="Picture 3" descr="wri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0" y="4079202"/>
            <a:ext cx="3463880" cy="1254797"/>
          </a:xfrm>
          <a:prstGeom prst="rect">
            <a:avLst/>
          </a:prstGeom>
        </p:spPr>
      </p:pic>
    </p:spTree>
    <p:extLst>
      <p:ext uri="{BB962C8B-B14F-4D97-AF65-F5344CB8AC3E}">
        <p14:creationId xmlns:p14="http://schemas.microsoft.com/office/powerpoint/2010/main" val="130701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vs. Factual</a:t>
            </a:r>
            <a:endParaRPr lang="en-US" dirty="0"/>
          </a:p>
        </p:txBody>
      </p:sp>
      <p:sp>
        <p:nvSpPr>
          <p:cNvPr id="3" name="Content Placeholder 2"/>
          <p:cNvSpPr>
            <a:spLocks noGrp="1"/>
          </p:cNvSpPr>
          <p:nvPr>
            <p:ph idx="1"/>
          </p:nvPr>
        </p:nvSpPr>
        <p:spPr>
          <a:xfrm>
            <a:off x="900112" y="1475184"/>
            <a:ext cx="7345363" cy="4590337"/>
          </a:xfrm>
        </p:spPr>
        <p:txBody>
          <a:bodyPr/>
          <a:lstStyle/>
          <a:p>
            <a:r>
              <a:rPr lang="en-US" dirty="0" smtClean="0"/>
              <a:t>1) Hypothetical: Fictitious, used for objectivity or future events with no real situations yet.</a:t>
            </a:r>
          </a:p>
          <a:p>
            <a:pPr marL="0" indent="0">
              <a:buNone/>
            </a:pPr>
            <a:r>
              <a:rPr lang="en-US" dirty="0"/>
              <a:t>	</a:t>
            </a:r>
            <a:r>
              <a:rPr lang="en-US" dirty="0" smtClean="0"/>
              <a:t>ex. Never date your friend’s ex.</a:t>
            </a:r>
          </a:p>
          <a:p>
            <a:pPr marL="0" indent="0">
              <a:buNone/>
            </a:pPr>
            <a:r>
              <a:rPr lang="en-US" dirty="0"/>
              <a:t>	</a:t>
            </a:r>
            <a:r>
              <a:rPr lang="en-US" dirty="0" smtClean="0"/>
              <a:t>Friend could feel betrayed</a:t>
            </a:r>
          </a:p>
          <a:p>
            <a:pPr marL="0" indent="0">
              <a:buNone/>
            </a:pPr>
            <a:r>
              <a:rPr lang="en-US" dirty="0"/>
              <a:t>	</a:t>
            </a:r>
            <a:r>
              <a:rPr lang="en-US" dirty="0" smtClean="0"/>
              <a:t>You could get jealous if they are together</a:t>
            </a:r>
          </a:p>
          <a:p>
            <a:pPr marL="0" indent="0">
              <a:buNone/>
            </a:pPr>
            <a:r>
              <a:rPr lang="en-US" dirty="0"/>
              <a:t>	</a:t>
            </a:r>
            <a:r>
              <a:rPr lang="en-US" dirty="0" smtClean="0"/>
              <a:t>Awkward comparisons </a:t>
            </a:r>
            <a:endParaRPr lang="en-US" dirty="0"/>
          </a:p>
        </p:txBody>
      </p:sp>
      <p:pic>
        <p:nvPicPr>
          <p:cNvPr id="4" name="Picture 3" descr="jealou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3" y="4836036"/>
            <a:ext cx="7620534" cy="2001643"/>
          </a:xfrm>
          <a:prstGeom prst="rect">
            <a:avLst/>
          </a:prstGeom>
        </p:spPr>
      </p:pic>
    </p:spTree>
    <p:extLst>
      <p:ext uri="{BB962C8B-B14F-4D97-AF65-F5344CB8AC3E}">
        <p14:creationId xmlns:p14="http://schemas.microsoft.com/office/powerpoint/2010/main" val="334964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Factual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Factual: Based on a real incident with personal stories</a:t>
            </a:r>
          </a:p>
          <a:p>
            <a:pPr marL="0" indent="0">
              <a:buNone/>
            </a:pPr>
            <a:r>
              <a:rPr lang="en-US" dirty="0"/>
              <a:t>	</a:t>
            </a:r>
            <a:r>
              <a:rPr lang="en-US" dirty="0" smtClean="0"/>
              <a:t>Ex: Never get involved with a friend’s ex.</a:t>
            </a:r>
          </a:p>
          <a:p>
            <a:pPr marL="0" indent="0">
              <a:buNone/>
            </a:pPr>
            <a:r>
              <a:rPr lang="en-US" dirty="0" smtClean="0"/>
              <a:t>My friend Jane started dating her best friend, Nancy’s, ex-boyfriend, George, only 3 weeks after they had broken up, and Nancy was really angry. She yelled at Jane for 2 hours, then wrote her nasty e-mails and texts, and told the George all the bad things about Jane. Then whenever Jane would see the George and Nancy together, she worried about his infidelity. And George would often talk about Nancy when they are on dates. In the end, George and Jane broke up and Nancy and Jane are no longer friends.</a:t>
            </a:r>
            <a:endParaRPr lang="en-US" dirty="0"/>
          </a:p>
        </p:txBody>
      </p:sp>
    </p:spTree>
    <p:extLst>
      <p:ext uri="{BB962C8B-B14F-4D97-AF65-F5344CB8AC3E}">
        <p14:creationId xmlns:p14="http://schemas.microsoft.com/office/powerpoint/2010/main" val="312366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900112" y="1218630"/>
            <a:ext cx="7345363" cy="4846891"/>
          </a:xfrm>
        </p:spPr>
        <p:txBody>
          <a:bodyPr/>
          <a:lstStyle/>
          <a:p>
            <a:r>
              <a:rPr lang="en-US" dirty="0" smtClean="0"/>
              <a:t>Agree/Disagree Game</a:t>
            </a:r>
          </a:p>
          <a:p>
            <a:r>
              <a:rPr lang="en-US" dirty="0" smtClean="0"/>
              <a:t>I’ll give a thesis statement then everyone must go to the side of the room that shows if he/she agrees, disagrees, or has not decided.</a:t>
            </a:r>
          </a:p>
          <a:p>
            <a:r>
              <a:rPr lang="en-US" dirty="0" smtClean="0"/>
              <a:t>Once you have choses your position, give examples to support your stance.</a:t>
            </a:r>
          </a:p>
          <a:p>
            <a:endParaRPr lang="en-US" dirty="0"/>
          </a:p>
        </p:txBody>
      </p:sp>
      <p:pic>
        <p:nvPicPr>
          <p:cNvPr id="4" name="Picture 3" descr="agree-or-disagree-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 y="4027892"/>
            <a:ext cx="7079640" cy="2436407"/>
          </a:xfrm>
          <a:prstGeom prst="rect">
            <a:avLst/>
          </a:prstGeom>
        </p:spPr>
      </p:pic>
    </p:spTree>
    <p:extLst>
      <p:ext uri="{BB962C8B-B14F-4D97-AF65-F5344CB8AC3E}">
        <p14:creationId xmlns:p14="http://schemas.microsoft.com/office/powerpoint/2010/main" val="67699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Dogs are better than Cats</a:t>
            </a:r>
            <a:endParaRPr lang="en-US" dirty="0"/>
          </a:p>
        </p:txBody>
      </p:sp>
      <p:pic>
        <p:nvPicPr>
          <p:cNvPr id="4" name="Content Placeholder 3" descr="dogandcat.jpg"/>
          <p:cNvPicPr>
            <a:picLocks noGrp="1" noChangeAspect="1"/>
          </p:cNvPicPr>
          <p:nvPr>
            <p:ph idx="1"/>
          </p:nvPr>
        </p:nvPicPr>
        <p:blipFill>
          <a:blip r:embed="rId2">
            <a:extLst>
              <a:ext uri="{28A0092B-C50C-407E-A947-70E740481C1C}">
                <a14:useLocalDpi xmlns:a14="http://schemas.microsoft.com/office/drawing/2010/main" val="0"/>
              </a:ext>
            </a:extLst>
          </a:blip>
          <a:srcRect t="2378" b="2378"/>
          <a:stretch>
            <a:fillRect/>
          </a:stretch>
        </p:blipFill>
        <p:spPr/>
      </p:pic>
    </p:spTree>
    <p:extLst>
      <p:ext uri="{BB962C8B-B14F-4D97-AF65-F5344CB8AC3E}">
        <p14:creationId xmlns:p14="http://schemas.microsoft.com/office/powerpoint/2010/main" val="360990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TV is a mind wasting activity</a:t>
            </a:r>
            <a:endParaRPr lang="en-US" dirty="0"/>
          </a:p>
        </p:txBody>
      </p:sp>
      <p:pic>
        <p:nvPicPr>
          <p:cNvPr id="4" name="Content Placeholder 3" descr="tv_bars.jpg"/>
          <p:cNvPicPr>
            <a:picLocks noGrp="1" noChangeAspect="1"/>
          </p:cNvPicPr>
          <p:nvPr>
            <p:ph idx="1"/>
          </p:nvPr>
        </p:nvPicPr>
        <p:blipFill>
          <a:blip r:embed="rId2">
            <a:extLst>
              <a:ext uri="{28A0092B-C50C-407E-A947-70E740481C1C}">
                <a14:useLocalDpi xmlns:a14="http://schemas.microsoft.com/office/drawing/2010/main" val="0"/>
              </a:ext>
            </a:extLst>
          </a:blip>
          <a:srcRect t="16541" b="16541"/>
          <a:stretch>
            <a:fillRect/>
          </a:stretch>
        </p:blipFill>
        <p:spPr>
          <a:xfrm>
            <a:off x="900112" y="1988291"/>
            <a:ext cx="7345363" cy="4077230"/>
          </a:xfrm>
        </p:spPr>
      </p:pic>
    </p:spTree>
    <p:extLst>
      <p:ext uri="{BB962C8B-B14F-4D97-AF65-F5344CB8AC3E}">
        <p14:creationId xmlns:p14="http://schemas.microsoft.com/office/powerpoint/2010/main" val="311725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Trump should not be president</a:t>
            </a:r>
            <a:endParaRPr lang="en-US" dirty="0"/>
          </a:p>
        </p:txBody>
      </p:sp>
      <p:pic>
        <p:nvPicPr>
          <p:cNvPr id="4" name="Content Placeholder 3" descr="trump.jpg"/>
          <p:cNvPicPr>
            <a:picLocks noGrp="1" noChangeAspect="1"/>
          </p:cNvPicPr>
          <p:nvPr>
            <p:ph idx="1"/>
          </p:nvPr>
        </p:nvPicPr>
        <p:blipFill>
          <a:blip r:embed="rId2">
            <a:extLst>
              <a:ext uri="{28A0092B-C50C-407E-A947-70E740481C1C}">
                <a14:useLocalDpi xmlns:a14="http://schemas.microsoft.com/office/drawing/2010/main" val="0"/>
              </a:ext>
            </a:extLst>
          </a:blip>
          <a:srcRect t="12488" b="12488"/>
          <a:stretch>
            <a:fillRect/>
          </a:stretch>
        </p:blipFill>
        <p:spPr/>
      </p:pic>
    </p:spTree>
    <p:extLst>
      <p:ext uri="{BB962C8B-B14F-4D97-AF65-F5344CB8AC3E}">
        <p14:creationId xmlns:p14="http://schemas.microsoft.com/office/powerpoint/2010/main" val="40117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Anza has a fair registration process.</a:t>
            </a:r>
            <a:endParaRPr lang="en-US" dirty="0"/>
          </a:p>
        </p:txBody>
      </p:sp>
      <p:pic>
        <p:nvPicPr>
          <p:cNvPr id="4" name="Content Placeholder 3" descr="registration.jpg"/>
          <p:cNvPicPr>
            <a:picLocks noGrp="1" noChangeAspect="1"/>
          </p:cNvPicPr>
          <p:nvPr>
            <p:ph idx="1"/>
          </p:nvPr>
        </p:nvPicPr>
        <p:blipFill>
          <a:blip r:embed="rId2">
            <a:extLst>
              <a:ext uri="{28A0092B-C50C-407E-A947-70E740481C1C}">
                <a14:useLocalDpi xmlns:a14="http://schemas.microsoft.com/office/drawing/2010/main" val="0"/>
              </a:ext>
            </a:extLst>
          </a:blip>
          <a:srcRect t="9597" b="9597"/>
          <a:stretch>
            <a:fillRect/>
          </a:stretch>
        </p:blipFill>
        <p:spPr/>
      </p:pic>
    </p:spTree>
    <p:extLst>
      <p:ext uri="{BB962C8B-B14F-4D97-AF65-F5344CB8AC3E}">
        <p14:creationId xmlns:p14="http://schemas.microsoft.com/office/powerpoint/2010/main" val="144763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Example Essay?</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smtClean="0"/>
              <a:t>Helps illustrate a point to prove</a:t>
            </a:r>
          </a:p>
          <a:p>
            <a:pPr marL="0" indent="0">
              <a:buNone/>
            </a:pPr>
            <a:r>
              <a:rPr lang="en-US" dirty="0" smtClean="0"/>
              <a:t>Ex. San Francisco is a multi-cultural city</a:t>
            </a:r>
          </a:p>
          <a:p>
            <a:pPr marL="0" indent="0">
              <a:buNone/>
            </a:pPr>
            <a:r>
              <a:rPr lang="en-US" dirty="0"/>
              <a:t>	</a:t>
            </a:r>
            <a:r>
              <a:rPr lang="en-US" dirty="0" smtClean="0"/>
              <a:t>China town, North Beach, the Mission</a:t>
            </a:r>
          </a:p>
          <a:p>
            <a:pPr marL="0" indent="0">
              <a:buNone/>
            </a:pPr>
            <a:r>
              <a:rPr lang="en-US" dirty="0" smtClean="0"/>
              <a:t> Ex. Tom Hanks can play many and varied roles</a:t>
            </a:r>
          </a:p>
          <a:p>
            <a:pPr marL="0" indent="0">
              <a:buNone/>
            </a:pPr>
            <a:r>
              <a:rPr lang="en-US" dirty="0"/>
              <a:t>	</a:t>
            </a:r>
            <a:r>
              <a:rPr lang="en-US" dirty="0" smtClean="0"/>
              <a:t>Forest Gump, Big, Cast Away</a:t>
            </a:r>
          </a:p>
          <a:p>
            <a:pPr marL="0" indent="0">
              <a:buNone/>
            </a:pPr>
            <a:r>
              <a:rPr lang="en-US" dirty="0" smtClean="0"/>
              <a:t>Ex. I have dated many losers.</a:t>
            </a:r>
          </a:p>
          <a:p>
            <a:pPr marL="0" indent="0">
              <a:buNone/>
            </a:pPr>
            <a:r>
              <a:rPr lang="en-US" dirty="0"/>
              <a:t>	</a:t>
            </a:r>
            <a:r>
              <a:rPr lang="en-US" dirty="0" smtClean="0"/>
              <a:t>Matt, Tom, and Bob</a:t>
            </a:r>
            <a:endParaRPr lang="en-US" dirty="0"/>
          </a:p>
        </p:txBody>
      </p:sp>
    </p:spTree>
    <p:extLst>
      <p:ext uri="{BB962C8B-B14F-4D97-AF65-F5344CB8AC3E}">
        <p14:creationId xmlns:p14="http://schemas.microsoft.com/office/powerpoint/2010/main" val="24826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we use in Life?</a:t>
            </a:r>
            <a:endParaRPr lang="en-US" dirty="0"/>
          </a:p>
        </p:txBody>
      </p:sp>
      <p:sp>
        <p:nvSpPr>
          <p:cNvPr id="3" name="Content Placeholder 2"/>
          <p:cNvSpPr>
            <a:spLocks noGrp="1"/>
          </p:cNvSpPr>
          <p:nvPr>
            <p:ph idx="1"/>
          </p:nvPr>
        </p:nvSpPr>
        <p:spPr/>
        <p:txBody>
          <a:bodyPr/>
          <a:lstStyle/>
          <a:p>
            <a:r>
              <a:rPr lang="en-US" dirty="0" smtClean="0"/>
              <a:t>In what ways might giving examples be good in our everyday experience – work, family, friends, </a:t>
            </a:r>
            <a:r>
              <a:rPr lang="en-US" dirty="0" err="1" smtClean="0"/>
              <a:t>etc</a:t>
            </a:r>
            <a:r>
              <a:rPr lang="en-US" dirty="0" smtClean="0"/>
              <a:t>?</a:t>
            </a:r>
          </a:p>
          <a:p>
            <a:endParaRPr lang="en-US" dirty="0"/>
          </a:p>
        </p:txBody>
      </p:sp>
      <p:pic>
        <p:nvPicPr>
          <p:cNvPr id="4" name="Picture 3" descr="ques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04" y="3373681"/>
            <a:ext cx="6658347" cy="3003911"/>
          </a:xfrm>
          <a:prstGeom prst="rect">
            <a:avLst/>
          </a:prstGeom>
        </p:spPr>
      </p:pic>
    </p:spTree>
    <p:extLst>
      <p:ext uri="{BB962C8B-B14F-4D97-AF65-F5344CB8AC3E}">
        <p14:creationId xmlns:p14="http://schemas.microsoft.com/office/powerpoint/2010/main" val="291589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33" y="615729"/>
            <a:ext cx="7345362" cy="2520428"/>
          </a:xfrm>
        </p:spPr>
        <p:txBody>
          <a:bodyPr>
            <a:normAutofit/>
          </a:bodyPr>
          <a:lstStyle/>
          <a:p>
            <a:r>
              <a:rPr lang="en-US" dirty="0" smtClean="0"/>
              <a:t>“Mexicans Deserve More than La </a:t>
            </a:r>
            <a:r>
              <a:rPr lang="en-US" dirty="0" err="1" smtClean="0"/>
              <a:t>Mordida</a:t>
            </a:r>
            <a:r>
              <a:rPr lang="en-US" dirty="0" smtClean="0"/>
              <a:t>” </a:t>
            </a:r>
            <a:br>
              <a:rPr lang="en-US" dirty="0" smtClean="0"/>
            </a:br>
            <a:r>
              <a:rPr lang="en-US" dirty="0" smtClean="0"/>
              <a:t>by Jose Rodriguez</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4" name="Picture 3" descr="brib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11604"/>
            <a:ext cx="7620000" cy="3163696"/>
          </a:xfrm>
          <a:prstGeom prst="rect">
            <a:avLst/>
          </a:prstGeom>
        </p:spPr>
      </p:pic>
    </p:spTree>
    <p:extLst>
      <p:ext uri="{BB962C8B-B14F-4D97-AF65-F5344CB8AC3E}">
        <p14:creationId xmlns:p14="http://schemas.microsoft.com/office/powerpoint/2010/main" val="152429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Inform</a:t>
            </a:r>
            <a:endParaRPr lang="en-US" dirty="0"/>
          </a:p>
        </p:txBody>
      </p:sp>
      <p:sp>
        <p:nvSpPr>
          <p:cNvPr id="3" name="Content Placeholder 2"/>
          <p:cNvSpPr>
            <a:spLocks noGrp="1"/>
          </p:cNvSpPr>
          <p:nvPr>
            <p:ph idx="1"/>
          </p:nvPr>
        </p:nvSpPr>
        <p:spPr/>
        <p:txBody>
          <a:bodyPr>
            <a:normAutofit/>
          </a:bodyPr>
          <a:lstStyle/>
          <a:p>
            <a:r>
              <a:rPr lang="en-US" dirty="0" smtClean="0"/>
              <a:t>1. Inform: Examples can help clarify abstract or complex ideas</a:t>
            </a:r>
          </a:p>
          <a:p>
            <a:pPr marL="0" indent="0">
              <a:buNone/>
            </a:pPr>
            <a:r>
              <a:rPr lang="en-US" dirty="0"/>
              <a:t>	</a:t>
            </a:r>
            <a:r>
              <a:rPr lang="en-US" dirty="0" smtClean="0"/>
              <a:t>ex. Students should not use slang in their essays. Bitchin’, Dude, Gnarly, Mean Mug, Totes </a:t>
            </a:r>
            <a:r>
              <a:rPr lang="en-US" dirty="0" err="1" smtClean="0"/>
              <a:t>McGotes</a:t>
            </a:r>
            <a:endParaRPr lang="en-US" dirty="0" smtClean="0"/>
          </a:p>
          <a:p>
            <a:pPr marL="0" indent="0">
              <a:buNone/>
            </a:pPr>
            <a:endParaRPr lang="en-US" dirty="0" smtClean="0"/>
          </a:p>
        </p:txBody>
      </p:sp>
      <p:pic>
        <p:nvPicPr>
          <p:cNvPr id="4" name="Picture 3" descr="mean-mug-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846" y="4284447"/>
            <a:ext cx="3860800" cy="1898496"/>
          </a:xfrm>
          <a:prstGeom prst="rect">
            <a:avLst/>
          </a:prstGeom>
        </p:spPr>
      </p:pic>
    </p:spTree>
    <p:extLst>
      <p:ext uri="{BB962C8B-B14F-4D97-AF65-F5344CB8AC3E}">
        <p14:creationId xmlns:p14="http://schemas.microsoft.com/office/powerpoint/2010/main" val="353330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Persuade</a:t>
            </a:r>
            <a:endParaRPr lang="en-US" dirty="0"/>
          </a:p>
        </p:txBody>
      </p:sp>
      <p:sp>
        <p:nvSpPr>
          <p:cNvPr id="3" name="Content Placeholder 2"/>
          <p:cNvSpPr>
            <a:spLocks noGrp="1"/>
          </p:cNvSpPr>
          <p:nvPr>
            <p:ph idx="1"/>
          </p:nvPr>
        </p:nvSpPr>
        <p:spPr/>
        <p:txBody>
          <a:bodyPr/>
          <a:lstStyle/>
          <a:p>
            <a:pPr marL="0" indent="0">
              <a:buNone/>
            </a:pPr>
            <a:r>
              <a:rPr lang="en-US" dirty="0"/>
              <a:t>2. Persuade: Convince reader to accept argument</a:t>
            </a:r>
          </a:p>
          <a:p>
            <a:pPr marL="0" indent="0">
              <a:buNone/>
            </a:pPr>
            <a:r>
              <a:rPr lang="en-US" dirty="0"/>
              <a:t>	ex. McDonald’s is and economical and healthy choice for students.</a:t>
            </a:r>
          </a:p>
          <a:p>
            <a:pPr marL="0" indent="0">
              <a:buNone/>
            </a:pPr>
            <a:r>
              <a:rPr lang="en-US" dirty="0"/>
              <a:t>	dollar menu, salads, kids </a:t>
            </a:r>
            <a:r>
              <a:rPr lang="en-US" dirty="0" smtClean="0"/>
              <a:t>meals</a:t>
            </a:r>
          </a:p>
          <a:p>
            <a:pPr marL="0" indent="0">
              <a:buNone/>
            </a:pPr>
            <a:endParaRPr lang="en-US" dirty="0"/>
          </a:p>
          <a:p>
            <a:endParaRPr lang="en-US" dirty="0"/>
          </a:p>
        </p:txBody>
      </p:sp>
      <p:pic>
        <p:nvPicPr>
          <p:cNvPr id="4" name="Picture 3" descr="mcsal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157" y="4346405"/>
            <a:ext cx="4580017" cy="1719116"/>
          </a:xfrm>
          <a:prstGeom prst="rect">
            <a:avLst/>
          </a:prstGeom>
        </p:spPr>
      </p:pic>
    </p:spTree>
    <p:extLst>
      <p:ext uri="{BB962C8B-B14F-4D97-AF65-F5344CB8AC3E}">
        <p14:creationId xmlns:p14="http://schemas.microsoft.com/office/powerpoint/2010/main" val="74865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a:t>
            </a:r>
            <a:endParaRPr lang="en-US" dirty="0"/>
          </a:p>
        </p:txBody>
      </p:sp>
      <p:sp>
        <p:nvSpPr>
          <p:cNvPr id="3" name="Content Placeholder 2"/>
          <p:cNvSpPr>
            <a:spLocks noGrp="1"/>
          </p:cNvSpPr>
          <p:nvPr>
            <p:ph idx="1"/>
          </p:nvPr>
        </p:nvSpPr>
        <p:spPr/>
        <p:txBody>
          <a:bodyPr/>
          <a:lstStyle/>
          <a:p>
            <a:r>
              <a:rPr lang="en-US" dirty="0" smtClean="0"/>
              <a:t>Remember to think about who your audience is when choosing examples.</a:t>
            </a:r>
          </a:p>
          <a:p>
            <a:r>
              <a:rPr lang="en-US" dirty="0" smtClean="0"/>
              <a:t>Activity: Divide  class into 3 groups. Each group is going to argue why one should go to Disneyland using examples. But each group will have a different audience. We’ll try to guess the audience.</a:t>
            </a:r>
          </a:p>
          <a:p>
            <a:endParaRPr lang="en-US" dirty="0"/>
          </a:p>
        </p:txBody>
      </p:sp>
      <p:pic>
        <p:nvPicPr>
          <p:cNvPr id="4" name="Picture 3" descr="audi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11" y="4808408"/>
            <a:ext cx="3476709" cy="1257113"/>
          </a:xfrm>
          <a:prstGeom prst="rect">
            <a:avLst/>
          </a:prstGeom>
        </p:spPr>
      </p:pic>
    </p:spTree>
    <p:extLst>
      <p:ext uri="{BB962C8B-B14F-4D97-AF65-F5344CB8AC3E}">
        <p14:creationId xmlns:p14="http://schemas.microsoft.com/office/powerpoint/2010/main" val="230689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and Enumerated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Extended: Gives one long example (like “La </a:t>
            </a:r>
            <a:r>
              <a:rPr lang="en-US" dirty="0" err="1" smtClean="0"/>
              <a:t>Mordida</a:t>
            </a:r>
            <a:r>
              <a:rPr lang="en-US" dirty="0" smtClean="0"/>
              <a:t>”)</a:t>
            </a:r>
          </a:p>
          <a:p>
            <a:pPr marL="0" indent="0">
              <a:buNone/>
            </a:pPr>
            <a:r>
              <a:rPr lang="en-US" dirty="0"/>
              <a:t>	</a:t>
            </a:r>
            <a:r>
              <a:rPr lang="en-US" dirty="0" smtClean="0"/>
              <a:t>good: Lots of great detail and drama</a:t>
            </a:r>
          </a:p>
          <a:p>
            <a:pPr marL="0" indent="0">
              <a:buNone/>
            </a:pPr>
            <a:r>
              <a:rPr lang="en-US" dirty="0"/>
              <a:t>	</a:t>
            </a:r>
            <a:r>
              <a:rPr lang="en-US" dirty="0" smtClean="0"/>
              <a:t>bad: May not persuade the reader with just one.</a:t>
            </a:r>
          </a:p>
          <a:p>
            <a:pPr marL="0" indent="0">
              <a:buNone/>
            </a:pPr>
            <a:r>
              <a:rPr lang="en-US" dirty="0" smtClean="0"/>
              <a:t>2. Enumerated: Uses many examples</a:t>
            </a:r>
          </a:p>
          <a:p>
            <a:pPr marL="0" indent="0">
              <a:buNone/>
            </a:pPr>
            <a:r>
              <a:rPr lang="en-US" dirty="0"/>
              <a:t>	</a:t>
            </a:r>
            <a:r>
              <a:rPr lang="en-US" dirty="0" smtClean="0"/>
              <a:t>good: Persuades more easily.</a:t>
            </a:r>
          </a:p>
          <a:p>
            <a:pPr marL="0" indent="0">
              <a:buNone/>
            </a:pPr>
            <a:r>
              <a:rPr lang="en-US" dirty="0"/>
              <a:t>	</a:t>
            </a:r>
            <a:r>
              <a:rPr lang="en-US" dirty="0" smtClean="0"/>
              <a:t>bad: Too brief to fully explain, can sound like 	laundry list</a:t>
            </a:r>
            <a:endParaRPr lang="en-US" dirty="0"/>
          </a:p>
        </p:txBody>
      </p:sp>
    </p:spTree>
    <p:extLst>
      <p:ext uri="{BB962C8B-B14F-4D97-AF65-F5344CB8AC3E}">
        <p14:creationId xmlns:p14="http://schemas.microsoft.com/office/powerpoint/2010/main" val="326716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Page 361 in the Sundance Writer, choose 1 sentence and give one long extended example to prove and 1 sentence to give many smaller examples to prove.</a:t>
            </a:r>
          </a:p>
          <a:p>
            <a:endParaRPr lang="en-US" dirty="0"/>
          </a:p>
        </p:txBody>
      </p:sp>
      <p:pic>
        <p:nvPicPr>
          <p:cNvPr id="4" name="Picture 3" descr="SundanceWri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579" y="3422650"/>
            <a:ext cx="2260600" cy="2857500"/>
          </a:xfrm>
          <a:prstGeom prst="rect">
            <a:avLst/>
          </a:prstGeom>
        </p:spPr>
      </p:pic>
    </p:spTree>
    <p:extLst>
      <p:ext uri="{BB962C8B-B14F-4D97-AF65-F5344CB8AC3E}">
        <p14:creationId xmlns:p14="http://schemas.microsoft.com/office/powerpoint/2010/main" val="3545684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91</TotalTime>
  <Words>296</Words>
  <Application>Microsoft Macintosh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Capital</vt:lpstr>
      <vt:lpstr>Example Essay</vt:lpstr>
      <vt:lpstr>What is an Example Essay?</vt:lpstr>
      <vt:lpstr>When will we use in Life?</vt:lpstr>
      <vt:lpstr>“Mexicans Deserve More than La Mordida”  by Jose Rodriguez</vt:lpstr>
      <vt:lpstr>Purpose: Inform</vt:lpstr>
      <vt:lpstr>Purpose: Persuade</vt:lpstr>
      <vt:lpstr>Audience</vt:lpstr>
      <vt:lpstr>Extended and Enumerated</vt:lpstr>
      <vt:lpstr>Practice</vt:lpstr>
      <vt:lpstr>Hypothetical vs. Factual</vt:lpstr>
      <vt:lpstr>Factual</vt:lpstr>
      <vt:lpstr>Practice</vt:lpstr>
      <vt:lpstr>Dogs are better than Cats</vt:lpstr>
      <vt:lpstr>TV is a mind wasting activity</vt:lpstr>
      <vt:lpstr>Trump should not be president</vt:lpstr>
      <vt:lpstr>De Anza has a fair registration process.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Essay</dc:title>
  <dc:creator>Julie  Pesano</dc:creator>
  <cp:lastModifiedBy>Julie  Pesano</cp:lastModifiedBy>
  <cp:revision>9</cp:revision>
  <dcterms:created xsi:type="dcterms:W3CDTF">2016-10-09T18:36:22Z</dcterms:created>
  <dcterms:modified xsi:type="dcterms:W3CDTF">2016-10-09T20:07:46Z</dcterms:modified>
</cp:coreProperties>
</file>