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media/audio1.bin" ContentType="audio/unknown"/>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39"/>
  </p:notesMasterIdLst>
  <p:sldIdLst>
    <p:sldId id="288" r:id="rId2"/>
    <p:sldId id="291" r:id="rId3"/>
    <p:sldId id="311" r:id="rId4"/>
    <p:sldId id="310" r:id="rId5"/>
    <p:sldId id="308" r:id="rId6"/>
    <p:sldId id="306" r:id="rId7"/>
    <p:sldId id="312" r:id="rId8"/>
    <p:sldId id="305" r:id="rId9"/>
    <p:sldId id="304" r:id="rId10"/>
    <p:sldId id="303" r:id="rId11"/>
    <p:sldId id="302" r:id="rId12"/>
    <p:sldId id="301" r:id="rId13"/>
    <p:sldId id="300" r:id="rId14"/>
    <p:sldId id="299" r:id="rId15"/>
    <p:sldId id="298" r:id="rId16"/>
    <p:sldId id="316" r:id="rId17"/>
    <p:sldId id="292" r:id="rId18"/>
    <p:sldId id="296" r:id="rId19"/>
    <p:sldId id="293" r:id="rId20"/>
    <p:sldId id="295" r:id="rId21"/>
    <p:sldId id="256" r:id="rId22"/>
    <p:sldId id="264" r:id="rId23"/>
    <p:sldId id="314" r:id="rId24"/>
    <p:sldId id="260" r:id="rId25"/>
    <p:sldId id="315" r:id="rId26"/>
    <p:sldId id="261" r:id="rId27"/>
    <p:sldId id="259" r:id="rId28"/>
    <p:sldId id="257" r:id="rId29"/>
    <p:sldId id="286" r:id="rId30"/>
    <p:sldId id="267" r:id="rId31"/>
    <p:sldId id="268" r:id="rId32"/>
    <p:sldId id="272" r:id="rId33"/>
    <p:sldId id="281" r:id="rId34"/>
    <p:sldId id="278" r:id="rId35"/>
    <p:sldId id="270" r:id="rId36"/>
    <p:sldId id="283" r:id="rId37"/>
    <p:sldId id="28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9776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91" autoAdjust="0"/>
    <p:restoredTop sz="94660"/>
  </p:normalViewPr>
  <p:slideViewPr>
    <p:cSldViewPr>
      <p:cViewPr varScale="1">
        <p:scale>
          <a:sx n="139" d="100"/>
          <a:sy n="139" d="100"/>
        </p:scale>
        <p:origin x="-156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15D8D6-B872-4D09-A1A5-40F4FFF2DA1F}" type="datetimeFigureOut">
              <a:rPr lang="en-US" smtClean="0"/>
              <a:pPr/>
              <a:t>3/12/12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A2FE8C-4586-4279-8A64-7316149453D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A2FE8C-4586-4279-8A64-7316149453D9}"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F1C2BA13-BDCC-440E-9720-F472A1F03F11}"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C2BA13-BDCC-440E-9720-F472A1F03F1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C2BA13-BDCC-440E-9720-F472A1F03F1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C2BA13-BDCC-440E-9720-F472A1F03F1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F1C2BA13-BDCC-440E-9720-F472A1F03F1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C2BA13-BDCC-440E-9720-F472A1F03F1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C2BA13-BDCC-440E-9720-F472A1F03F1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C2BA13-BDCC-440E-9720-F472A1F03F1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C2BA13-BDCC-440E-9720-F472A1F03F1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C2BA13-BDCC-440E-9720-F472A1F03F1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C19C5CA-9F5F-4A27-A716-BA589732C940}" type="datetimeFigureOut">
              <a:rPr lang="en-US" smtClean="0"/>
              <a:pPr/>
              <a:t>3/12/12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C2BA13-BDCC-440E-9720-F472A1F03F1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C19C5CA-9F5F-4A27-A716-BA589732C940}" type="datetimeFigureOut">
              <a:rPr lang="en-US" smtClean="0"/>
              <a:pPr/>
              <a:t>3/12/12</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1C2BA13-BDCC-440E-9720-F472A1F03F11}"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png"/><Relationship Id="rId1" Type="http://schemas.openxmlformats.org/officeDocument/2006/relationships/audio" Target="file:///C:\Users\Clarissa\Downloads\34134__lg__marching-drum-03.wav" TargetMode="Externa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audio" Target="file:///C:\Users\Clarissa\Downloads\Frankenstein\52450__inchadney__craw.wav" TargetMode="Externa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hyperlink" Target="http://www.brighthubeducation.com/" TargetMode="External"/><Relationship Id="rId5" Type="http://schemas.openxmlformats.org/officeDocument/2006/relationships/image" Target="../media/image24.png"/><Relationship Id="rId1" Type="http://schemas.openxmlformats.org/officeDocument/2006/relationships/audio" Target="file:///C:\Users\Clarissa\Downloads\Frankenstein\24003__erdie__mega-thunder.wav" TargetMode="Externa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audio" Target="../media/audio1.bin"/><Relationship Id="rId2"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audio" Target="file:///C:\Users\Clarissa\Downloads\Frankenstein\48405__reinsamba__awakening-mummy-1.wav" TargetMode="Externa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png"/><Relationship Id="rId1" Type="http://schemas.openxmlformats.org/officeDocument/2006/relationships/audio" Target="file:///C:\Users\Clarissa\Downloads\crowd-shouting_trimmed.wav" TargetMode="Externa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 Id="rId3"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 Id="rId3"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png"/><Relationship Id="rId1" Type="http://schemas.openxmlformats.org/officeDocument/2006/relationships/audio" Target="file:///C:\Users\Clarissa\Downloads\Frankenstein\94166__robinhood76__01561-ghost-scream.wav" TargetMode="Externa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jpe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audio" Target="file:///C:\Users\Clarissa\Downloads\55246__jasonmchl__c02-bubbles-edit.wav" TargetMode="Externa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audio" Target="file:///C:\Users\Clarissa\Downloads\16796__pushtobreak__wind1.aif" TargetMode="Externa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audio" Target="file:///C:\Users\Clarissa\Downloads\94996__strummindude__heartbeat-89bpm.wav" TargetMode="Externa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alpha val="92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solidFill>
                  <a:schemeClr val="tx1"/>
                </a:solidFill>
                <a:latin typeface="Castellar" pitchFamily="18" charset="0"/>
              </a:rPr>
              <a:t>The gothic novel</a:t>
            </a:r>
            <a:endParaRPr lang="en-US" sz="6000" dirty="0">
              <a:solidFill>
                <a:schemeClr val="tx1"/>
              </a:solidFill>
              <a:latin typeface="Castellar" pitchFamily="18" charset="0"/>
            </a:endParaRPr>
          </a:p>
        </p:txBody>
      </p:sp>
      <p:sp>
        <p:nvSpPr>
          <p:cNvPr id="3" name="Subtitle 2"/>
          <p:cNvSpPr>
            <a:spLocks noGrp="1"/>
          </p:cNvSpPr>
          <p:nvPr>
            <p:ph type="subTitle" idx="1"/>
          </p:nvPr>
        </p:nvSpPr>
        <p:spPr>
          <a:xfrm>
            <a:off x="0" y="3810000"/>
            <a:ext cx="9144000" cy="1752600"/>
          </a:xfrm>
        </p:spPr>
        <p:txBody>
          <a:bodyPr>
            <a:normAutofit/>
          </a:bodyPr>
          <a:lstStyle/>
          <a:p>
            <a:r>
              <a:rPr lang="en-US" dirty="0" smtClean="0">
                <a:solidFill>
                  <a:schemeClr val="tx1">
                    <a:lumMod val="85000"/>
                  </a:schemeClr>
                </a:solidFill>
                <a:latin typeface="Andalus" pitchFamily="2" charset="-78"/>
                <a:cs typeface="Andalus" pitchFamily="2" charset="-78"/>
              </a:rPr>
              <a:t>Barb </a:t>
            </a:r>
            <a:r>
              <a:rPr lang="en-US" dirty="0" err="1" smtClean="0">
                <a:solidFill>
                  <a:schemeClr val="tx1">
                    <a:lumMod val="85000"/>
                  </a:schemeClr>
                </a:solidFill>
                <a:latin typeface="Andalus" pitchFamily="2" charset="-78"/>
                <a:cs typeface="Andalus" pitchFamily="2" charset="-78"/>
              </a:rPr>
              <a:t>MacRae</a:t>
            </a:r>
            <a:r>
              <a:rPr lang="en-US" dirty="0" smtClean="0">
                <a:solidFill>
                  <a:schemeClr val="tx1">
                    <a:lumMod val="85000"/>
                  </a:schemeClr>
                </a:solidFill>
                <a:latin typeface="Andalus" pitchFamily="2" charset="-78"/>
                <a:cs typeface="Andalus" pitchFamily="2" charset="-78"/>
              </a:rPr>
              <a:t>, Clarissa White, </a:t>
            </a:r>
            <a:r>
              <a:rPr lang="en-US" dirty="0" err="1" smtClean="0">
                <a:solidFill>
                  <a:schemeClr val="tx1">
                    <a:lumMod val="85000"/>
                  </a:schemeClr>
                </a:solidFill>
                <a:latin typeface="Andalus" pitchFamily="2" charset="-78"/>
                <a:cs typeface="Andalus" pitchFamily="2" charset="-78"/>
              </a:rPr>
              <a:t>Haerim</a:t>
            </a:r>
            <a:r>
              <a:rPr lang="en-US" dirty="0" smtClean="0">
                <a:solidFill>
                  <a:schemeClr val="tx1">
                    <a:lumMod val="85000"/>
                  </a:schemeClr>
                </a:solidFill>
                <a:latin typeface="Andalus" pitchFamily="2" charset="-78"/>
                <a:cs typeface="Andalus" pitchFamily="2" charset="-78"/>
              </a:rPr>
              <a:t> Kim, Helene Hong and Steven </a:t>
            </a:r>
            <a:r>
              <a:rPr lang="en-US" dirty="0" err="1" smtClean="0">
                <a:solidFill>
                  <a:schemeClr val="tx1">
                    <a:lumMod val="85000"/>
                  </a:schemeClr>
                </a:solidFill>
                <a:latin typeface="Andalus" pitchFamily="2" charset="-78"/>
                <a:cs typeface="Andalus" pitchFamily="2" charset="-78"/>
              </a:rPr>
              <a:t>Chrabaszcz</a:t>
            </a:r>
            <a:endParaRPr lang="en-US" dirty="0">
              <a:solidFill>
                <a:schemeClr val="tx1">
                  <a:lumMod val="85000"/>
                </a:schemeClr>
              </a:solidFill>
              <a:latin typeface="Andalus"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447800"/>
            <a:ext cx="4953000" cy="5166360"/>
          </a:xfrm>
        </p:spPr>
        <p:txBody>
          <a:bodyPr>
            <a:normAutofit fontScale="85000" lnSpcReduction="10000"/>
          </a:bodyPr>
          <a:lstStyle/>
          <a:p>
            <a:pPr>
              <a:buFont typeface="Wingdings" pitchFamily="2" charset="2"/>
              <a:buChar char="Ø"/>
            </a:pPr>
            <a:r>
              <a:rPr lang="en-US" sz="2200" dirty="0" smtClean="0">
                <a:latin typeface="Andalus" pitchFamily="2" charset="-78"/>
                <a:cs typeface="Andalus" pitchFamily="2" charset="-78"/>
              </a:rPr>
              <a:t>1814: First encounter with Percy </a:t>
            </a:r>
            <a:r>
              <a:rPr lang="en-US" sz="2200" dirty="0" err="1" smtClean="0">
                <a:latin typeface="Andalus" pitchFamily="2" charset="-78"/>
                <a:cs typeface="Andalus" pitchFamily="2" charset="-78"/>
              </a:rPr>
              <a:t>Bysshe</a:t>
            </a:r>
            <a:r>
              <a:rPr lang="en-US" sz="2200" dirty="0" smtClean="0">
                <a:latin typeface="Andalus" pitchFamily="2" charset="-78"/>
                <a:cs typeface="Andalus" pitchFamily="2" charset="-78"/>
              </a:rPr>
              <a:t> Shelley at her father’s house in London– he was a friend of Godwin’s and 21 y/o; Mary was 16</a:t>
            </a:r>
          </a:p>
          <a:p>
            <a:pPr>
              <a:buFont typeface="Wingdings" pitchFamily="2" charset="2"/>
              <a:buChar char="Ø"/>
            </a:pPr>
            <a:r>
              <a:rPr lang="en-US" sz="2200" dirty="0" smtClean="0">
                <a:latin typeface="Andalus" pitchFamily="2" charset="-78"/>
                <a:cs typeface="Andalus" pitchFamily="2" charset="-78"/>
              </a:rPr>
              <a:t>1815: They eloped before her 17</a:t>
            </a:r>
            <a:r>
              <a:rPr lang="en-US" sz="2200" baseline="30000" dirty="0" smtClean="0">
                <a:latin typeface="Andalus" pitchFamily="2" charset="-78"/>
                <a:cs typeface="Andalus" pitchFamily="2" charset="-78"/>
              </a:rPr>
              <a:t>th</a:t>
            </a:r>
            <a:r>
              <a:rPr lang="en-US" sz="2200" dirty="0" smtClean="0">
                <a:latin typeface="Andalus" pitchFamily="2" charset="-78"/>
                <a:cs typeface="Andalus" pitchFamily="2" charset="-78"/>
              </a:rPr>
              <a:t> birthday; Mary was pregnant with her first child.</a:t>
            </a:r>
          </a:p>
          <a:p>
            <a:pPr>
              <a:buFont typeface="Wingdings" pitchFamily="2" charset="2"/>
              <a:buChar char="Ø"/>
            </a:pPr>
            <a:r>
              <a:rPr lang="en-US" sz="2200" dirty="0" smtClean="0">
                <a:latin typeface="Andalus" pitchFamily="2" charset="-78"/>
                <a:cs typeface="Andalus" pitchFamily="2" charset="-78"/>
              </a:rPr>
              <a:t>Mary was pregnant 4 times throughout her life; her last son, Percy Florence, was the only one to grow old and live a life</a:t>
            </a:r>
          </a:p>
          <a:p>
            <a:pPr>
              <a:buFont typeface="Wingdings" pitchFamily="2" charset="2"/>
              <a:buChar char="Ø"/>
            </a:pPr>
            <a:r>
              <a:rPr lang="en-US" sz="2200" dirty="0" smtClean="0">
                <a:latin typeface="Andalus" pitchFamily="2" charset="-78"/>
                <a:cs typeface="Andalus" pitchFamily="2" charset="-78"/>
              </a:rPr>
              <a:t>1816: Percy and Mary legalizes their union/marriage (right after Shelley’s abandoned wife, Harriet, drowns herself); Mary gave birth to her next child, William</a:t>
            </a:r>
          </a:p>
          <a:p>
            <a:pPr>
              <a:buFont typeface="Wingdings" pitchFamily="2" charset="2"/>
              <a:buChar char="Ø"/>
            </a:pPr>
            <a:r>
              <a:rPr lang="en-US" sz="2200" dirty="0" smtClean="0">
                <a:latin typeface="Andalus" pitchFamily="2" charset="-78"/>
                <a:cs typeface="Andalus" pitchFamily="2" charset="-78"/>
              </a:rPr>
              <a:t>During this time, June 1816, Mary Shelley comes up with the idea of </a:t>
            </a:r>
            <a:r>
              <a:rPr lang="en-US" sz="2200" i="1" dirty="0" smtClean="0">
                <a:latin typeface="Andalus" pitchFamily="2" charset="-78"/>
                <a:cs typeface="Andalus" pitchFamily="2" charset="-78"/>
              </a:rPr>
              <a:t>Frankenstein, or The Modern Prometheus</a:t>
            </a:r>
            <a:r>
              <a:rPr lang="en-US" sz="2200" dirty="0" smtClean="0">
                <a:latin typeface="Andalus" pitchFamily="2" charset="-78"/>
                <a:cs typeface="Andalus" pitchFamily="2" charset="-78"/>
              </a:rPr>
              <a:t>, at Lord Byron’s place in Switzerland.</a:t>
            </a:r>
          </a:p>
          <a:p>
            <a:pPr>
              <a:buFont typeface="Wingdings" pitchFamily="2" charset="2"/>
              <a:buChar char="Ø"/>
            </a:pPr>
            <a:endParaRPr lang="en-US" dirty="0">
              <a:latin typeface="Andalus" pitchFamily="2" charset="-78"/>
              <a:cs typeface="Andalus" pitchFamily="2" charset="-78"/>
            </a:endParaRPr>
          </a:p>
        </p:txBody>
      </p:sp>
      <p:pic>
        <p:nvPicPr>
          <p:cNvPr id="4" name="Picture 4" descr="Frankenstein. Shelley, Mary Wollstonecraft, 1797-1851."/>
          <p:cNvPicPr>
            <a:picLocks noChangeAspect="1" noChangeArrowheads="1"/>
          </p:cNvPicPr>
          <p:nvPr/>
        </p:nvPicPr>
        <p:blipFill>
          <a:blip r:embed="rId2" cstate="print"/>
          <a:srcRect/>
          <a:stretch>
            <a:fillRect/>
          </a:stretch>
        </p:blipFill>
        <p:spPr bwMode="auto">
          <a:xfrm>
            <a:off x="381000" y="1676400"/>
            <a:ext cx="3762962" cy="4876800"/>
          </a:xfrm>
          <a:prstGeom prst="rect">
            <a:avLst/>
          </a:prstGeom>
          <a:noFill/>
        </p:spPr>
      </p:pic>
      <p:sp>
        <p:nvSpPr>
          <p:cNvPr id="5" name="Title 1"/>
          <p:cNvSpPr>
            <a:spLocks noGrp="1"/>
          </p:cNvSpPr>
          <p:nvPr>
            <p:ph type="title"/>
          </p:nvPr>
        </p:nvSpPr>
        <p:spPr>
          <a:xfrm>
            <a:off x="609600" y="274638"/>
            <a:ext cx="8077200" cy="944562"/>
          </a:xfrm>
        </p:spPr>
        <p:txBody>
          <a:bodyPr>
            <a:noAutofit/>
          </a:bodyPr>
          <a:lstStyle/>
          <a:p>
            <a:r>
              <a:rPr lang="en-US" sz="4000" dirty="0" smtClean="0">
                <a:solidFill>
                  <a:schemeClr val="tx1">
                    <a:lumMod val="85000"/>
                  </a:schemeClr>
                </a:solidFill>
                <a:latin typeface="Castellar" pitchFamily="18" charset="0"/>
              </a:rPr>
              <a:t>Mary </a:t>
            </a:r>
            <a:r>
              <a:rPr lang="en-US" sz="4000" dirty="0" err="1" smtClean="0">
                <a:solidFill>
                  <a:schemeClr val="tx1">
                    <a:lumMod val="85000"/>
                  </a:schemeClr>
                </a:solidFill>
                <a:latin typeface="Castellar" pitchFamily="18" charset="0"/>
              </a:rPr>
              <a:t>wollstonecraft</a:t>
            </a:r>
            <a:r>
              <a:rPr lang="en-US" sz="4000" dirty="0" smtClean="0">
                <a:solidFill>
                  <a:schemeClr val="tx1">
                    <a:lumMod val="85000"/>
                  </a:schemeClr>
                </a:solidFill>
                <a:latin typeface="Castellar" pitchFamily="18" charset="0"/>
              </a:rPr>
              <a:t> </a:t>
            </a:r>
            <a:r>
              <a:rPr lang="en-US" sz="4000" dirty="0" err="1" smtClean="0">
                <a:solidFill>
                  <a:schemeClr val="tx1">
                    <a:lumMod val="85000"/>
                  </a:schemeClr>
                </a:solidFill>
                <a:latin typeface="Castellar" pitchFamily="18" charset="0"/>
              </a:rPr>
              <a:t>shelley</a:t>
            </a:r>
            <a:r>
              <a:rPr lang="en-US" sz="4000" dirty="0" smtClean="0">
                <a:solidFill>
                  <a:schemeClr val="tx1">
                    <a:lumMod val="85000"/>
                  </a:schemeClr>
                </a:solidFill>
                <a:latin typeface="Castellar" pitchFamily="18" charset="0"/>
              </a:rPr>
              <a:t> cont.</a:t>
            </a:r>
            <a:endParaRPr lang="en-US" sz="4000" dirty="0">
              <a:solidFill>
                <a:schemeClr val="tx1">
                  <a:lumMod val="85000"/>
                </a:schemeClr>
              </a:solidFill>
              <a:latin typeface="Castellar"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3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strVal val="#ppt_x"/>
                                          </p:val>
                                        </p:tav>
                                        <p:tav tm="100000">
                                          <p:val>
                                            <p:strVal val="#ppt_x"/>
                                          </p:val>
                                        </p:tav>
                                      </p:tavLst>
                                    </p:anim>
                                    <p:anim calcmode="lin" valueType="num">
                                      <p:cBhvr>
                                        <p:cTn id="13" dur="1800" decel="100000" fill="hold"/>
                                        <p:tgtEl>
                                          <p:spTgt spid="4"/>
                                        </p:tgtEl>
                                        <p:attrNameLst>
                                          <p:attrName>ppt_y</p:attrName>
                                        </p:attrNameLst>
                                      </p:cBhvr>
                                      <p:tavLst>
                                        <p:tav tm="0">
                                          <p:val>
                                            <p:strVal val="#ppt_y+1"/>
                                          </p:val>
                                        </p:tav>
                                        <p:tav tm="100000">
                                          <p:val>
                                            <p:strVal val="#ppt_y-.03"/>
                                          </p:val>
                                        </p:tav>
                                      </p:tavLst>
                                    </p:anim>
                                    <p:anim calcmode="lin" valueType="num">
                                      <p:cBhvr>
                                        <p:cTn id="14"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4000"/>
                            </p:stCondLst>
                            <p:childTnLst>
                              <p:par>
                                <p:cTn id="16" presetID="47"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5000"/>
                            </p:stCondLst>
                            <p:childTnLst>
                              <p:par>
                                <p:cTn id="22" presetID="47"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6000"/>
                            </p:stCondLst>
                            <p:childTnLst>
                              <p:par>
                                <p:cTn id="28" presetID="47"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7000"/>
                            </p:stCondLst>
                            <p:childTnLst>
                              <p:par>
                                <p:cTn id="34" presetID="47" presetClass="entr" presetSubtype="0"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8000"/>
                            </p:stCondLst>
                            <p:childTnLst>
                              <p:par>
                                <p:cTn id="40" presetID="47" presetClass="entr" presetSubtype="0"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8229600" cy="3505200"/>
          </a:xfrm>
        </p:spPr>
        <p:txBody>
          <a:bodyPr>
            <a:normAutofit/>
          </a:bodyPr>
          <a:lstStyle/>
          <a:p>
            <a:pPr>
              <a:buFont typeface="Wingdings" pitchFamily="2" charset="2"/>
              <a:buChar char="Ø"/>
            </a:pPr>
            <a:r>
              <a:rPr lang="en-US" sz="2000" dirty="0" smtClean="0">
                <a:latin typeface="Andalus" pitchFamily="2" charset="-78"/>
                <a:cs typeface="Andalus" pitchFamily="2" charset="-78"/>
              </a:rPr>
              <a:t>1817: Mary Shelley’s third child, Clara is born; dies less than a year later</a:t>
            </a:r>
          </a:p>
          <a:p>
            <a:pPr>
              <a:buFont typeface="Wingdings" pitchFamily="2" charset="2"/>
              <a:buChar char="Ø"/>
            </a:pPr>
            <a:r>
              <a:rPr lang="en-US" sz="2000" dirty="0" smtClean="0">
                <a:latin typeface="Andalus" pitchFamily="2" charset="-78"/>
                <a:cs typeface="Andalus" pitchFamily="2" charset="-78"/>
              </a:rPr>
              <a:t>1818: Mary Shelley publishes </a:t>
            </a:r>
            <a:r>
              <a:rPr lang="en-US" sz="2000" i="1" dirty="0" smtClean="0">
                <a:latin typeface="Andalus" pitchFamily="2" charset="-78"/>
                <a:cs typeface="Andalus" pitchFamily="2" charset="-78"/>
              </a:rPr>
              <a:t>Frankenstein</a:t>
            </a:r>
            <a:r>
              <a:rPr lang="en-US" sz="2000" dirty="0" smtClean="0">
                <a:latin typeface="Andalus" pitchFamily="2" charset="-78"/>
                <a:cs typeface="Andalus" pitchFamily="2" charset="-78"/>
              </a:rPr>
              <a:t> anonymously; immediate sensation</a:t>
            </a:r>
          </a:p>
          <a:p>
            <a:pPr>
              <a:buFont typeface="Wingdings" pitchFamily="2" charset="2"/>
              <a:buChar char="Ø"/>
            </a:pPr>
            <a:r>
              <a:rPr lang="en-US" sz="2000" dirty="0" smtClean="0">
                <a:latin typeface="Andalus" pitchFamily="2" charset="-78"/>
                <a:cs typeface="Andalus" pitchFamily="2" charset="-78"/>
              </a:rPr>
              <a:t>1819: William, her son, dies from malaria, at the age of 3</a:t>
            </a:r>
          </a:p>
          <a:p>
            <a:pPr>
              <a:buFont typeface="Wingdings" pitchFamily="2" charset="2"/>
              <a:buChar char="Ø"/>
            </a:pPr>
            <a:r>
              <a:rPr lang="en-US" sz="2000" dirty="0" smtClean="0">
                <a:latin typeface="Andalus" pitchFamily="2" charset="-78"/>
                <a:cs typeface="Andalus" pitchFamily="2" charset="-78"/>
              </a:rPr>
              <a:t>Few months later, in November 1819, Percy Florence, her fourth child, is born</a:t>
            </a:r>
          </a:p>
          <a:p>
            <a:pPr>
              <a:buFont typeface="Wingdings" pitchFamily="2" charset="2"/>
              <a:buChar char="Ø"/>
            </a:pPr>
            <a:r>
              <a:rPr lang="en-US" sz="2000" dirty="0" smtClean="0">
                <a:latin typeface="Andalus" pitchFamily="2" charset="-78"/>
                <a:cs typeface="Andalus" pitchFamily="2" charset="-78"/>
              </a:rPr>
              <a:t>July 8, 1822: Percy Shelley drowns – a very hard time for Mary (financial issues)</a:t>
            </a:r>
          </a:p>
          <a:p>
            <a:pPr>
              <a:buFont typeface="Wingdings" pitchFamily="2" charset="2"/>
              <a:buChar char="Ø"/>
            </a:pPr>
            <a:r>
              <a:rPr lang="en-US" sz="2000" dirty="0" smtClean="0">
                <a:latin typeface="Andalus" pitchFamily="2" charset="-78"/>
                <a:cs typeface="Andalus" pitchFamily="2" charset="-78"/>
              </a:rPr>
              <a:t>Happy marriage? Affairs? Children?</a:t>
            </a:r>
            <a:endParaRPr lang="en-US" sz="2000" dirty="0">
              <a:latin typeface="Andalus" pitchFamily="2" charset="-78"/>
              <a:cs typeface="Andalus" pitchFamily="2" charset="-78"/>
            </a:endParaRPr>
          </a:p>
        </p:txBody>
      </p:sp>
      <p:sp>
        <p:nvSpPr>
          <p:cNvPr id="4" name="Title 1"/>
          <p:cNvSpPr>
            <a:spLocks noGrp="1"/>
          </p:cNvSpPr>
          <p:nvPr>
            <p:ph type="title"/>
          </p:nvPr>
        </p:nvSpPr>
        <p:spPr/>
        <p:txBody>
          <a:bodyPr>
            <a:normAutofit fontScale="90000"/>
          </a:bodyPr>
          <a:lstStyle/>
          <a:p>
            <a:r>
              <a:rPr lang="en-US" dirty="0" smtClean="0">
                <a:solidFill>
                  <a:schemeClr val="bg1">
                    <a:lumMod val="85000"/>
                    <a:lumOff val="15000"/>
                  </a:schemeClr>
                </a:solidFill>
                <a:latin typeface="Castellar" pitchFamily="18" charset="0"/>
              </a:rPr>
              <a:t>Mary </a:t>
            </a:r>
            <a:r>
              <a:rPr lang="en-US" dirty="0" err="1" smtClean="0">
                <a:solidFill>
                  <a:schemeClr val="bg1">
                    <a:lumMod val="85000"/>
                    <a:lumOff val="15000"/>
                  </a:schemeClr>
                </a:solidFill>
                <a:latin typeface="Castellar" pitchFamily="18" charset="0"/>
              </a:rPr>
              <a:t>wollstonecraft</a:t>
            </a:r>
            <a:r>
              <a:rPr lang="en-US" dirty="0" smtClean="0">
                <a:solidFill>
                  <a:schemeClr val="bg1">
                    <a:lumMod val="85000"/>
                    <a:lumOff val="15000"/>
                  </a:schemeClr>
                </a:solidFill>
                <a:latin typeface="Castellar" pitchFamily="18" charset="0"/>
              </a:rPr>
              <a:t> </a:t>
            </a:r>
            <a:r>
              <a:rPr lang="en-US" dirty="0" err="1" smtClean="0">
                <a:solidFill>
                  <a:schemeClr val="bg1">
                    <a:lumMod val="85000"/>
                    <a:lumOff val="15000"/>
                  </a:schemeClr>
                </a:solidFill>
                <a:latin typeface="Castellar" pitchFamily="18" charset="0"/>
              </a:rPr>
              <a:t>shelley</a:t>
            </a:r>
            <a:r>
              <a:rPr lang="en-US" dirty="0" smtClean="0">
                <a:solidFill>
                  <a:schemeClr val="bg1">
                    <a:lumMod val="85000"/>
                    <a:lumOff val="15000"/>
                  </a:schemeClr>
                </a:solidFill>
                <a:latin typeface="Castellar" pitchFamily="18" charset="0"/>
              </a:rPr>
              <a:t> cont.</a:t>
            </a:r>
            <a:endParaRPr lang="en-US" dirty="0">
              <a:solidFill>
                <a:schemeClr val="bg1">
                  <a:lumMod val="85000"/>
                  <a:lumOff val="15000"/>
                </a:schemeClr>
              </a:solidFill>
              <a:latin typeface="Castellar"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762000" y="3810000"/>
            <a:ext cx="6019800" cy="3048000"/>
          </a:xfrm>
        </p:spPr>
        <p:txBody>
          <a:bodyPr>
            <a:normAutofit fontScale="55000" lnSpcReduction="20000"/>
          </a:bodyPr>
          <a:lstStyle/>
          <a:p>
            <a:pPr>
              <a:buNone/>
            </a:pPr>
            <a:endParaRPr lang="en-US" dirty="0" smtClean="0"/>
          </a:p>
          <a:p>
            <a:pPr>
              <a:buFont typeface="Wingdings" pitchFamily="2" charset="2"/>
              <a:buChar char="Ø"/>
            </a:pPr>
            <a:r>
              <a:rPr lang="en-US" sz="3600" dirty="0" smtClean="0">
                <a:latin typeface="Andalus" pitchFamily="2" charset="-78"/>
                <a:cs typeface="Andalus" pitchFamily="2" charset="-78"/>
              </a:rPr>
              <a:t>August 1823: Mary returns to England and looks to support her son, father, and herself by her literary output</a:t>
            </a:r>
          </a:p>
          <a:p>
            <a:pPr>
              <a:buFont typeface="Wingdings" pitchFamily="2" charset="2"/>
              <a:buChar char="Ø"/>
            </a:pPr>
            <a:r>
              <a:rPr lang="en-US" sz="3600" dirty="0" smtClean="0">
                <a:latin typeface="Andalus" pitchFamily="2" charset="-78"/>
                <a:cs typeface="Andalus" pitchFamily="2" charset="-78"/>
              </a:rPr>
              <a:t>Prolific time in her life: She wrote 6 novels, revised </a:t>
            </a:r>
            <a:r>
              <a:rPr lang="en-US" sz="3600" i="1" dirty="0" smtClean="0">
                <a:latin typeface="Andalus" pitchFamily="2" charset="-78"/>
                <a:cs typeface="Andalus" pitchFamily="2" charset="-78"/>
              </a:rPr>
              <a:t>Frankenstein</a:t>
            </a:r>
            <a:r>
              <a:rPr lang="en-US" sz="3600" dirty="0" smtClean="0">
                <a:latin typeface="Andalus" pitchFamily="2" charset="-78"/>
                <a:cs typeface="Andalus" pitchFamily="2" charset="-78"/>
              </a:rPr>
              <a:t>, authored 2 dramas, wrote multiple short stories, poems, and semi-fictional essays, translated and adapted several foreign works; published travel works, biographies, articles, and reviews; and edited Percy Shelley’s poetical and prose works.</a:t>
            </a:r>
          </a:p>
        </p:txBody>
      </p:sp>
      <p:sp>
        <p:nvSpPr>
          <p:cNvPr id="6" name="Content Placeholder 5"/>
          <p:cNvSpPr>
            <a:spLocks noGrp="1"/>
          </p:cNvSpPr>
          <p:nvPr>
            <p:ph sz="half" idx="2"/>
          </p:nvPr>
        </p:nvSpPr>
        <p:spPr>
          <a:xfrm>
            <a:off x="2819400" y="1905000"/>
            <a:ext cx="6019800" cy="1371600"/>
          </a:xfrm>
        </p:spPr>
        <p:txBody>
          <a:bodyPr>
            <a:normAutofit fontScale="55000" lnSpcReduction="20000"/>
          </a:bodyPr>
          <a:lstStyle/>
          <a:p>
            <a:pPr marL="342900" indent="-342900">
              <a:buFont typeface="Wingdings" pitchFamily="2" charset="2"/>
              <a:buChar char="Ø"/>
            </a:pPr>
            <a:r>
              <a:rPr lang="en-US" sz="3600" dirty="0" smtClean="0">
                <a:latin typeface="Andalus" pitchFamily="2" charset="-78"/>
                <a:cs typeface="Andalus" pitchFamily="2" charset="-78"/>
              </a:rPr>
              <a:t>Always sought acceptance by society, but never compromised her own ideals, and never re-married</a:t>
            </a:r>
          </a:p>
          <a:p>
            <a:pPr marL="342900" indent="-342900">
              <a:buFont typeface="Wingdings" pitchFamily="2" charset="2"/>
              <a:buChar char="Ø"/>
            </a:pPr>
            <a:r>
              <a:rPr lang="en-US" sz="3600" dirty="0" smtClean="0">
                <a:latin typeface="Andalus" pitchFamily="2" charset="-78"/>
                <a:cs typeface="Andalus" pitchFamily="2" charset="-78"/>
              </a:rPr>
              <a:t>1844: Sir Timothy Shelley dies; Mary’s financial situation becomes better</a:t>
            </a:r>
          </a:p>
          <a:p>
            <a:pPr>
              <a:buFont typeface="Wingdings" pitchFamily="2" charset="2"/>
              <a:buChar char="Ø"/>
            </a:pPr>
            <a:endParaRPr lang="en-US" dirty="0">
              <a:latin typeface="Andalus" pitchFamily="2" charset="-78"/>
              <a:cs typeface="Andalus" pitchFamily="2" charset="-78"/>
            </a:endParaRPr>
          </a:p>
        </p:txBody>
      </p:sp>
      <p:pic>
        <p:nvPicPr>
          <p:cNvPr id="7" name="Picture 6" descr="Letter from Shelley's father refusing to help Mary"/>
          <p:cNvPicPr>
            <a:picLocks noChangeAspect="1" noChangeArrowheads="1"/>
          </p:cNvPicPr>
          <p:nvPr/>
        </p:nvPicPr>
        <p:blipFill>
          <a:blip r:embed="rId2" cstate="print"/>
          <a:srcRect/>
          <a:stretch>
            <a:fillRect/>
          </a:stretch>
        </p:blipFill>
        <p:spPr bwMode="auto">
          <a:xfrm>
            <a:off x="0" y="762000"/>
            <a:ext cx="2590800" cy="3197788"/>
          </a:xfrm>
          <a:prstGeom prst="rect">
            <a:avLst/>
          </a:prstGeom>
          <a:noFill/>
          <a:effectLst>
            <a:softEdge rad="63500"/>
          </a:effectLst>
        </p:spPr>
      </p:pic>
      <p:pic>
        <p:nvPicPr>
          <p:cNvPr id="8" name="Picture 2" descr="The Last Man by Mary Wollstonecraft Shelley"/>
          <p:cNvPicPr>
            <a:picLocks noChangeAspect="1" noChangeArrowheads="1"/>
          </p:cNvPicPr>
          <p:nvPr/>
        </p:nvPicPr>
        <p:blipFill>
          <a:blip r:embed="rId3" cstate="print"/>
          <a:srcRect/>
          <a:stretch>
            <a:fillRect/>
          </a:stretch>
        </p:blipFill>
        <p:spPr bwMode="auto">
          <a:xfrm>
            <a:off x="6858000" y="3694545"/>
            <a:ext cx="2087880" cy="3163455"/>
          </a:xfrm>
          <a:prstGeom prst="rect">
            <a:avLst/>
          </a:prstGeom>
          <a:noFill/>
          <a:effectLst>
            <a:innerShdw blurRad="63500" dist="50800" dir="8100000">
              <a:prstClr val="black">
                <a:alpha val="50000"/>
              </a:prstClr>
            </a:innerShdw>
            <a:softEdge rad="31750"/>
          </a:effectLst>
        </p:spPr>
      </p:pic>
      <p:sp>
        <p:nvSpPr>
          <p:cNvPr id="9" name="Title 1"/>
          <p:cNvSpPr>
            <a:spLocks noGrp="1"/>
          </p:cNvSpPr>
          <p:nvPr>
            <p:ph type="title"/>
          </p:nvPr>
        </p:nvSpPr>
        <p:spPr>
          <a:xfrm>
            <a:off x="304800" y="152400"/>
            <a:ext cx="8839200" cy="1143000"/>
          </a:xfrm>
        </p:spPr>
        <p:txBody>
          <a:bodyPr>
            <a:normAutofit fontScale="90000"/>
          </a:bodyPr>
          <a:lstStyle/>
          <a:p>
            <a:r>
              <a:rPr lang="en-US" dirty="0" smtClean="0">
                <a:solidFill>
                  <a:schemeClr val="bg1">
                    <a:lumMod val="85000"/>
                    <a:lumOff val="15000"/>
                  </a:schemeClr>
                </a:solidFill>
                <a:latin typeface="Castellar" pitchFamily="18" charset="0"/>
              </a:rPr>
              <a:t>Mary </a:t>
            </a:r>
            <a:r>
              <a:rPr lang="en-US" dirty="0" err="1" smtClean="0">
                <a:solidFill>
                  <a:schemeClr val="bg1">
                    <a:lumMod val="85000"/>
                    <a:lumOff val="15000"/>
                  </a:schemeClr>
                </a:solidFill>
                <a:latin typeface="Castellar" pitchFamily="18" charset="0"/>
              </a:rPr>
              <a:t>wollstonecraft</a:t>
            </a:r>
            <a:r>
              <a:rPr lang="en-US" dirty="0" smtClean="0">
                <a:solidFill>
                  <a:schemeClr val="bg1">
                    <a:lumMod val="85000"/>
                    <a:lumOff val="15000"/>
                  </a:schemeClr>
                </a:solidFill>
                <a:latin typeface="Castellar" pitchFamily="18" charset="0"/>
              </a:rPr>
              <a:t> </a:t>
            </a:r>
            <a:r>
              <a:rPr lang="en-US" dirty="0" err="1" smtClean="0">
                <a:solidFill>
                  <a:schemeClr val="bg1">
                    <a:lumMod val="85000"/>
                    <a:lumOff val="15000"/>
                  </a:schemeClr>
                </a:solidFill>
                <a:latin typeface="Castellar" pitchFamily="18" charset="0"/>
              </a:rPr>
              <a:t>shelley</a:t>
            </a:r>
            <a:r>
              <a:rPr lang="en-US" dirty="0" smtClean="0">
                <a:solidFill>
                  <a:schemeClr val="bg1">
                    <a:lumMod val="85000"/>
                    <a:lumOff val="15000"/>
                  </a:schemeClr>
                </a:solidFill>
                <a:latin typeface="Castellar" pitchFamily="18" charset="0"/>
              </a:rPr>
              <a:t> cont.</a:t>
            </a:r>
            <a:endParaRPr lang="en-US" dirty="0">
              <a:solidFill>
                <a:schemeClr val="bg1">
                  <a:lumMod val="85000"/>
                  <a:lumOff val="15000"/>
                </a:schemeClr>
              </a:solidFill>
              <a:latin typeface="Castellar"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closeup ofmary shelley's  tomb"/>
          <p:cNvPicPr>
            <a:picLocks noChangeAspect="1" noChangeArrowheads="1"/>
          </p:cNvPicPr>
          <p:nvPr/>
        </p:nvPicPr>
        <p:blipFill>
          <a:blip r:embed="rId2" cstate="print"/>
          <a:srcRect/>
          <a:stretch>
            <a:fillRect/>
          </a:stretch>
        </p:blipFill>
        <p:spPr bwMode="auto">
          <a:xfrm>
            <a:off x="1752600" y="1371600"/>
            <a:ext cx="5778166" cy="3983135"/>
          </a:xfrm>
          <a:prstGeom prst="rect">
            <a:avLst/>
          </a:prstGeom>
          <a:noFill/>
          <a:effectLst>
            <a:softEdge rad="317500"/>
          </a:effectLst>
        </p:spPr>
      </p:pic>
      <p:sp>
        <p:nvSpPr>
          <p:cNvPr id="2" name="Title 1"/>
          <p:cNvSpPr>
            <a:spLocks noGrp="1"/>
          </p:cNvSpPr>
          <p:nvPr>
            <p:ph type="title"/>
          </p:nvPr>
        </p:nvSpPr>
        <p:spPr/>
        <p:txBody>
          <a:bodyPr>
            <a:normAutofit/>
          </a:bodyPr>
          <a:lstStyle/>
          <a:p>
            <a:r>
              <a:rPr lang="en-US" sz="3100" dirty="0" smtClean="0">
                <a:solidFill>
                  <a:schemeClr val="bg1">
                    <a:lumMod val="85000"/>
                    <a:lumOff val="15000"/>
                  </a:schemeClr>
                </a:solidFill>
                <a:latin typeface="Andalus" pitchFamily="2" charset="-78"/>
                <a:cs typeface="Andalus" pitchFamily="2" charset="-78"/>
              </a:rPr>
              <a:t>Died: February 1, 1851 – age 53; Buried at Bournemouth, Dorset, England</a:t>
            </a:r>
            <a:endParaRPr lang="en-US" dirty="0">
              <a:solidFill>
                <a:schemeClr val="bg1">
                  <a:lumMod val="85000"/>
                  <a:lumOff val="15000"/>
                </a:schemeClr>
              </a:solidFill>
              <a:latin typeface="Castellar" pitchFamily="18" charset="0"/>
            </a:endParaRPr>
          </a:p>
        </p:txBody>
      </p:sp>
      <p:sp>
        <p:nvSpPr>
          <p:cNvPr id="3" name="Content Placeholder 2"/>
          <p:cNvSpPr>
            <a:spLocks noGrp="1"/>
          </p:cNvSpPr>
          <p:nvPr>
            <p:ph idx="1"/>
          </p:nvPr>
        </p:nvSpPr>
        <p:spPr>
          <a:xfrm>
            <a:off x="228600" y="5181600"/>
            <a:ext cx="8686800" cy="1432560"/>
          </a:xfrm>
        </p:spPr>
        <p:txBody>
          <a:bodyPr>
            <a:normAutofit/>
          </a:bodyPr>
          <a:lstStyle/>
          <a:p>
            <a:pPr lvl="0">
              <a:buFont typeface="Wingdings" pitchFamily="2" charset="2"/>
              <a:buChar char="Ø"/>
            </a:pPr>
            <a:r>
              <a:rPr lang="en-US" sz="2200" dirty="0" smtClean="0">
                <a:latin typeface="Andalus" pitchFamily="2" charset="-78"/>
                <a:cs typeface="Andalus" pitchFamily="2" charset="-78"/>
              </a:rPr>
              <a:t>Now: Still known for </a:t>
            </a:r>
            <a:r>
              <a:rPr lang="en-US" sz="2200" i="1" dirty="0" smtClean="0">
                <a:latin typeface="Andalus" pitchFamily="2" charset="-78"/>
                <a:cs typeface="Andalus" pitchFamily="2" charset="-78"/>
              </a:rPr>
              <a:t>Frankenstein</a:t>
            </a:r>
            <a:r>
              <a:rPr lang="en-US" sz="2200" dirty="0" smtClean="0">
                <a:latin typeface="Andalus" pitchFamily="2" charset="-78"/>
                <a:cs typeface="Andalus" pitchFamily="2" charset="-78"/>
              </a:rPr>
              <a:t> and as the founding mother of science fiction; recognized as one of the first modern professional literary critics.</a:t>
            </a:r>
          </a:p>
          <a:p>
            <a:pPr>
              <a:buFont typeface="Wingdings" pitchFamily="2" charset="2"/>
              <a:buChar char="Ø"/>
            </a:pPr>
            <a:endParaRPr lang="en-US" dirty="0">
              <a:latin typeface="Andalus"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54" presetClass="entr" presetSubtype="0" accel="10000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10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8"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2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lumMod val="85000"/>
                    <a:lumOff val="15000"/>
                  </a:schemeClr>
                </a:solidFill>
                <a:effectLst>
                  <a:outerShdw blurRad="38100" dist="38100" dir="2700000" algn="tl">
                    <a:srgbClr val="000000">
                      <a:alpha val="43137"/>
                    </a:srgbClr>
                  </a:outerShdw>
                </a:effectLst>
                <a:latin typeface="Castellar" pitchFamily="18" charset="0"/>
              </a:rPr>
              <a:t>Rebels against Reason: The Gothic Era </a:t>
            </a:r>
            <a:endParaRPr lang="en-US" dirty="0">
              <a:solidFill>
                <a:schemeClr val="bg1">
                  <a:lumMod val="85000"/>
                  <a:lumOff val="15000"/>
                </a:schemeClr>
              </a:solidFill>
              <a:effectLst>
                <a:outerShdw blurRad="38100" dist="38100" dir="2700000" algn="tl">
                  <a:srgbClr val="000000">
                    <a:alpha val="43137"/>
                  </a:srgbClr>
                </a:outerShdw>
              </a:effectLst>
              <a:latin typeface="Castellar" pitchFamily="18" charset="0"/>
            </a:endParaRPr>
          </a:p>
        </p:txBody>
      </p:sp>
      <p:sp>
        <p:nvSpPr>
          <p:cNvPr id="3" name="Content Placeholder 2"/>
          <p:cNvSpPr>
            <a:spLocks noGrp="1"/>
          </p:cNvSpPr>
          <p:nvPr>
            <p:ph idx="1"/>
          </p:nvPr>
        </p:nvSpPr>
        <p:spPr>
          <a:xfrm>
            <a:off x="533400" y="2819400"/>
            <a:ext cx="8229600" cy="2209800"/>
          </a:xfrm>
        </p:spPr>
        <p:txBody>
          <a:bodyPr/>
          <a:lstStyle/>
          <a:p>
            <a:pPr>
              <a:buFont typeface="Wingdings" pitchFamily="2" charset="2"/>
              <a:buChar char="Ø"/>
            </a:pPr>
            <a:r>
              <a:rPr lang="en-US" sz="2000" dirty="0" smtClean="0">
                <a:latin typeface="Andalus" pitchFamily="2" charset="-78"/>
                <a:cs typeface="Andalus" pitchFamily="2" charset="-78"/>
              </a:rPr>
              <a:t>Romantic and specifically Gothic Literature rose as a response to the Age of Enlightenment.</a:t>
            </a:r>
          </a:p>
          <a:p>
            <a:pPr>
              <a:buFont typeface="Wingdings" pitchFamily="2" charset="2"/>
              <a:buChar char="Ø"/>
            </a:pPr>
            <a:r>
              <a:rPr lang="en-US" sz="2000" dirty="0" smtClean="0">
                <a:latin typeface="Andalus" pitchFamily="2" charset="-78"/>
                <a:cs typeface="Andalus" pitchFamily="2" charset="-78"/>
              </a:rPr>
              <a:t>In the Enlightenment: Rise of experimental science, quest for an empirical model of how the universe worked.</a:t>
            </a:r>
          </a:p>
          <a:p>
            <a:pPr>
              <a:buFont typeface="Wingdings" pitchFamily="2" charset="2"/>
              <a:buChar char="Ø"/>
            </a:pPr>
            <a:r>
              <a:rPr lang="en-US" sz="2000" dirty="0" smtClean="0">
                <a:latin typeface="Andalus" pitchFamily="2" charset="-78"/>
                <a:cs typeface="Andalus" pitchFamily="2" charset="-78"/>
              </a:rPr>
              <a:t>Response to Revolutions in America, France and in science and technology.</a:t>
            </a:r>
          </a:p>
          <a:p>
            <a:pPr>
              <a:buFont typeface="Wingdings" pitchFamily="2" charset="2"/>
              <a:buChar char="Ø"/>
            </a:pPr>
            <a:endParaRPr lang="en-US" dirty="0">
              <a:latin typeface="Andalus"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par>
                          <p:cTn id="14" fill="hold">
                            <p:stCondLst>
                              <p:cond delay="2500"/>
                            </p:stCondLst>
                            <p:childTnLst>
                              <p:par>
                                <p:cTn id="15" presetID="53"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par>
                          <p:cTn id="20" fill="hold">
                            <p:stCondLst>
                              <p:cond delay="3000"/>
                            </p:stCondLst>
                            <p:childTnLst>
                              <p:par>
                                <p:cTn id="21" presetID="53"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3010" name="Picture 2" descr="https://jspivey.wikispaces.com/file/view/experimentwithanairpump2.jpg/96404078/experimentwithanairpump2.jpg"/>
          <p:cNvPicPr>
            <a:picLocks noChangeAspect="1" noChangeArrowheads="1"/>
          </p:cNvPicPr>
          <p:nvPr/>
        </p:nvPicPr>
        <p:blipFill>
          <a:blip r:embed="rId2" cstate="print"/>
          <a:srcRect l="1067" t="1386" r="800" b="4333"/>
          <a:stretch>
            <a:fillRect/>
          </a:stretch>
        </p:blipFill>
        <p:spPr bwMode="auto">
          <a:xfrm>
            <a:off x="1295400" y="1143000"/>
            <a:ext cx="7010400" cy="5181600"/>
          </a:xfrm>
          <a:prstGeom prst="rect">
            <a:avLst/>
          </a:prstGeom>
          <a:noFill/>
        </p:spPr>
      </p:pic>
      <p:sp>
        <p:nvSpPr>
          <p:cNvPr id="2" name="Title 1"/>
          <p:cNvSpPr>
            <a:spLocks noGrp="1"/>
          </p:cNvSpPr>
          <p:nvPr>
            <p:ph type="title"/>
          </p:nvPr>
        </p:nvSpPr>
        <p:spPr/>
        <p:txBody>
          <a:bodyPr>
            <a:normAutofit fontScale="90000"/>
          </a:bodyPr>
          <a:lstStyle/>
          <a:p>
            <a:r>
              <a:rPr lang="en-US" dirty="0" smtClean="0">
                <a:solidFill>
                  <a:schemeClr val="tx1">
                    <a:lumMod val="85000"/>
                  </a:schemeClr>
                </a:solidFill>
                <a:latin typeface="Castellar" pitchFamily="18" charset="0"/>
              </a:rPr>
              <a:t>The Age of Enlightenment</a:t>
            </a:r>
            <a:endParaRPr lang="en-US" dirty="0">
              <a:solidFill>
                <a:schemeClr val="tx1">
                  <a:lumMod val="85000"/>
                </a:schemeClr>
              </a:solidFill>
              <a:latin typeface="Castellar" pitchFamily="18" charset="0"/>
            </a:endParaRPr>
          </a:p>
        </p:txBody>
      </p:sp>
      <p:sp>
        <p:nvSpPr>
          <p:cNvPr id="3" name="Content Placeholder 2"/>
          <p:cNvSpPr>
            <a:spLocks noGrp="1"/>
          </p:cNvSpPr>
          <p:nvPr>
            <p:ph idx="1"/>
          </p:nvPr>
        </p:nvSpPr>
        <p:spPr>
          <a:xfrm>
            <a:off x="381000" y="5105400"/>
            <a:ext cx="8229600" cy="1600200"/>
          </a:xfrm>
        </p:spPr>
        <p:txBody>
          <a:bodyPr/>
          <a:lstStyle/>
          <a:p>
            <a:pPr>
              <a:buFont typeface="Wingdings" pitchFamily="2" charset="2"/>
              <a:buChar char="Ø"/>
            </a:pPr>
            <a:r>
              <a:rPr lang="en-US" sz="2000" dirty="0" smtClean="0">
                <a:latin typeface="Andalus" pitchFamily="2" charset="-78"/>
                <a:cs typeface="Andalus" pitchFamily="2" charset="-78"/>
              </a:rPr>
              <a:t>Depended upon reason in explaining the mysteries of the universe.</a:t>
            </a:r>
          </a:p>
          <a:p>
            <a:pPr>
              <a:buFont typeface="Wingdings" pitchFamily="2" charset="2"/>
              <a:buChar char="Ø"/>
            </a:pPr>
            <a:r>
              <a:rPr lang="en-US" sz="2000" dirty="0" smtClean="0">
                <a:latin typeface="Andalus" pitchFamily="2" charset="-78"/>
                <a:cs typeface="Andalus" pitchFamily="2" charset="-78"/>
              </a:rPr>
              <a:t>Led to many scientific innovations in astronomy, industry and medicine.</a:t>
            </a:r>
          </a:p>
          <a:p>
            <a:pPr>
              <a:buFont typeface="Wingdings" pitchFamily="2" charset="2"/>
              <a:buChar char="Ø"/>
            </a:pPr>
            <a:r>
              <a:rPr lang="en-US" sz="2000" dirty="0" smtClean="0">
                <a:latin typeface="Andalus" pitchFamily="2" charset="-78"/>
                <a:cs typeface="Andalus" pitchFamily="2" charset="-78"/>
              </a:rPr>
              <a:t>The world was a conflict between the rational and the irrational.</a:t>
            </a:r>
          </a:p>
          <a:p>
            <a:pPr>
              <a:buFont typeface="Wingdings" pitchFamily="2" charset="2"/>
              <a:buChar char="Ø"/>
            </a:pPr>
            <a:r>
              <a:rPr lang="en-US" sz="2000" dirty="0" smtClean="0">
                <a:latin typeface="Andalus" pitchFamily="2" charset="-78"/>
                <a:cs typeface="Andalus" pitchFamily="2" charset="-78"/>
              </a:rPr>
              <a:t>Focused on Greek and Roman thinkers as their models.</a:t>
            </a:r>
          </a:p>
          <a:p>
            <a:pPr>
              <a:buFont typeface="Wingdings" pitchFamily="2" charset="2"/>
              <a:buChar char="Ø"/>
            </a:pPr>
            <a:endParaRPr lang="en-US" dirty="0">
              <a:latin typeface="Andalus"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3010"/>
                                        </p:tgtEl>
                                        <p:attrNameLst>
                                          <p:attrName>style.visibility</p:attrName>
                                        </p:attrNameLst>
                                      </p:cBhvr>
                                      <p:to>
                                        <p:strVal val="visible"/>
                                      </p:to>
                                    </p:set>
                                    <p:animEffect transition="in" filter="fade">
                                      <p:cBhvr>
                                        <p:cTn id="11" dur="2000"/>
                                        <p:tgtEl>
                                          <p:spTgt spid="43010"/>
                                        </p:tgtEl>
                                      </p:cBhvr>
                                    </p:animEffect>
                                  </p:childTnLst>
                                </p:cTn>
                              </p:par>
                            </p:childTnLst>
                          </p:cTn>
                        </p:par>
                        <p:par>
                          <p:cTn id="12" fill="hold">
                            <p:stCondLst>
                              <p:cond delay="4000"/>
                            </p:stCondLst>
                            <p:childTnLst>
                              <p:par>
                                <p:cTn id="13" presetID="47"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7"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47"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7000"/>
                            </p:stCondLst>
                            <p:childTnLst>
                              <p:par>
                                <p:cTn id="31" presetID="47" presetClass="entr" presetSubtype="0"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228600" y="914400"/>
            <a:ext cx="4810766" cy="3608074"/>
          </a:xfrm>
          <a:prstGeom prst="rect">
            <a:avLst/>
          </a:prstGeom>
          <a:effectLst>
            <a:softEdge rad="127000"/>
          </a:effectLst>
        </p:spPr>
      </p:pic>
      <p:sp>
        <p:nvSpPr>
          <p:cNvPr id="2" name="Title 1"/>
          <p:cNvSpPr>
            <a:spLocks noGrp="1"/>
          </p:cNvSpPr>
          <p:nvPr>
            <p:ph type="title"/>
          </p:nvPr>
        </p:nvSpPr>
        <p:spPr>
          <a:xfrm>
            <a:off x="457200" y="152400"/>
            <a:ext cx="8229600" cy="868362"/>
          </a:xfrm>
        </p:spPr>
        <p:txBody>
          <a:bodyPr>
            <a:normAutofit/>
          </a:bodyPr>
          <a:lstStyle/>
          <a:p>
            <a:r>
              <a:rPr lang="en-US" sz="3700" dirty="0" smtClean="0">
                <a:solidFill>
                  <a:schemeClr val="bg1">
                    <a:lumMod val="85000"/>
                    <a:lumOff val="15000"/>
                  </a:schemeClr>
                </a:solidFill>
                <a:latin typeface="Castellar" pitchFamily="18" charset="0"/>
              </a:rPr>
              <a:t>The Age of Revolutions</a:t>
            </a:r>
            <a:endParaRPr lang="en-US" sz="3700" dirty="0">
              <a:solidFill>
                <a:schemeClr val="bg1">
                  <a:lumMod val="85000"/>
                  <a:lumOff val="15000"/>
                </a:schemeClr>
              </a:solidFill>
              <a:latin typeface="Castellar" pitchFamily="18" charset="0"/>
            </a:endParaRPr>
          </a:p>
        </p:txBody>
      </p:sp>
      <p:pic>
        <p:nvPicPr>
          <p:cNvPr id="10" name="Content Placeholder 3"/>
          <p:cNvPicPr>
            <a:picLocks noGrp="1" noChangeAspect="1"/>
          </p:cNvPicPr>
          <p:nvPr>
            <p:ph idx="1"/>
          </p:nvPr>
        </p:nvPicPr>
        <p:blipFill>
          <a:blip r:embed="rId3" cstate="print"/>
          <a:stretch>
            <a:fillRect/>
          </a:stretch>
        </p:blipFill>
        <p:spPr>
          <a:xfrm>
            <a:off x="4724400" y="1066800"/>
            <a:ext cx="4419600" cy="3682540"/>
          </a:xfrm>
          <a:prstGeom prst="rect">
            <a:avLst/>
          </a:prstGeom>
          <a:effectLst>
            <a:softEdge rad="127000"/>
          </a:effectLst>
        </p:spPr>
      </p:pic>
      <p:pic>
        <p:nvPicPr>
          <p:cNvPr id="11" name="Picture 10"/>
          <p:cNvPicPr>
            <a:picLocks noChangeAspect="1"/>
          </p:cNvPicPr>
          <p:nvPr/>
        </p:nvPicPr>
        <p:blipFill>
          <a:blip r:embed="rId4" cstate="print"/>
          <a:stretch>
            <a:fillRect/>
          </a:stretch>
        </p:blipFill>
        <p:spPr>
          <a:xfrm>
            <a:off x="609600" y="3479800"/>
            <a:ext cx="5486400" cy="3378200"/>
          </a:xfrm>
          <a:prstGeom prst="rect">
            <a:avLst/>
          </a:prstGeom>
          <a:effectLst>
            <a:softEdge rad="317500"/>
          </a:effectLst>
        </p:spPr>
      </p:pic>
      <p:pic>
        <p:nvPicPr>
          <p:cNvPr id="12" name="Picture 11"/>
          <p:cNvPicPr>
            <a:picLocks noChangeAspect="1"/>
          </p:cNvPicPr>
          <p:nvPr/>
        </p:nvPicPr>
        <p:blipFill>
          <a:blip r:embed="rId5" cstate="print"/>
          <a:stretch>
            <a:fillRect/>
          </a:stretch>
        </p:blipFill>
        <p:spPr>
          <a:xfrm>
            <a:off x="6019800" y="3785709"/>
            <a:ext cx="2380971" cy="3072291"/>
          </a:xfrm>
          <a:prstGeom prst="rect">
            <a:avLst/>
          </a:prstGeom>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lum contrast="-20000"/>
          </a:blip>
          <a:stretch>
            <a:fillRect/>
          </a:stretch>
        </p:blipFill>
        <p:spPr>
          <a:xfrm>
            <a:off x="304800" y="228600"/>
            <a:ext cx="8534400" cy="6400800"/>
          </a:xfrm>
          <a:prstGeom prst="rect">
            <a:avLst/>
          </a:prstGeom>
          <a:effectLst>
            <a:softEdge rad="127000"/>
          </a:effectLst>
        </p:spPr>
      </p:pic>
      <p:sp>
        <p:nvSpPr>
          <p:cNvPr id="2" name="Title 1"/>
          <p:cNvSpPr>
            <a:spLocks noGrp="1"/>
          </p:cNvSpPr>
          <p:nvPr>
            <p:ph type="title"/>
          </p:nvPr>
        </p:nvSpPr>
        <p:spPr/>
        <p:txBody>
          <a:bodyPr>
            <a:normAutofit/>
          </a:bodyPr>
          <a:lstStyle/>
          <a:p>
            <a:r>
              <a:rPr lang="en-US" sz="3700" dirty="0" smtClean="0">
                <a:solidFill>
                  <a:schemeClr val="tx1">
                    <a:lumMod val="85000"/>
                  </a:schemeClr>
                </a:solidFill>
                <a:latin typeface="Castellar" pitchFamily="18" charset="0"/>
              </a:rPr>
              <a:t>American Revolution</a:t>
            </a:r>
            <a:endParaRPr lang="en-US" sz="3700" dirty="0">
              <a:solidFill>
                <a:schemeClr val="tx1">
                  <a:lumMod val="85000"/>
                </a:schemeClr>
              </a:solidFill>
              <a:latin typeface="Castellar" pitchFamily="18" charset="0"/>
            </a:endParaRPr>
          </a:p>
        </p:txBody>
      </p:sp>
      <p:sp>
        <p:nvSpPr>
          <p:cNvPr id="3" name="Content Placeholder 2"/>
          <p:cNvSpPr>
            <a:spLocks noGrp="1"/>
          </p:cNvSpPr>
          <p:nvPr>
            <p:ph idx="1"/>
          </p:nvPr>
        </p:nvSpPr>
        <p:spPr>
          <a:xfrm>
            <a:off x="609600" y="4495800"/>
            <a:ext cx="8229600" cy="1981200"/>
          </a:xfrm>
        </p:spPr>
        <p:txBody>
          <a:bodyPr/>
          <a:lstStyle/>
          <a:p>
            <a:pPr>
              <a:buFont typeface="Wingdings" pitchFamily="2" charset="2"/>
              <a:buChar char="Ø"/>
            </a:pPr>
            <a:r>
              <a:rPr lang="en-US" sz="2000" dirty="0" smtClean="0">
                <a:latin typeface="Andalus" pitchFamily="2" charset="-78"/>
                <a:cs typeface="Andalus" pitchFamily="2" charset="-78"/>
              </a:rPr>
              <a:t>American: First revolution by a Declaration of Independence that ushered in democratic governments, rather than ones ruled by European monarchs.</a:t>
            </a:r>
          </a:p>
          <a:p>
            <a:pPr>
              <a:buFont typeface="Wingdings" pitchFamily="2" charset="2"/>
              <a:buChar char="Ø"/>
            </a:pPr>
            <a:r>
              <a:rPr lang="en-US" sz="2000" dirty="0" smtClean="0">
                <a:latin typeface="Andalus" pitchFamily="2" charset="-78"/>
                <a:cs typeface="Andalus" pitchFamily="2" charset="-78"/>
              </a:rPr>
              <a:t>Though the founders of the United States were Enlightenment thinkers, many were radicals.</a:t>
            </a:r>
          </a:p>
          <a:p>
            <a:pPr>
              <a:buFont typeface="Wingdings" pitchFamily="2" charset="2"/>
              <a:buChar char="Ø"/>
            </a:pPr>
            <a:endParaRPr lang="en-US" dirty="0">
              <a:latin typeface="Andalus" pitchFamily="2" charset="-78"/>
              <a:cs typeface="Andalus" pitchFamily="2" charset="-78"/>
            </a:endParaRPr>
          </a:p>
        </p:txBody>
      </p:sp>
      <p:pic>
        <p:nvPicPr>
          <p:cNvPr id="5" name="34134__lg__marching-drum-03.wav">
            <a:hlinkClick r:id="" action="ppaction://media"/>
          </p:cNvPr>
          <p:cNvPicPr>
            <a:picLocks noRot="1" noChangeAspect="1"/>
          </p:cNvPicPr>
          <p:nvPr>
            <a:audioFile r:link="rId1"/>
          </p:nvPr>
        </p:nvPicPr>
        <p:blipFill>
          <a:blip r:embed="rId4" cstate="print"/>
          <a:stretch>
            <a:fillRect/>
          </a:stretch>
        </p:blipFill>
        <p:spPr>
          <a:xfrm>
            <a:off x="8686800" y="228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9"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0" fill="hold"/>
                                        <p:tgtEl>
                                          <p:spTgt spid="4"/>
                                        </p:tgtEl>
                                        <p:attrNameLst>
                                          <p:attrName>ppt_w</p:attrName>
                                        </p:attrNameLst>
                                      </p:cBhvr>
                                      <p:tavLst>
                                        <p:tav tm="0" fmla="#ppt_w*sin(2.5*pi*$)">
                                          <p:val>
                                            <p:fltVal val="0"/>
                                          </p:val>
                                        </p:tav>
                                        <p:tav tm="100000">
                                          <p:val>
                                            <p:fltVal val="1"/>
                                          </p:val>
                                        </p:tav>
                                      </p:tavLst>
                                    </p:anim>
                                    <p:anim calcmode="lin" valueType="num">
                                      <p:cBhvr>
                                        <p:cTn id="14" dur="5000" fill="hold"/>
                                        <p:tgtEl>
                                          <p:spTgt spid="4"/>
                                        </p:tgtEl>
                                        <p:attrNameLst>
                                          <p:attrName>ppt_h</p:attrName>
                                        </p:attrNameLst>
                                      </p:cBhvr>
                                      <p:tavLst>
                                        <p:tav tm="0">
                                          <p:val>
                                            <p:strVal val="#ppt_h"/>
                                          </p:val>
                                        </p:tav>
                                        <p:tav tm="100000">
                                          <p:val>
                                            <p:strVal val="#ppt_h"/>
                                          </p:val>
                                        </p:tav>
                                      </p:tavLst>
                                    </p:anim>
                                  </p:childTnLst>
                                </p:cTn>
                              </p:par>
                              <p:par>
                                <p:cTn id="15" presetID="1" presetClass="mediacall" presetSubtype="0" fill="hold" nodeType="withEffect">
                                  <p:stCondLst>
                                    <p:cond delay="0"/>
                                  </p:stCondLst>
                                  <p:childTnLst>
                                    <p:cmd type="call" cmd="playFrom(0.0)">
                                      <p:cBhvr>
                                        <p:cTn id="16" dur="5980" fill="hold"/>
                                        <p:tgtEl>
                                          <p:spTgt spid="5"/>
                                        </p:tgtEl>
                                      </p:cBhvr>
                                    </p:cmd>
                                  </p:childTnLst>
                                </p:cTn>
                              </p:par>
                            </p:childTnLst>
                          </p:cTn>
                        </p:par>
                        <p:par>
                          <p:cTn id="17" fill="hold">
                            <p:stCondLst>
                              <p:cond delay="6980"/>
                            </p:stCondLst>
                            <p:childTnLst>
                              <p:par>
                                <p:cTn id="18" presetID="55"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3">
                                            <p:txEl>
                                              <p:pRg st="0" end="0"/>
                                            </p:txEl>
                                          </p:spTgt>
                                        </p:tgtEl>
                                      </p:cBhvr>
                                    </p:animEffect>
                                  </p:childTnLst>
                                </p:cTn>
                              </p:par>
                            </p:childTnLst>
                          </p:cTn>
                        </p:par>
                        <p:par>
                          <p:cTn id="23" fill="hold">
                            <p:stCondLst>
                              <p:cond delay="7980"/>
                            </p:stCondLst>
                            <p:childTnLst>
                              <p:par>
                                <p:cTn id="24" presetID="55" presetClass="entr" presetSubtype="0"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lum contrast="-30000"/>
          </a:blip>
          <a:stretch>
            <a:fillRect/>
          </a:stretch>
        </p:blipFill>
        <p:spPr>
          <a:xfrm>
            <a:off x="381000" y="304800"/>
            <a:ext cx="8458200" cy="6343650"/>
          </a:xfrm>
          <a:prstGeom prst="rect">
            <a:avLst/>
          </a:prstGeom>
          <a:effectLst>
            <a:softEdge rad="63500"/>
          </a:effectLst>
        </p:spPr>
      </p:pic>
      <p:sp>
        <p:nvSpPr>
          <p:cNvPr id="2" name="Title 1"/>
          <p:cNvSpPr>
            <a:spLocks noGrp="1"/>
          </p:cNvSpPr>
          <p:nvPr>
            <p:ph type="title"/>
          </p:nvPr>
        </p:nvSpPr>
        <p:spPr/>
        <p:txBody>
          <a:bodyPr>
            <a:normAutofit/>
          </a:bodyPr>
          <a:lstStyle/>
          <a:p>
            <a:r>
              <a:rPr lang="en-US" sz="3700" dirty="0" smtClean="0">
                <a:solidFill>
                  <a:schemeClr val="tx1"/>
                </a:solidFill>
                <a:latin typeface="Castellar" pitchFamily="18" charset="0"/>
              </a:rPr>
              <a:t>French Revolution</a:t>
            </a:r>
            <a:endParaRPr lang="en-US" sz="3700" dirty="0">
              <a:solidFill>
                <a:schemeClr val="tx1"/>
              </a:solidFill>
              <a:latin typeface="Castellar" pitchFamily="18" charset="0"/>
            </a:endParaRPr>
          </a:p>
        </p:txBody>
      </p:sp>
      <p:sp>
        <p:nvSpPr>
          <p:cNvPr id="3" name="Content Placeholder 2"/>
          <p:cNvSpPr>
            <a:spLocks noGrp="1"/>
          </p:cNvSpPr>
          <p:nvPr>
            <p:ph idx="1"/>
          </p:nvPr>
        </p:nvSpPr>
        <p:spPr>
          <a:xfrm>
            <a:off x="457200" y="2286000"/>
            <a:ext cx="8229600" cy="1524000"/>
          </a:xfrm>
        </p:spPr>
        <p:txBody>
          <a:bodyPr/>
          <a:lstStyle/>
          <a:p>
            <a:pPr>
              <a:buFont typeface="Wingdings" pitchFamily="2" charset="2"/>
              <a:buChar char="Ø"/>
            </a:pPr>
            <a:r>
              <a:rPr lang="en-US" sz="2000" dirty="0" smtClean="0">
                <a:latin typeface="Andalus" pitchFamily="2" charset="-78"/>
                <a:cs typeface="Andalus" pitchFamily="2" charset="-78"/>
              </a:rPr>
              <a:t>The bloodshed demonstrated in the French Revolution, especially the “Reign Of Terror”, coupled with the overthrow of a European monarch troubled the British.</a:t>
            </a:r>
          </a:p>
          <a:p>
            <a:pPr>
              <a:buFont typeface="Wingdings" pitchFamily="2" charset="2"/>
              <a:buChar char="Ø"/>
            </a:pPr>
            <a:r>
              <a:rPr lang="en-US" sz="2000" dirty="0" smtClean="0">
                <a:latin typeface="Andalus" pitchFamily="2" charset="-78"/>
                <a:cs typeface="Andalus" pitchFamily="2" charset="-78"/>
              </a:rPr>
              <a:t>The “Reign of Terror” was reflected in the terror of the Gothic's.</a:t>
            </a:r>
          </a:p>
          <a:p>
            <a:pPr>
              <a:buFont typeface="Wingdings" pitchFamily="2" charset="2"/>
              <a:buChar char="Ø"/>
            </a:pPr>
            <a:endParaRPr lang="en-US" dirty="0">
              <a:latin typeface="Andalus" pitchFamily="2" charset="-78"/>
              <a:cs typeface="Andalus" pitchFamily="2"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grayscl/>
          </a:blip>
          <a:stretch>
            <a:fillRect/>
          </a:stretch>
        </p:blipFill>
        <p:spPr>
          <a:xfrm>
            <a:off x="304800" y="762000"/>
            <a:ext cx="8521878" cy="5637630"/>
          </a:xfrm>
          <a:prstGeom prst="rect">
            <a:avLst/>
          </a:prstGeom>
          <a:effectLst>
            <a:softEdge rad="317500"/>
          </a:effectLst>
        </p:spPr>
      </p:pic>
      <p:sp>
        <p:nvSpPr>
          <p:cNvPr id="2" name="Title 1"/>
          <p:cNvSpPr>
            <a:spLocks noGrp="1"/>
          </p:cNvSpPr>
          <p:nvPr>
            <p:ph type="title"/>
          </p:nvPr>
        </p:nvSpPr>
        <p:spPr/>
        <p:txBody>
          <a:bodyPr>
            <a:normAutofit fontScale="90000"/>
          </a:bodyPr>
          <a:lstStyle/>
          <a:p>
            <a:r>
              <a:rPr lang="en-US" dirty="0" smtClean="0">
                <a:solidFill>
                  <a:schemeClr val="tx1"/>
                </a:solidFill>
                <a:latin typeface="Castellar" pitchFamily="18" charset="0"/>
              </a:rPr>
              <a:t>The Industrial Revolution</a:t>
            </a:r>
            <a:endParaRPr lang="en-US" dirty="0">
              <a:solidFill>
                <a:schemeClr val="tx1"/>
              </a:solidFill>
              <a:latin typeface="Castellar" pitchFamily="18" charset="0"/>
            </a:endParaRPr>
          </a:p>
        </p:txBody>
      </p:sp>
      <p:sp>
        <p:nvSpPr>
          <p:cNvPr id="3" name="Content Placeholder 2"/>
          <p:cNvSpPr>
            <a:spLocks noGrp="1"/>
          </p:cNvSpPr>
          <p:nvPr>
            <p:ph idx="1"/>
          </p:nvPr>
        </p:nvSpPr>
        <p:spPr/>
        <p:txBody>
          <a:bodyPr/>
          <a:lstStyle/>
          <a:p>
            <a:pPr>
              <a:buFont typeface="Wingdings" pitchFamily="2" charset="2"/>
              <a:buChar char="Ø"/>
            </a:pPr>
            <a:r>
              <a:rPr lang="en-US" sz="2000" dirty="0" smtClean="0">
                <a:latin typeface="Andalus" pitchFamily="2" charset="-78"/>
                <a:cs typeface="Andalus" pitchFamily="2" charset="-78"/>
              </a:rPr>
              <a:t>Many technological advances moved citizenry from the outskirts to the centers of cities.</a:t>
            </a:r>
          </a:p>
          <a:p>
            <a:pPr>
              <a:buFont typeface="Wingdings" pitchFamily="2" charset="2"/>
              <a:buChar char="Ø"/>
            </a:pPr>
            <a:r>
              <a:rPr lang="en-US" sz="2000" dirty="0" smtClean="0">
                <a:latin typeface="Andalus" pitchFamily="2" charset="-78"/>
                <a:cs typeface="Andalus" pitchFamily="2" charset="-78"/>
              </a:rPr>
              <a:t>Invention of the Steam Engine led to greater advancements in manufacturing and transportation.</a:t>
            </a:r>
          </a:p>
          <a:p>
            <a:pPr>
              <a:buFont typeface="Wingdings" pitchFamily="2" charset="2"/>
              <a:buChar char="Ø"/>
            </a:pPr>
            <a:r>
              <a:rPr lang="en-US" sz="2000" dirty="0" smtClean="0">
                <a:latin typeface="Andalus" pitchFamily="2" charset="-78"/>
                <a:cs typeface="Andalus" pitchFamily="2" charset="-78"/>
              </a:rPr>
              <a:t>Invention of Gas Lighting allowed factories to stay open longer and cities to light their streets.</a:t>
            </a:r>
          </a:p>
          <a:p>
            <a:pPr>
              <a:buFont typeface="Wingdings" pitchFamily="2" charset="2"/>
              <a:buChar char="Ø"/>
            </a:pPr>
            <a:r>
              <a:rPr lang="en-US" sz="2000" dirty="0" smtClean="0">
                <a:latin typeface="Andalus" pitchFamily="2" charset="-78"/>
                <a:cs typeface="Andalus" pitchFamily="2" charset="-78"/>
              </a:rPr>
              <a:t>Invention of mechanized looms allowed clothes to be made faster- at the cost of putting people out of work.</a:t>
            </a:r>
          </a:p>
          <a:p>
            <a:pPr>
              <a:buFont typeface="Wingdings" pitchFamily="2" charset="2"/>
              <a:buChar char="Ø"/>
            </a:pPr>
            <a:endParaRPr lang="en-US" dirty="0">
              <a:latin typeface="Andalus"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3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800" decel="100000"/>
                                        <p:tgtEl>
                                          <p:spTgt spid="3">
                                            <p:txEl>
                                              <p:pRg st="0" end="0"/>
                                            </p:txEl>
                                          </p:spTgt>
                                        </p:tgtEl>
                                      </p:cBhvr>
                                    </p:animEffect>
                                    <p:anim calcmode="lin" valueType="num">
                                      <p:cBhvr>
                                        <p:cTn id="20"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1"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2"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par>
                          <p:cTn id="25" fill="hold">
                            <p:stCondLst>
                              <p:cond delay="3000"/>
                            </p:stCondLst>
                            <p:childTnLst>
                              <p:par>
                                <p:cTn id="26" presetID="30" presetClass="entr" presetSubtype="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800" decel="100000"/>
                                        <p:tgtEl>
                                          <p:spTgt spid="3">
                                            <p:txEl>
                                              <p:pRg st="1" end="1"/>
                                            </p:txEl>
                                          </p:spTgt>
                                        </p:tgtEl>
                                      </p:cBhvr>
                                    </p:animEffect>
                                    <p:anim calcmode="lin" valueType="num">
                                      <p:cBhvr>
                                        <p:cTn id="29"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30"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1"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34" fill="hold">
                            <p:stCondLst>
                              <p:cond delay="4000"/>
                            </p:stCondLst>
                            <p:childTnLst>
                              <p:par>
                                <p:cTn id="35" presetID="30" presetClass="entr" presetSubtype="0" fill="hold" grpId="0"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800" decel="100000"/>
                                        <p:tgtEl>
                                          <p:spTgt spid="3">
                                            <p:txEl>
                                              <p:pRg st="2" end="2"/>
                                            </p:txEl>
                                          </p:spTgt>
                                        </p:tgtEl>
                                      </p:cBhvr>
                                    </p:animEffect>
                                    <p:anim calcmode="lin" valueType="num">
                                      <p:cBhvr>
                                        <p:cTn id="3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par>
                          <p:cTn id="43" fill="hold">
                            <p:stCondLst>
                              <p:cond delay="5000"/>
                            </p:stCondLst>
                            <p:childTnLst>
                              <p:par>
                                <p:cTn id="44" presetID="30" presetClass="entr" presetSubtype="0"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800" decel="100000"/>
                                        <p:tgtEl>
                                          <p:spTgt spid="3">
                                            <p:txEl>
                                              <p:pRg st="3" end="3"/>
                                            </p:txEl>
                                          </p:spTgt>
                                        </p:tgtEl>
                                      </p:cBhvr>
                                    </p:animEffect>
                                    <p:anim calcmode="lin" valueType="num">
                                      <p:cBhvr>
                                        <p:cTn id="47"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48"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49"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Users\User\Desktop\gothic.jpg"/>
          <p:cNvPicPr/>
          <p:nvPr/>
        </p:nvPicPr>
        <p:blipFill>
          <a:blip r:embed="rId3" cstate="print">
            <a:grayscl/>
          </a:blip>
          <a:srcRect/>
          <a:stretch>
            <a:fillRect/>
          </a:stretch>
        </p:blipFill>
        <p:spPr bwMode="auto">
          <a:xfrm>
            <a:off x="0" y="0"/>
            <a:ext cx="9144000" cy="6858000"/>
          </a:xfrm>
          <a:prstGeom prst="ellipse">
            <a:avLst/>
          </a:prstGeom>
          <a:noFill/>
          <a:ln w="9525">
            <a:noFill/>
            <a:miter lim="800000"/>
            <a:headEnd/>
            <a:tailEnd/>
          </a:ln>
          <a:effectLst>
            <a:softEdge rad="317500"/>
          </a:effectLst>
        </p:spPr>
      </p:pic>
      <p:sp>
        <p:nvSpPr>
          <p:cNvPr id="2" name="Title 1"/>
          <p:cNvSpPr>
            <a:spLocks noGrp="1"/>
          </p:cNvSpPr>
          <p:nvPr>
            <p:ph type="title"/>
          </p:nvPr>
        </p:nvSpPr>
        <p:spPr/>
        <p:txBody>
          <a:bodyPr>
            <a:noAutofit/>
          </a:bodyPr>
          <a:lstStyle/>
          <a:p>
            <a:r>
              <a:rPr lang="en-US" dirty="0" smtClean="0">
                <a:solidFill>
                  <a:schemeClr val="tx1"/>
                </a:solidFill>
                <a:latin typeface="Castellar" pitchFamily="18" charset="0"/>
              </a:rPr>
              <a:t>Overview of gothic</a:t>
            </a:r>
            <a:endParaRPr lang="en-US" dirty="0">
              <a:solidFill>
                <a:schemeClr val="tx1"/>
              </a:solidFill>
              <a:latin typeface="Castellar" pitchFamily="18" charset="0"/>
            </a:endParaRPr>
          </a:p>
        </p:txBody>
      </p:sp>
      <p:pic>
        <p:nvPicPr>
          <p:cNvPr id="5" name="Picture 4" descr="http://www.filmreference.com/images/sjff_03_img1160.jpg"/>
          <p:cNvPicPr/>
          <p:nvPr/>
        </p:nvPicPr>
        <p:blipFill>
          <a:blip r:embed="rId4" cstate="print"/>
          <a:srcRect/>
          <a:stretch>
            <a:fillRect/>
          </a:stretch>
        </p:blipFill>
        <p:spPr bwMode="auto">
          <a:xfrm>
            <a:off x="228600" y="1143000"/>
            <a:ext cx="2371725" cy="3000375"/>
          </a:xfrm>
          <a:prstGeom prst="ellipse">
            <a:avLst/>
          </a:prstGeom>
          <a:noFill/>
          <a:ln w="9525">
            <a:noFill/>
            <a:miter lim="800000"/>
            <a:headEnd/>
            <a:tailEnd/>
          </a:ln>
          <a:effectLst>
            <a:softEdge rad="63500"/>
          </a:effectLst>
        </p:spPr>
      </p:pic>
      <p:pic>
        <p:nvPicPr>
          <p:cNvPr id="6" name="Picture 5" descr="http://abigailsateliers.files.wordpress.com/2011/11/levampire00.jpg"/>
          <p:cNvPicPr/>
          <p:nvPr/>
        </p:nvPicPr>
        <p:blipFill>
          <a:blip r:embed="rId5" cstate="print"/>
          <a:srcRect/>
          <a:stretch>
            <a:fillRect/>
          </a:stretch>
        </p:blipFill>
        <p:spPr bwMode="auto">
          <a:xfrm>
            <a:off x="5715000" y="3810000"/>
            <a:ext cx="3080123" cy="2619375"/>
          </a:xfrm>
          <a:prstGeom prst="ellipse">
            <a:avLst/>
          </a:prstGeom>
          <a:noFill/>
          <a:ln w="9525">
            <a:noFill/>
            <a:miter lim="800000"/>
            <a:headEnd/>
            <a:tailEnd/>
          </a:ln>
          <a:effectLst>
            <a:softEdge rad="63500"/>
          </a:effectLst>
        </p:spPr>
      </p:pic>
      <p:pic>
        <p:nvPicPr>
          <p:cNvPr id="8" name="52450__inchadney__craw.wav">
            <a:hlinkClick r:id="" action="ppaction://media"/>
          </p:cNvPr>
          <p:cNvPicPr>
            <a:picLocks noRot="1" noChangeAspect="1"/>
          </p:cNvPicPr>
          <p:nvPr>
            <a:audioFile r:link="rId1"/>
          </p:nvPr>
        </p:nvPicPr>
        <p:blipFill>
          <a:blip r:embed="rId6" cstate="print"/>
          <a:stretch>
            <a:fillRect/>
          </a:stretch>
        </p:blipFill>
        <p:spPr>
          <a:xfrm>
            <a:off x="8534400" y="304800"/>
            <a:ext cx="304800" cy="304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2999" fill="hold"/>
                                        <p:tgtEl>
                                          <p:spTgt spid="8"/>
                                        </p:tgtEl>
                                      </p:cBhvr>
                                    </p:cmd>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lum bright="-30000"/>
          </a:blip>
          <a:srcRect l="-1238" t="-1" r="315" b="1281"/>
          <a:stretch>
            <a:fillRect/>
          </a:stretch>
        </p:blipFill>
        <p:spPr>
          <a:xfrm>
            <a:off x="2819400" y="762000"/>
            <a:ext cx="3572656"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57200" y="0"/>
            <a:ext cx="8229600" cy="914400"/>
          </a:xfrm>
        </p:spPr>
        <p:txBody>
          <a:bodyPr>
            <a:normAutofit/>
          </a:bodyPr>
          <a:lstStyle/>
          <a:p>
            <a:r>
              <a:rPr lang="en-US" sz="3700" dirty="0" smtClean="0">
                <a:solidFill>
                  <a:schemeClr val="tx1"/>
                </a:solidFill>
                <a:latin typeface="Castellar" pitchFamily="18" charset="0"/>
              </a:rPr>
              <a:t>The Luddites</a:t>
            </a:r>
            <a:endParaRPr lang="en-US" sz="3700" dirty="0">
              <a:solidFill>
                <a:schemeClr val="tx1"/>
              </a:solidFill>
              <a:latin typeface="Castellar" pitchFamily="18" charset="0"/>
            </a:endParaRPr>
          </a:p>
        </p:txBody>
      </p:sp>
      <p:sp>
        <p:nvSpPr>
          <p:cNvPr id="5" name="Rectangle 4"/>
          <p:cNvSpPr/>
          <p:nvPr/>
        </p:nvSpPr>
        <p:spPr>
          <a:xfrm>
            <a:off x="762000" y="2133600"/>
            <a:ext cx="7772400" cy="4154984"/>
          </a:xfrm>
          <a:prstGeom prst="rect">
            <a:avLst/>
          </a:prstGeom>
        </p:spPr>
        <p:txBody>
          <a:bodyPr wrap="square">
            <a:spAutoFit/>
          </a:bodyPr>
          <a:lstStyle/>
          <a:p>
            <a:pPr>
              <a:buFont typeface="Wingdings" pitchFamily="2" charset="2"/>
              <a:buChar char="Ø"/>
            </a:pPr>
            <a:r>
              <a:rPr lang="en-US" sz="2400" dirty="0" smtClean="0">
                <a:latin typeface="Andalus" pitchFamily="2" charset="-78"/>
                <a:cs typeface="Andalus" pitchFamily="2" charset="-78"/>
              </a:rPr>
              <a:t>Luddites were the response to the loss of jobs created by the automatic looms.</a:t>
            </a:r>
          </a:p>
          <a:p>
            <a:pPr>
              <a:buFont typeface="Wingdings" pitchFamily="2" charset="2"/>
              <a:buChar char="Ø"/>
            </a:pPr>
            <a:r>
              <a:rPr lang="en-US" sz="2400" dirty="0" smtClean="0">
                <a:latin typeface="Andalus" pitchFamily="2" charset="-78"/>
                <a:cs typeface="Andalus" pitchFamily="2" charset="-78"/>
              </a:rPr>
              <a:t>Experienced workers were losing jobs and wages to the unskilled. They began to smash their machines.</a:t>
            </a:r>
          </a:p>
          <a:p>
            <a:pPr>
              <a:buFont typeface="Wingdings" pitchFamily="2" charset="2"/>
              <a:buChar char="Ø"/>
            </a:pPr>
            <a:r>
              <a:rPr lang="en-US" sz="2400" dirty="0" smtClean="0">
                <a:latin typeface="Andalus" pitchFamily="2" charset="-78"/>
                <a:cs typeface="Andalus" pitchFamily="2" charset="-78"/>
              </a:rPr>
              <a:t>Textile Manufacturers began receiving letters from “General Ned </a:t>
            </a:r>
            <a:r>
              <a:rPr lang="en-US" sz="2400" dirty="0" err="1" smtClean="0">
                <a:latin typeface="Andalus" pitchFamily="2" charset="-78"/>
                <a:cs typeface="Andalus" pitchFamily="2" charset="-78"/>
              </a:rPr>
              <a:t>Ludd</a:t>
            </a:r>
            <a:r>
              <a:rPr lang="en-US" sz="2400" dirty="0" smtClean="0">
                <a:latin typeface="Andalus" pitchFamily="2" charset="-78"/>
                <a:cs typeface="Andalus" pitchFamily="2" charset="-78"/>
              </a:rPr>
              <a:t> and his Army of Redressers”, hence Luddites.</a:t>
            </a:r>
          </a:p>
          <a:p>
            <a:pPr>
              <a:buFont typeface="Wingdings" pitchFamily="2" charset="2"/>
              <a:buChar char="Ø"/>
            </a:pPr>
            <a:r>
              <a:rPr lang="en-US" sz="2400" dirty="0" smtClean="0">
                <a:latin typeface="Andalus" pitchFamily="2" charset="-78"/>
                <a:cs typeface="Andalus" pitchFamily="2" charset="-78"/>
              </a:rPr>
              <a:t>Eventually this mayhem led to a state of martial law, with troops being stationed in cities affected by </a:t>
            </a:r>
            <a:r>
              <a:rPr lang="en-US" sz="2400" dirty="0" err="1" smtClean="0">
                <a:latin typeface="Andalus" pitchFamily="2" charset="-78"/>
                <a:cs typeface="Andalus" pitchFamily="2" charset="-78"/>
              </a:rPr>
              <a:t>Luddism</a:t>
            </a:r>
            <a:r>
              <a:rPr lang="en-US" sz="2400" dirty="0" smtClean="0">
                <a:latin typeface="Andalus" pitchFamily="2" charset="-78"/>
                <a:cs typeface="Andalus" pitchFamily="2" charset="-78"/>
              </a:rPr>
              <a:t>.</a:t>
            </a:r>
          </a:p>
          <a:p>
            <a:pPr>
              <a:buFont typeface="Wingdings" pitchFamily="2" charset="2"/>
              <a:buChar char="Ø"/>
            </a:pPr>
            <a:r>
              <a:rPr lang="en-US" sz="2400" dirty="0" smtClean="0">
                <a:latin typeface="Andalus" pitchFamily="2" charset="-78"/>
                <a:cs typeface="Andalus" pitchFamily="2" charset="-78"/>
              </a:rPr>
              <a:t>The Frame Breaking Act was passed in 1812, which made destroying industrial machinery a capital offence.</a:t>
            </a:r>
            <a:endParaRPr lang="en-US" sz="2400" dirty="0">
              <a:latin typeface="Andalus"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strVal val="#ppt_w+.3"/>
                                          </p:val>
                                        </p:tav>
                                        <p:tav tm="100000">
                                          <p:val>
                                            <p:strVal val="#ppt_w"/>
                                          </p:val>
                                        </p:tav>
                                      </p:tavLst>
                                    </p:anim>
                                    <p:anim calcmode="lin" valueType="num">
                                      <p:cBhvr>
                                        <p:cTn id="12" dur="2000" fill="hold"/>
                                        <p:tgtEl>
                                          <p:spTgt spid="4"/>
                                        </p:tgtEl>
                                        <p:attrNameLst>
                                          <p:attrName>ppt_h</p:attrName>
                                        </p:attrNameLst>
                                      </p:cBhvr>
                                      <p:tavLst>
                                        <p:tav tm="0">
                                          <p:val>
                                            <p:strVal val="#ppt_h"/>
                                          </p:val>
                                        </p:tav>
                                        <p:tav tm="100000">
                                          <p:val>
                                            <p:strVal val="#ppt_h"/>
                                          </p:val>
                                        </p:tav>
                                      </p:tavLst>
                                    </p:anim>
                                    <p:animEffect transition="in" filter="fade">
                                      <p:cBhvr>
                                        <p:cTn id="13" dur="2000"/>
                                        <p:tgtEl>
                                          <p:spTgt spid="4"/>
                                        </p:tgtEl>
                                      </p:cBhvr>
                                    </p:animEffect>
                                  </p:childTnLst>
                                </p:cTn>
                              </p:par>
                            </p:childTnLst>
                          </p:cTn>
                        </p:par>
                        <p:par>
                          <p:cTn id="14" fill="hold">
                            <p:stCondLst>
                              <p:cond delay="3000"/>
                            </p:stCondLst>
                            <p:childTnLst>
                              <p:par>
                                <p:cTn id="15" presetID="49" presetClass="exit" presetSubtype="0" accel="100000" fill="hold" nodeType="afterEffect">
                                  <p:stCondLst>
                                    <p:cond delay="2000"/>
                                  </p:stCondLst>
                                  <p:childTnLst>
                                    <p:anim calcmode="lin" valueType="num">
                                      <p:cBhvr>
                                        <p:cTn id="16" dur="1000"/>
                                        <p:tgtEl>
                                          <p:spTgt spid="4"/>
                                        </p:tgtEl>
                                        <p:attrNameLst>
                                          <p:attrName>ppt_w</p:attrName>
                                        </p:attrNameLst>
                                      </p:cBhvr>
                                      <p:tavLst>
                                        <p:tav tm="0">
                                          <p:val>
                                            <p:strVal val="ppt_w"/>
                                          </p:val>
                                        </p:tav>
                                        <p:tav tm="100000">
                                          <p:val>
                                            <p:fltVal val="0"/>
                                          </p:val>
                                        </p:tav>
                                      </p:tavLst>
                                    </p:anim>
                                    <p:anim calcmode="lin" valueType="num">
                                      <p:cBhvr>
                                        <p:cTn id="17" dur="1000"/>
                                        <p:tgtEl>
                                          <p:spTgt spid="4"/>
                                        </p:tgtEl>
                                        <p:attrNameLst>
                                          <p:attrName>ppt_h</p:attrName>
                                        </p:attrNameLst>
                                      </p:cBhvr>
                                      <p:tavLst>
                                        <p:tav tm="0">
                                          <p:val>
                                            <p:strVal val="ppt_h"/>
                                          </p:val>
                                        </p:tav>
                                        <p:tav tm="100000">
                                          <p:val>
                                            <p:fltVal val="0"/>
                                          </p:val>
                                        </p:tav>
                                      </p:tavLst>
                                    </p:anim>
                                    <p:anim calcmode="lin" valueType="num">
                                      <p:cBhvr>
                                        <p:cTn id="18" dur="1000"/>
                                        <p:tgtEl>
                                          <p:spTgt spid="4"/>
                                        </p:tgtEl>
                                        <p:attrNameLst>
                                          <p:attrName>style.rotation</p:attrName>
                                        </p:attrNameLst>
                                      </p:cBhvr>
                                      <p:tavLst>
                                        <p:tav tm="0">
                                          <p:val>
                                            <p:fltVal val="0"/>
                                          </p:val>
                                        </p:tav>
                                        <p:tav tm="100000">
                                          <p:val>
                                            <p:fltVal val="360"/>
                                          </p:val>
                                        </p:tav>
                                      </p:tavLst>
                                    </p:anim>
                                    <p:animEffect transition="out" filter="fade">
                                      <p:cBhvr>
                                        <p:cTn id="19" dur="1000"/>
                                        <p:tgtEl>
                                          <p:spTgt spid="4"/>
                                        </p:tgtEl>
                                      </p:cBhvr>
                                    </p:animEffect>
                                    <p:set>
                                      <p:cBhvr>
                                        <p:cTn id="20" dur="1" fill="hold">
                                          <p:stCondLst>
                                            <p:cond delay="999"/>
                                          </p:stCondLst>
                                        </p:cTn>
                                        <p:tgtEl>
                                          <p:spTgt spid="4"/>
                                        </p:tgtEl>
                                        <p:attrNameLst>
                                          <p:attrName>style.visibility</p:attrName>
                                        </p:attrNameLst>
                                      </p:cBhvr>
                                      <p:to>
                                        <p:strVal val="hidden"/>
                                      </p:to>
                                    </p:set>
                                  </p:childTnLst>
                                </p:cTn>
                              </p:par>
                            </p:childTnLst>
                          </p:cTn>
                        </p:par>
                        <p:par>
                          <p:cTn id="21" fill="hold">
                            <p:stCondLst>
                              <p:cond delay="6000"/>
                            </p:stCondLst>
                            <p:childTnLst>
                              <p:par>
                                <p:cTn id="22" presetID="55"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0" name="Picture 6" descr="File:RothwellMaryShelley.jpg"/>
          <p:cNvPicPr>
            <a:picLocks noChangeAspect="1" noChangeArrowheads="1"/>
          </p:cNvPicPr>
          <p:nvPr/>
        </p:nvPicPr>
        <p:blipFill>
          <a:blip r:embed="rId3" cstate="print">
            <a:lum bright="10000" contrast="-30000"/>
          </a:blip>
          <a:srcRect/>
          <a:stretch>
            <a:fillRect/>
          </a:stretch>
        </p:blipFill>
        <p:spPr bwMode="auto">
          <a:xfrm>
            <a:off x="4495800" y="1143000"/>
            <a:ext cx="4648200" cy="5715000"/>
          </a:xfrm>
          <a:prstGeom prst="rect">
            <a:avLst/>
          </a:prstGeom>
          <a:noFill/>
          <a:effectLst>
            <a:softEdge rad="127000"/>
          </a:effectLst>
        </p:spPr>
      </p:pic>
      <p:sp>
        <p:nvSpPr>
          <p:cNvPr id="2" name="Title 1"/>
          <p:cNvSpPr>
            <a:spLocks noGrp="1"/>
          </p:cNvSpPr>
          <p:nvPr>
            <p:ph type="ctrTitle"/>
          </p:nvPr>
        </p:nvSpPr>
        <p:spPr>
          <a:xfrm>
            <a:off x="304800" y="228600"/>
            <a:ext cx="8458200" cy="685799"/>
          </a:xfrm>
        </p:spPr>
        <p:txBody>
          <a:bodyPr>
            <a:normAutofit/>
          </a:bodyPr>
          <a:lstStyle/>
          <a:p>
            <a:r>
              <a:rPr lang="en-US" sz="4000" dirty="0" smtClean="0">
                <a:solidFill>
                  <a:schemeClr val="tx1">
                    <a:lumMod val="85000"/>
                  </a:schemeClr>
                </a:solidFill>
                <a:latin typeface="Constantia" pitchFamily="18" charset="0"/>
              </a:rPr>
              <a:t>Beginning and publication</a:t>
            </a:r>
            <a:endParaRPr lang="en-US" sz="4000" dirty="0">
              <a:solidFill>
                <a:schemeClr val="tx1">
                  <a:lumMod val="85000"/>
                </a:schemeClr>
              </a:solidFill>
              <a:latin typeface="Constantia" pitchFamily="18" charset="0"/>
            </a:endParaRPr>
          </a:p>
        </p:txBody>
      </p:sp>
      <p:sp>
        <p:nvSpPr>
          <p:cNvPr id="3" name="Subtitle 2"/>
          <p:cNvSpPr>
            <a:spLocks noGrp="1"/>
          </p:cNvSpPr>
          <p:nvPr>
            <p:ph type="subTitle" idx="1"/>
          </p:nvPr>
        </p:nvSpPr>
        <p:spPr>
          <a:xfrm>
            <a:off x="3657600" y="1143000"/>
            <a:ext cx="4114800" cy="5334000"/>
          </a:xfrm>
          <a:ln>
            <a:noFill/>
          </a:ln>
        </p:spPr>
        <p:txBody>
          <a:bodyPr>
            <a:normAutofit/>
          </a:bodyPr>
          <a:lstStyle/>
          <a:p>
            <a:pPr algn="l">
              <a:buFont typeface="Arial" pitchFamily="34" charset="0"/>
              <a:buChar char="•"/>
            </a:pPr>
            <a:endParaRPr lang="en-US" sz="2000" dirty="0" smtClean="0">
              <a:latin typeface="Constantia" pitchFamily="18" charset="0"/>
            </a:endParaRPr>
          </a:p>
          <a:p>
            <a:pPr algn="l">
              <a:buFont typeface="Arial" pitchFamily="34" charset="0"/>
              <a:buChar char="•"/>
            </a:pPr>
            <a:endParaRPr lang="en-US" sz="2000" dirty="0" smtClean="0">
              <a:latin typeface="Constantia" pitchFamily="18" charset="0"/>
            </a:endParaRPr>
          </a:p>
          <a:p>
            <a:pPr algn="l"/>
            <a:endParaRPr lang="en-US" sz="2000" dirty="0" smtClean="0">
              <a:latin typeface="Constantia" pitchFamily="18" charset="0"/>
            </a:endParaRPr>
          </a:p>
          <a:p>
            <a:pPr algn="l"/>
            <a:endParaRPr lang="en-US" dirty="0" smtClean="0">
              <a:latin typeface="Constantia" pitchFamily="18" charset="0"/>
            </a:endParaRPr>
          </a:p>
          <a:p>
            <a:pPr algn="l"/>
            <a:r>
              <a:rPr lang="en-US" dirty="0" smtClean="0">
                <a:latin typeface="Constantia" pitchFamily="18" charset="0"/>
              </a:rPr>
              <a:t> </a:t>
            </a:r>
            <a:endParaRPr lang="en-US" dirty="0">
              <a:latin typeface="Constantia" pitchFamily="18" charset="0"/>
            </a:endParaRPr>
          </a:p>
        </p:txBody>
      </p:sp>
      <p:sp>
        <p:nvSpPr>
          <p:cNvPr id="13" name="Rectangle 12"/>
          <p:cNvSpPr/>
          <p:nvPr/>
        </p:nvSpPr>
        <p:spPr>
          <a:xfrm>
            <a:off x="0" y="2302907"/>
            <a:ext cx="4572000" cy="4555093"/>
          </a:xfrm>
          <a:prstGeom prst="rect">
            <a:avLst/>
          </a:prstGeom>
          <a:ln>
            <a:noFill/>
          </a:ln>
        </p:spPr>
        <p:txBody>
          <a:bodyPr wrap="square">
            <a:spAutoFit/>
          </a:bodyPr>
          <a:lstStyle/>
          <a:p>
            <a:pPr>
              <a:buClr>
                <a:schemeClr val="tx1">
                  <a:lumMod val="85000"/>
                </a:schemeClr>
              </a:buClr>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   1816  (Lord Byron, ghost story)</a:t>
            </a:r>
          </a:p>
          <a:p>
            <a:pPr>
              <a:buClr>
                <a:schemeClr val="tx1">
                  <a:lumMod val="85000"/>
                </a:schemeClr>
              </a:buClr>
              <a:buFont typeface="Wingdings" pitchFamily="2" charset="2"/>
              <a:buChar char="Ø"/>
            </a:pPr>
            <a:endParaRPr lang="en-US" sz="2000" dirty="0" smtClean="0">
              <a:solidFill>
                <a:schemeClr val="bg1">
                  <a:lumMod val="85000"/>
                  <a:lumOff val="15000"/>
                </a:schemeClr>
              </a:solidFill>
              <a:latin typeface="Andalus" pitchFamily="2" charset="-78"/>
              <a:cs typeface="Andalus" pitchFamily="2" charset="-78"/>
            </a:endParaRPr>
          </a:p>
          <a:p>
            <a:pPr>
              <a:buClr>
                <a:schemeClr val="tx1">
                  <a:lumMod val="85000"/>
                </a:schemeClr>
              </a:buClr>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    First publication 1818    </a:t>
            </a:r>
          </a:p>
          <a:p>
            <a:pPr>
              <a:buClr>
                <a:schemeClr val="tx1">
                  <a:lumMod val="85000"/>
                </a:schemeClr>
              </a:buClr>
            </a:pPr>
            <a:endParaRPr lang="en-US" sz="2000" dirty="0" smtClean="0">
              <a:solidFill>
                <a:schemeClr val="bg1">
                  <a:lumMod val="85000"/>
                  <a:lumOff val="15000"/>
                </a:schemeClr>
              </a:solidFill>
              <a:latin typeface="Andalus" pitchFamily="2" charset="-78"/>
              <a:cs typeface="Andalus" pitchFamily="2" charset="-78"/>
            </a:endParaRPr>
          </a:p>
          <a:p>
            <a:pPr>
              <a:buClr>
                <a:schemeClr val="tx1">
                  <a:lumMod val="85000"/>
                </a:schemeClr>
              </a:buClr>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    Second edition 1823  </a:t>
            </a:r>
          </a:p>
          <a:p>
            <a:pPr>
              <a:buClr>
                <a:schemeClr val="tx1">
                  <a:lumMod val="85000"/>
                </a:schemeClr>
              </a:buClr>
            </a:pPr>
            <a:endParaRPr lang="en-US" sz="2000" dirty="0" smtClean="0">
              <a:solidFill>
                <a:schemeClr val="bg1">
                  <a:lumMod val="85000"/>
                  <a:lumOff val="15000"/>
                </a:schemeClr>
              </a:solidFill>
              <a:latin typeface="Andalus" pitchFamily="2" charset="-78"/>
              <a:cs typeface="Andalus" pitchFamily="2" charset="-78"/>
            </a:endParaRPr>
          </a:p>
          <a:p>
            <a:pPr>
              <a:buClr>
                <a:schemeClr val="tx1">
                  <a:lumMod val="85000"/>
                </a:schemeClr>
              </a:buClr>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    1831 Revision</a:t>
            </a:r>
          </a:p>
          <a:p>
            <a:pPr>
              <a:buClr>
                <a:schemeClr val="tx1">
                  <a:lumMod val="85000"/>
                </a:schemeClr>
              </a:buClr>
            </a:pPr>
            <a:endParaRPr lang="en-US" sz="2000" dirty="0" smtClean="0">
              <a:solidFill>
                <a:schemeClr val="bg1">
                  <a:lumMod val="85000"/>
                  <a:lumOff val="15000"/>
                </a:schemeClr>
              </a:solidFill>
              <a:latin typeface="Andalus" pitchFamily="2" charset="-78"/>
              <a:cs typeface="Andalus" pitchFamily="2" charset="-78"/>
            </a:endParaRPr>
          </a:p>
          <a:p>
            <a:pPr>
              <a:buClr>
                <a:schemeClr val="tx1">
                  <a:lumMod val="85000"/>
                </a:schemeClr>
              </a:buClr>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   </a:t>
            </a:r>
            <a:r>
              <a:rPr lang="en-US" sz="2000" i="1" dirty="0" smtClean="0">
                <a:solidFill>
                  <a:schemeClr val="bg1">
                    <a:lumMod val="85000"/>
                    <a:lumOff val="15000"/>
                  </a:schemeClr>
                </a:solidFill>
                <a:latin typeface="Andalus" pitchFamily="2" charset="-78"/>
                <a:cs typeface="Andalus" pitchFamily="2" charset="-78"/>
              </a:rPr>
              <a:t>The Modern Prometheus</a:t>
            </a:r>
            <a:r>
              <a:rPr lang="en-US" sz="2000" dirty="0" smtClean="0">
                <a:hlinkClick r:id="rId4"/>
              </a:rPr>
              <a:t>    </a:t>
            </a:r>
            <a:r>
              <a:rPr lang="en-US" sz="1400" dirty="0" err="1" smtClean="0">
                <a:solidFill>
                  <a:schemeClr val="bg1">
                    <a:lumMod val="85000"/>
                    <a:lumOff val="15000"/>
                  </a:schemeClr>
                </a:solidFill>
                <a:hlinkClick r:id="rId4"/>
              </a:rPr>
              <a:t>http://www.brighthubeducation.com</a:t>
            </a:r>
            <a:endParaRPr lang="en-US" sz="1400" dirty="0" smtClean="0">
              <a:solidFill>
                <a:schemeClr val="bg1">
                  <a:lumMod val="85000"/>
                  <a:lumOff val="15000"/>
                </a:schemeClr>
              </a:solidFill>
              <a:latin typeface="Andalus" pitchFamily="2" charset="-78"/>
              <a:cs typeface="Andalus" pitchFamily="2" charset="-78"/>
            </a:endParaRPr>
          </a:p>
          <a:p>
            <a:pPr>
              <a:buClr>
                <a:schemeClr val="tx1">
                  <a:lumMod val="85000"/>
                </a:schemeClr>
              </a:buClr>
            </a:pPr>
            <a:endParaRPr lang="en-US" sz="2400" dirty="0" smtClean="0">
              <a:solidFill>
                <a:schemeClr val="bg1">
                  <a:lumMod val="85000"/>
                  <a:lumOff val="15000"/>
                </a:schemeClr>
              </a:solidFill>
              <a:latin typeface="Andalus" pitchFamily="2" charset="-78"/>
              <a:cs typeface="Andalus" pitchFamily="2" charset="-78"/>
            </a:endParaRPr>
          </a:p>
          <a:p>
            <a:pPr>
              <a:buFont typeface="Wingdings" pitchFamily="2" charset="2"/>
              <a:buChar char="Ø"/>
            </a:pPr>
            <a:endParaRPr lang="en-US" sz="2400" dirty="0" smtClean="0">
              <a:solidFill>
                <a:schemeClr val="bg1">
                  <a:lumMod val="85000"/>
                  <a:lumOff val="15000"/>
                </a:schemeClr>
              </a:solidFill>
              <a:latin typeface="Andalus" pitchFamily="2" charset="-78"/>
              <a:cs typeface="Andalus" pitchFamily="2" charset="-78"/>
            </a:endParaRPr>
          </a:p>
          <a:p>
            <a:endParaRPr lang="en-US" sz="2400" dirty="0" smtClean="0">
              <a:latin typeface="Constantia" pitchFamily="18" charset="0"/>
            </a:endParaRPr>
          </a:p>
          <a:p>
            <a:endParaRPr lang="en-US" sz="2400" dirty="0"/>
          </a:p>
        </p:txBody>
      </p:sp>
      <p:pic>
        <p:nvPicPr>
          <p:cNvPr id="7" name="24003__erdie__mega-thunder.wav">
            <a:hlinkClick r:id="" action="ppaction://media"/>
          </p:cNvPr>
          <p:cNvPicPr>
            <a:picLocks noRot="1" noChangeAspect="1"/>
          </p:cNvPicPr>
          <p:nvPr>
            <a:audioFile r:link="rId1"/>
          </p:nvPr>
        </p:nvPicPr>
        <p:blipFill>
          <a:blip r:embed="rId5" cstate="print"/>
          <a:stretch>
            <a:fillRect/>
          </a:stretch>
        </p:blipFill>
        <p:spPr>
          <a:xfrm>
            <a:off x="8610600" y="228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3000"/>
                                        <p:tgtEl>
                                          <p:spTgt spid="1030"/>
                                        </p:tgtEl>
                                      </p:cBhvr>
                                    </p:animEffect>
                                    <p:anim calcmode="lin" valueType="num">
                                      <p:cBhvr>
                                        <p:cTn id="8" dur="3000" fill="hold"/>
                                        <p:tgtEl>
                                          <p:spTgt spid="1030"/>
                                        </p:tgtEl>
                                        <p:attrNameLst>
                                          <p:attrName>ppt_x</p:attrName>
                                        </p:attrNameLst>
                                      </p:cBhvr>
                                      <p:tavLst>
                                        <p:tav tm="0">
                                          <p:val>
                                            <p:strVal val="#ppt_x"/>
                                          </p:val>
                                        </p:tav>
                                        <p:tav tm="100000">
                                          <p:val>
                                            <p:strVal val="#ppt_x"/>
                                          </p:val>
                                        </p:tav>
                                      </p:tavLst>
                                    </p:anim>
                                    <p:anim calcmode="lin" valueType="num">
                                      <p:cBhvr>
                                        <p:cTn id="9" dur="3000" fill="hold"/>
                                        <p:tgtEl>
                                          <p:spTgt spid="1030"/>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79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alpha val="93000"/>
          </a:schemeClr>
        </a:solidFill>
        <a:effectLst/>
      </p:bgPr>
    </p:bg>
    <p:spTree>
      <p:nvGrpSpPr>
        <p:cNvPr id="1" name=""/>
        <p:cNvGrpSpPr/>
        <p:nvPr/>
      </p:nvGrpSpPr>
      <p:grpSpPr>
        <a:xfrm>
          <a:off x="0" y="0"/>
          <a:ext cx="0" cy="0"/>
          <a:chOff x="0" y="0"/>
          <a:chExt cx="0" cy="0"/>
        </a:xfrm>
      </p:grpSpPr>
      <p:pic>
        <p:nvPicPr>
          <p:cNvPr id="5" name="Picture 2" descr="C:\Users\Clarissa\Downloads\Frankenstein 1.jpg"/>
          <p:cNvPicPr>
            <a:picLocks noChangeAspect="1" noChangeArrowheads="1"/>
          </p:cNvPicPr>
          <p:nvPr/>
        </p:nvPicPr>
        <p:blipFill>
          <a:blip r:embed="rId3" cstate="print"/>
          <a:srcRect l="4598" t="9677" r="8046" b="9678"/>
          <a:stretch>
            <a:fillRect/>
          </a:stretch>
        </p:blipFill>
        <p:spPr bwMode="auto">
          <a:xfrm>
            <a:off x="2209800" y="1102895"/>
            <a:ext cx="4373880" cy="5755105"/>
          </a:xfrm>
          <a:prstGeom prst="roundRect">
            <a:avLst/>
          </a:prstGeom>
          <a:noFill/>
          <a:effectLst>
            <a:softEdge rad="127000"/>
          </a:effectLst>
        </p:spPr>
      </p:pic>
      <p:sp>
        <p:nvSpPr>
          <p:cNvPr id="2" name="Title 1"/>
          <p:cNvSpPr>
            <a:spLocks noGrp="1"/>
          </p:cNvSpPr>
          <p:nvPr>
            <p:ph type="ctrTitle"/>
          </p:nvPr>
        </p:nvSpPr>
        <p:spPr>
          <a:xfrm>
            <a:off x="533400" y="0"/>
            <a:ext cx="8229600" cy="1524000"/>
          </a:xfrm>
        </p:spPr>
        <p:txBody>
          <a:bodyPr>
            <a:normAutofit/>
          </a:bodyPr>
          <a:lstStyle/>
          <a:p>
            <a:r>
              <a:rPr lang="en-US" dirty="0" smtClean="0">
                <a:solidFill>
                  <a:schemeClr val="tx1">
                    <a:lumMod val="85000"/>
                  </a:schemeClr>
                </a:solidFill>
                <a:latin typeface="Constantia" pitchFamily="18" charset="0"/>
              </a:rPr>
              <a:t>Frankenstein or the modern Prometheus </a:t>
            </a:r>
            <a:endParaRPr lang="en-US" dirty="0">
              <a:solidFill>
                <a:schemeClr val="tx1">
                  <a:lumMod val="85000"/>
                </a:schemeClr>
              </a:solidFill>
              <a:latin typeface="Constantia" pitchFamily="18" charset="0"/>
            </a:endParaRPr>
          </a:p>
        </p:txBody>
      </p:sp>
      <p:sp>
        <p:nvSpPr>
          <p:cNvPr id="3" name="Subtitle 2"/>
          <p:cNvSpPr>
            <a:spLocks noGrp="1"/>
          </p:cNvSpPr>
          <p:nvPr>
            <p:ph type="subTitle" idx="1"/>
          </p:nvPr>
        </p:nvSpPr>
        <p:spPr>
          <a:xfrm>
            <a:off x="6934200" y="4191000"/>
            <a:ext cx="838200" cy="893298"/>
          </a:xfrm>
        </p:spPr>
        <p:txBody>
          <a:bodyPr>
            <a:normAutofit/>
          </a:bodyPr>
          <a:lstStyle/>
          <a:p>
            <a:endParaRPr lang="en-US" dirty="0"/>
          </a:p>
        </p:txBody>
      </p:sp>
      <p:pic>
        <p:nvPicPr>
          <p:cNvPr id="6" name="Frankenstein, alive.wav">
            <a:hlinkClick r:id="" action="ppaction://media"/>
          </p:cNvPr>
          <p:cNvPicPr>
            <a:picLocks noRot="1" noChangeAspect="1"/>
          </p:cNvPicPr>
          <p:nvPr>
            <a:wavAudioFile r:embed="rId1" name="Frankenstein, alive.wav"/>
          </p:nvPr>
        </p:nvPicPr>
        <p:blipFill>
          <a:blip r:embed="rId4" cstate="print"/>
          <a:stretch>
            <a:fillRect/>
          </a:stretch>
        </p:blipFill>
        <p:spPr>
          <a:xfrm>
            <a:off x="8610600" y="228600"/>
            <a:ext cx="304800" cy="304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4" fill="hold"/>
                                        <p:tgtEl>
                                          <p:spTgt spid="6"/>
                                        </p:tgtEl>
                                      </p:cBhvr>
                                    </p:cmd>
                                  </p:childTnLst>
                                </p:cTn>
                              </p:par>
                              <p:par>
                                <p:cTn id="7" presetID="8" presetClass="emph" presetSubtype="0" fill="hold" nodeType="withEffect">
                                  <p:stCondLst>
                                    <p:cond delay="0"/>
                                  </p:stCondLst>
                                  <p:childTnLst>
                                    <p:animRot by="21600000">
                                      <p:cBhvr>
                                        <p:cTn id="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descr="http://www.windows2universe.org/earth/polar/images/NOAA_southocean_sm.jpg"/>
          <p:cNvPicPr>
            <a:picLocks noChangeAspect="1" noChangeArrowheads="1"/>
          </p:cNvPicPr>
          <p:nvPr/>
        </p:nvPicPr>
        <p:blipFill>
          <a:blip r:embed="rId2" cstate="print">
            <a:duotone>
              <a:prstClr val="black"/>
              <a:schemeClr val="tx2">
                <a:tint val="45000"/>
                <a:satMod val="400000"/>
              </a:schemeClr>
            </a:duotone>
          </a:blip>
          <a:srcRect/>
          <a:stretch>
            <a:fillRect/>
          </a:stretch>
        </p:blipFill>
        <p:spPr bwMode="auto">
          <a:xfrm>
            <a:off x="0" y="0"/>
            <a:ext cx="9144000" cy="6858000"/>
          </a:xfrm>
          <a:prstGeom prst="rect">
            <a:avLst/>
          </a:prstGeom>
          <a:noFill/>
        </p:spPr>
      </p:pic>
      <p:sp>
        <p:nvSpPr>
          <p:cNvPr id="4" name="Title 3"/>
          <p:cNvSpPr>
            <a:spLocks noGrp="1"/>
          </p:cNvSpPr>
          <p:nvPr>
            <p:ph type="ctrTitle"/>
          </p:nvPr>
        </p:nvSpPr>
        <p:spPr>
          <a:xfrm>
            <a:off x="8991600" y="0"/>
            <a:ext cx="152400" cy="228600"/>
          </a:xfrm>
        </p:spPr>
        <p:txBody>
          <a:bodyPr>
            <a:normAutofit/>
          </a:bodyPr>
          <a:lstStyle/>
          <a:p>
            <a:endParaRPr lang="en-US" sz="800" dirty="0">
              <a:solidFill>
                <a:schemeClr val="tx1">
                  <a:lumMod val="85000"/>
                </a:schemeClr>
              </a:solidFill>
              <a:latin typeface="Constantia" pitchFamily="18" charset="0"/>
            </a:endParaRPr>
          </a:p>
        </p:txBody>
      </p:sp>
      <p:sp>
        <p:nvSpPr>
          <p:cNvPr id="5" name="Subtitle 4"/>
          <p:cNvSpPr>
            <a:spLocks noGrp="1"/>
          </p:cNvSpPr>
          <p:nvPr>
            <p:ph type="subTitle" idx="1"/>
          </p:nvPr>
        </p:nvSpPr>
        <p:spPr>
          <a:xfrm>
            <a:off x="0" y="609600"/>
            <a:ext cx="9144000" cy="2895600"/>
          </a:xfrm>
        </p:spPr>
        <p:txBody>
          <a:bodyPr>
            <a:normAutofit fontScale="92500" lnSpcReduction="20000"/>
          </a:bodyPr>
          <a:lstStyle/>
          <a:p>
            <a:pPr algn="l">
              <a:buFont typeface="Wingdings" pitchFamily="2" charset="2"/>
              <a:buChar char="Ø"/>
            </a:pPr>
            <a:r>
              <a:rPr lang="en-US" sz="2400" b="1" dirty="0" smtClean="0">
                <a:solidFill>
                  <a:schemeClr val="tx1">
                    <a:lumMod val="85000"/>
                  </a:schemeClr>
                </a:solidFill>
                <a:latin typeface="Andalus" pitchFamily="2" charset="-78"/>
                <a:cs typeface="Andalus" pitchFamily="2" charset="-78"/>
              </a:rPr>
              <a:t>     Epistolary novel</a:t>
            </a:r>
          </a:p>
          <a:p>
            <a:pPr algn="l"/>
            <a:r>
              <a:rPr lang="en-US" sz="2400" b="1" dirty="0" smtClean="0">
                <a:solidFill>
                  <a:schemeClr val="tx1">
                    <a:lumMod val="85000"/>
                  </a:schemeClr>
                </a:solidFill>
                <a:latin typeface="Andalus" pitchFamily="2" charset="-78"/>
                <a:cs typeface="Andalus" pitchFamily="2" charset="-78"/>
              </a:rPr>
              <a:t> </a:t>
            </a:r>
          </a:p>
          <a:p>
            <a:pPr algn="l">
              <a:buFont typeface="Wingdings" pitchFamily="2" charset="2"/>
              <a:buChar char="Ø"/>
            </a:pPr>
            <a:r>
              <a:rPr lang="en-US" sz="2400" b="1" dirty="0" smtClean="0">
                <a:solidFill>
                  <a:schemeClr val="tx1">
                    <a:lumMod val="85000"/>
                  </a:schemeClr>
                </a:solidFill>
                <a:latin typeface="Andalus" pitchFamily="2" charset="-78"/>
                <a:cs typeface="Andalus" pitchFamily="2" charset="-78"/>
              </a:rPr>
              <a:t>     Captain Walton’s letters,</a:t>
            </a:r>
          </a:p>
          <a:p>
            <a:pPr algn="l"/>
            <a:r>
              <a:rPr lang="en-US" sz="2400" b="1" dirty="0" smtClean="0">
                <a:solidFill>
                  <a:schemeClr val="tx1">
                    <a:lumMod val="85000"/>
                  </a:schemeClr>
                </a:solidFill>
                <a:latin typeface="Andalus" pitchFamily="2" charset="-78"/>
                <a:cs typeface="Andalus" pitchFamily="2" charset="-78"/>
              </a:rPr>
              <a:t>	“country of eternal light”</a:t>
            </a:r>
          </a:p>
          <a:p>
            <a:pPr algn="l">
              <a:buFont typeface="Wingdings" pitchFamily="2" charset="2"/>
              <a:buChar char="Ø"/>
            </a:pPr>
            <a:endParaRPr lang="en-US" sz="2400" b="1" dirty="0" smtClean="0">
              <a:solidFill>
                <a:schemeClr val="tx1">
                  <a:lumMod val="85000"/>
                </a:schemeClr>
              </a:solidFill>
              <a:latin typeface="Andalus" pitchFamily="2" charset="-78"/>
              <a:cs typeface="Andalus" pitchFamily="2" charset="-78"/>
            </a:endParaRPr>
          </a:p>
          <a:p>
            <a:pPr algn="l">
              <a:buFont typeface="Wingdings" pitchFamily="2" charset="2"/>
              <a:buChar char="Ø"/>
            </a:pPr>
            <a:r>
              <a:rPr lang="en-US" sz="2400" b="1" dirty="0" smtClean="0">
                <a:solidFill>
                  <a:schemeClr val="tx1">
                    <a:lumMod val="85000"/>
                  </a:schemeClr>
                </a:solidFill>
                <a:latin typeface="Andalus" pitchFamily="2" charset="-78"/>
                <a:cs typeface="Andalus" pitchFamily="2" charset="-78"/>
              </a:rPr>
              <a:t>     Discovery of Victor Frankenstein</a:t>
            </a:r>
          </a:p>
          <a:p>
            <a:pPr algn="l">
              <a:buFont typeface="Wingdings" pitchFamily="2" charset="2"/>
              <a:buChar char="Ø"/>
            </a:pPr>
            <a:endParaRPr lang="en-US" sz="2400" b="1" dirty="0" smtClean="0">
              <a:solidFill>
                <a:schemeClr val="tx1">
                  <a:lumMod val="85000"/>
                </a:schemeClr>
              </a:solidFill>
              <a:latin typeface="Andalus" pitchFamily="2" charset="-78"/>
              <a:cs typeface="Andalus" pitchFamily="2" charset="-78"/>
            </a:endParaRPr>
          </a:p>
          <a:p>
            <a:pPr algn="l">
              <a:buFont typeface="Wingdings" pitchFamily="2" charset="2"/>
              <a:buChar char="Ø"/>
            </a:pPr>
            <a:r>
              <a:rPr lang="en-US" sz="2400" b="1" dirty="0" smtClean="0">
                <a:solidFill>
                  <a:schemeClr val="tx1">
                    <a:lumMod val="85000"/>
                  </a:schemeClr>
                </a:solidFill>
                <a:latin typeface="Andalus" pitchFamily="2" charset="-78"/>
                <a:cs typeface="Andalus" pitchFamily="2" charset="-78"/>
              </a:rPr>
              <a:t>Walton takes care of Victor</a:t>
            </a:r>
          </a:p>
          <a:p>
            <a:pPr algn="l"/>
            <a:endParaRPr lang="en-US" sz="2400" dirty="0" smtClean="0">
              <a:solidFill>
                <a:schemeClr val="bg1">
                  <a:lumMod val="95000"/>
                  <a:lumOff val="5000"/>
                </a:schemeClr>
              </a:solidFill>
              <a:latin typeface="Andalus" pitchFamily="2" charset="-78"/>
              <a:cs typeface="Andalus" pitchFamily="2" charset="-78"/>
            </a:endParaRPr>
          </a:p>
        </p:txBody>
      </p:sp>
      <p:pic>
        <p:nvPicPr>
          <p:cNvPr id="6" name="Picture 4" descr="http://www.wearysloth.com/Gallery/ActorsQ/14196-12277.jpg"/>
          <p:cNvPicPr>
            <a:picLocks noChangeAspect="1" noChangeArrowheads="1"/>
          </p:cNvPicPr>
          <p:nvPr/>
        </p:nvPicPr>
        <p:blipFill>
          <a:blip r:embed="rId3" cstate="print"/>
          <a:srcRect/>
          <a:stretch>
            <a:fillRect/>
          </a:stretch>
        </p:blipFill>
        <p:spPr bwMode="auto">
          <a:xfrm>
            <a:off x="4876801" y="0"/>
            <a:ext cx="4267199" cy="3200400"/>
          </a:xfrm>
          <a:prstGeom prst="rect">
            <a:avLst/>
          </a:prstGeom>
          <a:ln>
            <a:noFill/>
          </a:ln>
          <a:effectLst>
            <a:softEdge rad="317500"/>
          </a:effectLst>
        </p:spPr>
      </p:pic>
      <p:sp>
        <p:nvSpPr>
          <p:cNvPr id="7" name="TextBox 6"/>
          <p:cNvSpPr txBox="1"/>
          <p:nvPr/>
        </p:nvSpPr>
        <p:spPr>
          <a:xfrm>
            <a:off x="4038600" y="4038600"/>
            <a:ext cx="5105400" cy="2800767"/>
          </a:xfrm>
          <a:prstGeom prst="rect">
            <a:avLst/>
          </a:prstGeom>
          <a:noFill/>
        </p:spPr>
        <p:txBody>
          <a:bodyPr wrap="square" rtlCol="0">
            <a:spAutoFit/>
          </a:bodyPr>
          <a:lstStyle/>
          <a:p>
            <a:pPr>
              <a:buFont typeface="Wingdings" pitchFamily="2" charset="2"/>
              <a:buChar char="Ø"/>
            </a:pPr>
            <a:r>
              <a:rPr lang="en-US" sz="2000" dirty="0" smtClean="0">
                <a:solidFill>
                  <a:schemeClr val="tx1">
                    <a:lumMod val="85000"/>
                  </a:schemeClr>
                </a:solidFill>
                <a:latin typeface="Andalus" pitchFamily="2" charset="-78"/>
                <a:cs typeface="Andalus" pitchFamily="2" charset="-78"/>
              </a:rPr>
              <a:t>     </a:t>
            </a:r>
            <a:r>
              <a:rPr lang="en-US" sz="2200" b="1" dirty="0" smtClean="0">
                <a:solidFill>
                  <a:schemeClr val="tx1">
                    <a:lumMod val="85000"/>
                  </a:schemeClr>
                </a:solidFill>
                <a:latin typeface="Andalus" pitchFamily="2" charset="-78"/>
                <a:cs typeface="Andalus" pitchFamily="2" charset="-78"/>
              </a:rPr>
              <a:t>Connection between Walton and Victor</a:t>
            </a:r>
          </a:p>
          <a:p>
            <a:r>
              <a:rPr lang="en-US" sz="2200" b="1" dirty="0" smtClean="0">
                <a:solidFill>
                  <a:schemeClr val="tx1">
                    <a:lumMod val="85000"/>
                  </a:schemeClr>
                </a:solidFill>
                <a:latin typeface="Andalus" pitchFamily="2" charset="-78"/>
                <a:cs typeface="Andalus" pitchFamily="2" charset="-78"/>
              </a:rPr>
              <a:t> </a:t>
            </a:r>
          </a:p>
          <a:p>
            <a:pPr>
              <a:buFont typeface="Wingdings" pitchFamily="2" charset="2"/>
              <a:buChar char="Ø"/>
            </a:pPr>
            <a:r>
              <a:rPr lang="en-US" sz="2200" b="1" dirty="0" smtClean="0">
                <a:solidFill>
                  <a:schemeClr val="tx1">
                    <a:lumMod val="85000"/>
                  </a:schemeClr>
                </a:solidFill>
                <a:latin typeface="Andalus" pitchFamily="2" charset="-78"/>
                <a:cs typeface="Andalus" pitchFamily="2" charset="-78"/>
              </a:rPr>
              <a:t>     Life story told</a:t>
            </a:r>
          </a:p>
          <a:p>
            <a:pPr>
              <a:buFont typeface="Wingdings" pitchFamily="2" charset="2"/>
              <a:buChar char="Ø"/>
            </a:pPr>
            <a:endParaRPr lang="en-US" sz="2200" b="1" dirty="0" smtClean="0">
              <a:solidFill>
                <a:schemeClr val="tx1">
                  <a:lumMod val="85000"/>
                </a:schemeClr>
              </a:solidFill>
              <a:latin typeface="Andalus" pitchFamily="2" charset="-78"/>
              <a:cs typeface="Andalus" pitchFamily="2" charset="-78"/>
            </a:endParaRPr>
          </a:p>
          <a:p>
            <a:pPr>
              <a:buFont typeface="Wingdings" pitchFamily="2" charset="2"/>
              <a:buChar char="Ø"/>
            </a:pPr>
            <a:r>
              <a:rPr lang="en-US" sz="2200" b="1" dirty="0" smtClean="0">
                <a:solidFill>
                  <a:schemeClr val="tx1">
                    <a:lumMod val="85000"/>
                  </a:schemeClr>
                </a:solidFill>
                <a:latin typeface="Andalus" pitchFamily="2" charset="-78"/>
                <a:cs typeface="Andalus" pitchFamily="2" charset="-78"/>
              </a:rPr>
              <a:t>     Walton’s character: caring, confident</a:t>
            </a:r>
          </a:p>
          <a:p>
            <a:endParaRPr lang="en-US" sz="2200" b="1" dirty="0" smtClean="0">
              <a:solidFill>
                <a:schemeClr val="tx1">
                  <a:lumMod val="85000"/>
                </a:schemeClr>
              </a:solidFill>
              <a:latin typeface="Andalus" pitchFamily="2" charset="-78"/>
              <a:cs typeface="Andalus" pitchFamily="2" charset="-78"/>
            </a:endParaRPr>
          </a:p>
          <a:p>
            <a:pPr>
              <a:buFont typeface="Wingdings" pitchFamily="2" charset="2"/>
              <a:buChar char="Ø"/>
            </a:pPr>
            <a:r>
              <a:rPr lang="en-US" sz="2200" b="1" dirty="0" smtClean="0">
                <a:solidFill>
                  <a:schemeClr val="tx1">
                    <a:lumMod val="85000"/>
                  </a:schemeClr>
                </a:solidFill>
                <a:latin typeface="Andalus" pitchFamily="2" charset="-78"/>
                <a:cs typeface="Andalus" pitchFamily="2" charset="-78"/>
              </a:rPr>
              <a:t>     Desire for discovery</a:t>
            </a:r>
          </a:p>
        </p:txBody>
      </p:sp>
      <p:pic>
        <p:nvPicPr>
          <p:cNvPr id="8" name="Picture 2" descr="http://www.sidekickcomicsuk.com/blogs/media/blogs/sidekick/dvf2.jpg"/>
          <p:cNvPicPr>
            <a:picLocks noChangeAspect="1" noChangeArrowheads="1"/>
          </p:cNvPicPr>
          <p:nvPr/>
        </p:nvPicPr>
        <p:blipFill>
          <a:blip r:embed="rId4" cstate="print"/>
          <a:srcRect/>
          <a:stretch>
            <a:fillRect/>
          </a:stretch>
        </p:blipFill>
        <p:spPr bwMode="auto">
          <a:xfrm>
            <a:off x="-152400" y="3429000"/>
            <a:ext cx="4445000" cy="3200400"/>
          </a:xfrm>
          <a:prstGeom prst="ellipse">
            <a:avLst/>
          </a:prstGeom>
          <a:noFill/>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0" fill="hold"/>
                                        <p:tgtEl>
                                          <p:spTgt spid="8"/>
                                        </p:tgtEl>
                                        <p:attrNameLst>
                                          <p:attrName>ppt_w</p:attrName>
                                        </p:attrNameLst>
                                      </p:cBhvr>
                                      <p:tavLst>
                                        <p:tav tm="0" fmla="#ppt_w*sin(2.5*pi*$)">
                                          <p:val>
                                            <p:fltVal val="0"/>
                                          </p:val>
                                        </p:tav>
                                        <p:tav tm="100000">
                                          <p:val>
                                            <p:fltVal val="1"/>
                                          </p:val>
                                        </p:tav>
                                      </p:tavLst>
                                    </p:anim>
                                    <p:anim calcmode="lin" valueType="num">
                                      <p:cBhvr>
                                        <p:cTn id="12"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http://www.stratosjets.com/featured-jet-charter/featured-private-jet/Charter-a-Jet-to-Geneva-Switzerland-bottom.jpg"/>
          <p:cNvPicPr>
            <a:picLocks noChangeAspect="1" noChangeArrowheads="1"/>
          </p:cNvPicPr>
          <p:nvPr/>
        </p:nvPicPr>
        <p:blipFill>
          <a:blip r:embed="rId3" cstate="print">
            <a:duotone>
              <a:schemeClr val="bg2">
                <a:shade val="45000"/>
                <a:satMod val="135000"/>
              </a:schemeClr>
              <a:prstClr val="white"/>
            </a:duotone>
            <a:lum bright="20000"/>
          </a:blip>
          <a:srcRect/>
          <a:stretch>
            <a:fillRect/>
          </a:stretch>
        </p:blipFill>
        <p:spPr bwMode="auto">
          <a:xfrm>
            <a:off x="0" y="0"/>
            <a:ext cx="9144000" cy="6858000"/>
          </a:xfrm>
          <a:prstGeom prst="rect">
            <a:avLst/>
          </a:prstGeom>
          <a:noFill/>
        </p:spPr>
      </p:pic>
      <p:sp>
        <p:nvSpPr>
          <p:cNvPr id="6" name="Content Placeholder 5"/>
          <p:cNvSpPr>
            <a:spLocks noGrp="1"/>
          </p:cNvSpPr>
          <p:nvPr>
            <p:ph sz="half" idx="1"/>
          </p:nvPr>
        </p:nvSpPr>
        <p:spPr>
          <a:xfrm>
            <a:off x="0" y="533400"/>
            <a:ext cx="7162800" cy="990600"/>
          </a:xfrm>
        </p:spPr>
        <p:txBody>
          <a:bodyPr>
            <a:noAutofit/>
          </a:bodyPr>
          <a:lstStyle/>
          <a:p>
            <a:pPr>
              <a:buFont typeface="Wingdings" pitchFamily="2" charset="2"/>
              <a:buChar char="Ø"/>
            </a:pPr>
            <a:r>
              <a:rPr lang="en-US" sz="2000" b="1" dirty="0" smtClean="0">
                <a:solidFill>
                  <a:schemeClr val="bg1">
                    <a:lumMod val="95000"/>
                    <a:lumOff val="5000"/>
                  </a:schemeClr>
                </a:solidFill>
                <a:latin typeface="Andalus" pitchFamily="2" charset="-78"/>
                <a:cs typeface="Andalus" pitchFamily="2" charset="-78"/>
              </a:rPr>
              <a:t>Raised in Geneva</a:t>
            </a:r>
          </a:p>
          <a:p>
            <a:pPr>
              <a:buFont typeface="Wingdings" pitchFamily="2" charset="2"/>
              <a:buChar char="Ø"/>
            </a:pPr>
            <a:endParaRPr lang="en-US" sz="2000" b="1" dirty="0" smtClean="0">
              <a:solidFill>
                <a:schemeClr val="bg1">
                  <a:lumMod val="95000"/>
                  <a:lumOff val="5000"/>
                </a:schemeClr>
              </a:solidFill>
              <a:latin typeface="Andalus" pitchFamily="2" charset="-78"/>
              <a:cs typeface="Andalus" pitchFamily="2" charset="-78"/>
            </a:endParaRPr>
          </a:p>
          <a:p>
            <a:pPr>
              <a:buFont typeface="Wingdings" pitchFamily="2" charset="2"/>
              <a:buChar char="Ø"/>
            </a:pPr>
            <a:r>
              <a:rPr lang="en-US" sz="2000" b="1" dirty="0" smtClean="0">
                <a:solidFill>
                  <a:schemeClr val="bg1">
                    <a:lumMod val="95000"/>
                    <a:lumOff val="5000"/>
                  </a:schemeClr>
                </a:solidFill>
                <a:latin typeface="Andalus" pitchFamily="2" charset="-78"/>
                <a:cs typeface="Andalus" pitchFamily="2" charset="-78"/>
              </a:rPr>
              <a:t>Elizabeth is adopted</a:t>
            </a:r>
          </a:p>
          <a:p>
            <a:pPr>
              <a:buNone/>
            </a:pPr>
            <a:endParaRPr lang="en-US" sz="2000" b="1" dirty="0" smtClean="0">
              <a:solidFill>
                <a:schemeClr val="bg1">
                  <a:lumMod val="95000"/>
                  <a:lumOff val="5000"/>
                </a:schemeClr>
              </a:solidFill>
              <a:latin typeface="Andalus" pitchFamily="2" charset="-78"/>
              <a:cs typeface="Andalus" pitchFamily="2" charset="-78"/>
            </a:endParaRPr>
          </a:p>
          <a:p>
            <a:pPr>
              <a:buFont typeface="Wingdings" pitchFamily="2" charset="2"/>
              <a:buChar char="Ø"/>
            </a:pPr>
            <a:r>
              <a:rPr lang="en-US" sz="2000" b="1" dirty="0" smtClean="0">
                <a:solidFill>
                  <a:schemeClr val="bg1">
                    <a:lumMod val="95000"/>
                    <a:lumOff val="5000"/>
                  </a:schemeClr>
                </a:solidFill>
                <a:latin typeface="Andalus" pitchFamily="2" charset="-78"/>
                <a:cs typeface="Andalus" pitchFamily="2" charset="-78"/>
              </a:rPr>
              <a:t>Victor becomes attached to Elizabeth</a:t>
            </a:r>
          </a:p>
        </p:txBody>
      </p:sp>
      <p:sp>
        <p:nvSpPr>
          <p:cNvPr id="8" name="Content Placeholder 7"/>
          <p:cNvSpPr>
            <a:spLocks noGrp="1"/>
          </p:cNvSpPr>
          <p:nvPr>
            <p:ph sz="half" idx="2"/>
          </p:nvPr>
        </p:nvSpPr>
        <p:spPr>
          <a:xfrm>
            <a:off x="2819400" y="4800600"/>
            <a:ext cx="6324600" cy="1295400"/>
          </a:xfrm>
        </p:spPr>
        <p:txBody>
          <a:bodyPr>
            <a:noAutofit/>
          </a:bodyPr>
          <a:lstStyle/>
          <a:p>
            <a:pPr lvl="0">
              <a:buFont typeface="Wingdings" pitchFamily="2" charset="2"/>
              <a:buChar char="Ø"/>
            </a:pPr>
            <a:r>
              <a:rPr lang="en-US" sz="2000" b="1" dirty="0" smtClean="0">
                <a:solidFill>
                  <a:schemeClr val="bg1">
                    <a:lumMod val="95000"/>
                    <a:lumOff val="5000"/>
                  </a:schemeClr>
                </a:solidFill>
                <a:latin typeface="Andalus" pitchFamily="2" charset="-78"/>
                <a:cs typeface="Andalus" pitchFamily="2" charset="-78"/>
              </a:rPr>
              <a:t>Attends the university of Ingolstadt</a:t>
            </a:r>
          </a:p>
          <a:p>
            <a:pPr lvl="0">
              <a:buFont typeface="Wingdings" pitchFamily="2" charset="2"/>
              <a:buChar char="Ø"/>
            </a:pPr>
            <a:endParaRPr lang="en-US" sz="2000" b="1" dirty="0" smtClean="0"/>
          </a:p>
          <a:p>
            <a:pPr>
              <a:buFont typeface="Wingdings" pitchFamily="2" charset="2"/>
              <a:buChar char="Ø"/>
            </a:pPr>
            <a:r>
              <a:rPr lang="en-US" sz="2000" b="1" dirty="0" smtClean="0">
                <a:solidFill>
                  <a:schemeClr val="bg1">
                    <a:lumMod val="95000"/>
                    <a:lumOff val="5000"/>
                  </a:schemeClr>
                </a:solidFill>
                <a:latin typeface="Andalus" pitchFamily="2" charset="-78"/>
                <a:cs typeface="Andalus" pitchFamily="2" charset="-78"/>
              </a:rPr>
              <a:t>The answer to creating life!</a:t>
            </a:r>
            <a:r>
              <a:rPr lang="en-US" sz="2000" dirty="0" smtClean="0">
                <a:solidFill>
                  <a:schemeClr val="bg1">
                    <a:lumMod val="95000"/>
                    <a:lumOff val="5000"/>
                  </a:schemeClr>
                </a:solidFill>
                <a:latin typeface="Andalus" pitchFamily="2" charset="-78"/>
                <a:cs typeface="Andalus" pitchFamily="2" charset="-78"/>
              </a:rPr>
              <a:t/>
            </a:r>
            <a:br>
              <a:rPr lang="en-US" sz="2000" dirty="0" smtClean="0">
                <a:solidFill>
                  <a:schemeClr val="bg1">
                    <a:lumMod val="95000"/>
                    <a:lumOff val="5000"/>
                  </a:schemeClr>
                </a:solidFill>
                <a:latin typeface="Andalus" pitchFamily="2" charset="-78"/>
                <a:cs typeface="Andalus" pitchFamily="2" charset="-78"/>
              </a:rPr>
            </a:br>
            <a:endParaRPr lang="en-US" sz="2000" dirty="0">
              <a:solidFill>
                <a:schemeClr val="bg1">
                  <a:lumMod val="95000"/>
                  <a:lumOff val="5000"/>
                </a:schemeClr>
              </a:solidFill>
              <a:latin typeface="Andalus" pitchFamily="2" charset="-78"/>
              <a:cs typeface="Andalus" pitchFamily="2" charset="-78"/>
            </a:endParaRPr>
          </a:p>
        </p:txBody>
      </p:sp>
      <p:pic>
        <p:nvPicPr>
          <p:cNvPr id="5" name="Picture 4" descr="http://www.wearysloth.com/Gallery/ActorsH/8137-12277.jpg"/>
          <p:cNvPicPr>
            <a:picLocks noChangeAspect="1" noChangeArrowheads="1"/>
          </p:cNvPicPr>
          <p:nvPr/>
        </p:nvPicPr>
        <p:blipFill>
          <a:blip r:embed="rId4" cstate="print">
            <a:lum contrast="-20000"/>
          </a:blip>
          <a:srcRect/>
          <a:stretch>
            <a:fillRect/>
          </a:stretch>
        </p:blipFill>
        <p:spPr bwMode="auto">
          <a:xfrm>
            <a:off x="6629401" y="-1"/>
            <a:ext cx="2514600" cy="1885951"/>
          </a:xfrm>
          <a:prstGeom prst="roundRect">
            <a:avLst/>
          </a:prstGeom>
          <a:noFill/>
          <a:effectLst>
            <a:softEdge rad="127000"/>
          </a:effectLst>
        </p:spPr>
      </p:pic>
      <p:pic>
        <p:nvPicPr>
          <p:cNvPr id="33794" name="Picture 2" descr="http://www.wearysloth.com/Gallery/ActorsL/10704-12277.jpg"/>
          <p:cNvPicPr>
            <a:picLocks noChangeAspect="1" noChangeArrowheads="1"/>
          </p:cNvPicPr>
          <p:nvPr/>
        </p:nvPicPr>
        <p:blipFill>
          <a:blip r:embed="rId5" cstate="print"/>
          <a:srcRect/>
          <a:stretch>
            <a:fillRect/>
          </a:stretch>
        </p:blipFill>
        <p:spPr bwMode="auto">
          <a:xfrm>
            <a:off x="0" y="4571999"/>
            <a:ext cx="3048000" cy="2286001"/>
          </a:xfrm>
          <a:prstGeom prst="roundRect">
            <a:avLst/>
          </a:prstGeom>
          <a:noFill/>
          <a:effectLst>
            <a:softEdge rad="127000"/>
          </a:effectLst>
        </p:spPr>
      </p:pic>
      <p:pic>
        <p:nvPicPr>
          <p:cNvPr id="33796" name="Picture 4" descr="http://www.wearysloth.com/Gallery/ActorsG/37785-12277.jpg"/>
          <p:cNvPicPr>
            <a:picLocks noChangeAspect="1" noChangeArrowheads="1"/>
          </p:cNvPicPr>
          <p:nvPr/>
        </p:nvPicPr>
        <p:blipFill>
          <a:blip r:embed="rId6" cstate="print"/>
          <a:srcRect/>
          <a:stretch>
            <a:fillRect/>
          </a:stretch>
        </p:blipFill>
        <p:spPr bwMode="auto">
          <a:xfrm>
            <a:off x="3505200" y="1981200"/>
            <a:ext cx="3048000" cy="2286001"/>
          </a:xfrm>
          <a:prstGeom prst="ellipse">
            <a:avLst/>
          </a:prstGeom>
          <a:noFill/>
          <a:effectLst>
            <a:softEdge rad="317500"/>
          </a:effectLst>
        </p:spPr>
      </p:pic>
      <p:sp>
        <p:nvSpPr>
          <p:cNvPr id="10" name="TextBox 9"/>
          <p:cNvSpPr txBox="1"/>
          <p:nvPr/>
        </p:nvSpPr>
        <p:spPr>
          <a:xfrm>
            <a:off x="457200" y="1981200"/>
            <a:ext cx="8382000" cy="369332"/>
          </a:xfrm>
          <a:prstGeom prst="rect">
            <a:avLst/>
          </a:prstGeom>
          <a:noFill/>
        </p:spPr>
        <p:txBody>
          <a:bodyPr wrap="square" rtlCol="0">
            <a:spAutoFit/>
          </a:bodyPr>
          <a:lstStyle/>
          <a:p>
            <a:endParaRPr lang="en-US" dirty="0"/>
          </a:p>
        </p:txBody>
      </p:sp>
      <p:sp>
        <p:nvSpPr>
          <p:cNvPr id="11" name="TextBox 10"/>
          <p:cNvSpPr txBox="1"/>
          <p:nvPr/>
        </p:nvSpPr>
        <p:spPr>
          <a:xfrm>
            <a:off x="838200" y="3276600"/>
            <a:ext cx="184731" cy="369332"/>
          </a:xfrm>
          <a:prstGeom prst="rect">
            <a:avLst/>
          </a:prstGeom>
          <a:noFill/>
        </p:spPr>
        <p:txBody>
          <a:bodyPr wrap="none" rtlCol="0">
            <a:spAutoFit/>
          </a:bodyPr>
          <a:lstStyle/>
          <a:p>
            <a:endParaRPr lang="en-US" dirty="0"/>
          </a:p>
        </p:txBody>
      </p:sp>
      <p:sp>
        <p:nvSpPr>
          <p:cNvPr id="13" name="Content Placeholder 5"/>
          <p:cNvSpPr txBox="1">
            <a:spLocks/>
          </p:cNvSpPr>
          <p:nvPr/>
        </p:nvSpPr>
        <p:spPr>
          <a:xfrm>
            <a:off x="0" y="2590800"/>
            <a:ext cx="9144000" cy="1828800"/>
          </a:xfrm>
          <a:prstGeom prst="rect">
            <a:avLst/>
          </a:prstGeom>
        </p:spPr>
        <p:txBody>
          <a:bodyPr vert="horz">
            <a:noAutofit/>
          </a:bodyPr>
          <a:lstStyle/>
          <a:p>
            <a:pPr marL="548640" indent="-411480">
              <a:spcBef>
                <a:spcPct val="20000"/>
              </a:spcBef>
              <a:buClr>
                <a:schemeClr val="tx1">
                  <a:shade val="95000"/>
                </a:schemeClr>
              </a:buClr>
              <a:buSzPct val="65000"/>
              <a:buFont typeface="Wingdings" pitchFamily="2" charset="2"/>
              <a:buChar char="Ø"/>
            </a:pPr>
            <a:r>
              <a:rPr lang="en-US" sz="2000" b="1" dirty="0" smtClean="0">
                <a:solidFill>
                  <a:schemeClr val="bg1">
                    <a:lumMod val="95000"/>
                    <a:lumOff val="5000"/>
                  </a:schemeClr>
                </a:solidFill>
                <a:latin typeface="Andalus" pitchFamily="2" charset="-78"/>
                <a:cs typeface="Andalus" pitchFamily="2" charset="-78"/>
              </a:rPr>
              <a:t>Caroline Beaumont dies.</a:t>
            </a:r>
          </a:p>
          <a:p>
            <a:pPr marL="548640" lvl="0" indent="-411480">
              <a:spcBef>
                <a:spcPct val="20000"/>
              </a:spcBef>
              <a:buClr>
                <a:schemeClr val="tx1">
                  <a:shade val="95000"/>
                </a:schemeClr>
              </a:buClr>
              <a:buSzPct val="65000"/>
              <a:buFont typeface="Wingdings" pitchFamily="2" charset="2"/>
              <a:buChar char="Ø"/>
            </a:pPr>
            <a:r>
              <a:rPr lang="en-US" sz="2000" b="1" dirty="0" smtClean="0">
                <a:solidFill>
                  <a:schemeClr val="bg1">
                    <a:lumMod val="95000"/>
                    <a:lumOff val="5000"/>
                  </a:schemeClr>
                </a:solidFill>
                <a:latin typeface="Andalus" pitchFamily="2" charset="-78"/>
                <a:cs typeface="Andalus" pitchFamily="2" charset="-78"/>
              </a:rPr>
              <a:t>Caroline’s desire for Victor and </a:t>
            </a:r>
          </a:p>
          <a:p>
            <a:pPr marL="548640" lvl="0" indent="-411480">
              <a:spcBef>
                <a:spcPct val="20000"/>
              </a:spcBef>
              <a:buClr>
                <a:schemeClr val="tx1">
                  <a:shade val="95000"/>
                </a:schemeClr>
              </a:buClr>
              <a:buSzPct val="65000"/>
            </a:pPr>
            <a:r>
              <a:rPr lang="en-US" sz="2000" b="1" dirty="0" smtClean="0">
                <a:solidFill>
                  <a:schemeClr val="bg1">
                    <a:lumMod val="95000"/>
                    <a:lumOff val="5000"/>
                  </a:schemeClr>
                </a:solidFill>
                <a:latin typeface="Andalus" pitchFamily="2" charset="-78"/>
                <a:cs typeface="Andalus" pitchFamily="2" charset="-78"/>
              </a:rPr>
              <a:t>Elizabeth</a:t>
            </a:r>
          </a:p>
          <a:p>
            <a:pPr marL="548640" lvl="0" indent="-411480">
              <a:spcBef>
                <a:spcPct val="20000"/>
              </a:spcBef>
              <a:buClr>
                <a:schemeClr val="tx1">
                  <a:shade val="95000"/>
                </a:schemeClr>
              </a:buClr>
              <a:buSzPct val="65000"/>
              <a:buFont typeface="Wingdings" pitchFamily="2" charset="2"/>
              <a:buChar char="Ø"/>
            </a:pPr>
            <a:r>
              <a:rPr lang="en-US" sz="2000" b="1" dirty="0" smtClean="0">
                <a:solidFill>
                  <a:schemeClr val="bg1">
                    <a:lumMod val="95000"/>
                    <a:lumOff val="5000"/>
                  </a:schemeClr>
                </a:solidFill>
                <a:latin typeface="Andalus" pitchFamily="2" charset="-78"/>
                <a:cs typeface="Andalus" pitchFamily="2" charset="-78"/>
              </a:rPr>
              <a:t>Victor leaves to pursue a higher</a:t>
            </a:r>
          </a:p>
          <a:p>
            <a:pPr marL="548640" lvl="0" indent="-411480">
              <a:spcBef>
                <a:spcPct val="20000"/>
              </a:spcBef>
              <a:buClr>
                <a:schemeClr val="tx1">
                  <a:shade val="95000"/>
                </a:schemeClr>
              </a:buClr>
              <a:buSzPct val="65000"/>
            </a:pPr>
            <a:r>
              <a:rPr lang="en-US" sz="2000" b="1" dirty="0" smtClean="0">
                <a:solidFill>
                  <a:schemeClr val="bg1">
                    <a:lumMod val="95000"/>
                    <a:lumOff val="5000"/>
                  </a:schemeClr>
                </a:solidFill>
                <a:latin typeface="Andalus" pitchFamily="2" charset="-78"/>
                <a:cs typeface="Andalus" pitchFamily="2" charset="-78"/>
              </a:rPr>
              <a:t>education.</a:t>
            </a:r>
          </a:p>
          <a:p>
            <a:pPr marL="548640" lvl="0" indent="-411480">
              <a:spcBef>
                <a:spcPct val="20000"/>
              </a:spcBef>
              <a:buClr>
                <a:schemeClr val="tx1">
                  <a:shade val="95000"/>
                </a:schemeClr>
              </a:buClr>
              <a:buSzPct val="65000"/>
            </a:pPr>
            <a:endParaRPr lang="en-US" sz="2000" dirty="0" smtClean="0">
              <a:solidFill>
                <a:schemeClr val="bg1">
                  <a:lumMod val="95000"/>
                  <a:lumOff val="5000"/>
                </a:schemeClr>
              </a:solidFill>
              <a:latin typeface="Andalus"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3794"/>
                                        </p:tgtEl>
                                        <p:attrNameLst>
                                          <p:attrName>style.visibility</p:attrName>
                                        </p:attrNameLst>
                                      </p:cBhvr>
                                      <p:to>
                                        <p:strVal val="visible"/>
                                      </p:to>
                                    </p:set>
                                    <p:animEffect transition="in" filter="fade">
                                      <p:cBhvr>
                                        <p:cTn id="10" dur="2000"/>
                                        <p:tgtEl>
                                          <p:spTgt spid="3379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3796"/>
                                        </p:tgtEl>
                                        <p:attrNameLst>
                                          <p:attrName>style.visibility</p:attrName>
                                        </p:attrNameLst>
                                      </p:cBhvr>
                                      <p:to>
                                        <p:strVal val="visible"/>
                                      </p:to>
                                    </p:set>
                                    <p:animEffect transition="in" filter="fade">
                                      <p:cBhvr>
                                        <p:cTn id="14"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10" name="Picture 2" descr="http://www.wearysloth.com/Gallery/ActorsW/80470-12277.jpg"/>
          <p:cNvPicPr>
            <a:picLocks noChangeAspect="1" noChangeArrowheads="1"/>
          </p:cNvPicPr>
          <p:nvPr/>
        </p:nvPicPr>
        <p:blipFill>
          <a:blip r:embed="rId3" cstate="print">
            <a:lum bright="-10000"/>
          </a:blip>
          <a:srcRect/>
          <a:stretch>
            <a:fillRect/>
          </a:stretch>
        </p:blipFill>
        <p:spPr bwMode="auto">
          <a:xfrm>
            <a:off x="3429000" y="5050692"/>
            <a:ext cx="2202656" cy="1807308"/>
          </a:xfrm>
          <a:prstGeom prst="ellipse">
            <a:avLst/>
          </a:prstGeom>
          <a:noFill/>
          <a:effectLst>
            <a:softEdge rad="63500"/>
          </a:effectLst>
        </p:spPr>
      </p:pic>
      <p:pic>
        <p:nvPicPr>
          <p:cNvPr id="6" name="Picture 2" descr="http://www.grouchoreviews.com/content/films/3611/1.jpg"/>
          <p:cNvPicPr>
            <a:picLocks noChangeAspect="1" noChangeArrowheads="1"/>
          </p:cNvPicPr>
          <p:nvPr/>
        </p:nvPicPr>
        <p:blipFill>
          <a:blip r:embed="rId4" cstate="print"/>
          <a:srcRect/>
          <a:stretch>
            <a:fillRect/>
          </a:stretch>
        </p:blipFill>
        <p:spPr bwMode="auto">
          <a:xfrm>
            <a:off x="457200" y="304800"/>
            <a:ext cx="8229600" cy="3124200"/>
          </a:xfrm>
          <a:prstGeom prst="rect">
            <a:avLst/>
          </a:prstGeom>
          <a:noFill/>
          <a:effectLst>
            <a:softEdge rad="635000"/>
          </a:effectLst>
        </p:spPr>
      </p:pic>
      <p:sp>
        <p:nvSpPr>
          <p:cNvPr id="8" name="Subtitle 4"/>
          <p:cNvSpPr txBox="1">
            <a:spLocks/>
          </p:cNvSpPr>
          <p:nvPr/>
        </p:nvSpPr>
        <p:spPr>
          <a:xfrm>
            <a:off x="0" y="381000"/>
            <a:ext cx="9144000" cy="5029200"/>
          </a:xfrm>
          <a:prstGeom prst="rect">
            <a:avLst/>
          </a:prstGeom>
        </p:spPr>
        <p:txBody>
          <a:bodyPr vert="horz">
            <a:normAutofit fontScale="92500" lnSpcReduction="20000"/>
          </a:bodyPr>
          <a:lstStyle/>
          <a:p>
            <a:pPr marL="548640" lvl="0" indent="-411480">
              <a:spcBef>
                <a:spcPct val="20000"/>
              </a:spcBef>
              <a:buClr>
                <a:schemeClr val="tx1">
                  <a:shade val="95000"/>
                </a:schemeClr>
              </a:buClr>
              <a:buSzPct val="65000"/>
              <a:buFont typeface="Wingdings" pitchFamily="2" charset="2"/>
              <a:buChar char="Ø"/>
            </a:pPr>
            <a:r>
              <a:rPr lang="en-US" sz="2400" dirty="0" smtClean="0">
                <a:solidFill>
                  <a:schemeClr val="tx1">
                    <a:lumMod val="85000"/>
                  </a:schemeClr>
                </a:solidFill>
                <a:latin typeface="Andalus" pitchFamily="2" charset="-78"/>
                <a:cs typeface="Andalus" pitchFamily="2" charset="-78"/>
              </a:rPr>
              <a:t>Victor creates monster!</a:t>
            </a:r>
            <a:endParaRPr kumimoji="0" lang="en-US" sz="2400" b="0" i="0" u="none" strike="noStrike" kern="1200" cap="none" spc="0" normalizeH="0" baseline="0" noProof="0" dirty="0" smtClean="0">
              <a:ln>
                <a:noFill/>
              </a:ln>
              <a:solidFill>
                <a:schemeClr val="tx1">
                  <a:lumMod val="85000"/>
                </a:schemeClr>
              </a:solidFill>
              <a:effectLst/>
              <a:uLnTx/>
              <a:uFillTx/>
              <a:latin typeface="Andalus" pitchFamily="2" charset="-78"/>
              <a:ea typeface="+mn-ea"/>
              <a:cs typeface="Andalus" pitchFamily="2" charset="-78"/>
            </a:endParaRPr>
          </a:p>
          <a:p>
            <a:pPr marL="548640" lvl="0" indent="-411480">
              <a:spcBef>
                <a:spcPct val="20000"/>
              </a:spcBef>
              <a:buClr>
                <a:schemeClr val="tx1">
                  <a:shade val="95000"/>
                </a:schemeClr>
              </a:buClr>
              <a:buSzPct val="65000"/>
              <a:buFont typeface="Wingdings" pitchFamily="2" charset="2"/>
              <a:buChar char="Ø"/>
            </a:pPr>
            <a:endParaRPr lang="en-US" sz="2400" dirty="0" smtClean="0">
              <a:solidFill>
                <a:schemeClr val="tx1">
                  <a:lumMod val="85000"/>
                </a:schemeClr>
              </a:solidFill>
              <a:latin typeface="Andalus" pitchFamily="2" charset="-78"/>
              <a:cs typeface="Andalus" pitchFamily="2" charset="-78"/>
            </a:endParaRPr>
          </a:p>
          <a:p>
            <a:pPr marL="548640" lvl="0" indent="-411480">
              <a:spcBef>
                <a:spcPct val="20000"/>
              </a:spcBef>
              <a:buClr>
                <a:schemeClr val="tx1">
                  <a:shade val="95000"/>
                </a:schemeClr>
              </a:buClr>
              <a:buSzPct val="65000"/>
              <a:buFont typeface="Wingdings" pitchFamily="2" charset="2"/>
              <a:buChar char="Ø"/>
            </a:pPr>
            <a:endParaRPr kumimoji="0" lang="en-US" sz="2400" b="0" i="0" u="none" strike="noStrike" kern="1200" cap="none" spc="0" normalizeH="0" baseline="0" noProof="0" dirty="0" smtClean="0">
              <a:ln>
                <a:noFill/>
              </a:ln>
              <a:solidFill>
                <a:schemeClr val="tx1">
                  <a:lumMod val="85000"/>
                </a:schemeClr>
              </a:solidFill>
              <a:effectLst/>
              <a:uLnTx/>
              <a:uFillTx/>
              <a:latin typeface="Andalus" pitchFamily="2" charset="-78"/>
              <a:ea typeface="+mn-ea"/>
              <a:cs typeface="Andalus" pitchFamily="2" charset="-78"/>
            </a:endParaRPr>
          </a:p>
          <a:p>
            <a:pPr marL="548640" lvl="0" indent="-411480">
              <a:spcBef>
                <a:spcPct val="20000"/>
              </a:spcBef>
              <a:buClr>
                <a:schemeClr val="tx1">
                  <a:shade val="95000"/>
                </a:schemeClr>
              </a:buClr>
              <a:buSzPct val="65000"/>
            </a:pPr>
            <a:endParaRPr kumimoji="0" lang="en-US" sz="2400" b="0" i="0" u="none" strike="noStrike" kern="1200" cap="none" spc="0" normalizeH="0" baseline="0" noProof="0" dirty="0" smtClean="0">
              <a:ln>
                <a:noFill/>
              </a:ln>
              <a:solidFill>
                <a:schemeClr val="tx1">
                  <a:lumMod val="85000"/>
                </a:schemeClr>
              </a:solidFill>
              <a:effectLst/>
              <a:uLnTx/>
              <a:uFillTx/>
              <a:latin typeface="Andalus" pitchFamily="2" charset="-78"/>
              <a:ea typeface="+mn-ea"/>
              <a:cs typeface="Andalus" pitchFamily="2" charset="-78"/>
            </a:endParaRPr>
          </a:p>
          <a:p>
            <a:pPr marL="548640" lvl="0" indent="-411480">
              <a:spcBef>
                <a:spcPct val="20000"/>
              </a:spcBef>
              <a:buClr>
                <a:schemeClr val="tx1">
                  <a:shade val="95000"/>
                </a:schemeClr>
              </a:buClr>
              <a:buSzPct val="65000"/>
              <a:buFont typeface="Wingdings" pitchFamily="2" charset="2"/>
              <a:buChar char="Ø"/>
            </a:pPr>
            <a:endParaRPr lang="en-US" sz="2400" dirty="0" smtClean="0">
              <a:solidFill>
                <a:schemeClr val="tx1">
                  <a:lumMod val="85000"/>
                </a:schemeClr>
              </a:solidFill>
              <a:latin typeface="Andalus" pitchFamily="2" charset="-78"/>
              <a:cs typeface="Andalus" pitchFamily="2" charset="-78"/>
            </a:endParaRPr>
          </a:p>
          <a:p>
            <a:pPr marL="548640" lvl="0" indent="-411480">
              <a:spcBef>
                <a:spcPct val="20000"/>
              </a:spcBef>
              <a:buClr>
                <a:schemeClr val="tx1">
                  <a:shade val="95000"/>
                </a:schemeClr>
              </a:buClr>
              <a:buSzPct val="65000"/>
              <a:buFont typeface="Wingdings" pitchFamily="2" charset="2"/>
              <a:buChar char="Ø"/>
            </a:pPr>
            <a:endParaRPr lang="en-US" sz="2400" dirty="0" smtClean="0">
              <a:solidFill>
                <a:schemeClr val="tx1">
                  <a:lumMod val="85000"/>
                </a:schemeClr>
              </a:solidFill>
              <a:latin typeface="Andalus" pitchFamily="2" charset="-78"/>
              <a:cs typeface="Andalus" pitchFamily="2" charset="-78"/>
            </a:endParaRPr>
          </a:p>
          <a:p>
            <a:pPr marL="548640" lvl="0" indent="-411480">
              <a:spcBef>
                <a:spcPct val="20000"/>
              </a:spcBef>
              <a:buClr>
                <a:schemeClr val="tx1">
                  <a:shade val="95000"/>
                </a:schemeClr>
              </a:buClr>
              <a:buSzPct val="65000"/>
              <a:buFont typeface="Wingdings" pitchFamily="2" charset="2"/>
              <a:buChar char="Ø"/>
            </a:pPr>
            <a:endParaRPr lang="en-US" sz="2400" dirty="0" smtClean="0">
              <a:solidFill>
                <a:schemeClr val="tx1">
                  <a:lumMod val="85000"/>
                </a:schemeClr>
              </a:solidFill>
              <a:latin typeface="Andalus" pitchFamily="2" charset="-78"/>
              <a:cs typeface="Andalus" pitchFamily="2" charset="-78"/>
            </a:endParaRPr>
          </a:p>
          <a:p>
            <a:pPr marL="548640" lvl="0" indent="-411480">
              <a:spcBef>
                <a:spcPct val="20000"/>
              </a:spcBef>
              <a:buClr>
                <a:schemeClr val="tx1">
                  <a:shade val="95000"/>
                </a:schemeClr>
              </a:buClr>
              <a:buSzPct val="65000"/>
              <a:buFont typeface="Wingdings" pitchFamily="2" charset="2"/>
              <a:buChar char="Ø"/>
            </a:pPr>
            <a:endParaRPr lang="en-US" sz="2400" dirty="0" smtClean="0">
              <a:solidFill>
                <a:schemeClr val="tx1">
                  <a:lumMod val="85000"/>
                </a:schemeClr>
              </a:solidFill>
              <a:latin typeface="Andalus" pitchFamily="2" charset="-78"/>
              <a:cs typeface="Andalus" pitchFamily="2" charset="-78"/>
            </a:endParaRPr>
          </a:p>
          <a:p>
            <a:pPr marL="548640" lvl="0" indent="-411480">
              <a:spcBef>
                <a:spcPct val="20000"/>
              </a:spcBef>
              <a:buClr>
                <a:schemeClr val="tx1">
                  <a:shade val="95000"/>
                </a:schemeClr>
              </a:buClr>
              <a:buSzPct val="65000"/>
            </a:pPr>
            <a:endParaRPr lang="en-US" sz="2400" dirty="0" smtClean="0">
              <a:solidFill>
                <a:schemeClr val="tx1">
                  <a:lumMod val="85000"/>
                </a:schemeClr>
              </a:solidFill>
              <a:latin typeface="Andalus" pitchFamily="2" charset="-78"/>
              <a:cs typeface="Andalus" pitchFamily="2" charset="-78"/>
            </a:endParaRPr>
          </a:p>
          <a:p>
            <a:pPr marL="548640" indent="-411480">
              <a:spcBef>
                <a:spcPct val="20000"/>
              </a:spcBef>
              <a:buClr>
                <a:schemeClr val="tx1">
                  <a:shade val="95000"/>
                </a:schemeClr>
              </a:buClr>
              <a:buSzPct val="65000"/>
              <a:buFont typeface="Wingdings" pitchFamily="2" charset="2"/>
              <a:buChar char="Ø"/>
            </a:pPr>
            <a:r>
              <a:rPr lang="en-US" sz="2400" dirty="0" smtClean="0">
                <a:solidFill>
                  <a:schemeClr val="tx1">
                    <a:lumMod val="85000"/>
                  </a:schemeClr>
                </a:solidFill>
                <a:latin typeface="Andalus" pitchFamily="2" charset="-78"/>
                <a:cs typeface="Andalus" pitchFamily="2" charset="-78"/>
              </a:rPr>
              <a:t>Abandons creation to the world</a:t>
            </a:r>
          </a:p>
          <a:p>
            <a:pPr marL="548640" lvl="0" indent="-411480">
              <a:spcBef>
                <a:spcPct val="20000"/>
              </a:spcBef>
              <a:buClr>
                <a:schemeClr val="tx1">
                  <a:shade val="95000"/>
                </a:schemeClr>
              </a:buClr>
              <a:buSzPct val="65000"/>
              <a:buFont typeface="Wingdings" pitchFamily="2" charset="2"/>
              <a:buChar char="Ø"/>
            </a:pPr>
            <a:r>
              <a:rPr kumimoji="0" lang="en-US" sz="2400" b="0" i="0" u="none" strike="noStrike" kern="1200" cap="none" spc="0" normalizeH="0" noProof="0" dirty="0" smtClean="0">
                <a:ln>
                  <a:noFill/>
                </a:ln>
                <a:solidFill>
                  <a:schemeClr val="tx1">
                    <a:lumMod val="85000"/>
                  </a:schemeClr>
                </a:solidFill>
                <a:effectLst/>
                <a:uLnTx/>
                <a:uFillTx/>
                <a:latin typeface="Andalus" pitchFamily="2" charset="-78"/>
                <a:ea typeface="+mn-ea"/>
                <a:cs typeface="Andalus" pitchFamily="2" charset="-78"/>
              </a:rPr>
              <a:t>Victor falls </a:t>
            </a:r>
            <a:r>
              <a:rPr lang="en-US" sz="2400" dirty="0" smtClean="0">
                <a:solidFill>
                  <a:schemeClr val="tx1">
                    <a:lumMod val="85000"/>
                  </a:schemeClr>
                </a:solidFill>
                <a:latin typeface="Andalus" pitchFamily="2" charset="-78"/>
                <a:cs typeface="Andalus" pitchFamily="2" charset="-78"/>
              </a:rPr>
              <a:t>ill </a:t>
            </a:r>
          </a:p>
          <a:p>
            <a:pPr marL="548640" lvl="0" indent="-411480">
              <a:spcBef>
                <a:spcPct val="20000"/>
              </a:spcBef>
              <a:buClr>
                <a:schemeClr val="tx1">
                  <a:shade val="95000"/>
                </a:schemeClr>
              </a:buClr>
              <a:buSzPct val="65000"/>
              <a:buFont typeface="Wingdings" pitchFamily="2" charset="2"/>
              <a:buChar char="Ø"/>
            </a:pPr>
            <a:r>
              <a:rPr kumimoji="0" lang="en-US" sz="2400" b="0" i="0" u="none" strike="noStrike" kern="1200" cap="none" spc="0" normalizeH="0" baseline="0" noProof="0" dirty="0" smtClean="0">
                <a:ln>
                  <a:noFill/>
                </a:ln>
                <a:solidFill>
                  <a:schemeClr val="tx1">
                    <a:lumMod val="85000"/>
                  </a:schemeClr>
                </a:solidFill>
                <a:effectLst/>
                <a:uLnTx/>
                <a:uFillTx/>
                <a:latin typeface="Andalus" pitchFamily="2" charset="-78"/>
                <a:ea typeface="+mn-ea"/>
                <a:cs typeface="Andalus" pitchFamily="2" charset="-78"/>
              </a:rPr>
              <a:t>Henry </a:t>
            </a:r>
            <a:r>
              <a:rPr kumimoji="0" lang="en-US" sz="2400" b="0" i="0" u="none" strike="noStrike" kern="1200" cap="none" spc="0" normalizeH="0" baseline="0" noProof="0" dirty="0" err="1" smtClean="0">
                <a:ln>
                  <a:noFill/>
                </a:ln>
                <a:solidFill>
                  <a:schemeClr val="tx1">
                    <a:lumMod val="85000"/>
                  </a:schemeClr>
                </a:solidFill>
                <a:effectLst/>
                <a:uLnTx/>
                <a:uFillTx/>
                <a:latin typeface="Andalus" pitchFamily="2" charset="-78"/>
                <a:ea typeface="+mn-ea"/>
                <a:cs typeface="Andalus" pitchFamily="2" charset="-78"/>
              </a:rPr>
              <a:t>Clerval</a:t>
            </a:r>
            <a:r>
              <a:rPr kumimoji="0" lang="en-US" sz="2400" b="0" i="0" u="none" strike="noStrike" kern="1200" cap="none" spc="0" normalizeH="0" baseline="0" noProof="0" dirty="0" smtClean="0">
                <a:ln>
                  <a:noFill/>
                </a:ln>
                <a:solidFill>
                  <a:schemeClr val="tx1">
                    <a:lumMod val="85000"/>
                  </a:schemeClr>
                </a:solidFill>
                <a:effectLst/>
                <a:uLnTx/>
                <a:uFillTx/>
                <a:latin typeface="Andalus" pitchFamily="2" charset="-78"/>
                <a:ea typeface="+mn-ea"/>
                <a:cs typeface="Andalus" pitchFamily="2" charset="-78"/>
              </a:rPr>
              <a:t> helps</a:t>
            </a:r>
            <a:r>
              <a:rPr kumimoji="0" lang="en-US" sz="2400" b="0" i="0" u="none" strike="noStrike" kern="1200" cap="none" spc="0" normalizeH="0" noProof="0" dirty="0" smtClean="0">
                <a:ln>
                  <a:noFill/>
                </a:ln>
                <a:solidFill>
                  <a:schemeClr val="tx1">
                    <a:lumMod val="85000"/>
                  </a:schemeClr>
                </a:solidFill>
                <a:effectLst/>
                <a:uLnTx/>
                <a:uFillTx/>
                <a:latin typeface="Andalus" pitchFamily="2" charset="-78"/>
                <a:ea typeface="+mn-ea"/>
                <a:cs typeface="Andalus" pitchFamily="2" charset="-78"/>
              </a:rPr>
              <a:t> nourish him back to life</a:t>
            </a:r>
            <a:endParaRPr kumimoji="0" lang="en-US" sz="2400" b="0" i="0" u="none" strike="noStrike" kern="1200" cap="none" spc="0" normalizeH="0" baseline="0" noProof="0" dirty="0" smtClean="0">
              <a:ln>
                <a:noFill/>
              </a:ln>
              <a:solidFill>
                <a:schemeClr val="tx1">
                  <a:lumMod val="85000"/>
                </a:schemeClr>
              </a:solidFill>
              <a:effectLst/>
              <a:uLnTx/>
              <a:uFillTx/>
              <a:latin typeface="Andalus" pitchFamily="2" charset="-78"/>
              <a:ea typeface="+mn-ea"/>
              <a:cs typeface="Andalus" pitchFamily="2" charset="-78"/>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Char char="Ø"/>
              <a:tabLst/>
              <a:defRPr/>
            </a:pPr>
            <a:r>
              <a:rPr kumimoji="0" lang="en-US" sz="2400" b="0" i="0" u="none" strike="noStrike" kern="1200" cap="none" spc="0" normalizeH="0" baseline="0" noProof="0" dirty="0" smtClean="0">
                <a:ln>
                  <a:noFill/>
                </a:ln>
                <a:solidFill>
                  <a:schemeClr val="tx1">
                    <a:lumMod val="85000"/>
                  </a:schemeClr>
                </a:solidFill>
                <a:effectLst/>
                <a:uLnTx/>
                <a:uFillTx/>
                <a:latin typeface="Andalus" pitchFamily="2" charset="-78"/>
                <a:ea typeface="+mn-ea"/>
                <a:cs typeface="Andalus" pitchFamily="2" charset="-78"/>
              </a:rPr>
              <a:t>Plans to return to his family</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Char char="Ø"/>
              <a:tabLst/>
              <a:defRPr/>
            </a:pPr>
            <a:r>
              <a:rPr lang="en-US" sz="2400" dirty="0" smtClean="0">
                <a:solidFill>
                  <a:schemeClr val="tx1">
                    <a:lumMod val="85000"/>
                  </a:schemeClr>
                </a:solidFill>
                <a:latin typeface="Andalus" pitchFamily="2" charset="-78"/>
                <a:cs typeface="Andalus" pitchFamily="2" charset="-78"/>
              </a:rPr>
              <a:t>Learns of </a:t>
            </a:r>
            <a:r>
              <a:rPr kumimoji="0" lang="en-US" sz="2400" b="0" i="0" u="none" strike="noStrike" kern="1200" cap="none" spc="0" normalizeH="0" baseline="0" noProof="0" dirty="0" smtClean="0">
                <a:ln>
                  <a:noFill/>
                </a:ln>
                <a:solidFill>
                  <a:schemeClr val="tx1">
                    <a:lumMod val="85000"/>
                  </a:schemeClr>
                </a:solidFill>
                <a:effectLst/>
                <a:uLnTx/>
                <a:uFillTx/>
                <a:latin typeface="Andalus" pitchFamily="2" charset="-78"/>
                <a:ea typeface="+mn-ea"/>
                <a:cs typeface="Andalus" pitchFamily="2" charset="-78"/>
              </a:rPr>
              <a:t>William’s murder</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Char char="Ø"/>
              <a:tabLst/>
              <a:defRPr/>
            </a:pPr>
            <a:endParaRPr kumimoji="0" lang="en-US" sz="2800" b="0" i="0" u="none" strike="noStrike" kern="1200" cap="none" spc="0" normalizeH="0" baseline="0" noProof="0" dirty="0">
              <a:ln>
                <a:noFill/>
              </a:ln>
              <a:solidFill>
                <a:schemeClr val="tx1">
                  <a:lumMod val="85000"/>
                </a:schemeClr>
              </a:solidFill>
              <a:effectLst/>
              <a:uLnTx/>
              <a:uFillTx/>
              <a:latin typeface="+mn-lt"/>
              <a:ea typeface="+mn-ea"/>
              <a:cs typeface="+mn-cs"/>
            </a:endParaRPr>
          </a:p>
        </p:txBody>
      </p:sp>
      <p:pic>
        <p:nvPicPr>
          <p:cNvPr id="7" name="48405__reinsamba__awakening-mummy-1.wav">
            <a:hlinkClick r:id="" action="ppaction://media"/>
          </p:cNvPr>
          <p:cNvPicPr>
            <a:picLocks noRot="1" noChangeAspect="1"/>
          </p:cNvPicPr>
          <p:nvPr>
            <a:audioFile r:link="rId1"/>
          </p:nvPr>
        </p:nvPicPr>
        <p:blipFill>
          <a:blip r:embed="rId5" cstate="print"/>
          <a:stretch>
            <a:fillRect/>
          </a:stretch>
        </p:blipFill>
        <p:spPr>
          <a:xfrm>
            <a:off x="8610600" y="228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 presetClass="mediacall" presetSubtype="0" fill="hold" nodeType="withEffect">
                                  <p:stCondLst>
                                    <p:cond delay="0"/>
                                  </p:stCondLst>
                                  <p:childTnLst>
                                    <p:cmd type="call" cmd="playFrom(0.0)">
                                      <p:cBhvr>
                                        <p:cTn id="9" dur="7999" fill="hold"/>
                                        <p:tgtEl>
                                          <p:spTgt spid="7"/>
                                        </p:tgtEl>
                                      </p:cBhvr>
                                    </p:cmd>
                                  </p:childTnLst>
                                </p:cTn>
                              </p:par>
                            </p:childTnLst>
                          </p:cTn>
                        </p:par>
                        <p:par>
                          <p:cTn id="10" fill="hold">
                            <p:stCondLst>
                              <p:cond delay="7999"/>
                            </p:stCondLst>
                            <p:childTnLst>
                              <p:par>
                                <p:cTn id="11" presetID="47" presetClass="entr" presetSubtype="0" fill="hold" nodeType="after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anim calcmode="lin" valueType="num">
                                      <p:cBhvr>
                                        <p:cTn id="14" dur="2000" fill="hold"/>
                                        <p:tgtEl>
                                          <p:spTgt spid="10"/>
                                        </p:tgtEl>
                                        <p:attrNameLst>
                                          <p:attrName>ppt_x</p:attrName>
                                        </p:attrNameLst>
                                      </p:cBhvr>
                                      <p:tavLst>
                                        <p:tav tm="0">
                                          <p:val>
                                            <p:strVal val="#ppt_x"/>
                                          </p:val>
                                        </p:tav>
                                        <p:tav tm="100000">
                                          <p:val>
                                            <p:strVal val="#ppt_x"/>
                                          </p:val>
                                        </p:tav>
                                      </p:tavLst>
                                    </p:anim>
                                    <p:anim calcmode="lin" valueType="num">
                                      <p:cBhvr>
                                        <p:cTn id="15"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4" descr="http://cineplex.media.baselineresearch.com/images/227599/227599_large.jpg"/>
          <p:cNvPicPr>
            <a:picLocks noChangeAspect="1" noChangeArrowheads="1"/>
          </p:cNvPicPr>
          <p:nvPr/>
        </p:nvPicPr>
        <p:blipFill>
          <a:blip r:embed="rId3" cstate="print">
            <a:lum contrast="-40000"/>
          </a:blip>
          <a:srcRect/>
          <a:stretch>
            <a:fillRect/>
          </a:stretch>
        </p:blipFill>
        <p:spPr bwMode="auto">
          <a:xfrm>
            <a:off x="3124201" y="2743200"/>
            <a:ext cx="6019799" cy="4114800"/>
          </a:xfrm>
          <a:prstGeom prst="rect">
            <a:avLst/>
          </a:prstGeom>
          <a:noFill/>
          <a:effectLst>
            <a:softEdge rad="317500"/>
          </a:effectLst>
        </p:spPr>
      </p:pic>
      <p:pic>
        <p:nvPicPr>
          <p:cNvPr id="7" name="Picture 6" descr="http://www.wearysloth.com/Gallery/ActorsM/11573-12277.jpg"/>
          <p:cNvPicPr>
            <a:picLocks noChangeAspect="1" noChangeArrowheads="1"/>
          </p:cNvPicPr>
          <p:nvPr/>
        </p:nvPicPr>
        <p:blipFill>
          <a:blip r:embed="rId4" cstate="print"/>
          <a:srcRect/>
          <a:stretch>
            <a:fillRect/>
          </a:stretch>
        </p:blipFill>
        <p:spPr bwMode="auto">
          <a:xfrm>
            <a:off x="0" y="1"/>
            <a:ext cx="2819400" cy="2425996"/>
          </a:xfrm>
          <a:prstGeom prst="roundRect">
            <a:avLst/>
          </a:prstGeom>
          <a:noFill/>
          <a:effectLst>
            <a:softEdge rad="63500"/>
          </a:effectLst>
        </p:spPr>
      </p:pic>
      <p:sp>
        <p:nvSpPr>
          <p:cNvPr id="5" name="Subtitle 4"/>
          <p:cNvSpPr>
            <a:spLocks noGrp="1"/>
          </p:cNvSpPr>
          <p:nvPr>
            <p:ph type="subTitle" idx="4294967295"/>
          </p:nvPr>
        </p:nvSpPr>
        <p:spPr>
          <a:xfrm>
            <a:off x="0" y="3200400"/>
            <a:ext cx="4419600" cy="3124200"/>
          </a:xfrm>
        </p:spPr>
        <p:txBody>
          <a:bodyPr>
            <a:normAutofit/>
          </a:bodyPr>
          <a:lstStyle/>
          <a:p>
            <a:pPr algn="l">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Justine, tried, convicted and executed.</a:t>
            </a:r>
          </a:p>
          <a:p>
            <a:pPr algn="l">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Victor wonders the mountains alone to find peace</a:t>
            </a:r>
          </a:p>
          <a:p>
            <a:pPr algn="l">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Contact with his creation</a:t>
            </a:r>
          </a:p>
          <a:p>
            <a:pPr algn="l">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Creature tells his story</a:t>
            </a:r>
          </a:p>
          <a:p>
            <a:pPr>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Monster demands a companion</a:t>
            </a:r>
          </a:p>
          <a:p>
            <a:pPr>
              <a:buNone/>
            </a:pPr>
            <a:r>
              <a:rPr lang="en-US" sz="2000" dirty="0" smtClean="0">
                <a:solidFill>
                  <a:schemeClr val="bg1">
                    <a:lumMod val="85000"/>
                    <a:lumOff val="15000"/>
                  </a:schemeClr>
                </a:solidFill>
                <a:latin typeface="Andalus" pitchFamily="2" charset="-78"/>
                <a:cs typeface="Andalus" pitchFamily="2" charset="-78"/>
              </a:rPr>
              <a:t>	 be made for him.</a:t>
            </a:r>
          </a:p>
          <a:p>
            <a:pPr algn="l">
              <a:buFont typeface="Wingdings" pitchFamily="2" charset="2"/>
              <a:buChar char="Ø"/>
            </a:pPr>
            <a:endParaRPr lang="en-US" sz="2400" dirty="0" smtClean="0">
              <a:solidFill>
                <a:schemeClr val="bg1">
                  <a:lumMod val="85000"/>
                  <a:lumOff val="15000"/>
                </a:schemeClr>
              </a:solidFill>
              <a:latin typeface="Andalus" pitchFamily="2" charset="-78"/>
              <a:cs typeface="Andalus" pitchFamily="2" charset="-78"/>
            </a:endParaRPr>
          </a:p>
          <a:p>
            <a:pPr algn="l">
              <a:buFont typeface="Wingdings" pitchFamily="2" charset="2"/>
              <a:buChar char="Ø"/>
            </a:pPr>
            <a:endParaRPr lang="en-US" dirty="0" smtClean="0">
              <a:solidFill>
                <a:schemeClr val="bg1">
                  <a:lumMod val="85000"/>
                  <a:lumOff val="15000"/>
                </a:schemeClr>
              </a:solidFill>
            </a:endParaRPr>
          </a:p>
          <a:p>
            <a:pPr algn="l">
              <a:buFont typeface="Wingdings" pitchFamily="2" charset="2"/>
              <a:buChar char="Ø"/>
            </a:pPr>
            <a:endParaRPr lang="en-US" dirty="0">
              <a:solidFill>
                <a:schemeClr val="bg1">
                  <a:lumMod val="85000"/>
                  <a:lumOff val="15000"/>
                </a:schemeClr>
              </a:solidFill>
            </a:endParaRPr>
          </a:p>
        </p:txBody>
      </p:sp>
      <p:sp>
        <p:nvSpPr>
          <p:cNvPr id="12" name="Subtitle 4"/>
          <p:cNvSpPr txBox="1">
            <a:spLocks/>
          </p:cNvSpPr>
          <p:nvPr/>
        </p:nvSpPr>
        <p:spPr>
          <a:xfrm>
            <a:off x="2667000" y="609600"/>
            <a:ext cx="6477000" cy="1371600"/>
          </a:xfrm>
          <a:prstGeom prst="rect">
            <a:avLst/>
          </a:prstGeom>
        </p:spPr>
        <p:txBody>
          <a:bodyPr vert="horz">
            <a:normAutofit/>
          </a:bodyPr>
          <a:lstStyle/>
          <a:p>
            <a:pPr marL="548640" indent="-411480">
              <a:spcBef>
                <a:spcPct val="20000"/>
              </a:spcBef>
              <a:buClr>
                <a:schemeClr val="tx1">
                  <a:shade val="95000"/>
                </a:schemeClr>
              </a:buClr>
              <a:buSzPct val="65000"/>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Believes his monster killed his brother</a:t>
            </a:r>
            <a:endParaRPr lang="en-US" sz="2400" dirty="0" smtClean="0">
              <a:solidFill>
                <a:schemeClr val="bg1">
                  <a:lumMod val="85000"/>
                  <a:lumOff val="15000"/>
                </a:schemeClr>
              </a:solidFill>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Char char="Ø"/>
              <a:tabLst/>
              <a:defRPr/>
            </a:pPr>
            <a:r>
              <a:rPr lang="en-US" sz="2000" dirty="0" smtClean="0">
                <a:solidFill>
                  <a:schemeClr val="bg1">
                    <a:lumMod val="85000"/>
                    <a:lumOff val="15000"/>
                  </a:schemeClr>
                </a:solidFill>
                <a:latin typeface="Andalus" pitchFamily="2" charset="-78"/>
                <a:cs typeface="Andalus" pitchFamily="2" charset="-78"/>
              </a:rPr>
              <a:t>Justine </a:t>
            </a:r>
            <a:r>
              <a:rPr lang="en-US" sz="2000" dirty="0" err="1" smtClean="0">
                <a:solidFill>
                  <a:schemeClr val="bg1">
                    <a:lumMod val="85000"/>
                    <a:lumOff val="15000"/>
                  </a:schemeClr>
                </a:solidFill>
                <a:latin typeface="Andalus" pitchFamily="2" charset="-78"/>
                <a:cs typeface="Andalus" pitchFamily="2" charset="-78"/>
              </a:rPr>
              <a:t>Mortiz</a:t>
            </a:r>
            <a:r>
              <a:rPr lang="en-US" sz="2000" dirty="0" smtClean="0">
                <a:solidFill>
                  <a:schemeClr val="bg1">
                    <a:lumMod val="85000"/>
                    <a:lumOff val="15000"/>
                  </a:schemeClr>
                </a:solidFill>
                <a:latin typeface="Andalus" pitchFamily="2" charset="-78"/>
                <a:cs typeface="Andalus" pitchFamily="2" charset="-78"/>
              </a:rPr>
              <a:t> charged with William’s murder</a:t>
            </a:r>
            <a:endParaRPr kumimoji="0" lang="en-US" sz="2000" b="0" i="0" u="none" strike="noStrike" kern="1200" cap="none" spc="0" normalizeH="0" baseline="0" noProof="0" dirty="0" smtClean="0">
              <a:ln>
                <a:noFill/>
              </a:ln>
              <a:solidFill>
                <a:schemeClr val="bg1">
                  <a:lumMod val="85000"/>
                  <a:lumOff val="15000"/>
                </a:schemeClr>
              </a:solidFill>
              <a:effectLst/>
              <a:uLnTx/>
              <a:uFillTx/>
              <a:latin typeface="Andalus" pitchFamily="2" charset="-78"/>
              <a:ea typeface="+mn-ea"/>
              <a:cs typeface="Andalus" pitchFamily="2" charset="-78"/>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Char char="Ø"/>
              <a:tabLst/>
              <a:defRPr/>
            </a:pPr>
            <a:r>
              <a:rPr kumimoji="0" lang="en-US" sz="2000" b="0" i="0" u="none" strike="noStrike" kern="1200" cap="none" spc="0" normalizeH="0" baseline="0" noProof="0" dirty="0" smtClean="0">
                <a:ln>
                  <a:noFill/>
                </a:ln>
                <a:solidFill>
                  <a:schemeClr val="bg1">
                    <a:lumMod val="85000"/>
                    <a:lumOff val="15000"/>
                  </a:schemeClr>
                </a:solidFill>
                <a:effectLst/>
                <a:uLnTx/>
                <a:uFillTx/>
                <a:latin typeface="Andalus" pitchFamily="2" charset="-78"/>
                <a:ea typeface="+mn-ea"/>
                <a:cs typeface="Andalus" pitchFamily="2" charset="-78"/>
              </a:rPr>
              <a:t>Does </a:t>
            </a:r>
            <a:r>
              <a:rPr kumimoji="0" lang="en-US" sz="2000" b="0" i="0" u="none" strike="noStrike" kern="1200" cap="none" spc="0" normalizeH="0" noProof="0" dirty="0" smtClean="0">
                <a:ln>
                  <a:noFill/>
                </a:ln>
                <a:solidFill>
                  <a:schemeClr val="bg1">
                    <a:lumMod val="85000"/>
                    <a:lumOff val="15000"/>
                  </a:schemeClr>
                </a:solidFill>
                <a:effectLst/>
                <a:uLnTx/>
                <a:uFillTx/>
                <a:latin typeface="Andalus" pitchFamily="2" charset="-78"/>
                <a:ea typeface="+mn-ea"/>
                <a:cs typeface="Andalus" pitchFamily="2" charset="-78"/>
              </a:rPr>
              <a:t>not tell the court his suspicions</a:t>
            </a:r>
            <a:endParaRPr kumimoji="0" lang="en-US" sz="2000" b="0" i="0" u="none" strike="noStrike" kern="1200" cap="none" spc="0" normalizeH="0" baseline="0" noProof="0" dirty="0" smtClean="0">
              <a:ln>
                <a:noFill/>
              </a:ln>
              <a:solidFill>
                <a:schemeClr val="bg1">
                  <a:lumMod val="85000"/>
                  <a:lumOff val="15000"/>
                </a:schemeClr>
              </a:solidFill>
              <a:effectLst/>
              <a:uLnTx/>
              <a:uFillTx/>
              <a:latin typeface="Andalus" pitchFamily="2" charset="-78"/>
              <a:ea typeface="+mn-ea"/>
              <a:cs typeface="Andalus" pitchFamily="2" charset="-78"/>
            </a:endParaRPr>
          </a:p>
        </p:txBody>
      </p:sp>
      <p:pic>
        <p:nvPicPr>
          <p:cNvPr id="6" name="crowd-shouting_trimmed.wav">
            <a:hlinkClick r:id="" action="ppaction://media"/>
          </p:cNvPr>
          <p:cNvPicPr>
            <a:picLocks noRot="1" noChangeAspect="1"/>
          </p:cNvPicPr>
          <p:nvPr>
            <a:audioFile r:link="rId1"/>
          </p:nvPr>
        </p:nvPicPr>
        <p:blipFill>
          <a:blip r:embed="rId5" cstate="print"/>
          <a:stretch>
            <a:fillRect/>
          </a:stretch>
        </p:blipFill>
        <p:spPr>
          <a:xfrm>
            <a:off x="8839200" y="533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7"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ppt_x"/>
                                          </p:val>
                                        </p:tav>
                                        <p:tav tm="100000">
                                          <p:val>
                                            <p:strVal val="#ppt_x"/>
                                          </p:val>
                                        </p:tav>
                                      </p:tavLst>
                                    </p:anim>
                                    <p:anim calcmode="lin" valueType="num">
                                      <p:cBhvr additive="base">
                                        <p:cTn id="14" dur="2000" fill="hold"/>
                                        <p:tgtEl>
                                          <p:spTgt spid="8"/>
                                        </p:tgtEl>
                                        <p:attrNameLst>
                                          <p:attrName>ppt_y</p:attrName>
                                        </p:attrNameLst>
                                      </p:cBhvr>
                                      <p:tavLst>
                                        <p:tav tm="0">
                                          <p:val>
                                            <p:strVal val="1+#ppt_h/2"/>
                                          </p:val>
                                        </p:tav>
                                        <p:tav tm="100000">
                                          <p:val>
                                            <p:strVal val="#ppt_y"/>
                                          </p:val>
                                        </p:tav>
                                      </p:tavLst>
                                    </p:anim>
                                  </p:childTnLst>
                                </p:cTn>
                              </p:par>
                              <p:par>
                                <p:cTn id="15" presetID="1" presetClass="mediacall" presetSubtype="0" fill="hold" nodeType="withEffect">
                                  <p:stCondLst>
                                    <p:cond delay="0"/>
                                  </p:stCondLst>
                                  <p:childTnLst>
                                    <p:cmd type="call" cmd="playFrom(0.0)">
                                      <p:cBhvr>
                                        <p:cTn id="16" dur="6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6000"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http://upload.wikimedia.org/wikipedia/en/9/9d/Frozen_Ocean_Lake_morning.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5" name="Subtitle 4"/>
          <p:cNvSpPr>
            <a:spLocks noGrp="1"/>
          </p:cNvSpPr>
          <p:nvPr>
            <p:ph type="subTitle" idx="1"/>
          </p:nvPr>
        </p:nvSpPr>
        <p:spPr>
          <a:xfrm>
            <a:off x="3048000" y="1752600"/>
            <a:ext cx="6096000" cy="2438400"/>
          </a:xfrm>
        </p:spPr>
        <p:txBody>
          <a:bodyPr>
            <a:normAutofit/>
          </a:bodyPr>
          <a:lstStyle/>
          <a:p>
            <a:pPr algn="l">
              <a:buFont typeface="Wingdings" pitchFamily="2" charset="2"/>
              <a:buChar char="Ø"/>
            </a:pPr>
            <a:r>
              <a:rPr lang="en-US" sz="2200" dirty="0" smtClean="0">
                <a:solidFill>
                  <a:schemeClr val="bg1">
                    <a:lumMod val="85000"/>
                    <a:lumOff val="15000"/>
                  </a:schemeClr>
                </a:solidFill>
                <a:latin typeface="Andalus" pitchFamily="2" charset="-78"/>
                <a:cs typeface="Andalus" pitchFamily="2" charset="-78"/>
              </a:rPr>
              <a:t>    </a:t>
            </a:r>
            <a:r>
              <a:rPr lang="en-US" sz="2200" b="1" dirty="0" smtClean="0">
                <a:solidFill>
                  <a:schemeClr val="bg1">
                    <a:lumMod val="85000"/>
                    <a:lumOff val="15000"/>
                  </a:schemeClr>
                </a:solidFill>
                <a:latin typeface="Andalus" pitchFamily="2" charset="-78"/>
                <a:cs typeface="Andalus" pitchFamily="2" charset="-78"/>
              </a:rPr>
              <a:t>Victor agrees then discontinues his project.</a:t>
            </a:r>
          </a:p>
          <a:p>
            <a:pPr algn="l">
              <a:buFont typeface="Wingdings" pitchFamily="2" charset="2"/>
              <a:buChar char="Ø"/>
            </a:pPr>
            <a:r>
              <a:rPr lang="en-US" sz="2200" b="1" dirty="0" smtClean="0">
                <a:solidFill>
                  <a:schemeClr val="bg1">
                    <a:lumMod val="85000"/>
                    <a:lumOff val="15000"/>
                  </a:schemeClr>
                </a:solidFill>
                <a:latin typeface="Andalus" pitchFamily="2" charset="-78"/>
                <a:cs typeface="Andalus" pitchFamily="2" charset="-78"/>
              </a:rPr>
              <a:t>    Monster threatens  Victor’s wedding night </a:t>
            </a:r>
          </a:p>
          <a:p>
            <a:pPr algn="l">
              <a:buFont typeface="Wingdings" pitchFamily="2" charset="2"/>
              <a:buChar char="Ø"/>
            </a:pPr>
            <a:r>
              <a:rPr lang="en-US" sz="2200" b="1" dirty="0" smtClean="0">
                <a:solidFill>
                  <a:schemeClr val="bg1">
                    <a:lumMod val="85000"/>
                    <a:lumOff val="15000"/>
                  </a:schemeClr>
                </a:solidFill>
                <a:latin typeface="Andalus" pitchFamily="2" charset="-78"/>
                <a:cs typeface="Andalus" pitchFamily="2" charset="-78"/>
              </a:rPr>
              <a:t>    Creature kills Henry. </a:t>
            </a:r>
          </a:p>
          <a:p>
            <a:pPr algn="l">
              <a:buFont typeface="Wingdings" pitchFamily="2" charset="2"/>
              <a:buChar char="Ø"/>
            </a:pPr>
            <a:r>
              <a:rPr lang="en-US" sz="2200" b="1" dirty="0" smtClean="0">
                <a:solidFill>
                  <a:schemeClr val="bg1">
                    <a:lumMod val="85000"/>
                    <a:lumOff val="15000"/>
                  </a:schemeClr>
                </a:solidFill>
                <a:latin typeface="Andalus" pitchFamily="2" charset="-78"/>
                <a:cs typeface="Andalus" pitchFamily="2" charset="-78"/>
              </a:rPr>
              <a:t>    Victor imprisoned for Henry’s murder</a:t>
            </a:r>
          </a:p>
          <a:p>
            <a:pPr algn="l">
              <a:buFont typeface="Wingdings" pitchFamily="2" charset="2"/>
              <a:buChar char="Ø"/>
            </a:pPr>
            <a:r>
              <a:rPr lang="en-US" sz="2200" b="1" dirty="0" smtClean="0">
                <a:solidFill>
                  <a:schemeClr val="bg1">
                    <a:lumMod val="85000"/>
                    <a:lumOff val="15000"/>
                  </a:schemeClr>
                </a:solidFill>
                <a:latin typeface="Andalus" pitchFamily="2" charset="-78"/>
                <a:cs typeface="Andalus" pitchFamily="2" charset="-78"/>
              </a:rPr>
              <a:t>    He returns to Geneva with father.</a:t>
            </a:r>
          </a:p>
          <a:p>
            <a:pPr algn="l">
              <a:buFont typeface="Wingdings" pitchFamily="2" charset="2"/>
              <a:buChar char="Ø"/>
            </a:pPr>
            <a:endParaRPr lang="en-US" dirty="0"/>
          </a:p>
        </p:txBody>
      </p:sp>
      <p:pic>
        <p:nvPicPr>
          <p:cNvPr id="5122" name="Picture 2" descr="http://www.thefancarpet.com/uploaded_assets/images/gallery/3783/Frankenstein_35614_Medium.jpg"/>
          <p:cNvPicPr>
            <a:picLocks noChangeAspect="1" noChangeArrowheads="1"/>
          </p:cNvPicPr>
          <p:nvPr/>
        </p:nvPicPr>
        <p:blipFill>
          <a:blip r:embed="rId3" cstate="print">
            <a:lum bright="20000"/>
          </a:blip>
          <a:srcRect/>
          <a:stretch>
            <a:fillRect/>
          </a:stretch>
        </p:blipFill>
        <p:spPr bwMode="auto">
          <a:xfrm>
            <a:off x="381000" y="457200"/>
            <a:ext cx="2590800" cy="3867336"/>
          </a:xfrm>
          <a:prstGeom prst="rect">
            <a:avLst/>
          </a:prstGeom>
          <a:noFill/>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descr="http://4.bp.blogspot.com/_Mu64b67VADc/SgDQPHHNymI/AAAAAAAAAEI/OpNt37t3RD4/s320/frankenstein.jpg"/>
          <p:cNvPicPr>
            <a:picLocks noChangeAspect="1" noChangeArrowheads="1"/>
          </p:cNvPicPr>
          <p:nvPr/>
        </p:nvPicPr>
        <p:blipFill>
          <a:blip r:embed="rId2" cstate="print"/>
          <a:srcRect/>
          <a:stretch>
            <a:fillRect/>
          </a:stretch>
        </p:blipFill>
        <p:spPr bwMode="auto">
          <a:xfrm>
            <a:off x="4953000" y="3790950"/>
            <a:ext cx="3886200" cy="2914651"/>
          </a:xfrm>
          <a:prstGeom prst="flowChartAlternateProcess">
            <a:avLst/>
          </a:prstGeom>
          <a:noFill/>
          <a:effectLst>
            <a:softEdge rad="63500"/>
          </a:effectLst>
        </p:spPr>
      </p:pic>
      <p:sp>
        <p:nvSpPr>
          <p:cNvPr id="5" name="Subtitle 4"/>
          <p:cNvSpPr>
            <a:spLocks noGrp="1"/>
          </p:cNvSpPr>
          <p:nvPr>
            <p:ph type="subTitle" idx="1"/>
          </p:nvPr>
        </p:nvSpPr>
        <p:spPr>
          <a:xfrm>
            <a:off x="3352800" y="1219200"/>
            <a:ext cx="5791200" cy="1676400"/>
          </a:xfrm>
        </p:spPr>
        <p:txBody>
          <a:bodyPr>
            <a:normAutofit/>
          </a:bodyPr>
          <a:lstStyle/>
          <a:p>
            <a:pPr algn="l">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    Elizabeth suspicious of Victor’s feelings</a:t>
            </a:r>
          </a:p>
          <a:p>
            <a:pPr algn="l">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    Victor confesses his love for Elizabeth.</a:t>
            </a:r>
          </a:p>
          <a:p>
            <a:pPr algn="l">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     Marriage</a:t>
            </a:r>
          </a:p>
          <a:p>
            <a:pPr algn="l">
              <a:buFont typeface="Wingdings" pitchFamily="2" charset="2"/>
              <a:buChar char="Ø"/>
            </a:pPr>
            <a:r>
              <a:rPr lang="en-US" sz="2000" dirty="0" smtClean="0">
                <a:solidFill>
                  <a:schemeClr val="bg1">
                    <a:lumMod val="85000"/>
                    <a:lumOff val="15000"/>
                  </a:schemeClr>
                </a:solidFill>
                <a:latin typeface="Andalus" pitchFamily="2" charset="-78"/>
                <a:cs typeface="Andalus" pitchFamily="2" charset="-78"/>
              </a:rPr>
              <a:t>     Elizabeth murdered on wedding night</a:t>
            </a:r>
          </a:p>
        </p:txBody>
      </p:sp>
      <p:pic>
        <p:nvPicPr>
          <p:cNvPr id="28674" name="Picture 2" descr="http://29.media.tumblr.com/tumblr_lnx8vwMZZO1qdj6pxo1_500.jpg"/>
          <p:cNvPicPr>
            <a:picLocks noChangeAspect="1" noChangeArrowheads="1"/>
          </p:cNvPicPr>
          <p:nvPr/>
        </p:nvPicPr>
        <p:blipFill>
          <a:blip r:embed="rId3" cstate="print">
            <a:lum bright="-10000" contrast="-30000"/>
          </a:blip>
          <a:srcRect l="30400"/>
          <a:stretch>
            <a:fillRect/>
          </a:stretch>
        </p:blipFill>
        <p:spPr bwMode="auto">
          <a:xfrm>
            <a:off x="0" y="457200"/>
            <a:ext cx="3314700" cy="3114676"/>
          </a:xfrm>
          <a:prstGeom prst="rect">
            <a:avLst/>
          </a:prstGeom>
          <a:noFill/>
          <a:effectLst>
            <a:softEdge rad="127000"/>
          </a:effectLst>
        </p:spPr>
      </p:pic>
      <p:sp>
        <p:nvSpPr>
          <p:cNvPr id="7" name="Subtitle 4"/>
          <p:cNvSpPr txBox="1">
            <a:spLocks/>
          </p:cNvSpPr>
          <p:nvPr/>
        </p:nvSpPr>
        <p:spPr>
          <a:xfrm>
            <a:off x="152400" y="4419600"/>
            <a:ext cx="4876800" cy="1981200"/>
          </a:xfrm>
          <a:prstGeom prst="rect">
            <a:avLst/>
          </a:prstGeom>
        </p:spPr>
        <p:txBody>
          <a:bodyPr vert="horz">
            <a:normAutofit/>
          </a:bodyPr>
          <a:lstStyle/>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Char char="Ø"/>
              <a:tabLst/>
              <a:defRPr/>
            </a:pPr>
            <a:r>
              <a:rPr kumimoji="0" lang="en-US" sz="2000" b="0" i="0" u="none" strike="noStrike" kern="1200" cap="none" spc="0" normalizeH="0" noProof="0" dirty="0" smtClean="0">
                <a:ln>
                  <a:noFill/>
                </a:ln>
                <a:solidFill>
                  <a:schemeClr val="bg1">
                    <a:lumMod val="85000"/>
                    <a:lumOff val="15000"/>
                  </a:schemeClr>
                </a:solidFill>
                <a:effectLst/>
                <a:uLnTx/>
                <a:uFillTx/>
                <a:latin typeface="Andalus" pitchFamily="2" charset="-78"/>
                <a:ea typeface="+mn-ea"/>
                <a:cs typeface="Andalus" pitchFamily="2" charset="-78"/>
              </a:rPr>
              <a:t>    </a:t>
            </a:r>
            <a:r>
              <a:rPr kumimoji="0" lang="en-US" sz="2000" b="0" i="0" u="none" strike="noStrike" kern="1200" cap="none" spc="0" normalizeH="0" baseline="0" noProof="0" dirty="0" smtClean="0">
                <a:ln>
                  <a:noFill/>
                </a:ln>
                <a:solidFill>
                  <a:schemeClr val="bg1">
                    <a:lumMod val="85000"/>
                    <a:lumOff val="15000"/>
                  </a:schemeClr>
                </a:solidFill>
                <a:effectLst/>
                <a:uLnTx/>
                <a:uFillTx/>
                <a:latin typeface="Andalus" pitchFamily="2" charset="-78"/>
                <a:ea typeface="+mn-ea"/>
                <a:cs typeface="Andalus" pitchFamily="2" charset="-78"/>
              </a:rPr>
              <a:t>Victor’s father dies.</a:t>
            </a: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Char char="Ø"/>
              <a:tabLst/>
              <a:defRPr/>
            </a:pPr>
            <a:r>
              <a:rPr kumimoji="0" lang="en-US" sz="2000" b="0" i="0" u="none" strike="noStrike" kern="1200" cap="none" spc="0" normalizeH="0" baseline="0" noProof="0" dirty="0" smtClean="0">
                <a:ln>
                  <a:noFill/>
                </a:ln>
                <a:solidFill>
                  <a:schemeClr val="bg1">
                    <a:lumMod val="85000"/>
                    <a:lumOff val="15000"/>
                  </a:schemeClr>
                </a:solidFill>
                <a:effectLst/>
                <a:uLnTx/>
                <a:uFillTx/>
                <a:latin typeface="Andalus" pitchFamily="2" charset="-78"/>
                <a:ea typeface="+mn-ea"/>
                <a:cs typeface="Andalus" pitchFamily="2" charset="-78"/>
              </a:rPr>
              <a:t>    Victor vows to destroy his creation</a:t>
            </a: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Char char="Ø"/>
              <a:tabLst/>
              <a:defRPr/>
            </a:pPr>
            <a:r>
              <a:rPr kumimoji="0" lang="en-US" sz="2000" b="0" i="0" u="none" strike="noStrike" kern="1200" cap="none" spc="0" normalizeH="0" baseline="0" noProof="0" dirty="0" smtClean="0">
                <a:ln>
                  <a:noFill/>
                </a:ln>
                <a:solidFill>
                  <a:schemeClr val="bg1">
                    <a:lumMod val="85000"/>
                    <a:lumOff val="15000"/>
                  </a:schemeClr>
                </a:solidFill>
                <a:effectLst/>
                <a:uLnTx/>
                <a:uFillTx/>
                <a:latin typeface="Andalus" pitchFamily="2" charset="-78"/>
                <a:ea typeface="+mn-ea"/>
                <a:cs typeface="Andalus" pitchFamily="2" charset="-78"/>
              </a:rPr>
              <a:t>    He</a:t>
            </a:r>
            <a:r>
              <a:rPr kumimoji="0" lang="en-US" sz="2000" b="0" i="0" u="none" strike="noStrike" kern="1200" cap="none" spc="0" normalizeH="0" noProof="0" dirty="0" smtClean="0">
                <a:ln>
                  <a:noFill/>
                </a:ln>
                <a:solidFill>
                  <a:schemeClr val="bg1">
                    <a:lumMod val="85000"/>
                    <a:lumOff val="15000"/>
                  </a:schemeClr>
                </a:solidFill>
                <a:effectLst/>
                <a:uLnTx/>
                <a:uFillTx/>
                <a:latin typeface="Andalus" pitchFamily="2" charset="-78"/>
                <a:ea typeface="+mn-ea"/>
                <a:cs typeface="Andalus" pitchFamily="2" charset="-78"/>
              </a:rPr>
              <a:t> f</a:t>
            </a:r>
            <a:r>
              <a:rPr kumimoji="0" lang="en-US" sz="2000" b="0" i="0" u="none" strike="noStrike" kern="1200" cap="none" spc="0" normalizeH="0" baseline="0" noProof="0" dirty="0" smtClean="0">
                <a:ln>
                  <a:noFill/>
                </a:ln>
                <a:solidFill>
                  <a:schemeClr val="bg1">
                    <a:lumMod val="85000"/>
                    <a:lumOff val="15000"/>
                  </a:schemeClr>
                </a:solidFill>
                <a:effectLst/>
                <a:uLnTx/>
                <a:uFillTx/>
                <a:latin typeface="Andalus" pitchFamily="2" charset="-78"/>
                <a:ea typeface="+mn-ea"/>
                <a:cs typeface="Andalus" pitchFamily="2" charset="-78"/>
              </a:rPr>
              <a:t>ollows creature</a:t>
            </a:r>
            <a:r>
              <a:rPr kumimoji="0" lang="en-US" sz="2000" b="0" i="0" u="none" strike="noStrike" kern="1200" cap="none" spc="0" normalizeH="0" noProof="0" dirty="0" smtClean="0">
                <a:ln>
                  <a:noFill/>
                </a:ln>
                <a:solidFill>
                  <a:schemeClr val="bg1">
                    <a:lumMod val="85000"/>
                    <a:lumOff val="15000"/>
                  </a:schemeClr>
                </a:solidFill>
                <a:effectLst/>
                <a:uLnTx/>
                <a:uFillTx/>
                <a:latin typeface="Andalus" pitchFamily="2" charset="-78"/>
                <a:ea typeface="+mn-ea"/>
                <a:cs typeface="Andalus" pitchFamily="2" charset="-78"/>
              </a:rPr>
              <a:t> all over the place</a:t>
            </a: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pitchFamily="2" charset="2"/>
              <a:buChar char="Ø"/>
              <a:tabLst/>
              <a:defRPr/>
            </a:pPr>
            <a:r>
              <a:rPr kumimoji="0" lang="en-US" sz="2000" b="0" i="0" u="none" strike="noStrike" kern="1200" cap="none" spc="0" normalizeH="0" baseline="0" noProof="0" dirty="0" smtClean="0">
                <a:ln>
                  <a:noFill/>
                </a:ln>
                <a:solidFill>
                  <a:schemeClr val="bg1">
                    <a:lumMod val="85000"/>
                    <a:lumOff val="15000"/>
                  </a:schemeClr>
                </a:solidFill>
                <a:effectLst/>
                <a:uLnTx/>
                <a:uFillTx/>
                <a:latin typeface="Andalus" pitchFamily="2" charset="-78"/>
                <a:ea typeface="+mn-ea"/>
                <a:cs typeface="Andalus" pitchFamily="2" charset="-78"/>
              </a:rPr>
              <a:t>    Meets Captain Walton.</a:t>
            </a: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52400"/>
            <a:ext cx="7620000" cy="6477000"/>
          </a:xfrm>
        </p:spPr>
        <p:txBody>
          <a:bodyPr>
            <a:normAutofit lnSpcReduction="10000"/>
          </a:bodyPr>
          <a:lstStyle/>
          <a:p>
            <a:pPr algn="l"/>
            <a:endParaRPr lang="en-US" sz="2000" dirty="0" smtClean="0">
              <a:solidFill>
                <a:schemeClr val="tx1">
                  <a:lumMod val="85000"/>
                </a:schemeClr>
              </a:solidFill>
              <a:latin typeface="Andalus" pitchFamily="2" charset="-78"/>
              <a:cs typeface="Andalus" pitchFamily="2" charset="-78"/>
            </a:endParaRPr>
          </a:p>
          <a:p>
            <a:pPr algn="l">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r>
              <a:rPr lang="en-US" sz="2000" dirty="0" smtClean="0">
                <a:solidFill>
                  <a:schemeClr val="tx1">
                    <a:lumMod val="85000"/>
                  </a:schemeClr>
                </a:solidFill>
                <a:latin typeface="Andalus" pitchFamily="2" charset="-78"/>
                <a:cs typeface="Andalus" pitchFamily="2" charset="-78"/>
              </a:rPr>
              <a:t>    Victor pleads with Walton to not follow in his foot-steps</a:t>
            </a: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endParaRPr lang="en-US" sz="2000" dirty="0" smtClean="0">
              <a:solidFill>
                <a:schemeClr val="tx1">
                  <a:lumMod val="85000"/>
                </a:schemeClr>
              </a:solidFill>
              <a:latin typeface="Andalus" pitchFamily="2" charset="-78"/>
              <a:cs typeface="Andalus" pitchFamily="2" charset="-78"/>
            </a:endParaRPr>
          </a:p>
          <a:p>
            <a:endParaRPr lang="en-US" sz="2000" dirty="0" smtClean="0">
              <a:solidFill>
                <a:schemeClr val="tx1">
                  <a:lumMod val="85000"/>
                </a:schemeClr>
              </a:solidFill>
              <a:latin typeface="Andalus" pitchFamily="2" charset="-78"/>
              <a:cs typeface="Andalus" pitchFamily="2" charset="-78"/>
            </a:endParaRPr>
          </a:p>
          <a:p>
            <a:pPr>
              <a:buFont typeface="Wingdings" pitchFamily="2" charset="2"/>
              <a:buChar char="Ø"/>
            </a:pPr>
            <a:r>
              <a:rPr lang="en-US" sz="2000" dirty="0" smtClean="0">
                <a:solidFill>
                  <a:schemeClr val="tx1">
                    <a:lumMod val="85000"/>
                  </a:schemeClr>
                </a:solidFill>
                <a:latin typeface="Andalus" pitchFamily="2" charset="-78"/>
                <a:cs typeface="Andalus" pitchFamily="2" charset="-78"/>
              </a:rPr>
              <a:t>    Victor dies aboard the Captain’s ship</a:t>
            </a:r>
          </a:p>
          <a:p>
            <a:pPr>
              <a:buFont typeface="Wingdings" pitchFamily="2" charset="2"/>
              <a:buChar char="Ø"/>
            </a:pPr>
            <a:r>
              <a:rPr lang="en-US" sz="2000" dirty="0" smtClean="0">
                <a:solidFill>
                  <a:schemeClr val="tx1">
                    <a:lumMod val="85000"/>
                  </a:schemeClr>
                </a:solidFill>
                <a:latin typeface="Andalus" pitchFamily="2" charset="-78"/>
                <a:cs typeface="Andalus" pitchFamily="2" charset="-78"/>
              </a:rPr>
              <a:t>    Walton discovers Frankenstein’s creature weeping </a:t>
            </a:r>
          </a:p>
          <a:p>
            <a:pPr>
              <a:buFont typeface="Wingdings" pitchFamily="2" charset="2"/>
              <a:buChar char="Ø"/>
            </a:pPr>
            <a:r>
              <a:rPr lang="en-US" sz="2000" dirty="0" smtClean="0">
                <a:solidFill>
                  <a:schemeClr val="tx1">
                    <a:lumMod val="85000"/>
                  </a:schemeClr>
                </a:solidFill>
                <a:latin typeface="Andalus" pitchFamily="2" charset="-78"/>
                <a:cs typeface="Andalus" pitchFamily="2" charset="-78"/>
              </a:rPr>
              <a:t>    Torn between happiness and sadness</a:t>
            </a:r>
          </a:p>
          <a:p>
            <a:pPr>
              <a:buFont typeface="Wingdings" pitchFamily="2" charset="2"/>
              <a:buChar char="Ø"/>
            </a:pPr>
            <a:r>
              <a:rPr lang="en-US" sz="2000" dirty="0" smtClean="0">
                <a:solidFill>
                  <a:schemeClr val="tx1">
                    <a:lumMod val="85000"/>
                  </a:schemeClr>
                </a:solidFill>
                <a:latin typeface="Andalus" pitchFamily="2" charset="-78"/>
                <a:cs typeface="Andalus" pitchFamily="2" charset="-78"/>
              </a:rPr>
              <a:t>    Leaves the ship to die himself</a:t>
            </a:r>
          </a:p>
          <a:p>
            <a:pPr algn="l"/>
            <a:endParaRPr lang="en-US" dirty="0">
              <a:solidFill>
                <a:schemeClr val="bg1">
                  <a:lumMod val="85000"/>
                  <a:lumOff val="15000"/>
                </a:schemeClr>
              </a:solidFill>
            </a:endParaRPr>
          </a:p>
        </p:txBody>
      </p:sp>
      <p:pic>
        <p:nvPicPr>
          <p:cNvPr id="26626" name="Picture 2" descr="http://aka.media.entertainment.sky.com/image/unscaled/2010/09/28/mary-shellys-frankestein-01.jpg"/>
          <p:cNvPicPr>
            <a:picLocks noChangeAspect="1" noChangeArrowheads="1"/>
          </p:cNvPicPr>
          <p:nvPr/>
        </p:nvPicPr>
        <p:blipFill>
          <a:blip r:embed="rId2" cstate="print"/>
          <a:srcRect/>
          <a:stretch>
            <a:fillRect/>
          </a:stretch>
        </p:blipFill>
        <p:spPr bwMode="auto">
          <a:xfrm>
            <a:off x="1600200" y="1143000"/>
            <a:ext cx="6019800" cy="3844223"/>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lumOff val="15000"/>
                  </a:schemeClr>
                </a:solidFill>
                <a:latin typeface="Castellar" pitchFamily="18" charset="0"/>
              </a:rPr>
              <a:t>The beginning...</a:t>
            </a:r>
            <a:endParaRPr lang="en-US" dirty="0">
              <a:solidFill>
                <a:schemeClr val="bg1">
                  <a:lumMod val="85000"/>
                  <a:lumOff val="15000"/>
                </a:schemeClr>
              </a:solidFill>
              <a:latin typeface="Castellar" pitchFamily="18" charset="0"/>
            </a:endParaRPr>
          </a:p>
        </p:txBody>
      </p:sp>
      <p:sp>
        <p:nvSpPr>
          <p:cNvPr id="3" name="Content Placeholder 2"/>
          <p:cNvSpPr>
            <a:spLocks noGrp="1"/>
          </p:cNvSpPr>
          <p:nvPr>
            <p:ph idx="1"/>
          </p:nvPr>
        </p:nvSpPr>
        <p:spPr>
          <a:xfrm>
            <a:off x="533400" y="1371600"/>
            <a:ext cx="8229600" cy="5166360"/>
          </a:xfrm>
        </p:spPr>
        <p:txBody>
          <a:bodyPr>
            <a:normAutofit/>
          </a:bodyPr>
          <a:lstStyle/>
          <a:p>
            <a:pPr lvl="0">
              <a:buFont typeface="Wingdings" pitchFamily="2" charset="2"/>
              <a:buChar char="Ø"/>
            </a:pPr>
            <a:r>
              <a:rPr lang="en-US" sz="2000" dirty="0" smtClean="0">
                <a:latin typeface="Andalus" pitchFamily="2" charset="-78"/>
                <a:cs typeface="Andalus" pitchFamily="2" charset="-78"/>
              </a:rPr>
              <a:t>Gothic Novel, European Romantic, pseudo medieval fiction having a prevailing atmosphere of mystery and terror flourished in late eighteenth century</a:t>
            </a:r>
          </a:p>
          <a:p>
            <a:pPr lvl="0">
              <a:buFont typeface="Wingdings" pitchFamily="2" charset="2"/>
              <a:buChar char="Ø"/>
            </a:pPr>
            <a:r>
              <a:rPr lang="en-US" sz="2000" dirty="0" smtClean="0">
                <a:latin typeface="Andalus" pitchFamily="2" charset="-78"/>
                <a:cs typeface="Andalus" pitchFamily="2" charset="-78"/>
              </a:rPr>
              <a:t>Horace Walpole, English author 1764 novel </a:t>
            </a:r>
            <a:r>
              <a:rPr lang="en-US" sz="2000" i="1" dirty="0" smtClean="0">
                <a:latin typeface="Andalus" pitchFamily="2" charset="-78"/>
                <a:cs typeface="Andalus" pitchFamily="2" charset="-78"/>
              </a:rPr>
              <a:t>The Castle of Otranto.</a:t>
            </a:r>
            <a:endParaRPr lang="en-US" sz="2000" dirty="0" smtClean="0">
              <a:latin typeface="Andalus" pitchFamily="2" charset="-78"/>
              <a:cs typeface="Andalus" pitchFamily="2" charset="-78"/>
            </a:endParaRPr>
          </a:p>
          <a:p>
            <a:pPr lvl="0">
              <a:buFont typeface="Wingdings" pitchFamily="2" charset="2"/>
              <a:buChar char="Ø"/>
            </a:pPr>
            <a:r>
              <a:rPr lang="en-US" sz="2000" dirty="0" smtClean="0">
                <a:latin typeface="Andalus" pitchFamily="2" charset="-78"/>
                <a:cs typeface="Andalus" pitchFamily="2" charset="-78"/>
              </a:rPr>
              <a:t>Authors set their stories in the medieval period, and made plentiful use of ghosts, mysterious disappearances, and other sensational and supernatural occurrences.</a:t>
            </a:r>
          </a:p>
          <a:p>
            <a:pPr lvl="0">
              <a:buFont typeface="Wingdings" pitchFamily="2" charset="2"/>
              <a:buChar char="Ø"/>
            </a:pPr>
            <a:r>
              <a:rPr lang="en-US" sz="2000" dirty="0" smtClean="0">
                <a:latin typeface="Andalus" pitchFamily="2" charset="-78"/>
                <a:cs typeface="Andalus" pitchFamily="2" charset="-78"/>
              </a:rPr>
              <a:t>Principal aim, evoke chilling terror by exploiting mystery, cruelty, and a variety of horrors.</a:t>
            </a:r>
          </a:p>
          <a:p>
            <a:pPr lvl="0">
              <a:buFont typeface="Wingdings" pitchFamily="2" charset="2"/>
              <a:buChar char="Ø"/>
            </a:pPr>
            <a:r>
              <a:rPr lang="en-US" sz="2000" dirty="0" smtClean="0">
                <a:latin typeface="Andalus" pitchFamily="2" charset="-78"/>
                <a:cs typeface="Andalus" pitchFamily="2" charset="-78"/>
              </a:rPr>
              <a:t>The term "gothic" has also been extended to denote a type of fiction which lacks the medieval setting but develops a brooding atmosphere of gloom or terror</a:t>
            </a:r>
          </a:p>
          <a:p>
            <a:pPr lvl="0">
              <a:buFont typeface="Wingdings" pitchFamily="2" charset="2"/>
              <a:buChar char="Ø"/>
            </a:pPr>
            <a:r>
              <a:rPr lang="en-US" sz="2000" dirty="0" smtClean="0">
                <a:latin typeface="Andalus" pitchFamily="2" charset="-78"/>
                <a:cs typeface="Andalus" pitchFamily="2" charset="-78"/>
              </a:rPr>
              <a:t>Common themes in gothic works are often elements of the dark side of human nature.</a:t>
            </a:r>
          </a:p>
          <a:p>
            <a:pPr>
              <a:buFont typeface="Wingdings" pitchFamily="2" charset="2"/>
              <a:buChar char="Ø"/>
            </a:pPr>
            <a:endParaRPr lang="en-US" dirty="0">
              <a:latin typeface="Andalus" pitchFamily="2" charset="-78"/>
              <a:cs typeface="Andalus"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contrast="-30000"/>
          </a:blip>
          <a:srcRect/>
          <a:stretch>
            <a:fillRect/>
          </a:stretch>
        </p:blipFill>
        <p:spPr bwMode="auto">
          <a:xfrm>
            <a:off x="0" y="2057400"/>
            <a:ext cx="9144000" cy="4800600"/>
          </a:xfrm>
          <a:prstGeom prst="rect">
            <a:avLst/>
          </a:prstGeom>
          <a:noFill/>
          <a:ln w="9525">
            <a:noFill/>
            <a:miter lim="800000"/>
            <a:headEnd/>
            <a:tailEnd/>
          </a:ln>
          <a:effectLst>
            <a:softEdge rad="317500"/>
          </a:effectLst>
        </p:spPr>
      </p:pic>
      <p:sp>
        <p:nvSpPr>
          <p:cNvPr id="2" name="Title 1"/>
          <p:cNvSpPr>
            <a:spLocks noGrp="1"/>
          </p:cNvSpPr>
          <p:nvPr>
            <p:ph type="title"/>
          </p:nvPr>
        </p:nvSpPr>
        <p:spPr>
          <a:xfrm>
            <a:off x="457200" y="274638"/>
            <a:ext cx="8229600" cy="1325562"/>
          </a:xfrm>
        </p:spPr>
        <p:txBody>
          <a:bodyPr>
            <a:normAutofit/>
          </a:bodyPr>
          <a:lstStyle/>
          <a:p>
            <a:r>
              <a:rPr lang="en-US" sz="4000" dirty="0" smtClean="0">
                <a:solidFill>
                  <a:schemeClr val="tx1">
                    <a:lumMod val="85000"/>
                  </a:schemeClr>
                </a:solidFill>
                <a:latin typeface="Constantia" pitchFamily="18" charset="0"/>
              </a:rPr>
              <a:t>CRITICAL RESPONSE TO THE GOTHIC NOVEL</a:t>
            </a:r>
            <a:endParaRPr lang="en-US" sz="4000" dirty="0">
              <a:solidFill>
                <a:schemeClr val="tx1">
                  <a:lumMod val="85000"/>
                </a:schemeClr>
              </a:solidFill>
              <a:latin typeface="Constantia" pitchFamily="18" charset="0"/>
            </a:endParaRPr>
          </a:p>
        </p:txBody>
      </p:sp>
      <p:sp>
        <p:nvSpPr>
          <p:cNvPr id="5" name="Rounded Rectangular Callout 4"/>
          <p:cNvSpPr/>
          <p:nvPr/>
        </p:nvSpPr>
        <p:spPr>
          <a:xfrm>
            <a:off x="1143000" y="2362200"/>
            <a:ext cx="1752600" cy="1146048"/>
          </a:xfrm>
          <a:prstGeom prst="wedgeRoundRectCallout">
            <a:avLst>
              <a:gd name="adj1" fmla="val -3197"/>
              <a:gd name="adj2" fmla="val 84975"/>
              <a:gd name="adj3" fmla="val 16667"/>
            </a:avLst>
          </a:prstGeom>
          <a:solidFill>
            <a:schemeClr val="tx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lumOff val="15000"/>
                </a:schemeClr>
              </a:solidFill>
            </a:endParaRPr>
          </a:p>
        </p:txBody>
      </p:sp>
      <p:sp>
        <p:nvSpPr>
          <p:cNvPr id="7" name="Oval Callout 6"/>
          <p:cNvSpPr/>
          <p:nvPr/>
        </p:nvSpPr>
        <p:spPr>
          <a:xfrm>
            <a:off x="4267200" y="2590800"/>
            <a:ext cx="2057400" cy="1146048"/>
          </a:xfrm>
          <a:prstGeom prst="wedgeEllipseCallout">
            <a:avLst>
              <a:gd name="adj1" fmla="val -15199"/>
              <a:gd name="adj2" fmla="val 66995"/>
            </a:avLst>
          </a:prstGeom>
          <a:solidFill>
            <a:schemeClr val="tx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ular Callout 7"/>
          <p:cNvSpPr/>
          <p:nvPr/>
        </p:nvSpPr>
        <p:spPr>
          <a:xfrm>
            <a:off x="7315200" y="3352800"/>
            <a:ext cx="1676400" cy="917448"/>
          </a:xfrm>
          <a:prstGeom prst="wedgeRoundRectCallout">
            <a:avLst>
              <a:gd name="adj1" fmla="val -11614"/>
              <a:gd name="adj2" fmla="val 73730"/>
              <a:gd name="adj3" fmla="val 16667"/>
            </a:avLst>
          </a:prstGeom>
          <a:solidFill>
            <a:schemeClr val="tx1">
              <a:lumMod val="85000"/>
            </a:schemeClr>
          </a:solidFill>
          <a:ln>
            <a:noFill/>
          </a:ln>
          <a:effectLst>
            <a:innerShdw blurRad="63500" dist="50800" dir="13500000">
              <a:prstClr val="black">
                <a:alpha val="50000"/>
              </a:prstClr>
            </a:innerShdw>
            <a:softEdge rad="31750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219200" y="2667000"/>
            <a:ext cx="1524000" cy="584775"/>
          </a:xfrm>
          <a:prstGeom prst="rect">
            <a:avLst/>
          </a:prstGeom>
          <a:noFill/>
        </p:spPr>
        <p:txBody>
          <a:bodyPr wrap="square" rtlCol="0">
            <a:spAutoFit/>
          </a:bodyPr>
          <a:lstStyle/>
          <a:p>
            <a:pPr algn="ctr"/>
            <a:r>
              <a:rPr lang="en-US" sz="3200" b="1" dirty="0" smtClean="0">
                <a:latin typeface="Castellar" pitchFamily="18" charset="0"/>
              </a:rPr>
              <a:t> </a:t>
            </a:r>
            <a:r>
              <a:rPr lang="en-US" sz="3200" b="1" dirty="0" smtClean="0">
                <a:solidFill>
                  <a:schemeClr val="bg2">
                    <a:lumMod val="75000"/>
                  </a:schemeClr>
                </a:solidFill>
                <a:latin typeface="Castellar" pitchFamily="18" charset="0"/>
              </a:rPr>
              <a:t>BAD!</a:t>
            </a:r>
            <a:endParaRPr lang="en-US" sz="3200" b="1" dirty="0">
              <a:solidFill>
                <a:schemeClr val="bg2">
                  <a:lumMod val="75000"/>
                </a:schemeClr>
              </a:solidFill>
              <a:latin typeface="Castellar" pitchFamily="18" charset="0"/>
            </a:endParaRPr>
          </a:p>
        </p:txBody>
      </p:sp>
      <p:sp>
        <p:nvSpPr>
          <p:cNvPr id="13" name="TextBox 12"/>
          <p:cNvSpPr txBox="1"/>
          <p:nvPr/>
        </p:nvSpPr>
        <p:spPr>
          <a:xfrm>
            <a:off x="4495800" y="2895600"/>
            <a:ext cx="1524000" cy="584775"/>
          </a:xfrm>
          <a:prstGeom prst="rect">
            <a:avLst/>
          </a:prstGeom>
          <a:noFill/>
        </p:spPr>
        <p:txBody>
          <a:bodyPr wrap="square" rtlCol="0">
            <a:spAutoFit/>
          </a:bodyPr>
          <a:lstStyle/>
          <a:p>
            <a:pPr algn="ctr"/>
            <a:r>
              <a:rPr lang="en-US" sz="3200" b="1" dirty="0" smtClean="0">
                <a:solidFill>
                  <a:schemeClr val="bg2">
                    <a:lumMod val="75000"/>
                  </a:schemeClr>
                </a:solidFill>
                <a:latin typeface="Castellar" pitchFamily="18" charset="0"/>
              </a:rPr>
              <a:t>EVIL!</a:t>
            </a:r>
            <a:endParaRPr lang="en-US" sz="3200" b="1" dirty="0">
              <a:solidFill>
                <a:schemeClr val="bg2">
                  <a:lumMod val="75000"/>
                </a:schemeClr>
              </a:solidFill>
              <a:latin typeface="Castellar" pitchFamily="18" charset="0"/>
            </a:endParaRPr>
          </a:p>
        </p:txBody>
      </p:sp>
      <p:sp>
        <p:nvSpPr>
          <p:cNvPr id="15" name="TextBox 14"/>
          <p:cNvSpPr txBox="1"/>
          <p:nvPr/>
        </p:nvSpPr>
        <p:spPr>
          <a:xfrm>
            <a:off x="7391400" y="3505200"/>
            <a:ext cx="1447800" cy="707886"/>
          </a:xfrm>
          <a:prstGeom prst="rect">
            <a:avLst/>
          </a:prstGeom>
          <a:noFill/>
        </p:spPr>
        <p:txBody>
          <a:bodyPr wrap="square" rtlCol="0">
            <a:spAutoFit/>
          </a:bodyPr>
          <a:lstStyle/>
          <a:p>
            <a:pPr algn="ctr"/>
            <a:r>
              <a:rPr lang="en-US" sz="2000" b="1" dirty="0" smtClean="0">
                <a:solidFill>
                  <a:schemeClr val="bg2">
                    <a:lumMod val="75000"/>
                  </a:schemeClr>
                </a:solidFill>
                <a:latin typeface="Castellar" pitchFamily="18" charset="0"/>
              </a:rPr>
              <a:t>I don’t like it!</a:t>
            </a:r>
            <a:endParaRPr lang="en-US" sz="2000" b="1" dirty="0">
              <a:solidFill>
                <a:schemeClr val="bg2">
                  <a:lumMod val="75000"/>
                </a:schemeClr>
              </a:solidFill>
              <a:latin typeface="Castellar"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P spid="15"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8488C4"/>
            </a:gs>
            <a:gs pos="53000">
              <a:srgbClr val="D4DEFF"/>
            </a:gs>
            <a:gs pos="83000">
              <a:srgbClr val="D4DEFF"/>
            </a:gs>
            <a:gs pos="100000">
              <a:srgbClr val="96AB94"/>
            </a:gs>
          </a:gsLst>
          <a:lin ang="189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normAutofit/>
          </a:bodyPr>
          <a:lstStyle/>
          <a:p>
            <a:r>
              <a:rPr lang="en-US" dirty="0" smtClean="0">
                <a:solidFill>
                  <a:schemeClr val="tx1">
                    <a:lumMod val="50000"/>
                  </a:schemeClr>
                </a:solidFill>
                <a:latin typeface="Constantia" pitchFamily="18" charset="0"/>
              </a:rPr>
              <a:t>BEFORE...</a:t>
            </a:r>
            <a:endParaRPr lang="en-US" dirty="0">
              <a:solidFill>
                <a:schemeClr val="tx1">
                  <a:lumMod val="50000"/>
                </a:schemeClr>
              </a:solidFill>
              <a:latin typeface="Constantia" pitchFamily="18" charset="0"/>
            </a:endParaRPr>
          </a:p>
        </p:txBody>
      </p:sp>
      <p:sp>
        <p:nvSpPr>
          <p:cNvPr id="13314" name="AutoShape 2" descr="https://mail-attachment.googleusercontent.com/attachment/?ui=2&amp;ik=65bc0eb051&amp;view=att&amp;th=135f4b14b0ffa91d&amp;attid=0.0&amp;disp=inline&amp;safe=1&amp;zw&amp;saduie=AG9B_P__w0RVYeciL78W56fqNQN9&amp;sadet=1331261714473&amp;sads=25875wwmC6wlNJThSK6hh8MXPog&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316" name="AutoShape 4" descr="https://mail-attachment.googleusercontent.com/attachment/?ui=2&amp;ik=65bc0eb051&amp;view=att&amp;th=135f4b14b0ffa91d&amp;attid=0.0&amp;disp=inline&amp;safe=1&amp;zw&amp;saduie=AG9B_P__w0RVYeciL78W56fqNQN9&amp;sadet=1331261714473&amp;sads=25875wwmC6wlNJThSK6hh8MXPog&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318" name="AutoShape 6" descr="https://mail-attachment.googleusercontent.com/attachment/?ui=2&amp;ik=65bc0eb051&amp;view=att&amp;th=135f4b14b0ffa91d&amp;attid=0.0&amp;disp=inline&amp;safe=1&amp;zw&amp;saduie=AG9B_P__w0RVYeciL78W56fqNQN9&amp;sadet=1331261714473&amp;sads=25875wwmC6wlNJThSK6hh8MXPog&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320" name="AutoShape 8" descr="https://mail-attachment.googleusercontent.com/attachment/?ui=2&amp;ik=65bc0eb051&amp;view=att&amp;th=135f4b14b0ffa91d&amp;attid=0.0&amp;disp=inline&amp;safe=1&amp;zw&amp;saduie=AG9B_P__w0RVYeciL78W56fqNQN9&amp;sadet=1331261714473&amp;sads=25875wwmC6wlNJThSK6hh8MXPog&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321" name="Picture 9" descr="C:\Users\Clarissa\Downloads\barb13.jpg"/>
          <p:cNvPicPr>
            <a:picLocks noChangeAspect="1" noChangeArrowheads="1"/>
          </p:cNvPicPr>
          <p:nvPr/>
        </p:nvPicPr>
        <p:blipFill>
          <a:blip r:embed="rId2" cstate="print">
            <a:lum contrast="-10000"/>
          </a:blip>
          <a:srcRect/>
          <a:stretch>
            <a:fillRect/>
          </a:stretch>
        </p:blipFill>
        <p:spPr bwMode="auto">
          <a:xfrm>
            <a:off x="1981200" y="685800"/>
            <a:ext cx="4953000" cy="6032887"/>
          </a:xfrm>
          <a:prstGeom prst="ellipse">
            <a:avLst/>
          </a:prstGeom>
          <a:ln>
            <a:noFill/>
          </a:ln>
          <a:effectLst>
            <a:softEdge rad="112500"/>
          </a:effectLst>
        </p:spPr>
      </p:pic>
      <p:sp>
        <p:nvSpPr>
          <p:cNvPr id="9" name="Title 1"/>
          <p:cNvSpPr txBox="1">
            <a:spLocks/>
          </p:cNvSpPr>
          <p:nvPr/>
        </p:nvSpPr>
        <p:spPr>
          <a:xfrm>
            <a:off x="609600" y="0"/>
            <a:ext cx="8229600" cy="8382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solidFill>
                  <a:schemeClr val="bg1">
                    <a:lumMod val="85000"/>
                    <a:lumOff val="15000"/>
                  </a:schemeClr>
                </a:solidFill>
                <a:effectLst>
                  <a:outerShdw blurRad="114300" dist="101600" dir="2700000" algn="tl" rotWithShape="0">
                    <a:srgbClr val="000000">
                      <a:alpha val="40000"/>
                    </a:srgbClr>
                  </a:outerShdw>
                </a:effectLst>
                <a:uLnTx/>
                <a:uFillTx/>
                <a:latin typeface="Constantia" pitchFamily="18" charset="0"/>
                <a:ea typeface="+mj-ea"/>
                <a:cs typeface="+mj-cs"/>
              </a:rPr>
              <a:t>... AND AFTER</a:t>
            </a:r>
            <a:endParaRPr kumimoji="0" lang="en-US" sz="4100" b="1" i="0" u="none" strike="noStrike" kern="1200" cap="none" spc="0" normalizeH="0" baseline="0" noProof="0" dirty="0">
              <a:ln w="6350">
                <a:noFill/>
              </a:ln>
              <a:solidFill>
                <a:schemeClr val="bg1">
                  <a:lumMod val="85000"/>
                  <a:lumOff val="15000"/>
                </a:schemeClr>
              </a:solidFill>
              <a:effectLst>
                <a:outerShdw blurRad="114300" dist="101600" dir="2700000" algn="tl" rotWithShape="0">
                  <a:srgbClr val="000000">
                    <a:alpha val="40000"/>
                  </a:srgbClr>
                </a:outerShdw>
              </a:effectLst>
              <a:uLnTx/>
              <a:uFillTx/>
              <a:latin typeface="Constantia" pitchFamily="18" charset="0"/>
              <a:ea typeface="+mj-ea"/>
              <a:cs typeface="+mj-cs"/>
            </a:endParaRPr>
          </a:p>
        </p:txBody>
      </p:sp>
      <p:pic>
        <p:nvPicPr>
          <p:cNvPr id="10" name="Picture 2"/>
          <p:cNvPicPr>
            <a:picLocks noChangeAspect="1" noChangeArrowheads="1"/>
          </p:cNvPicPr>
          <p:nvPr/>
        </p:nvPicPr>
        <p:blipFill>
          <a:blip r:embed="rId3" cstate="print">
            <a:duotone>
              <a:prstClr val="black"/>
              <a:schemeClr val="bg2">
                <a:lumMod val="75000"/>
                <a:tint val="45000"/>
                <a:satMod val="400000"/>
              </a:schemeClr>
            </a:duotone>
            <a:lum bright="20000"/>
          </a:blip>
          <a:srcRect t="-48" b="8979"/>
          <a:stretch>
            <a:fillRect/>
          </a:stretch>
        </p:blipFill>
        <p:spPr bwMode="auto">
          <a:xfrm>
            <a:off x="2057400" y="667711"/>
            <a:ext cx="5002739" cy="6190289"/>
          </a:xfrm>
          <a:prstGeom prst="ellipse">
            <a:avLst/>
          </a:prstGeom>
          <a:noFill/>
          <a:ln w="9525">
            <a:noFill/>
            <a:miter lim="800000"/>
            <a:headEnd/>
            <a:tailEnd/>
          </a:ln>
          <a:effectLst>
            <a:glow rad="101600">
              <a:schemeClr val="tx1">
                <a:lumMod val="75000"/>
                <a:alpha val="60000"/>
              </a:schemeClr>
            </a:glow>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par>
                          <p:cTn id="10" fill="hold">
                            <p:stCondLst>
                              <p:cond delay="1800"/>
                            </p:stCondLst>
                            <p:childTnLst>
                              <p:par>
                                <p:cTn id="11" presetID="47" presetClass="entr" presetSubtype="0" fill="hold" nodeType="afterEffect">
                                  <p:stCondLst>
                                    <p:cond delay="0"/>
                                  </p:stCondLst>
                                  <p:childTnLst>
                                    <p:set>
                                      <p:cBhvr>
                                        <p:cTn id="12" dur="1" fill="hold">
                                          <p:stCondLst>
                                            <p:cond delay="0"/>
                                          </p:stCondLst>
                                        </p:cTn>
                                        <p:tgtEl>
                                          <p:spTgt spid="13321"/>
                                        </p:tgtEl>
                                        <p:attrNameLst>
                                          <p:attrName>style.visibility</p:attrName>
                                        </p:attrNameLst>
                                      </p:cBhvr>
                                      <p:to>
                                        <p:strVal val="visible"/>
                                      </p:to>
                                    </p:set>
                                    <p:animEffect transition="in" filter="fade">
                                      <p:cBhvr>
                                        <p:cTn id="13" dur="2000"/>
                                        <p:tgtEl>
                                          <p:spTgt spid="13321"/>
                                        </p:tgtEl>
                                      </p:cBhvr>
                                    </p:animEffect>
                                    <p:anim calcmode="lin" valueType="num">
                                      <p:cBhvr>
                                        <p:cTn id="14" dur="2000" fill="hold"/>
                                        <p:tgtEl>
                                          <p:spTgt spid="13321"/>
                                        </p:tgtEl>
                                        <p:attrNameLst>
                                          <p:attrName>ppt_x</p:attrName>
                                        </p:attrNameLst>
                                      </p:cBhvr>
                                      <p:tavLst>
                                        <p:tav tm="0">
                                          <p:val>
                                            <p:strVal val="#ppt_x"/>
                                          </p:val>
                                        </p:tav>
                                        <p:tav tm="100000">
                                          <p:val>
                                            <p:strVal val="#ppt_x"/>
                                          </p:val>
                                        </p:tav>
                                      </p:tavLst>
                                    </p:anim>
                                    <p:anim calcmode="lin" valueType="num">
                                      <p:cBhvr>
                                        <p:cTn id="15" dur="2000" fill="hold"/>
                                        <p:tgtEl>
                                          <p:spTgt spid="13321"/>
                                        </p:tgtEl>
                                        <p:attrNameLst>
                                          <p:attrName>ppt_y</p:attrName>
                                        </p:attrNameLst>
                                      </p:cBhvr>
                                      <p:tavLst>
                                        <p:tav tm="0">
                                          <p:val>
                                            <p:strVal val="#ppt_y-.1"/>
                                          </p:val>
                                        </p:tav>
                                        <p:tav tm="100000">
                                          <p:val>
                                            <p:strVal val="#ppt_y"/>
                                          </p:val>
                                        </p:tav>
                                      </p:tavLst>
                                    </p:anim>
                                  </p:childTnLst>
                                </p:cTn>
                              </p:par>
                            </p:childTnLst>
                          </p:cTn>
                        </p:par>
                        <p:par>
                          <p:cTn id="16" fill="hold">
                            <p:stCondLst>
                              <p:cond delay="3800"/>
                            </p:stCondLst>
                            <p:childTnLst>
                              <p:par>
                                <p:cTn id="17" presetID="45" presetClass="exit" presetSubtype="0" fill="hold" grpId="1" nodeType="afterEffect">
                                  <p:stCondLst>
                                    <p:cond delay="4000"/>
                                  </p:stCondLst>
                                  <p:iterate type="lt">
                                    <p:tmPct val="10000"/>
                                  </p:iterate>
                                  <p:childTnLst>
                                    <p:animEffect transition="out" filter="fade">
                                      <p:cBhvr>
                                        <p:cTn id="18" dur="2000"/>
                                        <p:tgtEl>
                                          <p:spTgt spid="2"/>
                                        </p:tgtEl>
                                      </p:cBhvr>
                                    </p:animEffect>
                                    <p:anim calcmode="lin" valueType="num">
                                      <p:cBhvr>
                                        <p:cTn id="19"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2"/>
                                        </p:tgtEl>
                                        <p:attrNameLst>
                                          <p:attrName>ppt_h</p:attrName>
                                        </p:attrNameLst>
                                      </p:cBhvr>
                                      <p:tavLst>
                                        <p:tav tm="0">
                                          <p:val>
                                            <p:strVal val="ppt_h"/>
                                          </p:val>
                                        </p:tav>
                                        <p:tav tm="100000">
                                          <p:val>
                                            <p:strVal val="ppt_h"/>
                                          </p:val>
                                        </p:tav>
                                      </p:tavLst>
                                    </p:anim>
                                    <p:set>
                                      <p:cBhvr>
                                        <p:cTn id="21" dur="1" fill="hold">
                                          <p:stCondLst>
                                            <p:cond delay="1999"/>
                                          </p:stCondLst>
                                        </p:cTn>
                                        <p:tgtEl>
                                          <p:spTgt spid="2"/>
                                        </p:tgtEl>
                                        <p:attrNameLst>
                                          <p:attrName>style.visibility</p:attrName>
                                        </p:attrNameLst>
                                      </p:cBhvr>
                                      <p:to>
                                        <p:strVal val="hidden"/>
                                      </p:to>
                                    </p:set>
                                  </p:childTnLst>
                                </p:cTn>
                              </p:par>
                            </p:childTnLst>
                          </p:cTn>
                        </p:par>
                        <p:par>
                          <p:cTn id="22" fill="hold">
                            <p:stCondLst>
                              <p:cond delay="11400"/>
                            </p:stCondLst>
                            <p:childTnLst>
                              <p:par>
                                <p:cTn id="23" presetID="29" presetClass="exit" presetSubtype="0" fill="hold" nodeType="afterEffect">
                                  <p:stCondLst>
                                    <p:cond delay="0"/>
                                  </p:stCondLst>
                                  <p:childTnLst>
                                    <p:anim calcmode="lin" valueType="num">
                                      <p:cBhvr>
                                        <p:cTn id="24" dur="1000"/>
                                        <p:tgtEl>
                                          <p:spTgt spid="13321"/>
                                        </p:tgtEl>
                                        <p:attrNameLst>
                                          <p:attrName>ppt_x</p:attrName>
                                        </p:attrNameLst>
                                      </p:cBhvr>
                                      <p:tavLst>
                                        <p:tav tm="0">
                                          <p:val>
                                            <p:strVal val="ppt_x"/>
                                          </p:val>
                                        </p:tav>
                                        <p:tav tm="100000">
                                          <p:val>
                                            <p:strVal val="ppt_x-.2"/>
                                          </p:val>
                                        </p:tav>
                                      </p:tavLst>
                                    </p:anim>
                                    <p:anim calcmode="lin" valueType="num">
                                      <p:cBhvr>
                                        <p:cTn id="25" dur="1000"/>
                                        <p:tgtEl>
                                          <p:spTgt spid="13321"/>
                                        </p:tgtEl>
                                        <p:attrNameLst>
                                          <p:attrName>ppt_y</p:attrName>
                                        </p:attrNameLst>
                                      </p:cBhvr>
                                      <p:tavLst>
                                        <p:tav tm="0">
                                          <p:val>
                                            <p:strVal val="ppt_y"/>
                                          </p:val>
                                        </p:tav>
                                        <p:tav tm="100000">
                                          <p:val>
                                            <p:strVal val="ppt_y"/>
                                          </p:val>
                                        </p:tav>
                                      </p:tavLst>
                                    </p:anim>
                                    <p:animEffect transition="out" filter="fade">
                                      <p:cBhvr>
                                        <p:cTn id="26" dur="1000"/>
                                        <p:tgtEl>
                                          <p:spTgt spid="13321"/>
                                        </p:tgtEl>
                                      </p:cBhvr>
                                    </p:animEffect>
                                    <p:set>
                                      <p:cBhvr>
                                        <p:cTn id="27" dur="1" fill="hold">
                                          <p:stCondLst>
                                            <p:cond delay="999"/>
                                          </p:stCondLst>
                                        </p:cTn>
                                        <p:tgtEl>
                                          <p:spTgt spid="13321"/>
                                        </p:tgtEl>
                                        <p:attrNameLst>
                                          <p:attrName>style.visibility</p:attrName>
                                        </p:attrNameLst>
                                      </p:cBhvr>
                                      <p:to>
                                        <p:strVal val="hidden"/>
                                      </p:to>
                                    </p:set>
                                  </p:childTnLst>
                                </p:cTn>
                              </p:par>
                            </p:childTnLst>
                          </p:cTn>
                        </p:par>
                        <p:par>
                          <p:cTn id="28" fill="hold">
                            <p:stCondLst>
                              <p:cond delay="12400"/>
                            </p:stCondLst>
                            <p:childTnLst>
                              <p:par>
                                <p:cTn id="29" presetID="50" presetClass="entr" presetSubtype="0" decel="10000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3"/>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par>
                          <p:cTn id="34" fill="hold">
                            <p:stCondLst>
                              <p:cond delay="13400"/>
                            </p:stCondLst>
                            <p:childTnLst>
                              <p:par>
                                <p:cTn id="35" presetID="42"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4400"/>
                            </p:stCondLst>
                            <p:childTnLst>
                              <p:par>
                                <p:cTn id="41" presetID="8" presetClass="emph" presetSubtype="0" fill="hold" nodeType="afterEffect">
                                  <p:stCondLst>
                                    <p:cond delay="0"/>
                                  </p:stCondLst>
                                  <p:childTnLst>
                                    <p:animRot by="43200000">
                                      <p:cBhvr>
                                        <p:cTn id="42"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174" t="7265" r="47101" b="8975"/>
          <a:stretch>
            <a:fillRect/>
          </a:stretch>
        </p:blipFill>
        <p:spPr bwMode="auto">
          <a:xfrm>
            <a:off x="2895600" y="1905000"/>
            <a:ext cx="3048000" cy="4267200"/>
          </a:xfrm>
          <a:prstGeom prst="roundRect">
            <a:avLst/>
          </a:prstGeom>
          <a:ln>
            <a:headEnd/>
            <a:tailEnd/>
          </a:ln>
          <a:effectLst>
            <a:outerShdw blurRad="190500" dist="228600" dir="2700000" sy="90000" rotWithShape="0">
              <a:srgbClr val="000000">
                <a:alpha val="25500"/>
              </a:srgbClr>
            </a:outerShdw>
            <a:softEdge rad="63500"/>
          </a:effectLst>
        </p:spPr>
        <p:style>
          <a:lnRef idx="1">
            <a:schemeClr val="dk1"/>
          </a:lnRef>
          <a:fillRef idx="3">
            <a:schemeClr val="dk1"/>
          </a:fillRef>
          <a:effectRef idx="2">
            <a:schemeClr val="dk1"/>
          </a:effectRef>
          <a:fontRef idx="minor">
            <a:schemeClr val="lt1"/>
          </a:fontRef>
        </p:style>
      </p:pic>
      <p:sp>
        <p:nvSpPr>
          <p:cNvPr id="3" name="Content Placeholder 2"/>
          <p:cNvSpPr>
            <a:spLocks noGrp="1"/>
          </p:cNvSpPr>
          <p:nvPr>
            <p:ph idx="1"/>
          </p:nvPr>
        </p:nvSpPr>
        <p:spPr>
          <a:xfrm>
            <a:off x="228600" y="152400"/>
            <a:ext cx="8305800" cy="1447800"/>
          </a:xfrm>
        </p:spPr>
        <p:txBody>
          <a:bodyPr>
            <a:noAutofit/>
          </a:bodyPr>
          <a:lstStyle/>
          <a:p>
            <a:pPr>
              <a:buNone/>
            </a:pPr>
            <a:r>
              <a:rPr lang="en-US" sz="2400" dirty="0" smtClean="0">
                <a:solidFill>
                  <a:schemeClr val="tx1">
                    <a:lumMod val="85000"/>
                  </a:schemeClr>
                </a:solidFill>
                <a:latin typeface="Andalus" pitchFamily="2" charset="-78"/>
                <a:cs typeface="Andalus" pitchFamily="2" charset="-78"/>
              </a:rPr>
              <a:t>John Locke</a:t>
            </a:r>
          </a:p>
          <a:p>
            <a:pPr>
              <a:buNone/>
            </a:pPr>
            <a:r>
              <a:rPr lang="en-US" sz="2400" dirty="0" smtClean="0">
                <a:solidFill>
                  <a:schemeClr val="tx1">
                    <a:lumMod val="85000"/>
                  </a:schemeClr>
                </a:solidFill>
                <a:latin typeface="Andalus" pitchFamily="2" charset="-78"/>
                <a:cs typeface="Andalus" pitchFamily="2" charset="-78"/>
              </a:rPr>
              <a:t>	Man was born not with innate values and principles, but with a mind like a ball of clay, waiting to be shaped by experience and input.</a:t>
            </a:r>
            <a:endParaRPr lang="en-US" sz="2400" dirty="0">
              <a:solidFill>
                <a:schemeClr val="tx1">
                  <a:lumMod val="85000"/>
                </a:schemeClr>
              </a:solidFill>
              <a:latin typeface="Andalus" pitchFamily="2" charset="-78"/>
              <a:cs typeface="Andalus" pitchFamily="2" charset="-78"/>
            </a:endParaRPr>
          </a:p>
        </p:txBody>
      </p:sp>
      <p:pic>
        <p:nvPicPr>
          <p:cNvPr id="6" name="Picture 2"/>
          <p:cNvPicPr>
            <a:picLocks noChangeAspect="1" noChangeArrowheads="1"/>
          </p:cNvPicPr>
          <p:nvPr/>
        </p:nvPicPr>
        <p:blipFill>
          <a:blip r:embed="rId3" cstate="print"/>
          <a:srcRect/>
          <a:stretch>
            <a:fillRect/>
          </a:stretch>
        </p:blipFill>
        <p:spPr bwMode="auto">
          <a:xfrm>
            <a:off x="1524000" y="1981200"/>
            <a:ext cx="5788524" cy="4343400"/>
          </a:xfrm>
          <a:prstGeom prst="ellipse">
            <a:avLst/>
          </a:prstGeom>
          <a:noFill/>
          <a:ln w="9525">
            <a:noFill/>
            <a:miter lim="800000"/>
            <a:headEnd/>
            <a:tailEnd/>
          </a:ln>
          <a:effectLst>
            <a:softEdge rad="127000"/>
          </a:effectLst>
        </p:spPr>
      </p:pic>
      <p:sp>
        <p:nvSpPr>
          <p:cNvPr id="7" name="Content Placeholder 2"/>
          <p:cNvSpPr txBox="1">
            <a:spLocks/>
          </p:cNvSpPr>
          <p:nvPr/>
        </p:nvSpPr>
        <p:spPr>
          <a:xfrm>
            <a:off x="304800" y="5257800"/>
            <a:ext cx="5029200" cy="1219200"/>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endParaRPr kumimoji="0" lang="en-US" sz="2000" b="0" i="0" u="none" strike="noStrike" kern="1200" cap="none" spc="0" normalizeH="0" baseline="0" noProof="0" dirty="0">
              <a:ln>
                <a:noFill/>
              </a:ln>
              <a:solidFill>
                <a:schemeClr val="bg1">
                  <a:lumMod val="85000"/>
                  <a:lumOff val="15000"/>
                </a:schemeClr>
              </a:solidFill>
              <a:effectLst/>
              <a:uLnTx/>
              <a:uFillTx/>
              <a:latin typeface="Constantia"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3"/>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55" presetClass="entr" presetSubtype="0" fill="hold" grpId="0" nodeType="afterEffect">
                                  <p:stCondLst>
                                    <p:cond delay="0"/>
                                  </p:stCondLst>
                                  <p:iterate type="lt">
                                    <p:tmPct val="0"/>
                                  </p:iterate>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par>
                                <p:cTn id="16" presetID="55" presetClass="entr" presetSubtype="0" fill="hold" grpId="0" nodeType="withEffect">
                                  <p:stCondLst>
                                    <p:cond delay="0"/>
                                  </p:stCondLst>
                                  <p:iterate type="lt">
                                    <p:tmPct val="0"/>
                                  </p:iterate>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9"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3">
                                            <p:txEl>
                                              <p:pRg st="1" end="1"/>
                                            </p:txEl>
                                          </p:spTgt>
                                        </p:tgtEl>
                                      </p:cBhvr>
                                    </p:animEffect>
                                  </p:childTnLst>
                                </p:cTn>
                              </p:par>
                            </p:childTnLst>
                          </p:cTn>
                        </p:par>
                        <p:par>
                          <p:cTn id="21" fill="hold">
                            <p:stCondLst>
                              <p:cond delay="2000"/>
                            </p:stCondLst>
                            <p:childTnLst>
                              <p:par>
                                <p:cTn id="22" presetID="29" presetClass="exit" presetSubtype="0" fill="hold" nodeType="afterEffect">
                                  <p:stCondLst>
                                    <p:cond delay="6000"/>
                                  </p:stCondLst>
                                  <p:childTnLst>
                                    <p:anim calcmode="lin" valueType="num">
                                      <p:cBhvr>
                                        <p:cTn id="23" dur="1000"/>
                                        <p:tgtEl>
                                          <p:spTgt spid="1026"/>
                                        </p:tgtEl>
                                        <p:attrNameLst>
                                          <p:attrName>ppt_x</p:attrName>
                                        </p:attrNameLst>
                                      </p:cBhvr>
                                      <p:tavLst>
                                        <p:tav tm="0">
                                          <p:val>
                                            <p:strVal val="ppt_x"/>
                                          </p:val>
                                        </p:tav>
                                        <p:tav tm="100000">
                                          <p:val>
                                            <p:strVal val="ppt_x-.2"/>
                                          </p:val>
                                        </p:tav>
                                      </p:tavLst>
                                    </p:anim>
                                    <p:anim calcmode="lin" valueType="num">
                                      <p:cBhvr>
                                        <p:cTn id="24" dur="1000"/>
                                        <p:tgtEl>
                                          <p:spTgt spid="1026"/>
                                        </p:tgtEl>
                                        <p:attrNameLst>
                                          <p:attrName>ppt_y</p:attrName>
                                        </p:attrNameLst>
                                      </p:cBhvr>
                                      <p:tavLst>
                                        <p:tav tm="0">
                                          <p:val>
                                            <p:strVal val="ppt_y"/>
                                          </p:val>
                                        </p:tav>
                                        <p:tav tm="100000">
                                          <p:val>
                                            <p:strVal val="ppt_y"/>
                                          </p:val>
                                        </p:tav>
                                      </p:tavLst>
                                    </p:anim>
                                    <p:animEffect transition="out" filter="fade">
                                      <p:cBhvr>
                                        <p:cTn id="25" dur="1000"/>
                                        <p:tgtEl>
                                          <p:spTgt spid="1026"/>
                                        </p:tgtEl>
                                      </p:cBhvr>
                                    </p:animEffect>
                                    <p:set>
                                      <p:cBhvr>
                                        <p:cTn id="26" dur="1" fill="hold">
                                          <p:stCondLst>
                                            <p:cond delay="999"/>
                                          </p:stCondLst>
                                        </p:cTn>
                                        <p:tgtEl>
                                          <p:spTgt spid="1026"/>
                                        </p:tgtEl>
                                        <p:attrNameLst>
                                          <p:attrName>style.visibility</p:attrName>
                                        </p:attrNameLst>
                                      </p:cBhvr>
                                      <p:to>
                                        <p:strVal val="hidden"/>
                                      </p:to>
                                    </p:set>
                                  </p:childTnLst>
                                </p:cTn>
                              </p:par>
                            </p:childTnLst>
                          </p:cTn>
                        </p:par>
                        <p:par>
                          <p:cTn id="27" fill="hold">
                            <p:stCondLst>
                              <p:cond delay="90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9500"/>
                            </p:stCondLst>
                            <p:childTnLst>
                              <p:par>
                                <p:cTn id="33" presetID="8" presetClass="emph" presetSubtype="0" fill="hold" nodeType="afterEffect">
                                  <p:stCondLst>
                                    <p:cond delay="0"/>
                                  </p:stCondLst>
                                  <p:childTnLst>
                                    <p:animRot by="21600000">
                                      <p:cBhvr>
                                        <p:cTn id="34"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l="14442" r="12314" b="3873"/>
          <a:stretch>
            <a:fillRect/>
          </a:stretch>
        </p:blipFill>
        <p:spPr bwMode="auto">
          <a:xfrm flipH="1">
            <a:off x="1981200" y="2667000"/>
            <a:ext cx="5562600" cy="4191000"/>
          </a:xfrm>
          <a:prstGeom prst="rect">
            <a:avLst/>
          </a:prstGeom>
          <a:noFill/>
          <a:ln>
            <a:noFill/>
          </a:ln>
        </p:spPr>
      </p:pic>
      <p:pic>
        <p:nvPicPr>
          <p:cNvPr id="14338" name="Picture 2" descr="https://d27fcql9yjk2c0.cloudfront.net/assets/592938/lightbox/fa17a94ffd15e722274bce8047164fb6.jpg?1277076074"/>
          <p:cNvPicPr>
            <a:picLocks noChangeAspect="1" noChangeArrowheads="1"/>
          </p:cNvPicPr>
          <p:nvPr/>
        </p:nvPicPr>
        <p:blipFill>
          <a:blip r:embed="rId4" cstate="print"/>
          <a:srcRect l="4948" t="9309" b="17448"/>
          <a:stretch>
            <a:fillRect/>
          </a:stretch>
        </p:blipFill>
        <p:spPr bwMode="auto">
          <a:xfrm>
            <a:off x="3733800" y="457200"/>
            <a:ext cx="4800600" cy="3429000"/>
          </a:xfrm>
          <a:prstGeom prst="cloudCallout">
            <a:avLst>
              <a:gd name="adj1" fmla="val -7845"/>
              <a:gd name="adj2" fmla="val 60075"/>
            </a:avLst>
          </a:prstGeom>
          <a:noFill/>
          <a:ln>
            <a:noFill/>
          </a:ln>
          <a:effectLst>
            <a:softEdge rad="127000"/>
          </a:effectLst>
        </p:spPr>
      </p:pic>
      <p:sp>
        <p:nvSpPr>
          <p:cNvPr id="8" name="TextBox 7"/>
          <p:cNvSpPr txBox="1"/>
          <p:nvPr/>
        </p:nvSpPr>
        <p:spPr>
          <a:xfrm>
            <a:off x="457200" y="457200"/>
            <a:ext cx="1821332" cy="707886"/>
          </a:xfrm>
          <a:prstGeom prst="rect">
            <a:avLst/>
          </a:prstGeom>
          <a:noFill/>
        </p:spPr>
        <p:txBody>
          <a:bodyPr wrap="none" rtlCol="0">
            <a:spAutoFit/>
          </a:bodyPr>
          <a:lstStyle/>
          <a:p>
            <a:r>
              <a:rPr lang="en-US" sz="4000" dirty="0" smtClean="0">
                <a:solidFill>
                  <a:schemeClr val="tx1">
                    <a:lumMod val="95000"/>
                  </a:schemeClr>
                </a:solidFill>
                <a:latin typeface="Andalus" pitchFamily="2" charset="-78"/>
                <a:cs typeface="Andalus" pitchFamily="2" charset="-78"/>
              </a:rPr>
              <a:t>Murder</a:t>
            </a:r>
            <a:endParaRPr lang="en-US" sz="4000" dirty="0">
              <a:solidFill>
                <a:schemeClr val="tx1">
                  <a:lumMod val="95000"/>
                </a:schemeClr>
              </a:solidFill>
              <a:latin typeface="Andalus" pitchFamily="2" charset="-78"/>
              <a:cs typeface="Andalus" pitchFamily="2" charset="-78"/>
            </a:endParaRPr>
          </a:p>
        </p:txBody>
      </p:sp>
      <p:sp>
        <p:nvSpPr>
          <p:cNvPr id="9" name="TextBox 8"/>
          <p:cNvSpPr txBox="1"/>
          <p:nvPr/>
        </p:nvSpPr>
        <p:spPr>
          <a:xfrm>
            <a:off x="990600" y="2514600"/>
            <a:ext cx="2528256" cy="707886"/>
          </a:xfrm>
          <a:prstGeom prst="rect">
            <a:avLst/>
          </a:prstGeom>
          <a:noFill/>
        </p:spPr>
        <p:txBody>
          <a:bodyPr wrap="none" rtlCol="0">
            <a:spAutoFit/>
          </a:bodyPr>
          <a:lstStyle/>
          <a:p>
            <a:r>
              <a:rPr lang="en-US" sz="4000" dirty="0" smtClean="0">
                <a:latin typeface="Andalus" pitchFamily="2" charset="-78"/>
                <a:cs typeface="Andalus" pitchFamily="2" charset="-78"/>
              </a:rPr>
              <a:t>Immorality</a:t>
            </a:r>
            <a:endParaRPr lang="en-US" sz="4000" dirty="0">
              <a:latin typeface="Andalus" pitchFamily="2" charset="-78"/>
              <a:cs typeface="Andalus" pitchFamily="2" charset="-78"/>
            </a:endParaRPr>
          </a:p>
        </p:txBody>
      </p:sp>
      <p:sp>
        <p:nvSpPr>
          <p:cNvPr id="10" name="TextBox 9"/>
          <p:cNvSpPr txBox="1"/>
          <p:nvPr/>
        </p:nvSpPr>
        <p:spPr>
          <a:xfrm>
            <a:off x="7696200" y="3886200"/>
            <a:ext cx="954107" cy="707886"/>
          </a:xfrm>
          <a:prstGeom prst="rect">
            <a:avLst/>
          </a:prstGeom>
          <a:noFill/>
        </p:spPr>
        <p:txBody>
          <a:bodyPr wrap="none" rtlCol="0">
            <a:spAutoFit/>
          </a:bodyPr>
          <a:lstStyle/>
          <a:p>
            <a:r>
              <a:rPr lang="en-US" sz="4000" dirty="0" smtClean="0">
                <a:latin typeface="Andalus" pitchFamily="2" charset="-78"/>
                <a:cs typeface="Andalus" pitchFamily="2" charset="-78"/>
              </a:rPr>
              <a:t>Evil</a:t>
            </a:r>
            <a:endParaRPr lang="en-US" sz="4000" dirty="0">
              <a:latin typeface="Andalus" pitchFamily="2" charset="-78"/>
              <a:cs typeface="Andalus" pitchFamily="2" charset="-78"/>
            </a:endParaRPr>
          </a:p>
        </p:txBody>
      </p:sp>
      <p:sp>
        <p:nvSpPr>
          <p:cNvPr id="11" name="TextBox 10"/>
          <p:cNvSpPr txBox="1"/>
          <p:nvPr/>
        </p:nvSpPr>
        <p:spPr>
          <a:xfrm>
            <a:off x="304800" y="5029200"/>
            <a:ext cx="2125903" cy="707886"/>
          </a:xfrm>
          <a:prstGeom prst="rect">
            <a:avLst/>
          </a:prstGeom>
          <a:noFill/>
        </p:spPr>
        <p:txBody>
          <a:bodyPr wrap="none" rtlCol="0">
            <a:spAutoFit/>
          </a:bodyPr>
          <a:lstStyle/>
          <a:p>
            <a:r>
              <a:rPr lang="en-US" sz="4000" dirty="0" smtClean="0">
                <a:latin typeface="Andalus" pitchFamily="2" charset="-78"/>
                <a:cs typeface="Andalus" pitchFamily="2" charset="-78"/>
              </a:rPr>
              <a:t>Rebellion</a:t>
            </a:r>
            <a:endParaRPr lang="en-US" sz="4000" dirty="0">
              <a:latin typeface="Andalus" pitchFamily="2" charset="-78"/>
              <a:cs typeface="Andalus" pitchFamily="2" charset="-78"/>
            </a:endParaRPr>
          </a:p>
        </p:txBody>
      </p:sp>
      <p:pic>
        <p:nvPicPr>
          <p:cNvPr id="13" name="94166__robinhood76__01561-ghost-scream.wav">
            <a:hlinkClick r:id="" action="ppaction://media"/>
          </p:cNvPr>
          <p:cNvPicPr>
            <a:picLocks noRot="1" noChangeAspect="1"/>
          </p:cNvPicPr>
          <p:nvPr>
            <a:audioFile r:link="rId1"/>
          </p:nvPr>
        </p:nvPicPr>
        <p:blipFill>
          <a:blip r:embed="rId5" cstate="print"/>
          <a:stretch>
            <a:fillRect/>
          </a:stretch>
        </p:blipFill>
        <p:spPr>
          <a:xfrm>
            <a:off x="8610600" y="304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par>
                                <p:cTn id="8" presetID="1" presetClass="mediacall" presetSubtype="0" fill="hold" nodeType="withEffect">
                                  <p:stCondLst>
                                    <p:cond delay="0"/>
                                  </p:stCondLst>
                                  <p:childTnLst>
                                    <p:cmd type="call" cmd="playFrom(0.0)">
                                      <p:cBhvr>
                                        <p:cTn id="9" dur="3269" fill="hold"/>
                                        <p:tgtEl>
                                          <p:spTgt spid="13"/>
                                        </p:tgtEl>
                                      </p:cBhvr>
                                    </p:cmd>
                                  </p:childTnLst>
                                </p:cTn>
                              </p:par>
                            </p:childTnLst>
                          </p:cTn>
                        </p:par>
                        <p:par>
                          <p:cTn id="10" fill="hold">
                            <p:stCondLst>
                              <p:cond delay="3269"/>
                            </p:stCondLst>
                            <p:childTnLst>
                              <p:par>
                                <p:cTn id="11" presetID="10" presetClass="entr"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8" grpId="1"/>
      <p:bldP spid="9" grpId="0"/>
      <p:bldP spid="10" grpId="0"/>
      <p:bldP spid="11"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itchFamily="2" charset="2"/>
              <a:buChar char="Ø"/>
            </a:pPr>
            <a:r>
              <a:rPr lang="en-US" sz="2000" dirty="0" smtClean="0">
                <a:solidFill>
                  <a:schemeClr val="bg1">
                    <a:lumMod val="85000"/>
                    <a:lumOff val="15000"/>
                  </a:schemeClr>
                </a:solidFill>
                <a:latin typeface="Constantia" pitchFamily="18" charset="0"/>
              </a:rPr>
              <a:t>Topics of slide</a:t>
            </a:r>
            <a:endParaRPr lang="en-US" sz="2000" dirty="0">
              <a:solidFill>
                <a:schemeClr val="bg1">
                  <a:lumMod val="85000"/>
                  <a:lumOff val="15000"/>
                </a:schemeClr>
              </a:solidFill>
              <a:latin typeface="Constantia" pitchFamily="18" charset="0"/>
            </a:endParaRPr>
          </a:p>
        </p:txBody>
      </p:sp>
      <p:pic>
        <p:nvPicPr>
          <p:cNvPr id="9217" name="Picture 1"/>
          <p:cNvPicPr>
            <a:picLocks noChangeAspect="1" noChangeArrowheads="1"/>
          </p:cNvPicPr>
          <p:nvPr/>
        </p:nvPicPr>
        <p:blipFill>
          <a:blip r:embed="rId2" cstate="print"/>
          <a:srcRect/>
          <a:stretch>
            <a:fillRect/>
          </a:stretch>
        </p:blipFill>
        <p:spPr bwMode="auto">
          <a:xfrm>
            <a:off x="533400" y="838200"/>
            <a:ext cx="8197328" cy="5381625"/>
          </a:xfrm>
          <a:prstGeom prst="roundRect">
            <a:avLst/>
          </a:prstGeom>
          <a:noFill/>
          <a:ln w="9525">
            <a:noFill/>
            <a:miter lim="800000"/>
            <a:headEnd/>
            <a:tailEnd/>
          </a:ln>
          <a:effectLst>
            <a:softEdge rad="127000"/>
          </a:effectLst>
        </p:spPr>
      </p:pic>
      <p:sp>
        <p:nvSpPr>
          <p:cNvPr id="5" name="Content Placeholder 2"/>
          <p:cNvSpPr txBox="1">
            <a:spLocks/>
          </p:cNvSpPr>
          <p:nvPr/>
        </p:nvSpPr>
        <p:spPr>
          <a:xfrm>
            <a:off x="457200" y="152400"/>
            <a:ext cx="8229600" cy="914400"/>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n-US" sz="2400" b="0" i="0" u="none" strike="noStrike" kern="1200" cap="none" spc="0" normalizeH="0" baseline="0" noProof="0" dirty="0" smtClean="0">
                <a:ln>
                  <a:noFill/>
                </a:ln>
                <a:solidFill>
                  <a:schemeClr val="tx1"/>
                </a:solidFill>
                <a:effectLst/>
                <a:uLnTx/>
                <a:uFillTx/>
                <a:latin typeface="Andalus" pitchFamily="2" charset="-78"/>
                <a:cs typeface="Andalus" pitchFamily="2" charset="-78"/>
              </a:rPr>
              <a:t>WHAT EFFECT WILL THE NOVEL HAVE ON YOUNG READERS AND IMPRESSIONABLE WOMEN?</a:t>
            </a:r>
            <a:endParaRPr kumimoji="0" lang="en-US" sz="2400" b="0" i="0" u="none" strike="noStrike" kern="1200" cap="none" spc="0" normalizeH="0" baseline="0" noProof="0" dirty="0">
              <a:ln>
                <a:noFill/>
              </a:ln>
              <a:solidFill>
                <a:schemeClr val="bg1">
                  <a:lumMod val="85000"/>
                  <a:lumOff val="15000"/>
                </a:schemeClr>
              </a:solidFill>
              <a:effectLst/>
              <a:uLnTx/>
              <a:uFillTx/>
              <a:latin typeface="Andalus" pitchFamily="2" charset="-78"/>
              <a:cs typeface="Andalus" pitchFamily="2"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3886200" y="457200"/>
            <a:ext cx="4657725" cy="5168072"/>
          </a:xfrm>
          <a:prstGeom prst="roundRect">
            <a:avLst/>
          </a:prstGeom>
          <a:noFill/>
          <a:ln w="9525">
            <a:noFill/>
            <a:miter lim="800000"/>
            <a:headEnd/>
            <a:tailEnd/>
          </a:ln>
          <a:effectLst>
            <a:softEdge rad="63500"/>
          </a:effectLst>
        </p:spPr>
      </p:pic>
      <p:pic>
        <p:nvPicPr>
          <p:cNvPr id="5" name="Picture 1"/>
          <p:cNvPicPr>
            <a:picLocks noChangeAspect="1" noChangeArrowheads="1"/>
          </p:cNvPicPr>
          <p:nvPr/>
        </p:nvPicPr>
        <p:blipFill>
          <a:blip r:embed="rId3" cstate="print"/>
          <a:srcRect/>
          <a:stretch>
            <a:fillRect/>
          </a:stretch>
        </p:blipFill>
        <p:spPr bwMode="auto">
          <a:xfrm>
            <a:off x="533400" y="152400"/>
            <a:ext cx="2984265" cy="5715000"/>
          </a:xfrm>
          <a:prstGeom prst="rect">
            <a:avLst/>
          </a:prstGeom>
          <a:noFill/>
          <a:ln w="9525">
            <a:noFill/>
            <a:miter lim="800000"/>
            <a:headEnd/>
            <a:tailEnd/>
          </a:ln>
          <a:effectLst>
            <a:softEdge rad="63500"/>
          </a:effectLst>
        </p:spPr>
      </p:pic>
      <p:sp>
        <p:nvSpPr>
          <p:cNvPr id="7" name="TextBox 6"/>
          <p:cNvSpPr txBox="1"/>
          <p:nvPr/>
        </p:nvSpPr>
        <p:spPr>
          <a:xfrm>
            <a:off x="105948" y="6096000"/>
            <a:ext cx="9220794" cy="369332"/>
          </a:xfrm>
          <a:prstGeom prst="rect">
            <a:avLst/>
          </a:prstGeom>
          <a:noFill/>
        </p:spPr>
        <p:txBody>
          <a:bodyPr wrap="none" rtlCol="0">
            <a:spAutoFit/>
          </a:bodyPr>
          <a:lstStyle/>
          <a:p>
            <a:r>
              <a:rPr lang="en-US" dirty="0" smtClean="0">
                <a:latin typeface="Castellar" pitchFamily="18" charset="0"/>
                <a:cs typeface="Andalus" pitchFamily="2" charset="-78"/>
              </a:rPr>
              <a:t>Does the novel present confusing or abnormal gender roles?</a:t>
            </a:r>
            <a:endParaRPr lang="en-US" dirty="0">
              <a:latin typeface="Castellar" pitchFamily="18" charset="0"/>
              <a:cs typeface="Andalus"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39940" name="Picture 4" descr="C:\Users\Clarissa\Downloads\6a00d83542d51e69e20134872ca6c4970c-320wi (1).jpeg"/>
          <p:cNvPicPr>
            <a:picLocks noChangeAspect="1" noChangeArrowheads="1"/>
          </p:cNvPicPr>
          <p:nvPr/>
        </p:nvPicPr>
        <p:blipFill>
          <a:blip r:embed="rId3" cstate="print"/>
          <a:srcRect/>
          <a:stretch>
            <a:fillRect/>
          </a:stretch>
        </p:blipFill>
        <p:spPr bwMode="auto">
          <a:xfrm>
            <a:off x="0" y="0"/>
            <a:ext cx="4064000" cy="2946400"/>
          </a:xfrm>
          <a:prstGeom prst="ellipse">
            <a:avLst/>
          </a:prstGeom>
          <a:noFill/>
          <a:effectLst>
            <a:softEdge rad="63500"/>
          </a:effectLst>
        </p:spPr>
      </p:pic>
      <p:pic>
        <p:nvPicPr>
          <p:cNvPr id="39942" name="Picture 6"/>
          <p:cNvPicPr>
            <a:picLocks noChangeAspect="1" noChangeArrowheads="1"/>
          </p:cNvPicPr>
          <p:nvPr/>
        </p:nvPicPr>
        <p:blipFill>
          <a:blip r:embed="rId4" cstate="print"/>
          <a:srcRect/>
          <a:stretch>
            <a:fillRect/>
          </a:stretch>
        </p:blipFill>
        <p:spPr bwMode="auto">
          <a:xfrm>
            <a:off x="4816095" y="0"/>
            <a:ext cx="4327905" cy="3319461"/>
          </a:xfrm>
          <a:prstGeom prst="ellipse">
            <a:avLst/>
          </a:prstGeom>
          <a:noFill/>
          <a:ln w="9525">
            <a:noFill/>
            <a:miter lim="800000"/>
            <a:headEnd/>
            <a:tailEnd/>
          </a:ln>
          <a:effectLst>
            <a:softEdge rad="127000"/>
          </a:effectLst>
        </p:spPr>
      </p:pic>
      <p:pic>
        <p:nvPicPr>
          <p:cNvPr id="39938" name="Picture 2"/>
          <p:cNvPicPr>
            <a:picLocks noChangeAspect="1" noChangeArrowheads="1"/>
          </p:cNvPicPr>
          <p:nvPr/>
        </p:nvPicPr>
        <p:blipFill>
          <a:blip r:embed="rId5" cstate="print"/>
          <a:srcRect/>
          <a:stretch>
            <a:fillRect/>
          </a:stretch>
        </p:blipFill>
        <p:spPr bwMode="auto">
          <a:xfrm>
            <a:off x="2133600" y="1676400"/>
            <a:ext cx="4953000" cy="3881339"/>
          </a:xfrm>
          <a:prstGeom prst="rect">
            <a:avLst/>
          </a:prstGeom>
          <a:ln>
            <a:noFill/>
          </a:ln>
          <a:effectLst>
            <a:softEdge rad="112500"/>
          </a:effectLst>
        </p:spPr>
      </p:pic>
      <p:sp>
        <p:nvSpPr>
          <p:cNvPr id="2" name="Title 1"/>
          <p:cNvSpPr>
            <a:spLocks noGrp="1"/>
          </p:cNvSpPr>
          <p:nvPr>
            <p:ph type="title"/>
          </p:nvPr>
        </p:nvSpPr>
        <p:spPr>
          <a:xfrm>
            <a:off x="457200" y="2743200"/>
            <a:ext cx="8229600" cy="1295400"/>
          </a:xfrm>
        </p:spPr>
        <p:txBody>
          <a:bodyPr>
            <a:normAutofit fontScale="90000"/>
          </a:bodyPr>
          <a:lstStyle/>
          <a:p>
            <a:r>
              <a:rPr lang="en-US" dirty="0" smtClean="0">
                <a:solidFill>
                  <a:schemeClr val="tx1"/>
                </a:solidFill>
                <a:latin typeface="Castellar" pitchFamily="18" charset="0"/>
              </a:rPr>
              <a:t>Does the novel inspire heretical supernatural beliefs?</a:t>
            </a:r>
            <a:endParaRPr lang="en-US" dirty="0">
              <a:solidFill>
                <a:schemeClr val="tx1"/>
              </a:solidFill>
              <a:latin typeface="Castellar" pitchFamily="18" charset="0"/>
            </a:endParaRPr>
          </a:p>
        </p:txBody>
      </p:sp>
      <p:pic>
        <p:nvPicPr>
          <p:cNvPr id="39939" name="Picture 3" descr="C:\Users\Clarissa\Downloads\angels-and-demons26.jpg"/>
          <p:cNvPicPr>
            <a:picLocks noChangeAspect="1" noChangeArrowheads="1"/>
          </p:cNvPicPr>
          <p:nvPr/>
        </p:nvPicPr>
        <p:blipFill>
          <a:blip r:embed="rId6" cstate="print"/>
          <a:srcRect/>
          <a:stretch>
            <a:fillRect/>
          </a:stretch>
        </p:blipFill>
        <p:spPr bwMode="auto">
          <a:xfrm>
            <a:off x="6286500" y="3048000"/>
            <a:ext cx="2857500" cy="3810000"/>
          </a:xfrm>
          <a:prstGeom prst="ellipse">
            <a:avLst/>
          </a:prstGeom>
          <a:ln>
            <a:noFill/>
          </a:ln>
          <a:effectLst>
            <a:softEdge rad="112500"/>
          </a:effectLst>
        </p:spPr>
      </p:pic>
      <p:pic>
        <p:nvPicPr>
          <p:cNvPr id="39941" name="Picture 5"/>
          <p:cNvPicPr>
            <a:picLocks noChangeAspect="1" noChangeArrowheads="1"/>
          </p:cNvPicPr>
          <p:nvPr/>
        </p:nvPicPr>
        <p:blipFill>
          <a:blip r:embed="rId7" cstate="print"/>
          <a:srcRect/>
          <a:stretch>
            <a:fillRect/>
          </a:stretch>
        </p:blipFill>
        <p:spPr bwMode="auto">
          <a:xfrm>
            <a:off x="-152400" y="1981200"/>
            <a:ext cx="3276600" cy="5180386"/>
          </a:xfrm>
          <a:prstGeom prst="ellipse">
            <a:avLst/>
          </a:prstGeom>
          <a:noFill/>
          <a:ln w="9525">
            <a:noFill/>
            <a:miter lim="800000"/>
            <a:headEnd/>
            <a:tailEnd/>
          </a:ln>
          <a:effectLst>
            <a:softEdge rad="317500"/>
          </a:effectLst>
        </p:spPr>
      </p:pic>
      <p:pic>
        <p:nvPicPr>
          <p:cNvPr id="9" name="55246__jasonmchl__c02-bubbles-edit.wav">
            <a:hlinkClick r:id="" action="ppaction://media"/>
          </p:cNvPr>
          <p:cNvPicPr>
            <a:picLocks noRot="1" noChangeAspect="1"/>
          </p:cNvPicPr>
          <p:nvPr>
            <a:audioFile r:link="rId1"/>
          </p:nvPr>
        </p:nvPicPr>
        <p:blipFill>
          <a:blip r:embed="rId8" cstate="print"/>
          <a:stretch>
            <a:fillRect/>
          </a:stretch>
        </p:blipFill>
        <p:spPr>
          <a:xfrm>
            <a:off x="8610600" y="152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42" presetClass="exit" presetSubtype="0" fill="hold" grpId="1" nodeType="afterEffect">
                                  <p:stCondLst>
                                    <p:cond delay="1500"/>
                                  </p:stCondLst>
                                  <p:childTnLst>
                                    <p:animEffect transition="out" filter="fade">
                                      <p:cBhvr>
                                        <p:cTn id="10" dur="1000"/>
                                        <p:tgtEl>
                                          <p:spTgt spid="2"/>
                                        </p:tgtEl>
                                      </p:cBhvr>
                                    </p:animEffect>
                                    <p:anim calcmode="lin" valueType="num">
                                      <p:cBhvr>
                                        <p:cTn id="11" dur="1000"/>
                                        <p:tgtEl>
                                          <p:spTgt spid="2"/>
                                        </p:tgtEl>
                                        <p:attrNameLst>
                                          <p:attrName>ppt_x</p:attrName>
                                        </p:attrNameLst>
                                      </p:cBhvr>
                                      <p:tavLst>
                                        <p:tav tm="0">
                                          <p:val>
                                            <p:strVal val="ppt_x"/>
                                          </p:val>
                                        </p:tav>
                                        <p:tav tm="100000">
                                          <p:val>
                                            <p:strVal val="ppt_x"/>
                                          </p:val>
                                        </p:tav>
                                      </p:tavLst>
                                    </p:anim>
                                    <p:anim calcmode="lin" valueType="num">
                                      <p:cBhvr>
                                        <p:cTn id="12" dur="1000"/>
                                        <p:tgtEl>
                                          <p:spTgt spid="2"/>
                                        </p:tgtEl>
                                        <p:attrNameLst>
                                          <p:attrName>ppt_y</p:attrName>
                                        </p:attrNameLst>
                                      </p:cBhvr>
                                      <p:tavLst>
                                        <p:tav tm="0">
                                          <p:val>
                                            <p:strVal val="ppt_y"/>
                                          </p:val>
                                        </p:tav>
                                        <p:tav tm="100000">
                                          <p:val>
                                            <p:strVal val="ppt_y+.1"/>
                                          </p:val>
                                        </p:tav>
                                      </p:tavLst>
                                    </p:anim>
                                    <p:set>
                                      <p:cBhvr>
                                        <p:cTn id="13" dur="1" fill="hold">
                                          <p:stCondLst>
                                            <p:cond delay="999"/>
                                          </p:stCondLst>
                                        </p:cTn>
                                        <p:tgtEl>
                                          <p:spTgt spid="2"/>
                                        </p:tgtEl>
                                        <p:attrNameLst>
                                          <p:attrName>style.visibility</p:attrName>
                                        </p:attrNameLst>
                                      </p:cBhvr>
                                      <p:to>
                                        <p:strVal val="hidden"/>
                                      </p:to>
                                    </p:set>
                                  </p:childTnLst>
                                </p:cTn>
                              </p:par>
                            </p:childTnLst>
                          </p:cTn>
                        </p:par>
                        <p:par>
                          <p:cTn id="14" fill="hold">
                            <p:stCondLst>
                              <p:cond delay="4500"/>
                            </p:stCondLst>
                            <p:childTnLst>
                              <p:par>
                                <p:cTn id="15" presetID="53" presetClass="entr" presetSubtype="0" fill="hold" nodeType="afterEffect">
                                  <p:stCondLst>
                                    <p:cond delay="0"/>
                                  </p:stCondLst>
                                  <p:childTnLst>
                                    <p:set>
                                      <p:cBhvr>
                                        <p:cTn id="16" dur="1" fill="hold">
                                          <p:stCondLst>
                                            <p:cond delay="0"/>
                                          </p:stCondLst>
                                        </p:cTn>
                                        <p:tgtEl>
                                          <p:spTgt spid="39938"/>
                                        </p:tgtEl>
                                        <p:attrNameLst>
                                          <p:attrName>style.visibility</p:attrName>
                                        </p:attrNameLst>
                                      </p:cBhvr>
                                      <p:to>
                                        <p:strVal val="visible"/>
                                      </p:to>
                                    </p:set>
                                    <p:anim calcmode="lin" valueType="num">
                                      <p:cBhvr>
                                        <p:cTn id="17" dur="500" fill="hold"/>
                                        <p:tgtEl>
                                          <p:spTgt spid="39938"/>
                                        </p:tgtEl>
                                        <p:attrNameLst>
                                          <p:attrName>ppt_w</p:attrName>
                                        </p:attrNameLst>
                                      </p:cBhvr>
                                      <p:tavLst>
                                        <p:tav tm="0">
                                          <p:val>
                                            <p:fltVal val="0"/>
                                          </p:val>
                                        </p:tav>
                                        <p:tav tm="100000">
                                          <p:val>
                                            <p:strVal val="#ppt_w"/>
                                          </p:val>
                                        </p:tav>
                                      </p:tavLst>
                                    </p:anim>
                                    <p:anim calcmode="lin" valueType="num">
                                      <p:cBhvr>
                                        <p:cTn id="18" dur="500" fill="hold"/>
                                        <p:tgtEl>
                                          <p:spTgt spid="39938"/>
                                        </p:tgtEl>
                                        <p:attrNameLst>
                                          <p:attrName>ppt_h</p:attrName>
                                        </p:attrNameLst>
                                      </p:cBhvr>
                                      <p:tavLst>
                                        <p:tav tm="0">
                                          <p:val>
                                            <p:fltVal val="0"/>
                                          </p:val>
                                        </p:tav>
                                        <p:tav tm="100000">
                                          <p:val>
                                            <p:strVal val="#ppt_h"/>
                                          </p:val>
                                        </p:tav>
                                      </p:tavLst>
                                    </p:anim>
                                    <p:animEffect transition="in" filter="fade">
                                      <p:cBhvr>
                                        <p:cTn id="19" dur="500"/>
                                        <p:tgtEl>
                                          <p:spTgt spid="39938"/>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39940"/>
                                        </p:tgtEl>
                                        <p:attrNameLst>
                                          <p:attrName>style.visibility</p:attrName>
                                        </p:attrNameLst>
                                      </p:cBhvr>
                                      <p:to>
                                        <p:strVal val="visible"/>
                                      </p:to>
                                    </p:set>
                                    <p:animEffect transition="in" filter="fade">
                                      <p:cBhvr>
                                        <p:cTn id="23" dur="2000"/>
                                        <p:tgtEl>
                                          <p:spTgt spid="39940"/>
                                        </p:tgtEl>
                                      </p:cBhvr>
                                    </p:animEffect>
                                  </p:childTnLst>
                                </p:cTn>
                              </p:par>
                              <p:par>
                                <p:cTn id="24" presetID="10" presetClass="entr" presetSubtype="0" fill="hold" nodeType="withEffect">
                                  <p:stCondLst>
                                    <p:cond delay="0"/>
                                  </p:stCondLst>
                                  <p:childTnLst>
                                    <p:set>
                                      <p:cBhvr>
                                        <p:cTn id="25" dur="1" fill="hold">
                                          <p:stCondLst>
                                            <p:cond delay="0"/>
                                          </p:stCondLst>
                                        </p:cTn>
                                        <p:tgtEl>
                                          <p:spTgt spid="39942"/>
                                        </p:tgtEl>
                                        <p:attrNameLst>
                                          <p:attrName>style.visibility</p:attrName>
                                        </p:attrNameLst>
                                      </p:cBhvr>
                                      <p:to>
                                        <p:strVal val="visible"/>
                                      </p:to>
                                    </p:set>
                                    <p:animEffect transition="in" filter="fade">
                                      <p:cBhvr>
                                        <p:cTn id="26" dur="2000"/>
                                        <p:tgtEl>
                                          <p:spTgt spid="39942"/>
                                        </p:tgtEl>
                                      </p:cBhvr>
                                    </p:animEffect>
                                  </p:childTnLst>
                                </p:cTn>
                              </p:par>
                            </p:childTnLst>
                          </p:cTn>
                        </p:par>
                        <p:par>
                          <p:cTn id="27" fill="hold">
                            <p:stCondLst>
                              <p:cond delay="7000"/>
                            </p:stCondLst>
                            <p:childTnLst>
                              <p:par>
                                <p:cTn id="28" presetID="10" presetClass="entr" presetSubtype="0" fill="hold" nodeType="afterEffect">
                                  <p:stCondLst>
                                    <p:cond delay="0"/>
                                  </p:stCondLst>
                                  <p:childTnLst>
                                    <p:set>
                                      <p:cBhvr>
                                        <p:cTn id="29" dur="1" fill="hold">
                                          <p:stCondLst>
                                            <p:cond delay="0"/>
                                          </p:stCondLst>
                                        </p:cTn>
                                        <p:tgtEl>
                                          <p:spTgt spid="39941"/>
                                        </p:tgtEl>
                                        <p:attrNameLst>
                                          <p:attrName>style.visibility</p:attrName>
                                        </p:attrNameLst>
                                      </p:cBhvr>
                                      <p:to>
                                        <p:strVal val="visible"/>
                                      </p:to>
                                    </p:set>
                                    <p:animEffect transition="in" filter="fade">
                                      <p:cBhvr>
                                        <p:cTn id="30" dur="2000"/>
                                        <p:tgtEl>
                                          <p:spTgt spid="39941"/>
                                        </p:tgtEl>
                                      </p:cBhvr>
                                    </p:animEffect>
                                  </p:childTnLst>
                                </p:cTn>
                              </p:par>
                              <p:par>
                                <p:cTn id="31" presetID="1" presetClass="mediacall" presetSubtype="0" fill="hold" nodeType="withEffect">
                                  <p:stCondLst>
                                    <p:cond delay="0"/>
                                  </p:stCondLst>
                                  <p:childTnLst>
                                    <p:cmd type="call" cmd="playFrom(0.0)">
                                      <p:cBhvr>
                                        <p:cTn id="32" dur="23500" fill="hold"/>
                                        <p:tgtEl>
                                          <p:spTgt spid="9"/>
                                        </p:tgtEl>
                                      </p:cBhvr>
                                    </p:cmd>
                                  </p:childTnLst>
                                </p:cTn>
                              </p:par>
                              <p:par>
                                <p:cTn id="33" presetID="10" presetClass="entr" presetSubtype="0" fill="hold" nodeType="withEffect">
                                  <p:stCondLst>
                                    <p:cond delay="0"/>
                                  </p:stCondLst>
                                  <p:childTnLst>
                                    <p:set>
                                      <p:cBhvr>
                                        <p:cTn id="34" dur="1" fill="hold">
                                          <p:stCondLst>
                                            <p:cond delay="0"/>
                                          </p:stCondLst>
                                        </p:cTn>
                                        <p:tgtEl>
                                          <p:spTgt spid="39939"/>
                                        </p:tgtEl>
                                        <p:attrNameLst>
                                          <p:attrName>style.visibility</p:attrName>
                                        </p:attrNameLst>
                                      </p:cBhvr>
                                      <p:to>
                                        <p:strVal val="visible"/>
                                      </p:to>
                                    </p:set>
                                    <p:animEffect transition="in" filter="fade">
                                      <p:cBhvr>
                                        <p:cTn id="35" dur="2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2" grpId="0"/>
      <p:bldP spid="2" grpId="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2209800" y="1"/>
            <a:ext cx="4586844" cy="6858000"/>
          </a:xfrm>
          <a:prstGeom prst="rect">
            <a:avLst/>
          </a:prstGeom>
          <a:noFill/>
          <a:ln w="9525">
            <a:noFill/>
            <a:miter lim="800000"/>
            <a:headEnd/>
            <a:tailEnd/>
          </a:ln>
          <a:effectLst>
            <a:softEdge rad="635000"/>
          </a:effectLst>
        </p:spPr>
      </p:pic>
      <p:pic>
        <p:nvPicPr>
          <p:cNvPr id="5" name="Picture 1" descr="C:\Users\Clarissa\Downloads\357c8ac68b66665c0f9f59ec5f5a0ce7.jpg"/>
          <p:cNvPicPr>
            <a:picLocks noChangeAspect="1" noChangeArrowheads="1"/>
          </p:cNvPicPr>
          <p:nvPr/>
        </p:nvPicPr>
        <p:blipFill>
          <a:blip r:embed="rId3" cstate="print"/>
          <a:srcRect/>
          <a:stretch>
            <a:fillRect/>
          </a:stretch>
        </p:blipFill>
        <p:spPr bwMode="auto">
          <a:xfrm>
            <a:off x="2209800" y="990600"/>
            <a:ext cx="4762500" cy="5419725"/>
          </a:xfrm>
          <a:prstGeom prst="roundRect">
            <a:avLst/>
          </a:prstGeom>
          <a:noFill/>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2000" fill="hold"/>
                                        <p:tgtEl>
                                          <p:spTgt spid="40962"/>
                                        </p:tgtEl>
                                        <p:attrNameLst>
                                          <p:attrName>ppt_x</p:attrName>
                                        </p:attrNameLst>
                                      </p:cBhvr>
                                      <p:tavLst>
                                        <p:tav tm="0">
                                          <p:val>
                                            <p:strVal val="#ppt_x"/>
                                          </p:val>
                                        </p:tav>
                                        <p:tav tm="100000">
                                          <p:val>
                                            <p:strVal val="#ppt_x"/>
                                          </p:val>
                                        </p:tav>
                                      </p:tavLst>
                                    </p:anim>
                                    <p:anim calcmode="lin" valueType="num">
                                      <p:cBhvr additive="base">
                                        <p:cTn id="8" dur="2000" fill="hold"/>
                                        <p:tgtEl>
                                          <p:spTgt spid="409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2000"/>
                                        <p:tgtEl>
                                          <p:spTgt spid="40962"/>
                                        </p:tgtEl>
                                      </p:cBhvr>
                                    </p:animEffect>
                                    <p:set>
                                      <p:cBhvr>
                                        <p:cTn id="13" dur="1" fill="hold">
                                          <p:stCondLst>
                                            <p:cond delay="1999"/>
                                          </p:stCondLst>
                                        </p:cTn>
                                        <p:tgtEl>
                                          <p:spTgt spid="4096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anim calcmode="lin" valueType="num">
                                      <p:cBhvr>
                                        <p:cTn id="19" dur="2000" fill="hold"/>
                                        <p:tgtEl>
                                          <p:spTgt spid="5"/>
                                        </p:tgtEl>
                                        <p:attrNameLst>
                                          <p:attrName>ppt_x</p:attrName>
                                        </p:attrNameLst>
                                      </p:cBhvr>
                                      <p:tavLst>
                                        <p:tav tm="0">
                                          <p:val>
                                            <p:strVal val="#ppt_x"/>
                                          </p:val>
                                        </p:tav>
                                        <p:tav tm="100000">
                                          <p:val>
                                            <p:strVal val="#ppt_x"/>
                                          </p:val>
                                        </p:tav>
                                      </p:tavLst>
                                    </p:anim>
                                    <p:anim calcmode="lin" valueType="num">
                                      <p:cBhvr>
                                        <p:cTn id="20"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chemeClr val="bg1">
                    <a:lumMod val="85000"/>
                    <a:lumOff val="15000"/>
                  </a:schemeClr>
                </a:solidFill>
                <a:latin typeface="Castellar" pitchFamily="18" charset="0"/>
              </a:rPr>
              <a:t>Characterization and plot</a:t>
            </a:r>
            <a:endParaRPr lang="en-US" dirty="0">
              <a:solidFill>
                <a:schemeClr val="bg1">
                  <a:lumMod val="85000"/>
                  <a:lumOff val="15000"/>
                </a:schemeClr>
              </a:solidFill>
              <a:latin typeface="Castellar" pitchFamily="18" charset="0"/>
            </a:endParaRPr>
          </a:p>
        </p:txBody>
      </p:sp>
      <p:sp>
        <p:nvSpPr>
          <p:cNvPr id="3" name="Content Placeholder 2"/>
          <p:cNvSpPr>
            <a:spLocks noGrp="1"/>
          </p:cNvSpPr>
          <p:nvPr>
            <p:ph idx="1"/>
          </p:nvPr>
        </p:nvSpPr>
        <p:spPr/>
        <p:txBody>
          <a:bodyPr>
            <a:normAutofit fontScale="92500"/>
          </a:bodyPr>
          <a:lstStyle/>
          <a:p>
            <a:pPr>
              <a:buNone/>
            </a:pPr>
            <a:endParaRPr lang="en-US" sz="2400" dirty="0" smtClean="0">
              <a:latin typeface="Andalus" pitchFamily="2" charset="-78"/>
              <a:cs typeface="Andalus" pitchFamily="2" charset="-78"/>
            </a:endParaRPr>
          </a:p>
          <a:p>
            <a:pPr>
              <a:buFont typeface="Wingdings" pitchFamily="2" charset="2"/>
              <a:buChar char="Ø"/>
            </a:pPr>
            <a:r>
              <a:rPr lang="en-US" sz="2400" dirty="0" smtClean="0">
                <a:latin typeface="Andalus" pitchFamily="2" charset="-78"/>
                <a:cs typeface="Andalus" pitchFamily="2" charset="-78"/>
              </a:rPr>
              <a:t>The protagonist, usually isolated, Voluntarily or Involuntarily. </a:t>
            </a:r>
          </a:p>
          <a:p>
            <a:pPr>
              <a:buNone/>
            </a:pPr>
            <a:endParaRPr lang="en-US" sz="2400" dirty="0" smtClean="0">
              <a:latin typeface="Andalus" pitchFamily="2" charset="-78"/>
              <a:cs typeface="Andalus" pitchFamily="2" charset="-78"/>
            </a:endParaRPr>
          </a:p>
          <a:p>
            <a:pPr>
              <a:buFont typeface="Wingdings" pitchFamily="2" charset="2"/>
              <a:buChar char="Ø"/>
            </a:pPr>
            <a:r>
              <a:rPr lang="en-US" sz="2400" dirty="0" smtClean="0">
                <a:latin typeface="Andalus" pitchFamily="2" charset="-78"/>
                <a:cs typeface="Andalus" pitchFamily="2" charset="-78"/>
              </a:rPr>
              <a:t>The villain, the epitome of evil, either by his (usually a man) own fall from grace, or by some implicit malevolence. </a:t>
            </a:r>
          </a:p>
          <a:p>
            <a:pPr>
              <a:buNone/>
            </a:pPr>
            <a:endParaRPr lang="en-US" sz="2400" dirty="0" smtClean="0">
              <a:latin typeface="Andalus" pitchFamily="2" charset="-78"/>
              <a:cs typeface="Andalus" pitchFamily="2" charset="-78"/>
            </a:endParaRPr>
          </a:p>
          <a:p>
            <a:pPr>
              <a:buFont typeface="Wingdings" pitchFamily="2" charset="2"/>
              <a:buChar char="Ø"/>
            </a:pPr>
            <a:r>
              <a:rPr lang="en-US" sz="2400" dirty="0" smtClean="0">
                <a:latin typeface="Andalus" pitchFamily="2" charset="-78"/>
                <a:cs typeface="Andalus" pitchFamily="2" charset="-78"/>
              </a:rPr>
              <a:t>The Wanderer, found in many Gothic tales, the epitome of isolation. Usually a form of divine punishment.</a:t>
            </a:r>
          </a:p>
          <a:p>
            <a:pPr>
              <a:buNone/>
            </a:pPr>
            <a:endParaRPr lang="en-US" sz="2400" dirty="0" smtClean="0">
              <a:latin typeface="Andalus" pitchFamily="2" charset="-78"/>
              <a:cs typeface="Andalus" pitchFamily="2" charset="-78"/>
            </a:endParaRPr>
          </a:p>
          <a:p>
            <a:pPr>
              <a:buFont typeface="Wingdings" pitchFamily="2" charset="2"/>
              <a:buChar char="Ø"/>
            </a:pPr>
            <a:r>
              <a:rPr lang="en-US" sz="2400" dirty="0" smtClean="0">
                <a:latin typeface="Andalus" pitchFamily="2" charset="-78"/>
                <a:cs typeface="Andalus" pitchFamily="2" charset="-78"/>
              </a:rPr>
              <a:t>The plot itself mirrors the ruined world in its dealings with a protagonist's fall from grace as he/she succumbs to temptation from a villain. </a:t>
            </a:r>
            <a:endParaRPr lang="en-US" dirty="0">
              <a:latin typeface="Andalus"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25"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3">
                                            <p:txEl>
                                              <p:pRg st="1" end="1"/>
                                            </p:txEl>
                                          </p:spTgt>
                                        </p:tgtEl>
                                      </p:cBhvr>
                                    </p:animEffect>
                                  </p:childTnLst>
                                </p:cTn>
                              </p:par>
                            </p:childTnLst>
                          </p:cTn>
                        </p:par>
                        <p:par>
                          <p:cTn id="23" fill="hold">
                            <p:stCondLst>
                              <p:cond delay="2600"/>
                            </p:stCondLst>
                            <p:childTnLst>
                              <p:par>
                                <p:cTn id="24" presetID="25" presetClass="entr" presetSubtype="0"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3">
                                            <p:txEl>
                                              <p:pRg st="3" end="3"/>
                                            </p:txEl>
                                          </p:spTgt>
                                        </p:tgtEl>
                                      </p:cBhvr>
                                    </p:animEffect>
                                  </p:childTnLst>
                                </p:cTn>
                              </p:par>
                            </p:childTnLst>
                          </p:cTn>
                        </p:par>
                        <p:par>
                          <p:cTn id="34" fill="hold">
                            <p:stCondLst>
                              <p:cond delay="3600"/>
                            </p:stCondLst>
                            <p:childTnLst>
                              <p:par>
                                <p:cTn id="35" presetID="25"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40"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
                                            <p:txEl>
                                              <p:pRg st="5" end="5"/>
                                            </p:txEl>
                                          </p:spTgt>
                                        </p:tgtEl>
                                      </p:cBhvr>
                                    </p:animEffect>
                                  </p:childTnLst>
                                </p:cTn>
                              </p:par>
                            </p:childTnLst>
                          </p:cTn>
                        </p:par>
                        <p:par>
                          <p:cTn id="45" fill="hold">
                            <p:stCondLst>
                              <p:cond delay="4600"/>
                            </p:stCondLst>
                            <p:childTnLst>
                              <p:par>
                                <p:cTn id="46" presetID="25" presetClass="entr" presetSubtype="0" fill="hold" grpId="0" nodeType="after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p:cTn id="48"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51"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descr="http://www.dinnerwarecenter.com/entertaining/wp-content/uploads/2009/10/dinnerware_scary_tree_xsmall.jpg"/>
          <p:cNvPicPr/>
          <p:nvPr/>
        </p:nvPicPr>
        <p:blipFill>
          <a:blip r:embed="rId3" cstate="print"/>
          <a:srcRect/>
          <a:stretch>
            <a:fillRect/>
          </a:stretch>
        </p:blipFill>
        <p:spPr bwMode="auto">
          <a:xfrm>
            <a:off x="2286000" y="1143000"/>
            <a:ext cx="4495800" cy="5105400"/>
          </a:xfrm>
          <a:prstGeom prst="rect">
            <a:avLst/>
          </a:prstGeom>
          <a:noFill/>
          <a:ln w="9525">
            <a:noFill/>
            <a:miter lim="800000"/>
            <a:headEnd/>
            <a:tailEnd/>
          </a:ln>
          <a:effectLst>
            <a:glow rad="228600">
              <a:schemeClr val="accent5">
                <a:satMod val="175000"/>
                <a:alpha val="40000"/>
              </a:schemeClr>
            </a:glow>
          </a:effectLst>
        </p:spPr>
      </p:pic>
      <p:sp>
        <p:nvSpPr>
          <p:cNvPr id="2" name="Title 1"/>
          <p:cNvSpPr>
            <a:spLocks noGrp="1"/>
          </p:cNvSpPr>
          <p:nvPr>
            <p:ph type="title"/>
          </p:nvPr>
        </p:nvSpPr>
        <p:spPr>
          <a:xfrm>
            <a:off x="457200" y="228600"/>
            <a:ext cx="8229600" cy="1143000"/>
          </a:xfrm>
        </p:spPr>
        <p:txBody>
          <a:bodyPr/>
          <a:lstStyle/>
          <a:p>
            <a:r>
              <a:rPr lang="en-US" dirty="0" smtClean="0">
                <a:solidFill>
                  <a:schemeClr val="tx1"/>
                </a:solidFill>
                <a:latin typeface="Castellar" pitchFamily="18" charset="0"/>
              </a:rPr>
              <a:t>Gothic Elements</a:t>
            </a:r>
            <a:endParaRPr lang="en-US" dirty="0">
              <a:solidFill>
                <a:schemeClr val="tx1"/>
              </a:solidFill>
              <a:latin typeface="Castellar" pitchFamily="18" charset="0"/>
            </a:endParaRPr>
          </a:p>
        </p:txBody>
      </p:sp>
      <p:sp>
        <p:nvSpPr>
          <p:cNvPr id="3" name="Content Placeholder 2"/>
          <p:cNvSpPr>
            <a:spLocks noGrp="1"/>
          </p:cNvSpPr>
          <p:nvPr>
            <p:ph idx="1"/>
          </p:nvPr>
        </p:nvSpPr>
        <p:spPr>
          <a:xfrm>
            <a:off x="457200" y="3352800"/>
            <a:ext cx="8229600" cy="2286000"/>
          </a:xfrm>
        </p:spPr>
        <p:txBody>
          <a:bodyPr/>
          <a:lstStyle/>
          <a:p>
            <a:pPr lvl="0">
              <a:buFont typeface="Wingdings" pitchFamily="2" charset="2"/>
              <a:buChar char="Ø"/>
            </a:pPr>
            <a:r>
              <a:rPr lang="en-US" sz="2000" dirty="0" smtClean="0">
                <a:latin typeface="Andalus" pitchFamily="2" charset="-78"/>
                <a:cs typeface="Andalus" pitchFamily="2" charset="-78"/>
              </a:rPr>
              <a:t>Setting in Gothic literature</a:t>
            </a:r>
          </a:p>
          <a:p>
            <a:pPr>
              <a:buFont typeface="Wingdings" pitchFamily="2" charset="2"/>
              <a:buChar char="Ø"/>
            </a:pPr>
            <a:endParaRPr lang="en-US" sz="2000" dirty="0" smtClean="0">
              <a:latin typeface="Andalus" pitchFamily="2" charset="-78"/>
              <a:cs typeface="Andalus" pitchFamily="2" charset="-78"/>
            </a:endParaRPr>
          </a:p>
          <a:p>
            <a:pPr>
              <a:buFont typeface="Wingdings" pitchFamily="2" charset="2"/>
              <a:buChar char="Ø"/>
            </a:pPr>
            <a:r>
              <a:rPr lang="en-US" sz="2000" dirty="0" smtClean="0">
                <a:latin typeface="Andalus" pitchFamily="2" charset="-78"/>
                <a:cs typeface="Andalus" pitchFamily="2" charset="-78"/>
              </a:rPr>
              <a:t>Gothic novels are often set in old castles, haunted houses, dark woods and other creepy locations. Gothic castles often are run-down, have dungeons or basements, hidden passages, winding staircases or crypts</a:t>
            </a:r>
          </a:p>
          <a:p>
            <a:pPr>
              <a:buFont typeface="Wingdings" pitchFamily="2" charset="2"/>
              <a:buChar char="Ø"/>
            </a:pPr>
            <a:endParaRPr lang="en-US" dirty="0">
              <a:latin typeface="Andalus" pitchFamily="2" charset="-78"/>
              <a:cs typeface="Andalus" pitchFamily="2" charset="-78"/>
            </a:endParaRPr>
          </a:p>
        </p:txBody>
      </p:sp>
      <p:pic>
        <p:nvPicPr>
          <p:cNvPr id="5" name="16796__pushtobreak__wind1.aif">
            <a:hlinkClick r:id="" action="ppaction://media"/>
          </p:cNvPr>
          <p:cNvPicPr>
            <a:picLocks noRot="1" noChangeAspect="1"/>
          </p:cNvPicPr>
          <p:nvPr>
            <a:audioFile r:link="rId1"/>
          </p:nvPr>
        </p:nvPicPr>
        <p:blipFill>
          <a:blip r:embed="rId4" cstate="print"/>
          <a:stretch>
            <a:fillRect/>
          </a:stretch>
        </p:blipFill>
        <p:spPr>
          <a:xfrm>
            <a:off x="86106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anim calcmode="lin" valueType="num">
                                      <p:cBhvr>
                                        <p:cTn id="11" dur="2000" fill="hold"/>
                                        <p:tgtEl>
                                          <p:spTgt spid="4"/>
                                        </p:tgtEl>
                                        <p:attrNameLst>
                                          <p:attrName>ppt_x</p:attrName>
                                        </p:attrNameLst>
                                      </p:cBhvr>
                                      <p:tavLst>
                                        <p:tav tm="0">
                                          <p:val>
                                            <p:strVal val="#ppt_x"/>
                                          </p:val>
                                        </p:tav>
                                        <p:tav tm="100000">
                                          <p:val>
                                            <p:strVal val="#ppt_x"/>
                                          </p:val>
                                        </p:tav>
                                      </p:tavLst>
                                    </p:anim>
                                    <p:anim calcmode="lin" valueType="num">
                                      <p:cBhvr>
                                        <p:cTn id="12" dur="2000" fill="hold"/>
                                        <p:tgtEl>
                                          <p:spTgt spid="4"/>
                                        </p:tgtEl>
                                        <p:attrNameLst>
                                          <p:attrName>ppt_y</p:attrName>
                                        </p:attrNameLst>
                                      </p:cBhvr>
                                      <p:tavLst>
                                        <p:tav tm="0">
                                          <p:val>
                                            <p:strVal val="#ppt_y-.1"/>
                                          </p:val>
                                        </p:tav>
                                        <p:tav tm="100000">
                                          <p:val>
                                            <p:strVal val="#ppt_y"/>
                                          </p:val>
                                        </p:tav>
                                      </p:tavLst>
                                    </p:anim>
                                  </p:childTnLst>
                                </p:cTn>
                              </p:par>
                              <p:par>
                                <p:cTn id="13" presetID="1" presetClass="mediacall" presetSubtype="0" fill="hold" nodeType="withEffect">
                                  <p:stCondLst>
                                    <p:cond delay="0"/>
                                  </p:stCondLst>
                                  <p:childTnLst>
                                    <p:cmd type="call" cmd="playFrom(0.0)">
                                      <p:cBhvr>
                                        <p:cTn id="14" dur="21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http://artsedge.kennedy-center.org/students/features/making-art/~/media/ArtsEdge/Images/Articles/Educators/how-tos/tipsheets/Skeleton%20Story16X9.jpg?as=1&amp;dmc=0&amp;w=610"/>
          <p:cNvPicPr/>
          <p:nvPr/>
        </p:nvPicPr>
        <p:blipFill>
          <a:blip r:embed="rId2" cstate="print">
            <a:lum contrast="20000"/>
          </a:blip>
          <a:srcRect/>
          <a:stretch>
            <a:fillRect/>
          </a:stretch>
        </p:blipFill>
        <p:spPr bwMode="auto">
          <a:xfrm>
            <a:off x="1066800" y="1219200"/>
            <a:ext cx="6833424" cy="4395787"/>
          </a:xfrm>
          <a:prstGeom prst="roundRect">
            <a:avLst/>
          </a:prstGeom>
          <a:noFill/>
          <a:ln w="9525">
            <a:noFill/>
            <a:miter lim="800000"/>
            <a:headEnd/>
            <a:tailEnd/>
          </a:ln>
          <a:effectLst>
            <a:reflection blurRad="6350" stA="52000" endA="300" endPos="35000" dir="5400000" sy="-100000" algn="bl" rotWithShape="0"/>
          </a:effectLst>
        </p:spPr>
      </p:pic>
      <p:sp>
        <p:nvSpPr>
          <p:cNvPr id="2" name="Title 1"/>
          <p:cNvSpPr>
            <a:spLocks noGrp="1"/>
          </p:cNvSpPr>
          <p:nvPr>
            <p:ph type="title"/>
          </p:nvPr>
        </p:nvSpPr>
        <p:spPr/>
        <p:txBody>
          <a:bodyPr/>
          <a:lstStyle/>
          <a:p>
            <a:r>
              <a:rPr lang="en-US" dirty="0" smtClean="0">
                <a:solidFill>
                  <a:schemeClr val="bg1">
                    <a:lumMod val="85000"/>
                    <a:lumOff val="15000"/>
                  </a:schemeClr>
                </a:solidFill>
                <a:latin typeface="Castellar" pitchFamily="18" charset="0"/>
              </a:rPr>
              <a:t>Horror and fear</a:t>
            </a:r>
            <a:endParaRPr lang="en-US" dirty="0">
              <a:solidFill>
                <a:schemeClr val="bg1">
                  <a:lumMod val="85000"/>
                  <a:lumOff val="15000"/>
                </a:schemeClr>
              </a:solidFill>
              <a:latin typeface="Castellar" pitchFamily="18" charset="0"/>
            </a:endParaRPr>
          </a:p>
        </p:txBody>
      </p:sp>
      <p:sp>
        <p:nvSpPr>
          <p:cNvPr id="3" name="Content Placeholder 2"/>
          <p:cNvSpPr>
            <a:spLocks noGrp="1"/>
          </p:cNvSpPr>
          <p:nvPr>
            <p:ph idx="1"/>
          </p:nvPr>
        </p:nvSpPr>
        <p:spPr>
          <a:xfrm>
            <a:off x="457200" y="2895600"/>
            <a:ext cx="8229600" cy="3413760"/>
          </a:xfrm>
        </p:spPr>
        <p:txBody>
          <a:bodyPr/>
          <a:lstStyle/>
          <a:p>
            <a:pPr>
              <a:buFont typeface="Wingdings" pitchFamily="2" charset="2"/>
              <a:buChar char="Ø"/>
            </a:pPr>
            <a:r>
              <a:rPr lang="en-US" dirty="0" smtClean="0"/>
              <a:t>Horror and fear are crucial to the Gothic novel and are always used as an underlying theme or atmospheric device. The horror in Gothic literature is subtle, playing on the reader's imagination to create fear. </a:t>
            </a:r>
          </a:p>
          <a:p>
            <a:pPr>
              <a:buFont typeface="Wingdings" pitchFamily="2" charset="2"/>
              <a:buChar char="Ø"/>
            </a:pPr>
            <a:endParaRPr lang="en-US" dirty="0">
              <a:latin typeface="Andalus"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par>
                          <p:cTn id="14" fill="hold">
                            <p:stCondLst>
                              <p:cond delay="2000"/>
                            </p:stCondLst>
                            <p:childTnLst>
                              <p:par>
                                <p:cTn id="15" presetID="55" presetClass="exit" presetSubtype="0" fill="hold" nodeType="afterEffect">
                                  <p:stCondLst>
                                    <p:cond delay="2000"/>
                                  </p:stCondLst>
                                  <p:childTnLst>
                                    <p:anim calcmode="lin" valueType="num">
                                      <p:cBhvr>
                                        <p:cTn id="16" dur="1000"/>
                                        <p:tgtEl>
                                          <p:spTgt spid="4"/>
                                        </p:tgtEl>
                                        <p:attrNameLst>
                                          <p:attrName>ppt_w</p:attrName>
                                        </p:attrNameLst>
                                      </p:cBhvr>
                                      <p:tavLst>
                                        <p:tav tm="0">
                                          <p:val>
                                            <p:strVal val="ppt_w"/>
                                          </p:val>
                                        </p:tav>
                                        <p:tav tm="100000">
                                          <p:val>
                                            <p:strVal val="ppt_w*0.70"/>
                                          </p:val>
                                        </p:tav>
                                      </p:tavLst>
                                    </p:anim>
                                    <p:anim calcmode="lin" valueType="num">
                                      <p:cBhvr>
                                        <p:cTn id="17" dur="1000"/>
                                        <p:tgtEl>
                                          <p:spTgt spid="4"/>
                                        </p:tgtEl>
                                        <p:attrNameLst>
                                          <p:attrName>ppt_h</p:attrName>
                                        </p:attrNameLst>
                                      </p:cBhvr>
                                      <p:tavLst>
                                        <p:tav tm="0">
                                          <p:val>
                                            <p:strVal val="ppt_h"/>
                                          </p:val>
                                        </p:tav>
                                        <p:tav tm="100000">
                                          <p:val>
                                            <p:strVal val="ppt_h"/>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par>
                          <p:cTn id="20" fill="hold">
                            <p:stCondLst>
                              <p:cond delay="5000"/>
                            </p:stCondLst>
                            <p:childTnLst>
                              <p:par>
                                <p:cTn id="21" presetID="26" presetClass="entr" presetSubtype="0"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80">
                                          <p:stCondLst>
                                            <p:cond delay="0"/>
                                          </p:stCondLst>
                                        </p:cTn>
                                        <p:tgtEl>
                                          <p:spTgt spid="3">
                                            <p:txEl>
                                              <p:pRg st="0" end="0"/>
                                            </p:txEl>
                                          </p:spTgt>
                                        </p:tgtEl>
                                      </p:cBhvr>
                                    </p:animEffect>
                                    <p:anim calcmode="lin" valueType="num">
                                      <p:cBhvr>
                                        <p:cTn id="2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0" end="0"/>
                                            </p:txEl>
                                          </p:spTgt>
                                        </p:tgtEl>
                                      </p:cBhvr>
                                      <p:to x="100000" y="60000"/>
                                    </p:animScale>
                                    <p:animScale>
                                      <p:cBhvr>
                                        <p:cTn id="30" dur="166" decel="50000">
                                          <p:stCondLst>
                                            <p:cond delay="676"/>
                                          </p:stCondLst>
                                        </p:cTn>
                                        <p:tgtEl>
                                          <p:spTgt spid="3">
                                            <p:txEl>
                                              <p:pRg st="0" end="0"/>
                                            </p:txEl>
                                          </p:spTgt>
                                        </p:tgtEl>
                                      </p:cBhvr>
                                      <p:to x="100000" y="100000"/>
                                    </p:animScale>
                                    <p:animScale>
                                      <p:cBhvr>
                                        <p:cTn id="31" dur="26">
                                          <p:stCondLst>
                                            <p:cond delay="1312"/>
                                          </p:stCondLst>
                                        </p:cTn>
                                        <p:tgtEl>
                                          <p:spTgt spid="3">
                                            <p:txEl>
                                              <p:pRg st="0" end="0"/>
                                            </p:txEl>
                                          </p:spTgt>
                                        </p:tgtEl>
                                      </p:cBhvr>
                                      <p:to x="100000" y="80000"/>
                                    </p:animScale>
                                    <p:animScale>
                                      <p:cBhvr>
                                        <p:cTn id="32" dur="166" decel="50000">
                                          <p:stCondLst>
                                            <p:cond delay="1338"/>
                                          </p:stCondLst>
                                        </p:cTn>
                                        <p:tgtEl>
                                          <p:spTgt spid="3">
                                            <p:txEl>
                                              <p:pRg st="0" end="0"/>
                                            </p:txEl>
                                          </p:spTgt>
                                        </p:tgtEl>
                                      </p:cBhvr>
                                      <p:to x="100000" y="100000"/>
                                    </p:animScale>
                                    <p:animScale>
                                      <p:cBhvr>
                                        <p:cTn id="33" dur="26">
                                          <p:stCondLst>
                                            <p:cond delay="1642"/>
                                          </p:stCondLst>
                                        </p:cTn>
                                        <p:tgtEl>
                                          <p:spTgt spid="3">
                                            <p:txEl>
                                              <p:pRg st="0" end="0"/>
                                            </p:txEl>
                                          </p:spTgt>
                                        </p:tgtEl>
                                      </p:cBhvr>
                                      <p:to x="100000" y="90000"/>
                                    </p:animScale>
                                    <p:animScale>
                                      <p:cBhvr>
                                        <p:cTn id="34" dur="166" decel="50000">
                                          <p:stCondLst>
                                            <p:cond delay="1668"/>
                                          </p:stCondLst>
                                        </p:cTn>
                                        <p:tgtEl>
                                          <p:spTgt spid="3">
                                            <p:txEl>
                                              <p:pRg st="0" end="0"/>
                                            </p:txEl>
                                          </p:spTgt>
                                        </p:tgtEl>
                                      </p:cBhvr>
                                      <p:to x="100000" y="100000"/>
                                    </p:animScale>
                                    <p:animScale>
                                      <p:cBhvr>
                                        <p:cTn id="35" dur="26">
                                          <p:stCondLst>
                                            <p:cond delay="1808"/>
                                          </p:stCondLst>
                                        </p:cTn>
                                        <p:tgtEl>
                                          <p:spTgt spid="3">
                                            <p:txEl>
                                              <p:pRg st="0" end="0"/>
                                            </p:txEl>
                                          </p:spTgt>
                                        </p:tgtEl>
                                      </p:cBhvr>
                                      <p:to x="100000" y="95000"/>
                                    </p:animScale>
                                    <p:animScale>
                                      <p:cBhvr>
                                        <p:cTn id="36"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lumOff val="15000"/>
                  </a:schemeClr>
                </a:solidFill>
                <a:latin typeface="Castellar" pitchFamily="18" charset="0"/>
              </a:rPr>
              <a:t>Madness</a:t>
            </a:r>
            <a:endParaRPr lang="en-US" dirty="0">
              <a:solidFill>
                <a:schemeClr val="bg1">
                  <a:lumMod val="85000"/>
                  <a:lumOff val="15000"/>
                </a:schemeClr>
              </a:solidFill>
              <a:latin typeface="Castellar" pitchFamily="18" charset="0"/>
            </a:endParaRPr>
          </a:p>
        </p:txBody>
      </p:sp>
      <p:sp>
        <p:nvSpPr>
          <p:cNvPr id="3" name="Content Placeholder 2"/>
          <p:cNvSpPr>
            <a:spLocks noGrp="1"/>
          </p:cNvSpPr>
          <p:nvPr>
            <p:ph sz="half" idx="1"/>
          </p:nvPr>
        </p:nvSpPr>
        <p:spPr>
          <a:xfrm>
            <a:off x="2667000" y="3429000"/>
            <a:ext cx="4038600" cy="2697163"/>
          </a:xfrm>
        </p:spPr>
        <p:txBody>
          <a:bodyPr>
            <a:normAutofit fontScale="85000" lnSpcReduction="20000"/>
          </a:bodyPr>
          <a:lstStyle/>
          <a:p>
            <a:pPr lvl="0">
              <a:buFont typeface="Wingdings" pitchFamily="2" charset="2"/>
              <a:buChar char="Ø"/>
            </a:pPr>
            <a:r>
              <a:rPr lang="en-US" sz="2600" dirty="0" smtClean="0">
                <a:latin typeface="Andalus" pitchFamily="2" charset="-78"/>
                <a:cs typeface="Andalus" pitchFamily="2" charset="-78"/>
              </a:rPr>
              <a:t>Atmosphere of mystery and suspense</a:t>
            </a:r>
          </a:p>
          <a:p>
            <a:pPr>
              <a:buNone/>
            </a:pPr>
            <a:r>
              <a:rPr lang="en-US" sz="2600" dirty="0" smtClean="0">
                <a:latin typeface="Andalus" pitchFamily="2" charset="-78"/>
                <a:cs typeface="Andalus" pitchFamily="2" charset="-78"/>
              </a:rPr>
              <a:t> </a:t>
            </a:r>
          </a:p>
          <a:p>
            <a:pPr lvl="0">
              <a:buFont typeface="Wingdings" pitchFamily="2" charset="2"/>
              <a:buChar char="Ø"/>
            </a:pPr>
            <a:r>
              <a:rPr lang="en-US" sz="2600" dirty="0" smtClean="0">
                <a:latin typeface="Andalus" pitchFamily="2" charset="-78"/>
                <a:cs typeface="Andalus" pitchFamily="2" charset="-78"/>
              </a:rPr>
              <a:t>Supernatural/Superstition</a:t>
            </a:r>
          </a:p>
          <a:p>
            <a:pPr>
              <a:buNone/>
            </a:pPr>
            <a:r>
              <a:rPr lang="en-US" sz="2600" dirty="0" smtClean="0">
                <a:latin typeface="Andalus" pitchFamily="2" charset="-78"/>
                <a:cs typeface="Andalus" pitchFamily="2" charset="-78"/>
              </a:rPr>
              <a:t> </a:t>
            </a:r>
          </a:p>
          <a:p>
            <a:pPr lvl="0">
              <a:buFont typeface="Wingdings" pitchFamily="2" charset="2"/>
              <a:buChar char="Ø"/>
            </a:pPr>
            <a:r>
              <a:rPr lang="en-US" sz="2600" dirty="0" smtClean="0">
                <a:latin typeface="Andalus" pitchFamily="2" charset="-78"/>
                <a:cs typeface="Andalus" pitchFamily="2" charset="-78"/>
              </a:rPr>
              <a:t>Confinement</a:t>
            </a:r>
          </a:p>
          <a:p>
            <a:pPr>
              <a:buNone/>
            </a:pPr>
            <a:endParaRPr lang="en-US" sz="2600" dirty="0" smtClean="0">
              <a:latin typeface="Andalus" pitchFamily="2" charset="-78"/>
              <a:cs typeface="Andalus" pitchFamily="2" charset="-78"/>
            </a:endParaRPr>
          </a:p>
          <a:p>
            <a:pPr lvl="0">
              <a:buFont typeface="Wingdings" pitchFamily="2" charset="2"/>
              <a:buChar char="Ø"/>
            </a:pPr>
            <a:r>
              <a:rPr lang="en-US" sz="2600" dirty="0" smtClean="0">
                <a:latin typeface="Andalus" pitchFamily="2" charset="-78"/>
                <a:cs typeface="Andalus" pitchFamily="2" charset="-78"/>
              </a:rPr>
              <a:t>Justice and Injustice </a:t>
            </a:r>
          </a:p>
          <a:p>
            <a:pPr>
              <a:buFont typeface="Wingdings" pitchFamily="2" charset="2"/>
              <a:buChar char="Ø"/>
            </a:pPr>
            <a:endParaRPr lang="en-US" dirty="0">
              <a:latin typeface="Andalus" pitchFamily="2" charset="-78"/>
              <a:cs typeface="Andalus" pitchFamily="2" charset="-78"/>
            </a:endParaRPr>
          </a:p>
        </p:txBody>
      </p:sp>
      <p:sp>
        <p:nvSpPr>
          <p:cNvPr id="4" name="Content Placeholder 3"/>
          <p:cNvSpPr>
            <a:spLocks noGrp="1"/>
          </p:cNvSpPr>
          <p:nvPr>
            <p:ph sz="half" idx="2"/>
          </p:nvPr>
        </p:nvSpPr>
        <p:spPr>
          <a:xfrm>
            <a:off x="381000" y="1600201"/>
            <a:ext cx="8305800" cy="1524000"/>
          </a:xfrm>
        </p:spPr>
        <p:txBody>
          <a:bodyPr>
            <a:noAutofit/>
          </a:bodyPr>
          <a:lstStyle/>
          <a:p>
            <a:pPr>
              <a:buFont typeface="Wingdings" pitchFamily="2" charset="2"/>
              <a:buChar char="Ø"/>
            </a:pPr>
            <a:r>
              <a:rPr lang="en-US" sz="2000" dirty="0" smtClean="0">
                <a:latin typeface="Andalus" pitchFamily="2" charset="-78"/>
                <a:cs typeface="Andalus" pitchFamily="2" charset="-78"/>
              </a:rPr>
              <a:t>Due to supernatural occurrences, the protagonist is driven mad from fear and overwrought emotion. Their descent into madness is often a slow process. The fear of madness, in not only the protagonist but the reader, is also used to create a sense of horror.</a:t>
            </a:r>
          </a:p>
          <a:p>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http://3.bp.blogspot.com/-tqRVF_zR_2o/TZSS_iQOiXI/AAAAAAAAAFA/EcjhVl1KOmA/s1600/Picture1.png"/>
          <p:cNvPicPr/>
          <p:nvPr/>
        </p:nvPicPr>
        <p:blipFill>
          <a:blip r:embed="rId3" cstate="print"/>
          <a:srcRect/>
          <a:stretch>
            <a:fillRect/>
          </a:stretch>
        </p:blipFill>
        <p:spPr bwMode="auto">
          <a:xfrm>
            <a:off x="2057400" y="914400"/>
            <a:ext cx="5257800" cy="5410200"/>
          </a:xfrm>
          <a:prstGeom prst="rect">
            <a:avLst/>
          </a:prstGeom>
          <a:noFill/>
          <a:ln w="9525">
            <a:noFill/>
            <a:miter lim="800000"/>
            <a:headEnd/>
            <a:tailEnd/>
          </a:ln>
          <a:effectLst>
            <a:softEdge rad="127000"/>
          </a:effectLst>
        </p:spPr>
      </p:pic>
      <p:sp>
        <p:nvSpPr>
          <p:cNvPr id="2" name="Title 1"/>
          <p:cNvSpPr>
            <a:spLocks noGrp="1"/>
          </p:cNvSpPr>
          <p:nvPr>
            <p:ph type="title"/>
          </p:nvPr>
        </p:nvSpPr>
        <p:spPr/>
        <p:txBody>
          <a:bodyPr/>
          <a:lstStyle/>
          <a:p>
            <a:r>
              <a:rPr lang="en-US" dirty="0" smtClean="0">
                <a:solidFill>
                  <a:schemeClr val="bg1">
                    <a:lumMod val="85000"/>
                    <a:lumOff val="15000"/>
                  </a:schemeClr>
                </a:solidFill>
                <a:latin typeface="Castellar" pitchFamily="18" charset="0"/>
              </a:rPr>
              <a:t>romance</a:t>
            </a:r>
            <a:endParaRPr lang="en-US" dirty="0">
              <a:solidFill>
                <a:schemeClr val="bg1">
                  <a:lumMod val="85000"/>
                  <a:lumOff val="15000"/>
                </a:schemeClr>
              </a:solidFill>
              <a:latin typeface="Castellar" pitchFamily="18" charset="0"/>
            </a:endParaRPr>
          </a:p>
        </p:txBody>
      </p:sp>
      <p:sp>
        <p:nvSpPr>
          <p:cNvPr id="3" name="Content Placeholder 2"/>
          <p:cNvSpPr>
            <a:spLocks noGrp="1"/>
          </p:cNvSpPr>
          <p:nvPr>
            <p:ph idx="1"/>
          </p:nvPr>
        </p:nvSpPr>
        <p:spPr>
          <a:xfrm>
            <a:off x="381000" y="3200400"/>
            <a:ext cx="8305800" cy="3108960"/>
          </a:xfrm>
        </p:spPr>
        <p:txBody>
          <a:bodyPr>
            <a:normAutofit fontScale="92500"/>
          </a:bodyPr>
          <a:lstStyle/>
          <a:p>
            <a:pPr>
              <a:buNone/>
            </a:pPr>
            <a:r>
              <a:rPr lang="en-US" dirty="0" smtClean="0"/>
              <a:t>     Gothic literature also makes use of romance as a secondary plot point. This may involve a beautiful, high-spirited woman who lives in a creepy old castle. She may be bound by a curse, she may live with creepy servants or an evil, domineering husband. It is up to the protagonist to come to her rescue, creating romantic drama. </a:t>
            </a:r>
            <a:endParaRPr lang="en-US" dirty="0">
              <a:latin typeface="Andalus" pitchFamily="2" charset="-78"/>
              <a:cs typeface="Andalus" pitchFamily="2" charset="-78"/>
            </a:endParaRPr>
          </a:p>
        </p:txBody>
      </p:sp>
      <p:pic>
        <p:nvPicPr>
          <p:cNvPr id="5" name="94996__strummindude__heartbeat-89bpm.wav">
            <a:hlinkClick r:id="" action="ppaction://media"/>
          </p:cNvPr>
          <p:cNvPicPr>
            <a:picLocks noRot="1" noChangeAspect="1"/>
          </p:cNvPicPr>
          <p:nvPr>
            <a:audioFile r:link="rId1"/>
          </p:nvPr>
        </p:nvPicPr>
        <p:blipFill>
          <a:blip r:embed="rId4" cstate="print"/>
          <a:stretch>
            <a:fillRect/>
          </a:stretch>
        </p:blipFill>
        <p:spPr>
          <a:xfrm>
            <a:off x="8382000" y="304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18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lumMod val="85000"/>
                    <a:lumOff val="15000"/>
                  </a:schemeClr>
                </a:solidFill>
                <a:latin typeface="Castellar" pitchFamily="18" charset="0"/>
              </a:rPr>
              <a:t>Mary </a:t>
            </a:r>
            <a:r>
              <a:rPr lang="en-US" dirty="0" err="1" smtClean="0">
                <a:solidFill>
                  <a:schemeClr val="bg1">
                    <a:lumMod val="85000"/>
                    <a:lumOff val="15000"/>
                  </a:schemeClr>
                </a:solidFill>
                <a:latin typeface="Castellar" pitchFamily="18" charset="0"/>
              </a:rPr>
              <a:t>wollstonecraft</a:t>
            </a:r>
            <a:r>
              <a:rPr lang="en-US" dirty="0" smtClean="0">
                <a:solidFill>
                  <a:schemeClr val="bg1">
                    <a:lumMod val="85000"/>
                    <a:lumOff val="15000"/>
                  </a:schemeClr>
                </a:solidFill>
                <a:latin typeface="Castellar" pitchFamily="18" charset="0"/>
              </a:rPr>
              <a:t> </a:t>
            </a:r>
            <a:r>
              <a:rPr lang="en-US" dirty="0" err="1" smtClean="0">
                <a:solidFill>
                  <a:schemeClr val="bg1">
                    <a:lumMod val="85000"/>
                    <a:lumOff val="15000"/>
                  </a:schemeClr>
                </a:solidFill>
                <a:latin typeface="Castellar" pitchFamily="18" charset="0"/>
              </a:rPr>
              <a:t>shelley</a:t>
            </a:r>
            <a:endParaRPr lang="en-US" dirty="0">
              <a:solidFill>
                <a:schemeClr val="bg1">
                  <a:lumMod val="85000"/>
                  <a:lumOff val="15000"/>
                </a:schemeClr>
              </a:solidFill>
              <a:latin typeface="Castellar" pitchFamily="18" charset="0"/>
            </a:endParaRPr>
          </a:p>
        </p:txBody>
      </p:sp>
      <p:sp>
        <p:nvSpPr>
          <p:cNvPr id="3" name="Content Placeholder 2"/>
          <p:cNvSpPr>
            <a:spLocks noGrp="1"/>
          </p:cNvSpPr>
          <p:nvPr>
            <p:ph idx="1"/>
          </p:nvPr>
        </p:nvSpPr>
        <p:spPr>
          <a:xfrm>
            <a:off x="3124200" y="1676400"/>
            <a:ext cx="5562600" cy="4785360"/>
          </a:xfrm>
        </p:spPr>
        <p:txBody>
          <a:bodyPr>
            <a:normAutofit fontScale="92500" lnSpcReduction="10000"/>
          </a:bodyPr>
          <a:lstStyle/>
          <a:p>
            <a:pPr>
              <a:buFont typeface="Wingdings" pitchFamily="2" charset="2"/>
              <a:buChar char="Ø"/>
            </a:pPr>
            <a:r>
              <a:rPr lang="en-US" sz="2400" dirty="0" smtClean="0">
                <a:latin typeface="Andalus" pitchFamily="2" charset="-78"/>
                <a:cs typeface="Andalus" pitchFamily="2" charset="-78"/>
              </a:rPr>
              <a:t>Born: Mary Wollstonecraft Godwin on August 30, 1797</a:t>
            </a:r>
          </a:p>
          <a:p>
            <a:pPr>
              <a:buFont typeface="Wingdings" pitchFamily="2" charset="2"/>
              <a:buChar char="Ø"/>
            </a:pPr>
            <a:r>
              <a:rPr lang="en-US" sz="2400" dirty="0" smtClean="0">
                <a:latin typeface="Andalus" pitchFamily="2" charset="-78"/>
                <a:cs typeface="Andalus" pitchFamily="2" charset="-78"/>
              </a:rPr>
              <a:t> Parents: William Godwin – radical philosopher and leading reformer and Mary Wollstonecraft – early feminist</a:t>
            </a:r>
          </a:p>
          <a:p>
            <a:pPr>
              <a:buFont typeface="Wingdings" pitchFamily="2" charset="2"/>
              <a:buChar char="Ø"/>
            </a:pPr>
            <a:r>
              <a:rPr lang="en-US" sz="2400" dirty="0" smtClean="0">
                <a:latin typeface="Andalus" pitchFamily="2" charset="-78"/>
                <a:cs typeface="Andalus" pitchFamily="2" charset="-78"/>
              </a:rPr>
              <a:t> Mom died 10 days after Mary’s birth – </a:t>
            </a:r>
            <a:r>
              <a:rPr lang="en-US" sz="2400" dirty="0" err="1" smtClean="0">
                <a:latin typeface="Andalus" pitchFamily="2" charset="-78"/>
                <a:cs typeface="Andalus" pitchFamily="2" charset="-78"/>
              </a:rPr>
              <a:t>childbred</a:t>
            </a:r>
            <a:r>
              <a:rPr lang="en-US" sz="2400" dirty="0" smtClean="0">
                <a:latin typeface="Andalus" pitchFamily="2" charset="-78"/>
                <a:cs typeface="Andalus" pitchFamily="2" charset="-78"/>
              </a:rPr>
              <a:t> fever</a:t>
            </a:r>
          </a:p>
          <a:p>
            <a:pPr>
              <a:buFont typeface="Wingdings" pitchFamily="2" charset="2"/>
              <a:buChar char="Ø"/>
            </a:pPr>
            <a:r>
              <a:rPr lang="en-US" sz="2400" dirty="0" smtClean="0">
                <a:latin typeface="Andalus" pitchFamily="2" charset="-78"/>
                <a:cs typeface="Andalus" pitchFamily="2" charset="-78"/>
              </a:rPr>
              <a:t> Four years later, Dad remarries to a widow, Mary Jane </a:t>
            </a:r>
            <a:r>
              <a:rPr lang="en-US" sz="2400" dirty="0" err="1" smtClean="0">
                <a:latin typeface="Andalus" pitchFamily="2" charset="-78"/>
                <a:cs typeface="Andalus" pitchFamily="2" charset="-78"/>
              </a:rPr>
              <a:t>Clairmont</a:t>
            </a:r>
            <a:r>
              <a:rPr lang="en-US" sz="2400" dirty="0" smtClean="0">
                <a:latin typeface="Andalus" pitchFamily="2" charset="-78"/>
                <a:cs typeface="Andalus" pitchFamily="2" charset="-78"/>
              </a:rPr>
              <a:t>, who had kids, too. (Jane and Charles)</a:t>
            </a:r>
          </a:p>
          <a:p>
            <a:pPr>
              <a:buFont typeface="Wingdings" pitchFamily="2" charset="2"/>
              <a:buChar char="Ø"/>
            </a:pPr>
            <a:r>
              <a:rPr lang="en-US" sz="2400" dirty="0" smtClean="0">
                <a:latin typeface="Andalus" pitchFamily="2" charset="-78"/>
                <a:cs typeface="Andalus" pitchFamily="2" charset="-78"/>
              </a:rPr>
              <a:t> Slightly rough childhood and home environment – 1812-1814: Sent to live with a family, the Baxter’s, in Dundee, Scotland</a:t>
            </a:r>
          </a:p>
          <a:p>
            <a:pPr>
              <a:buFont typeface="Wingdings" pitchFamily="2" charset="2"/>
              <a:buChar char="Ø"/>
            </a:pPr>
            <a:endParaRPr lang="en-US" dirty="0">
              <a:latin typeface="Andalus" pitchFamily="2" charset="-78"/>
              <a:cs typeface="Andalus" pitchFamily="2" charset="-78"/>
            </a:endParaRPr>
          </a:p>
        </p:txBody>
      </p:sp>
      <p:pic>
        <p:nvPicPr>
          <p:cNvPr id="51202" name="Picture 2" descr="http://alextrenoweth.com/wp-content/uploads/2010/10/mary-shelley1.jpg"/>
          <p:cNvPicPr>
            <a:picLocks noChangeAspect="1" noChangeArrowheads="1"/>
          </p:cNvPicPr>
          <p:nvPr/>
        </p:nvPicPr>
        <p:blipFill>
          <a:blip r:embed="rId2" cstate="print"/>
          <a:srcRect/>
          <a:stretch>
            <a:fillRect/>
          </a:stretch>
        </p:blipFill>
        <p:spPr bwMode="auto">
          <a:xfrm>
            <a:off x="381000" y="2133600"/>
            <a:ext cx="2667000" cy="3790950"/>
          </a:xfrm>
          <a:prstGeom prst="roundRect">
            <a:avLst/>
          </a:prstGeom>
          <a:noFill/>
          <a:effectLst>
            <a:softEdge rad="63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02"/>
                                        </p:tgtEl>
                                        <p:attrNameLst>
                                          <p:attrName>style.visibility</p:attrName>
                                        </p:attrNameLst>
                                      </p:cBhvr>
                                      <p:to>
                                        <p:strVal val="visible"/>
                                      </p:to>
                                    </p:set>
                                    <p:animEffect transition="in" filter="fade">
                                      <p:cBhvr>
                                        <p:cTn id="11" dur="2000"/>
                                        <p:tgtEl>
                                          <p:spTgt spid="51202"/>
                                        </p:tgtEl>
                                      </p:cBhvr>
                                    </p:animEffect>
                                  </p:childTnLst>
                                </p:cTn>
                              </p:par>
                            </p:childTnLst>
                          </p:cTn>
                        </p:par>
                        <p:par>
                          <p:cTn id="12" fill="hold">
                            <p:stCondLst>
                              <p:cond delay="4000"/>
                            </p:stCondLst>
                            <p:childTnLst>
                              <p:par>
                                <p:cTn id="13" presetID="50" presetClass="entr" presetSubtype="0" decel="10000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par>
                          <p:cTn id="18" fill="hold">
                            <p:stCondLst>
                              <p:cond delay="5000"/>
                            </p:stCondLst>
                            <p:childTnLst>
                              <p:par>
                                <p:cTn id="19" presetID="50" presetClass="entr" presetSubtype="0" decel="10000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par>
                          <p:cTn id="24" fill="hold">
                            <p:stCondLst>
                              <p:cond delay="6000"/>
                            </p:stCondLst>
                            <p:childTnLst>
                              <p:par>
                                <p:cTn id="25" presetID="50" presetClass="entr" presetSubtype="0" decel="10000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2" end="2"/>
                                            </p:txEl>
                                          </p:spTgt>
                                        </p:tgtEl>
                                      </p:cBhvr>
                                    </p:animEffect>
                                  </p:childTnLst>
                                </p:cTn>
                              </p:par>
                            </p:childTnLst>
                          </p:cTn>
                        </p:par>
                        <p:par>
                          <p:cTn id="30" fill="hold">
                            <p:stCondLst>
                              <p:cond delay="7000"/>
                            </p:stCondLst>
                            <p:childTnLst>
                              <p:par>
                                <p:cTn id="31" presetID="50" presetClass="entr" presetSubtype="0" decel="100000"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par>
                          <p:cTn id="36" fill="hold">
                            <p:stCondLst>
                              <p:cond delay="8000"/>
                            </p:stCondLst>
                            <p:childTnLst>
                              <p:par>
                                <p:cTn id="37" presetID="50" presetClass="entr" presetSubtype="0" decel="100000" fill="hold" grpId="0"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4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17934</TotalTime>
  <Words>1721</Words>
  <Application>Microsoft Macintosh PowerPoint</Application>
  <PresentationFormat>On-screen Show (4:3)</PresentationFormat>
  <Paragraphs>209</Paragraphs>
  <Slides>37</Slides>
  <Notes>1</Notes>
  <HiddenSlides>0</HiddenSlides>
  <MMClips>10</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Apex</vt:lpstr>
      <vt:lpstr>The gothic novel</vt:lpstr>
      <vt:lpstr>Overview of gothic</vt:lpstr>
      <vt:lpstr>The beginning...</vt:lpstr>
      <vt:lpstr>Characterization and plot</vt:lpstr>
      <vt:lpstr>Gothic Elements</vt:lpstr>
      <vt:lpstr>Horror and fear</vt:lpstr>
      <vt:lpstr>Madness</vt:lpstr>
      <vt:lpstr>romance</vt:lpstr>
      <vt:lpstr>Mary wollstonecraft shelley</vt:lpstr>
      <vt:lpstr>Mary wollstonecraft shelley cont.</vt:lpstr>
      <vt:lpstr>Mary wollstonecraft shelley cont.</vt:lpstr>
      <vt:lpstr>Mary wollstonecraft shelley cont.</vt:lpstr>
      <vt:lpstr>Died: February 1, 1851 – age 53; Buried at Bournemouth, Dorset, England</vt:lpstr>
      <vt:lpstr>Rebels against Reason: The Gothic Era </vt:lpstr>
      <vt:lpstr>The Age of Enlightenment</vt:lpstr>
      <vt:lpstr>The Age of Revolutions</vt:lpstr>
      <vt:lpstr>American Revolution</vt:lpstr>
      <vt:lpstr>French Revolution</vt:lpstr>
      <vt:lpstr>The Industrial Revolution</vt:lpstr>
      <vt:lpstr>The Luddites</vt:lpstr>
      <vt:lpstr>Beginning and publication</vt:lpstr>
      <vt:lpstr>Frankenstein or the modern Prometheus </vt:lpstr>
      <vt:lpstr>Slide 23</vt:lpstr>
      <vt:lpstr>Slide 24</vt:lpstr>
      <vt:lpstr>Slide 25</vt:lpstr>
      <vt:lpstr>Slide 26</vt:lpstr>
      <vt:lpstr>Slide 27</vt:lpstr>
      <vt:lpstr>Slide 28</vt:lpstr>
      <vt:lpstr>Slide 29</vt:lpstr>
      <vt:lpstr>CRITICAL RESPONSE TO THE GOTHIC NOVEL</vt:lpstr>
      <vt:lpstr>BEFORE...</vt:lpstr>
      <vt:lpstr>Slide 32</vt:lpstr>
      <vt:lpstr>Slide 33</vt:lpstr>
      <vt:lpstr>Slide 34</vt:lpstr>
      <vt:lpstr>Slide 35</vt:lpstr>
      <vt:lpstr>Does the novel inspire heretical supernatural beliefs?</vt:lpstr>
      <vt:lpstr>Slide 37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Clarissa</dc:creator>
  <cp:lastModifiedBy>Julie</cp:lastModifiedBy>
  <cp:revision>259</cp:revision>
  <dcterms:created xsi:type="dcterms:W3CDTF">2012-03-12T17:15:40Z</dcterms:created>
  <dcterms:modified xsi:type="dcterms:W3CDTF">2012-03-12T17:16:06Z</dcterms:modified>
</cp:coreProperties>
</file>