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2" d="100"/>
          <a:sy n="132" d="100"/>
        </p:scale>
        <p:origin x="-224"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930640386"/>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Shape 4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 name="Shape 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rot="10800000" flipH="1">
            <a:off x="0" y="2984999"/>
            <a:ext cx="9144000" cy="2158500"/>
          </a:xfrm>
          <a:prstGeom prst="rect">
            <a:avLst/>
          </a:prstGeom>
          <a:solidFill>
            <a:schemeClr val="lt1"/>
          </a:solidFill>
          <a:ln>
            <a:noFill/>
          </a:ln>
        </p:spPr>
        <p:txBody>
          <a:bodyPr lIns="91425" tIns="45700" rIns="91425" bIns="45700" anchor="ctr" anchorCtr="0">
            <a:noAutofit/>
          </a:bodyPr>
          <a:lstStyle/>
          <a:p>
            <a:pPr lvl="0">
              <a:spcBef>
                <a:spcPts val="0"/>
              </a:spcBef>
              <a:buNone/>
            </a:pPr>
            <a:endParaRPr/>
          </a:p>
        </p:txBody>
      </p:sp>
      <p:sp>
        <p:nvSpPr>
          <p:cNvPr id="11" name="Shape 11"/>
          <p:cNvSpPr/>
          <p:nvPr/>
        </p:nvSpPr>
        <p:spPr>
          <a:xfrm>
            <a:off x="0" y="2393175"/>
            <a:ext cx="4617372" cy="59050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pPr lvl="0">
              <a:spcBef>
                <a:spcPts val="0"/>
              </a:spcBef>
              <a:buNone/>
            </a:pPr>
            <a:endParaRPr/>
          </a:p>
        </p:txBody>
      </p:sp>
      <p:sp>
        <p:nvSpPr>
          <p:cNvPr id="12" name="Shape 12"/>
          <p:cNvSpPr/>
          <p:nvPr/>
        </p:nvSpPr>
        <p:spPr>
          <a:xfrm rot="10800000" flipH="1">
            <a:off x="0" y="2983958"/>
            <a:ext cx="4617372" cy="571095"/>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pPr lvl="0">
              <a:spcBef>
                <a:spcPts val="0"/>
              </a:spcBef>
              <a:buNone/>
            </a:pPr>
            <a:endParaRPr/>
          </a:p>
        </p:txBody>
      </p:sp>
      <p:sp>
        <p:nvSpPr>
          <p:cNvPr id="13" name="Shape 13"/>
          <p:cNvSpPr txBox="1">
            <a:spLocks noGrp="1"/>
          </p:cNvSpPr>
          <p:nvPr>
            <p:ph type="ctrTitle"/>
          </p:nvPr>
        </p:nvSpPr>
        <p:spPr>
          <a:xfrm>
            <a:off x="685800" y="1746892"/>
            <a:ext cx="7772400" cy="1238099"/>
          </a:xfrm>
          <a:prstGeom prst="rect">
            <a:avLst/>
          </a:prstGeom>
        </p:spPr>
        <p:txBody>
          <a:bodyPr lIns="91425" tIns="91425" rIns="91425" bIns="91425" anchor="b"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4" name="Shape 14"/>
          <p:cNvSpPr txBox="1">
            <a:spLocks noGrp="1"/>
          </p:cNvSpPr>
          <p:nvPr>
            <p:ph type="subTitle" idx="1"/>
          </p:nvPr>
        </p:nvSpPr>
        <p:spPr>
          <a:xfrm>
            <a:off x="685800" y="3093357"/>
            <a:ext cx="7772400" cy="666600"/>
          </a:xfrm>
          <a:prstGeom prst="rect">
            <a:avLst/>
          </a:prstGeom>
        </p:spPr>
        <p:txBody>
          <a:bodyPr lIns="91425" tIns="91425" rIns="91425" bIns="91425" anchor="t" anchorCtr="0"/>
          <a:lstStyle>
            <a:lvl1pPr lvl="0" algn="ctr">
              <a:spcBef>
                <a:spcPts val="0"/>
              </a:spcBef>
              <a:buClr>
                <a:schemeClr val="dk2"/>
              </a:buClr>
              <a:buSzPct val="100000"/>
              <a:buNone/>
              <a:defRPr sz="2400" i="1">
                <a:solidFill>
                  <a:schemeClr val="dk2"/>
                </a:solidFill>
              </a:defRPr>
            </a:lvl1pPr>
            <a:lvl2pPr lvl="1" algn="ctr">
              <a:spcBef>
                <a:spcPts val="0"/>
              </a:spcBef>
              <a:buClr>
                <a:schemeClr val="dk2"/>
              </a:buClr>
              <a:buNone/>
              <a:defRPr i="1">
                <a:solidFill>
                  <a:schemeClr val="dk2"/>
                </a:solidFill>
              </a:defRPr>
            </a:lvl2pPr>
            <a:lvl3pPr lvl="2" algn="ctr">
              <a:spcBef>
                <a:spcPts val="0"/>
              </a:spcBef>
              <a:buClr>
                <a:schemeClr val="dk2"/>
              </a:buClr>
              <a:buNone/>
              <a:defRPr i="1">
                <a:solidFill>
                  <a:schemeClr val="dk2"/>
                </a:solidFill>
              </a:defRPr>
            </a:lvl3pPr>
            <a:lvl4pPr lvl="3" algn="ctr">
              <a:spcBef>
                <a:spcPts val="0"/>
              </a:spcBef>
              <a:buClr>
                <a:schemeClr val="dk2"/>
              </a:buClr>
              <a:buSzPct val="100000"/>
              <a:buNone/>
              <a:defRPr sz="2400" i="1">
                <a:solidFill>
                  <a:schemeClr val="dk2"/>
                </a:solidFill>
              </a:defRPr>
            </a:lvl4pPr>
            <a:lvl5pPr lvl="4" algn="ctr">
              <a:spcBef>
                <a:spcPts val="0"/>
              </a:spcBef>
              <a:buClr>
                <a:schemeClr val="dk2"/>
              </a:buClr>
              <a:buSzPct val="100000"/>
              <a:buNone/>
              <a:defRPr sz="2400" i="1">
                <a:solidFill>
                  <a:schemeClr val="dk2"/>
                </a:solidFill>
              </a:defRPr>
            </a:lvl5pPr>
            <a:lvl6pPr lvl="5" algn="ctr">
              <a:spcBef>
                <a:spcPts val="0"/>
              </a:spcBef>
              <a:buClr>
                <a:schemeClr val="dk2"/>
              </a:buClr>
              <a:buSzPct val="100000"/>
              <a:buNone/>
              <a:defRPr sz="2400" i="1">
                <a:solidFill>
                  <a:schemeClr val="dk2"/>
                </a:solidFill>
              </a:defRPr>
            </a:lvl6pPr>
            <a:lvl7pPr lvl="6" algn="ctr">
              <a:spcBef>
                <a:spcPts val="0"/>
              </a:spcBef>
              <a:buClr>
                <a:schemeClr val="dk2"/>
              </a:buClr>
              <a:buSzPct val="100000"/>
              <a:buNone/>
              <a:defRPr sz="2400" i="1">
                <a:solidFill>
                  <a:schemeClr val="dk2"/>
                </a:solidFill>
              </a:defRPr>
            </a:lvl7pPr>
            <a:lvl8pPr lvl="7" algn="ctr">
              <a:spcBef>
                <a:spcPts val="0"/>
              </a:spcBef>
              <a:buClr>
                <a:schemeClr val="dk2"/>
              </a:buClr>
              <a:buSzPct val="100000"/>
              <a:buNone/>
              <a:defRPr sz="2400" i="1">
                <a:solidFill>
                  <a:schemeClr val="dk2"/>
                </a:solidFill>
              </a:defRPr>
            </a:lvl8pPr>
            <a:lvl9pPr lvl="8" algn="ctr">
              <a:spcBef>
                <a:spcPts val="0"/>
              </a:spcBef>
              <a:buClr>
                <a:schemeClr val="dk2"/>
              </a:buClr>
              <a:buSzPct val="100000"/>
              <a:buNone/>
              <a:defRPr sz="2400" i="1">
                <a:solidFill>
                  <a:schemeClr val="dk2"/>
                </a:solidFill>
              </a:defRPr>
            </a:lvl9pPr>
          </a:lstStyle>
          <a:p>
            <a:endParaRPr/>
          </a:p>
        </p:txBody>
      </p:sp>
      <p:sp>
        <p:nvSpPr>
          <p:cNvPr id="15" name="Shape 1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1"/>
                </a:solidFill>
              </a:rPr>
              <a:t>‹#›</a:t>
            </a:fld>
            <a:endParaRPr lang="en">
              <a:solidFill>
                <a:schemeClr val="dk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p:nvPr/>
        </p:nvSpPr>
        <p:spPr>
          <a:xfrm rot="10800000" flipH="1">
            <a:off x="0" y="1163100"/>
            <a:ext cx="9144000" cy="3980399"/>
          </a:xfrm>
          <a:prstGeom prst="rect">
            <a:avLst/>
          </a:prstGeom>
          <a:solidFill>
            <a:schemeClr val="lt1"/>
          </a:solidFill>
          <a:ln>
            <a:noFill/>
          </a:ln>
        </p:spPr>
        <p:txBody>
          <a:bodyPr lIns="91425" tIns="45700" rIns="91425" bIns="45700" anchor="ctr" anchorCtr="0">
            <a:noAutofit/>
          </a:bodyPr>
          <a:lstStyle/>
          <a:p>
            <a:pPr lvl="0">
              <a:spcBef>
                <a:spcPts val="0"/>
              </a:spcBef>
              <a:buNone/>
            </a:pPr>
            <a:endParaRPr/>
          </a:p>
        </p:txBody>
      </p:sp>
      <p:sp>
        <p:nvSpPr>
          <p:cNvPr id="18" name="Shape 18"/>
          <p:cNvSpPr/>
          <p:nvPr/>
        </p:nvSpPr>
        <p:spPr>
          <a:xfrm flipH="1">
            <a:off x="4526627" y="571349"/>
            <a:ext cx="4617372" cy="59050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pPr lvl="0">
              <a:spcBef>
                <a:spcPts val="0"/>
              </a:spcBef>
              <a:buNone/>
            </a:pPr>
            <a:endParaRPr/>
          </a:p>
        </p:txBody>
      </p:sp>
      <p:sp>
        <p:nvSpPr>
          <p:cNvPr id="19" name="Shape 19"/>
          <p:cNvSpPr/>
          <p:nvPr/>
        </p:nvSpPr>
        <p:spPr>
          <a:xfrm rot="10800000">
            <a:off x="4526627" y="1162132"/>
            <a:ext cx="4617372" cy="571095"/>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pPr lvl="0">
              <a:spcBef>
                <a:spcPts val="0"/>
              </a:spcBef>
              <a:buNone/>
            </a:pPr>
            <a:endParaRPr/>
          </a:p>
        </p:txBody>
      </p:sp>
      <p:sp>
        <p:nvSpPr>
          <p:cNvPr id="20" name="Shape 20"/>
          <p:cNvSpPr txBox="1">
            <a:spLocks noGrp="1"/>
          </p:cNvSpPr>
          <p:nvPr>
            <p:ph type="title"/>
          </p:nvPr>
        </p:nvSpPr>
        <p:spPr>
          <a:xfrm>
            <a:off x="457200" y="205978"/>
            <a:ext cx="8229600" cy="8574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p:nvPr/>
        </p:nvSpPr>
        <p:spPr>
          <a:xfrm rot="10800000" flipH="1">
            <a:off x="0" y="1163100"/>
            <a:ext cx="9144000" cy="3980399"/>
          </a:xfrm>
          <a:prstGeom prst="rect">
            <a:avLst/>
          </a:prstGeom>
          <a:solidFill>
            <a:schemeClr val="lt1"/>
          </a:solidFill>
          <a:ln>
            <a:noFill/>
          </a:ln>
        </p:spPr>
        <p:txBody>
          <a:bodyPr lIns="91425" tIns="45700" rIns="91425" bIns="45700" anchor="ctr" anchorCtr="0">
            <a:noAutofit/>
          </a:bodyPr>
          <a:lstStyle/>
          <a:p>
            <a:pPr lvl="0">
              <a:spcBef>
                <a:spcPts val="0"/>
              </a:spcBef>
              <a:buNone/>
            </a:pPr>
            <a:endParaRPr/>
          </a:p>
        </p:txBody>
      </p:sp>
      <p:sp>
        <p:nvSpPr>
          <p:cNvPr id="25" name="Shape 25"/>
          <p:cNvSpPr/>
          <p:nvPr/>
        </p:nvSpPr>
        <p:spPr>
          <a:xfrm rot="10800000">
            <a:off x="4526627" y="1162132"/>
            <a:ext cx="4617372" cy="571095"/>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pPr lvl="0">
              <a:spcBef>
                <a:spcPts val="0"/>
              </a:spcBef>
              <a:buNone/>
            </a:pPr>
            <a:endParaRPr/>
          </a:p>
        </p:txBody>
      </p:sp>
      <p:sp>
        <p:nvSpPr>
          <p:cNvPr id="26" name="Shape 26"/>
          <p:cNvSpPr txBox="1">
            <a:spLocks noGrp="1"/>
          </p:cNvSpPr>
          <p:nvPr>
            <p:ph type="title"/>
          </p:nvPr>
        </p:nvSpPr>
        <p:spPr>
          <a:xfrm>
            <a:off x="457200" y="205978"/>
            <a:ext cx="8229600" cy="8574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p:nvPr/>
        </p:nvSpPr>
        <p:spPr>
          <a:xfrm flipH="1">
            <a:off x="4526627" y="571349"/>
            <a:ext cx="4617372" cy="59050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pPr lvl="0">
              <a:spcBef>
                <a:spcPts val="0"/>
              </a:spcBef>
              <a:buNone/>
            </a:pPr>
            <a:endParaRPr/>
          </a:p>
        </p:txBody>
      </p:sp>
      <p:sp>
        <p:nvSpPr>
          <p:cNvPr id="29" name="Shape 29"/>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p:nvPr/>
        </p:nvSpPr>
        <p:spPr>
          <a:xfrm rot="10800000" flipH="1">
            <a:off x="0" y="1163100"/>
            <a:ext cx="9144000" cy="3980399"/>
          </a:xfrm>
          <a:prstGeom prst="rect">
            <a:avLst/>
          </a:prstGeom>
          <a:solidFill>
            <a:schemeClr val="lt1"/>
          </a:solidFill>
          <a:ln>
            <a:noFill/>
          </a:ln>
        </p:spPr>
        <p:txBody>
          <a:bodyPr lIns="91425" tIns="45700" rIns="91425" bIns="45700" anchor="ctr" anchorCtr="0">
            <a:noAutofit/>
          </a:bodyPr>
          <a:lstStyle/>
          <a:p>
            <a:pPr lvl="0">
              <a:spcBef>
                <a:spcPts val="0"/>
              </a:spcBef>
              <a:buNone/>
            </a:pPr>
            <a:endParaRPr/>
          </a:p>
        </p:txBody>
      </p:sp>
      <p:sp>
        <p:nvSpPr>
          <p:cNvPr id="33" name="Shape 33"/>
          <p:cNvSpPr/>
          <p:nvPr/>
        </p:nvSpPr>
        <p:spPr>
          <a:xfrm flipH="1">
            <a:off x="4526627" y="571349"/>
            <a:ext cx="4617372" cy="59050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pPr lvl="0">
              <a:spcBef>
                <a:spcPts val="0"/>
              </a:spcBef>
              <a:buNone/>
            </a:pPr>
            <a:endParaRPr/>
          </a:p>
        </p:txBody>
      </p:sp>
      <p:sp>
        <p:nvSpPr>
          <p:cNvPr id="34" name="Shape 34"/>
          <p:cNvSpPr txBox="1">
            <a:spLocks noGrp="1"/>
          </p:cNvSpPr>
          <p:nvPr>
            <p:ph type="title"/>
          </p:nvPr>
        </p:nvSpPr>
        <p:spPr>
          <a:xfrm>
            <a:off x="457200" y="205978"/>
            <a:ext cx="8229600" cy="8574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p:nvPr/>
        </p:nvSpPr>
        <p:spPr>
          <a:xfrm rot="10800000">
            <a:off x="4526627" y="1162132"/>
            <a:ext cx="4617372" cy="571095"/>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pPr lvl="0">
              <a:spcBef>
                <a:spcPts val="0"/>
              </a:spcBef>
              <a:buNone/>
            </a:pPr>
            <a:endParaRPr/>
          </a:p>
        </p:txBody>
      </p:sp>
      <p:sp>
        <p:nvSpPr>
          <p:cNvPr id="36" name="Shape 3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1"/>
                </a:solidFill>
              </a:rPr>
              <a:t>‹#›</a:t>
            </a:fld>
            <a:endParaRPr lang="en">
              <a:solidFill>
                <a:schemeClr val="dk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7"/>
        <p:cNvGrpSpPr/>
        <p:nvPr/>
      </p:nvGrpSpPr>
      <p:grpSpPr>
        <a:xfrm>
          <a:off x="0" y="0"/>
          <a:ext cx="0" cy="0"/>
          <a:chOff x="0" y="0"/>
          <a:chExt cx="0" cy="0"/>
        </a:xfrm>
      </p:grpSpPr>
      <p:sp>
        <p:nvSpPr>
          <p:cNvPr id="38" name="Shape 38"/>
          <p:cNvSpPr/>
          <p:nvPr/>
        </p:nvSpPr>
        <p:spPr>
          <a:xfrm rot="10800000" flipH="1">
            <a:off x="0" y="4412699"/>
            <a:ext cx="9144000" cy="730799"/>
          </a:xfrm>
          <a:prstGeom prst="rect">
            <a:avLst/>
          </a:prstGeom>
          <a:solidFill>
            <a:schemeClr val="lt1"/>
          </a:solidFill>
          <a:ln>
            <a:noFill/>
          </a:ln>
        </p:spPr>
        <p:txBody>
          <a:bodyPr lIns="91425" tIns="45700" rIns="91425" bIns="45700" anchor="ctr" anchorCtr="0">
            <a:noAutofit/>
          </a:bodyPr>
          <a:lstStyle/>
          <a:p>
            <a:pPr lvl="0">
              <a:spcBef>
                <a:spcPts val="0"/>
              </a:spcBef>
              <a:buNone/>
            </a:pPr>
            <a:endParaRPr/>
          </a:p>
        </p:txBody>
      </p:sp>
      <p:sp>
        <p:nvSpPr>
          <p:cNvPr id="39" name="Shape 39"/>
          <p:cNvSpPr/>
          <p:nvPr/>
        </p:nvSpPr>
        <p:spPr>
          <a:xfrm flipH="1">
            <a:off x="4526627" y="3820834"/>
            <a:ext cx="4617372" cy="59050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pPr lvl="0">
              <a:spcBef>
                <a:spcPts val="0"/>
              </a:spcBef>
              <a:buNone/>
            </a:pPr>
            <a:endParaRPr/>
          </a:p>
        </p:txBody>
      </p:sp>
      <p:sp>
        <p:nvSpPr>
          <p:cNvPr id="40" name="Shape 40"/>
          <p:cNvSpPr/>
          <p:nvPr/>
        </p:nvSpPr>
        <p:spPr>
          <a:xfrm rot="10800000">
            <a:off x="4526627" y="4411617"/>
            <a:ext cx="4617372" cy="571095"/>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pPr lvl="0">
              <a:spcBef>
                <a:spcPts val="0"/>
              </a:spcBef>
              <a:buNone/>
            </a:pPr>
            <a:endParaRPr/>
          </a:p>
        </p:txBody>
      </p:sp>
      <p:sp>
        <p:nvSpPr>
          <p:cNvPr id="41" name="Shape 41"/>
          <p:cNvSpPr txBox="1">
            <a:spLocks noGrp="1"/>
          </p:cNvSpPr>
          <p:nvPr>
            <p:ph type="body" idx="1"/>
          </p:nvPr>
        </p:nvSpPr>
        <p:spPr>
          <a:xfrm>
            <a:off x="457200" y="4421726"/>
            <a:ext cx="8229600" cy="505200"/>
          </a:xfrm>
          <a:prstGeom prst="rect">
            <a:avLst/>
          </a:prstGeom>
        </p:spPr>
        <p:txBody>
          <a:bodyPr lIns="91425" tIns="91425" rIns="91425" bIns="91425" anchor="ctr" anchorCtr="0"/>
          <a:lstStyle>
            <a:lvl1pPr lvl="0">
              <a:spcBef>
                <a:spcPts val="0"/>
              </a:spcBef>
              <a:buClr>
                <a:schemeClr val="dk2"/>
              </a:buClr>
              <a:buSzPct val="100000"/>
              <a:buNone/>
              <a:defRPr sz="2400" i="1">
                <a:solidFill>
                  <a:schemeClr val="dk2"/>
                </a:solidFill>
              </a:defRPr>
            </a:lvl1pPr>
          </a:lstStyle>
          <a:p>
            <a:endParaRPr/>
          </a:p>
        </p:txBody>
      </p:sp>
      <p:sp>
        <p:nvSpPr>
          <p:cNvPr id="42" name="Shape 42"/>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3"/>
        <p:cNvGrpSpPr/>
        <p:nvPr/>
      </p:nvGrpSpPr>
      <p:grpSpPr>
        <a:xfrm>
          <a:off x="0" y="0"/>
          <a:ext cx="0" cy="0"/>
          <a:chOff x="0" y="0"/>
          <a:chExt cx="0" cy="0"/>
        </a:xfrm>
      </p:grpSpPr>
      <p:sp>
        <p:nvSpPr>
          <p:cNvPr id="44" name="Shape 44"/>
          <p:cNvSpPr/>
          <p:nvPr/>
        </p:nvSpPr>
        <p:spPr>
          <a:xfrm>
            <a:off x="6676" y="76256"/>
            <a:ext cx="9134130" cy="5054792"/>
          </a:xfrm>
          <a:custGeom>
            <a:avLst/>
            <a:gdLst/>
            <a:ahLst/>
            <a:cxnLst/>
            <a:rect l="0" t="0" r="0" b="0"/>
            <a:pathLst>
              <a:path w="9157023" h="6739723" extrusionOk="0">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lIns="91425" tIns="45700" rIns="91425" bIns="45700" anchor="ctr" anchorCtr="0">
            <a:noAutofit/>
          </a:bodyPr>
          <a:lstStyle/>
          <a:p>
            <a:pPr lvl="0">
              <a:spcBef>
                <a:spcPts val="0"/>
              </a:spcBef>
              <a:buNone/>
            </a:pPr>
            <a:endParaRPr/>
          </a:p>
        </p:txBody>
      </p:sp>
      <p:sp>
        <p:nvSpPr>
          <p:cNvPr id="45" name="Shape 4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gs>
            <a:gs pos="100000">
              <a:schemeClr val="dk2"/>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lvl="0">
              <a:spcBef>
                <a:spcPts val="0"/>
              </a:spcBef>
              <a:buClr>
                <a:schemeClr val="lt1"/>
              </a:buClr>
              <a:buSzPct val="100000"/>
              <a:buFont typeface="Georgia"/>
              <a:buNone/>
              <a:defRPr sz="4800">
                <a:solidFill>
                  <a:schemeClr val="lt1"/>
                </a:solidFill>
                <a:latin typeface="Georgia"/>
                <a:ea typeface="Georgia"/>
                <a:cs typeface="Georgia"/>
                <a:sym typeface="Georgia"/>
              </a:defRPr>
            </a:lvl1pPr>
            <a:lvl2pPr lvl="1">
              <a:spcBef>
                <a:spcPts val="0"/>
              </a:spcBef>
              <a:buClr>
                <a:schemeClr val="lt1"/>
              </a:buClr>
              <a:buSzPct val="100000"/>
              <a:buFont typeface="Georgia"/>
              <a:buNone/>
              <a:defRPr sz="4800">
                <a:solidFill>
                  <a:schemeClr val="lt1"/>
                </a:solidFill>
                <a:latin typeface="Georgia"/>
                <a:ea typeface="Georgia"/>
                <a:cs typeface="Georgia"/>
                <a:sym typeface="Georgia"/>
              </a:defRPr>
            </a:lvl2pPr>
            <a:lvl3pPr lvl="2">
              <a:spcBef>
                <a:spcPts val="0"/>
              </a:spcBef>
              <a:buClr>
                <a:schemeClr val="lt1"/>
              </a:buClr>
              <a:buSzPct val="100000"/>
              <a:buFont typeface="Georgia"/>
              <a:buNone/>
              <a:defRPr sz="4800">
                <a:solidFill>
                  <a:schemeClr val="lt1"/>
                </a:solidFill>
                <a:latin typeface="Georgia"/>
                <a:ea typeface="Georgia"/>
                <a:cs typeface="Georgia"/>
                <a:sym typeface="Georgia"/>
              </a:defRPr>
            </a:lvl3pPr>
            <a:lvl4pPr lvl="3">
              <a:spcBef>
                <a:spcPts val="0"/>
              </a:spcBef>
              <a:buClr>
                <a:schemeClr val="lt1"/>
              </a:buClr>
              <a:buSzPct val="100000"/>
              <a:buFont typeface="Georgia"/>
              <a:buNone/>
              <a:defRPr sz="4800">
                <a:solidFill>
                  <a:schemeClr val="lt1"/>
                </a:solidFill>
                <a:latin typeface="Georgia"/>
                <a:ea typeface="Georgia"/>
                <a:cs typeface="Georgia"/>
                <a:sym typeface="Georgia"/>
              </a:defRPr>
            </a:lvl4pPr>
            <a:lvl5pPr lvl="4">
              <a:spcBef>
                <a:spcPts val="0"/>
              </a:spcBef>
              <a:buClr>
                <a:schemeClr val="lt1"/>
              </a:buClr>
              <a:buSzPct val="100000"/>
              <a:buFont typeface="Georgia"/>
              <a:buNone/>
              <a:defRPr sz="4800">
                <a:solidFill>
                  <a:schemeClr val="lt1"/>
                </a:solidFill>
                <a:latin typeface="Georgia"/>
                <a:ea typeface="Georgia"/>
                <a:cs typeface="Georgia"/>
                <a:sym typeface="Georgia"/>
              </a:defRPr>
            </a:lvl5pPr>
            <a:lvl6pPr lvl="5">
              <a:spcBef>
                <a:spcPts val="0"/>
              </a:spcBef>
              <a:buClr>
                <a:schemeClr val="lt1"/>
              </a:buClr>
              <a:buSzPct val="100000"/>
              <a:buFont typeface="Georgia"/>
              <a:buNone/>
              <a:defRPr sz="4800">
                <a:solidFill>
                  <a:schemeClr val="lt1"/>
                </a:solidFill>
                <a:latin typeface="Georgia"/>
                <a:ea typeface="Georgia"/>
                <a:cs typeface="Georgia"/>
                <a:sym typeface="Georgia"/>
              </a:defRPr>
            </a:lvl6pPr>
            <a:lvl7pPr lvl="6">
              <a:spcBef>
                <a:spcPts val="0"/>
              </a:spcBef>
              <a:buClr>
                <a:schemeClr val="lt1"/>
              </a:buClr>
              <a:buSzPct val="100000"/>
              <a:buFont typeface="Georgia"/>
              <a:buNone/>
              <a:defRPr sz="4800">
                <a:solidFill>
                  <a:schemeClr val="lt1"/>
                </a:solidFill>
                <a:latin typeface="Georgia"/>
                <a:ea typeface="Georgia"/>
                <a:cs typeface="Georgia"/>
                <a:sym typeface="Georgia"/>
              </a:defRPr>
            </a:lvl7pPr>
            <a:lvl8pPr lvl="7">
              <a:spcBef>
                <a:spcPts val="0"/>
              </a:spcBef>
              <a:buClr>
                <a:schemeClr val="lt1"/>
              </a:buClr>
              <a:buSzPct val="100000"/>
              <a:buFont typeface="Georgia"/>
              <a:buNone/>
              <a:defRPr sz="4800">
                <a:solidFill>
                  <a:schemeClr val="lt1"/>
                </a:solidFill>
                <a:latin typeface="Georgia"/>
                <a:ea typeface="Georgia"/>
                <a:cs typeface="Georgia"/>
                <a:sym typeface="Georgia"/>
              </a:defRPr>
            </a:lvl8pPr>
            <a:lvl9pPr lvl="8">
              <a:spcBef>
                <a:spcPts val="0"/>
              </a:spcBef>
              <a:buClr>
                <a:schemeClr val="lt1"/>
              </a:buClr>
              <a:buSzPct val="100000"/>
              <a:buFont typeface="Georgia"/>
              <a:buNone/>
              <a:defRPr sz="4800">
                <a:solidFill>
                  <a:schemeClr val="lt1"/>
                </a:solidFill>
                <a:latin typeface="Georgia"/>
                <a:ea typeface="Georgia"/>
                <a:cs typeface="Georgia"/>
                <a:sym typeface="Georgia"/>
              </a:defRPr>
            </a:lvl9pPr>
          </a:lstStyle>
          <a:p>
            <a:endParaRPr/>
          </a:p>
        </p:txBody>
      </p:sp>
      <p:sp>
        <p:nvSpPr>
          <p:cNvPr id="7" name="Shape 7"/>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lvl="0">
              <a:spcBef>
                <a:spcPts val="600"/>
              </a:spcBef>
              <a:buClr>
                <a:schemeClr val="dk1"/>
              </a:buClr>
              <a:buSzPct val="100000"/>
              <a:buFont typeface="Georgia"/>
              <a:defRPr sz="3000">
                <a:solidFill>
                  <a:schemeClr val="dk1"/>
                </a:solidFill>
                <a:latin typeface="Georgia"/>
                <a:ea typeface="Georgia"/>
                <a:cs typeface="Georgia"/>
                <a:sym typeface="Georgia"/>
              </a:defRPr>
            </a:lvl1pPr>
            <a:lvl2pPr lvl="1">
              <a:spcBef>
                <a:spcPts val="480"/>
              </a:spcBef>
              <a:buClr>
                <a:schemeClr val="dk1"/>
              </a:buClr>
              <a:buSzPct val="100000"/>
              <a:buFont typeface="Georgia"/>
              <a:defRPr sz="2400">
                <a:solidFill>
                  <a:schemeClr val="dk1"/>
                </a:solidFill>
                <a:latin typeface="Georgia"/>
                <a:ea typeface="Georgia"/>
                <a:cs typeface="Georgia"/>
                <a:sym typeface="Georgia"/>
              </a:defRPr>
            </a:lvl2pPr>
            <a:lvl3pPr lvl="2">
              <a:spcBef>
                <a:spcPts val="480"/>
              </a:spcBef>
              <a:buClr>
                <a:schemeClr val="dk1"/>
              </a:buClr>
              <a:buSzPct val="100000"/>
              <a:buFont typeface="Georgia"/>
              <a:defRPr sz="2400">
                <a:solidFill>
                  <a:schemeClr val="dk1"/>
                </a:solidFill>
                <a:latin typeface="Georgia"/>
                <a:ea typeface="Georgia"/>
                <a:cs typeface="Georgia"/>
                <a:sym typeface="Georgia"/>
              </a:defRPr>
            </a:lvl3pPr>
            <a:lvl4pPr lvl="3">
              <a:spcBef>
                <a:spcPts val="360"/>
              </a:spcBef>
              <a:buClr>
                <a:schemeClr val="dk1"/>
              </a:buClr>
              <a:buSzPct val="100000"/>
              <a:buFont typeface="Georgia"/>
              <a:defRPr sz="1800">
                <a:solidFill>
                  <a:schemeClr val="dk1"/>
                </a:solidFill>
                <a:latin typeface="Georgia"/>
                <a:ea typeface="Georgia"/>
                <a:cs typeface="Georgia"/>
                <a:sym typeface="Georgia"/>
              </a:defRPr>
            </a:lvl4pPr>
            <a:lvl5pPr lvl="4">
              <a:spcBef>
                <a:spcPts val="360"/>
              </a:spcBef>
              <a:buClr>
                <a:schemeClr val="dk1"/>
              </a:buClr>
              <a:buSzPct val="100000"/>
              <a:buFont typeface="Georgia"/>
              <a:defRPr sz="1800">
                <a:solidFill>
                  <a:schemeClr val="dk1"/>
                </a:solidFill>
                <a:latin typeface="Georgia"/>
                <a:ea typeface="Georgia"/>
                <a:cs typeface="Georgia"/>
                <a:sym typeface="Georgia"/>
              </a:defRPr>
            </a:lvl5pPr>
            <a:lvl6pPr lvl="5">
              <a:spcBef>
                <a:spcPts val="360"/>
              </a:spcBef>
              <a:buClr>
                <a:schemeClr val="dk1"/>
              </a:buClr>
              <a:buSzPct val="100000"/>
              <a:buFont typeface="Georgia"/>
              <a:defRPr sz="1800">
                <a:solidFill>
                  <a:schemeClr val="dk1"/>
                </a:solidFill>
                <a:latin typeface="Georgia"/>
                <a:ea typeface="Georgia"/>
                <a:cs typeface="Georgia"/>
                <a:sym typeface="Georgia"/>
              </a:defRPr>
            </a:lvl6pPr>
            <a:lvl7pPr lvl="6">
              <a:spcBef>
                <a:spcPts val="360"/>
              </a:spcBef>
              <a:buClr>
                <a:schemeClr val="dk1"/>
              </a:buClr>
              <a:buSzPct val="100000"/>
              <a:buFont typeface="Georgia"/>
              <a:defRPr sz="1800">
                <a:solidFill>
                  <a:schemeClr val="dk1"/>
                </a:solidFill>
                <a:latin typeface="Georgia"/>
                <a:ea typeface="Georgia"/>
                <a:cs typeface="Georgia"/>
                <a:sym typeface="Georgia"/>
              </a:defRPr>
            </a:lvl7pPr>
            <a:lvl8pPr lvl="7">
              <a:spcBef>
                <a:spcPts val="360"/>
              </a:spcBef>
              <a:buClr>
                <a:schemeClr val="dk1"/>
              </a:buClr>
              <a:buSzPct val="100000"/>
              <a:buFont typeface="Georgia"/>
              <a:defRPr sz="1800">
                <a:solidFill>
                  <a:schemeClr val="dk1"/>
                </a:solidFill>
                <a:latin typeface="Georgia"/>
                <a:ea typeface="Georgia"/>
                <a:cs typeface="Georgia"/>
                <a:sym typeface="Georgia"/>
              </a:defRPr>
            </a:lvl8pPr>
            <a:lvl9pPr lvl="8">
              <a:spcBef>
                <a:spcPts val="360"/>
              </a:spcBef>
              <a:buClr>
                <a:schemeClr val="dk1"/>
              </a:buClr>
              <a:buSzPct val="100000"/>
              <a:buFont typeface="Georgia"/>
              <a:defRPr sz="1800">
                <a:solidFill>
                  <a:schemeClr val="dk1"/>
                </a:solidFill>
                <a:latin typeface="Georgia"/>
                <a:ea typeface="Georgia"/>
                <a:cs typeface="Georgia"/>
                <a:sym typeface="Georgia"/>
              </a:defRPr>
            </a:lvl9pPr>
          </a:lstStyle>
          <a:p>
            <a:endParaRPr/>
          </a:p>
        </p:txBody>
      </p:sp>
      <p:sp>
        <p:nvSpPr>
          <p:cNvPr id="8" name="Shape 8"/>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300">
                <a:solidFill>
                  <a:schemeClr val="lt2"/>
                </a:solidFill>
                <a:latin typeface="Georgia"/>
                <a:ea typeface="Georgia"/>
                <a:cs typeface="Georgia"/>
                <a:sym typeface="Georgia"/>
              </a:rPr>
              <a:t>‹#›</a:t>
            </a:fld>
            <a:endParaRPr lang="en" sz="1300">
              <a:solidFill>
                <a:schemeClr val="lt2"/>
              </a:solidFill>
              <a:latin typeface="Georgia"/>
              <a:ea typeface="Georgia"/>
              <a:cs typeface="Georgia"/>
              <a:sym typeface="Georgi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docs.google.com/document/d/1IOZ3Te3WWaP0xfjA6MRvUrgqiJ-mTy9Z7QlKIsopItM/edit?usp=shar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Shape 50"/>
          <p:cNvSpPr txBox="1">
            <a:spLocks noGrp="1"/>
          </p:cNvSpPr>
          <p:nvPr>
            <p:ph type="ctrTitle"/>
          </p:nvPr>
        </p:nvSpPr>
        <p:spPr>
          <a:xfrm>
            <a:off x="685800" y="1746892"/>
            <a:ext cx="7772400" cy="1238099"/>
          </a:xfrm>
          <a:prstGeom prst="rect">
            <a:avLst/>
          </a:prstGeom>
        </p:spPr>
        <p:txBody>
          <a:bodyPr lIns="91425" tIns="91425" rIns="91425" bIns="91425" anchor="b" anchorCtr="0">
            <a:noAutofit/>
          </a:bodyPr>
          <a:lstStyle/>
          <a:p>
            <a:pPr lvl="0">
              <a:spcBef>
                <a:spcPts val="0"/>
              </a:spcBef>
              <a:buNone/>
            </a:pPr>
            <a:r>
              <a:rPr lang="en"/>
              <a:t>The Essay</a:t>
            </a:r>
          </a:p>
        </p:txBody>
      </p:sp>
      <p:pic>
        <p:nvPicPr>
          <p:cNvPr id="51" name="Shape 51" descr="keep-calm-and-write-the-essay-4.png"/>
          <p:cNvPicPr preferRelativeResize="0"/>
          <p:nvPr/>
        </p:nvPicPr>
        <p:blipFill>
          <a:blip r:embed="rId3">
            <a:alphaModFix/>
          </a:blip>
          <a:stretch>
            <a:fillRect/>
          </a:stretch>
        </p:blipFill>
        <p:spPr>
          <a:xfrm>
            <a:off x="2661200" y="342487"/>
            <a:ext cx="3821575" cy="44585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Pre-Writing!</a:t>
            </a:r>
          </a:p>
        </p:txBody>
      </p:sp>
      <p:pic>
        <p:nvPicPr>
          <p:cNvPr id="107" name="Shape 107" descr="essay_flowchart.gif"/>
          <p:cNvPicPr preferRelativeResize="0"/>
          <p:nvPr/>
        </p:nvPicPr>
        <p:blipFill>
          <a:blip r:embed="rId3">
            <a:alphaModFix/>
          </a:blip>
          <a:stretch>
            <a:fillRect/>
          </a:stretch>
        </p:blipFill>
        <p:spPr>
          <a:xfrm>
            <a:off x="2246516" y="1166175"/>
            <a:ext cx="4039714" cy="39147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Your Turn!</a:t>
            </a:r>
          </a:p>
        </p:txBody>
      </p:sp>
      <p:sp>
        <p:nvSpPr>
          <p:cNvPr id="113" name="Shape 11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a:t>Pull out a piece of paper. Follow along to complete all the writing steps before you write your essay.</a:t>
            </a:r>
          </a:p>
          <a:p>
            <a:pPr lvl="0" rtl="0">
              <a:spcBef>
                <a:spcPts val="0"/>
              </a:spcBef>
              <a:buNone/>
            </a:pPr>
            <a:endParaRPr/>
          </a:p>
          <a:p>
            <a:pPr lvl="0" algn="ctr" rtl="0">
              <a:spcBef>
                <a:spcPts val="0"/>
              </a:spcBef>
              <a:buNone/>
            </a:pPr>
            <a:r>
              <a:rPr lang="en" sz="3600" u="sng">
                <a:solidFill>
                  <a:schemeClr val="hlink"/>
                </a:solidFill>
                <a:hlinkClick r:id="rId3"/>
              </a:rPr>
              <a:t>Essay Prompt # 1</a:t>
            </a:r>
          </a:p>
          <a:p>
            <a:pPr lvl="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What is an Expository Essay?</a:t>
            </a:r>
          </a:p>
        </p:txBody>
      </p:sp>
      <p:sp>
        <p:nvSpPr>
          <p:cNvPr id="57" name="Shape 57"/>
          <p:cNvSpPr txBox="1">
            <a:spLocks noGrp="1"/>
          </p:cNvSpPr>
          <p:nvPr>
            <p:ph type="body" idx="1"/>
          </p:nvPr>
        </p:nvSpPr>
        <p:spPr>
          <a:xfrm>
            <a:off x="457200" y="965650"/>
            <a:ext cx="8229600" cy="3725699"/>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endParaRPr sz="1100">
              <a:latin typeface="Times New Roman"/>
              <a:ea typeface="Times New Roman"/>
              <a:cs typeface="Times New Roman"/>
              <a:sym typeface="Times New Roman"/>
            </a:endParaRPr>
          </a:p>
          <a:p>
            <a:pPr lvl="0" rtl="0">
              <a:spcBef>
                <a:spcPts val="0"/>
              </a:spcBef>
              <a:buClr>
                <a:schemeClr val="dk1"/>
              </a:buClr>
              <a:buSzPct val="45833"/>
              <a:buFont typeface="Arial"/>
              <a:buNone/>
            </a:pPr>
            <a:r>
              <a:rPr lang="en" sz="2400">
                <a:latin typeface="Times New Roman"/>
                <a:ea typeface="Times New Roman"/>
                <a:cs typeface="Times New Roman"/>
                <a:sym typeface="Times New Roman"/>
              </a:rPr>
              <a:t>An essay is a piece of writing that makes a point about a subject, problem, issue, or question that the writer feels is worth writing about. An essay is </a:t>
            </a:r>
            <a:r>
              <a:rPr lang="en" sz="2400" i="1">
                <a:latin typeface="Times New Roman"/>
                <a:ea typeface="Times New Roman"/>
                <a:cs typeface="Times New Roman"/>
                <a:sym typeface="Times New Roman"/>
              </a:rPr>
              <a:t>expository </a:t>
            </a:r>
            <a:r>
              <a:rPr lang="en" sz="2400">
                <a:latin typeface="Times New Roman"/>
                <a:ea typeface="Times New Roman"/>
                <a:cs typeface="Times New Roman"/>
                <a:sym typeface="Times New Roman"/>
              </a:rPr>
              <a:t>insofar as it centers on </a:t>
            </a:r>
            <a:r>
              <a:rPr lang="en" sz="2400" i="1">
                <a:latin typeface="Times New Roman"/>
                <a:ea typeface="Times New Roman"/>
                <a:cs typeface="Times New Roman"/>
                <a:sym typeface="Times New Roman"/>
              </a:rPr>
              <a:t>explaining</a:t>
            </a:r>
            <a:r>
              <a:rPr lang="en" sz="2400">
                <a:latin typeface="Times New Roman"/>
                <a:ea typeface="Times New Roman"/>
                <a:cs typeface="Times New Roman"/>
                <a:sym typeface="Times New Roman"/>
              </a:rPr>
              <a:t>, rather than simply describing something or narrating an event. (Exposition essentially means explanation.) Strong expository essays explain </a:t>
            </a:r>
            <a:r>
              <a:rPr lang="en" sz="2400" b="1">
                <a:latin typeface="Times New Roman"/>
                <a:ea typeface="Times New Roman"/>
                <a:cs typeface="Times New Roman"/>
                <a:sym typeface="Times New Roman"/>
              </a:rPr>
              <a:t>WHY</a:t>
            </a:r>
            <a:r>
              <a:rPr lang="en" sz="2400">
                <a:latin typeface="Times New Roman"/>
                <a:ea typeface="Times New Roman"/>
                <a:cs typeface="Times New Roman"/>
                <a:sym typeface="Times New Roman"/>
              </a:rPr>
              <a:t> something is as it is or </a:t>
            </a:r>
            <a:r>
              <a:rPr lang="en" sz="2400" b="1">
                <a:latin typeface="Times New Roman"/>
                <a:ea typeface="Times New Roman"/>
                <a:cs typeface="Times New Roman"/>
                <a:sym typeface="Times New Roman"/>
              </a:rPr>
              <a:t>HOW</a:t>
            </a:r>
            <a:r>
              <a:rPr lang="en" sz="2400">
                <a:latin typeface="Times New Roman"/>
                <a:ea typeface="Times New Roman"/>
                <a:cs typeface="Times New Roman"/>
                <a:sym typeface="Times New Roman"/>
              </a:rPr>
              <a:t> something comes about. Strong expository essays show the connections between specific, concrete facts or events and broader ideas that allow us to make sense of the world. </a:t>
            </a:r>
          </a:p>
          <a:p>
            <a:pPr lvl="0">
              <a:spcBef>
                <a:spcPts val="0"/>
              </a:spcBef>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What does it look like?</a:t>
            </a:r>
          </a:p>
        </p:txBody>
      </p:sp>
      <p:pic>
        <p:nvPicPr>
          <p:cNvPr id="63" name="Shape 63" descr="persuasive-essay-structure-pdf-box.png"/>
          <p:cNvPicPr preferRelativeResize="0"/>
          <p:nvPr/>
        </p:nvPicPr>
        <p:blipFill>
          <a:blip r:embed="rId3">
            <a:alphaModFix/>
          </a:blip>
          <a:stretch>
            <a:fillRect/>
          </a:stretch>
        </p:blipFill>
        <p:spPr>
          <a:xfrm>
            <a:off x="1580137" y="1131762"/>
            <a:ext cx="5983737" cy="38624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The Introduction</a:t>
            </a:r>
          </a:p>
        </p:txBody>
      </p:sp>
      <p:sp>
        <p:nvSpPr>
          <p:cNvPr id="69" name="Shape 6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2400" b="1">
                <a:solidFill>
                  <a:srgbClr val="000000"/>
                </a:solidFill>
                <a:latin typeface="Arial"/>
                <a:ea typeface="Arial"/>
                <a:cs typeface="Arial"/>
                <a:sym typeface="Arial"/>
              </a:rPr>
              <a:t>The introduction</a:t>
            </a:r>
            <a:r>
              <a:rPr lang="en" sz="2400">
                <a:solidFill>
                  <a:srgbClr val="000000"/>
                </a:solidFill>
                <a:latin typeface="Arial"/>
                <a:ea typeface="Arial"/>
                <a:cs typeface="Arial"/>
                <a:sym typeface="Arial"/>
              </a:rPr>
              <a:t> is like a blueprint for the rest of your essay. By reading your introduction, your reader should be able to:</a:t>
            </a:r>
          </a:p>
          <a:p>
            <a:pPr marL="457200" lvl="0" indent="-381000" rtl="0">
              <a:spcBef>
                <a:spcPts val="0"/>
              </a:spcBef>
              <a:buClr>
                <a:srgbClr val="000000"/>
              </a:buClr>
              <a:buSzPct val="100000"/>
              <a:buFont typeface="Arial"/>
            </a:pPr>
            <a:r>
              <a:rPr lang="en" sz="2400">
                <a:solidFill>
                  <a:srgbClr val="000000"/>
                </a:solidFill>
                <a:latin typeface="Arial"/>
                <a:ea typeface="Arial"/>
                <a:cs typeface="Arial"/>
                <a:sym typeface="Arial"/>
              </a:rPr>
              <a:t>Get enough background of the story or topic to understand your thesis</a:t>
            </a:r>
          </a:p>
          <a:p>
            <a:pPr marL="457200" lvl="0" indent="-381000" rtl="0">
              <a:spcBef>
                <a:spcPts val="0"/>
              </a:spcBef>
              <a:buClr>
                <a:srgbClr val="000000"/>
              </a:buClr>
              <a:buSzPct val="100000"/>
              <a:buFont typeface="Arial"/>
            </a:pPr>
            <a:r>
              <a:rPr lang="en" sz="2400">
                <a:solidFill>
                  <a:srgbClr val="000000"/>
                </a:solidFill>
                <a:latin typeface="Arial"/>
                <a:ea typeface="Arial"/>
                <a:cs typeface="Arial"/>
                <a:sym typeface="Arial"/>
              </a:rPr>
              <a:t>Predict what the rest of your essay will be about</a:t>
            </a:r>
          </a:p>
          <a:p>
            <a:pPr lvl="0" rtl="0">
              <a:spcBef>
                <a:spcPts val="0"/>
              </a:spcBef>
              <a:buNone/>
            </a:pPr>
            <a:endParaRPr sz="2400">
              <a:solidFill>
                <a:srgbClr val="000000"/>
              </a:solidFill>
              <a:latin typeface="Arial"/>
              <a:ea typeface="Arial"/>
              <a:cs typeface="Arial"/>
              <a:sym typeface="Arial"/>
            </a:endParaRPr>
          </a:p>
          <a:p>
            <a:pPr lvl="0" rtl="0">
              <a:spcBef>
                <a:spcPts val="0"/>
              </a:spcBef>
              <a:buNone/>
            </a:pPr>
            <a:r>
              <a:rPr lang="en" sz="2400" b="1">
                <a:solidFill>
                  <a:srgbClr val="000000"/>
                </a:solidFill>
                <a:latin typeface="Arial"/>
                <a:ea typeface="Arial"/>
                <a:cs typeface="Arial"/>
                <a:sym typeface="Arial"/>
              </a:rPr>
              <a:t>Thesis:</a:t>
            </a:r>
            <a:r>
              <a:rPr lang="en" sz="2400">
                <a:solidFill>
                  <a:srgbClr val="000000"/>
                </a:solidFill>
                <a:latin typeface="Arial"/>
                <a:ea typeface="Arial"/>
                <a:cs typeface="Arial"/>
                <a:sym typeface="Arial"/>
              </a:rPr>
              <a:t> In one to two sentences, tell the reader what the main idea of your essay is. This sets up the purpose for the rest of the essay, so make it specific and make it clear.</a:t>
            </a:r>
          </a:p>
          <a:p>
            <a:pPr lvl="0">
              <a:spcBef>
                <a:spcPts val="0"/>
              </a:spcBef>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Body (PIE) Paragraphs</a:t>
            </a:r>
          </a:p>
        </p:txBody>
      </p:sp>
      <p:sp>
        <p:nvSpPr>
          <p:cNvPr id="75" name="Shape 75"/>
          <p:cNvSpPr/>
          <p:nvPr/>
        </p:nvSpPr>
        <p:spPr>
          <a:xfrm>
            <a:off x="265775" y="1180875"/>
            <a:ext cx="8520300" cy="1141200"/>
          </a:xfrm>
          <a:prstGeom prst="roundRect">
            <a:avLst>
              <a:gd name="adj" fmla="val 16667"/>
            </a:avLst>
          </a:prstGeom>
          <a:solidFill>
            <a:srgbClr val="6D9EEB"/>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sz="2300" b="1">
                <a:solidFill>
                  <a:schemeClr val="dk1"/>
                </a:solidFill>
              </a:rPr>
              <a:t>POINT (Topic Sentence)</a:t>
            </a:r>
            <a:r>
              <a:rPr lang="en" sz="2300">
                <a:solidFill>
                  <a:schemeClr val="dk1"/>
                </a:solidFill>
              </a:rPr>
              <a:t>: In a sentence or two, make a specific statement that previews the point of the paragraph, requires explanation.</a:t>
            </a:r>
          </a:p>
        </p:txBody>
      </p:sp>
      <p:sp>
        <p:nvSpPr>
          <p:cNvPr id="76" name="Shape 76"/>
          <p:cNvSpPr/>
          <p:nvPr/>
        </p:nvSpPr>
        <p:spPr>
          <a:xfrm>
            <a:off x="265775" y="2401662"/>
            <a:ext cx="8520300" cy="857400"/>
          </a:xfrm>
          <a:prstGeom prst="roundRect">
            <a:avLst>
              <a:gd name="adj" fmla="val 16667"/>
            </a:avLst>
          </a:prstGeom>
          <a:solidFill>
            <a:srgbClr val="E06666"/>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sz="2300" b="1">
                <a:solidFill>
                  <a:schemeClr val="dk1"/>
                </a:solidFill>
              </a:rPr>
              <a:t>INFORMATION (Evidence):</a:t>
            </a:r>
            <a:r>
              <a:rPr lang="en" sz="2300">
                <a:solidFill>
                  <a:schemeClr val="dk1"/>
                </a:solidFill>
              </a:rPr>
              <a:t> Include a Story, personal example, quote, or fact</a:t>
            </a:r>
          </a:p>
        </p:txBody>
      </p:sp>
      <p:sp>
        <p:nvSpPr>
          <p:cNvPr id="77" name="Shape 77"/>
          <p:cNvSpPr/>
          <p:nvPr/>
        </p:nvSpPr>
        <p:spPr>
          <a:xfrm>
            <a:off x="265775" y="3338675"/>
            <a:ext cx="8520300" cy="1726800"/>
          </a:xfrm>
          <a:prstGeom prst="roundRect">
            <a:avLst>
              <a:gd name="adj" fmla="val 16667"/>
            </a:avLst>
          </a:prstGeom>
          <a:solidFill>
            <a:srgbClr val="FFD966"/>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0"/>
              </a:spcBef>
              <a:buClr>
                <a:schemeClr val="dk1"/>
              </a:buClr>
              <a:buSzPct val="47826"/>
              <a:buFont typeface="Arial"/>
              <a:buNone/>
            </a:pPr>
            <a:r>
              <a:rPr lang="en" sz="2300" b="1">
                <a:solidFill>
                  <a:schemeClr val="dk1"/>
                </a:solidFill>
              </a:rPr>
              <a:t>EXPLANATION (Analysis):</a:t>
            </a:r>
            <a:r>
              <a:rPr lang="en" sz="2300">
                <a:solidFill>
                  <a:schemeClr val="dk1"/>
                </a:solidFill>
              </a:rPr>
              <a:t> 2 – 3 lines of analysis per 1 line of evidence. Connect the idea you introduced in the topic sentence and the evidence. How do they work together? How does the evidence illustrate your point?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POINT (Topic Sentence)</a:t>
            </a:r>
          </a:p>
        </p:txBody>
      </p:sp>
      <p:sp>
        <p:nvSpPr>
          <p:cNvPr id="83" name="Shape 8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Clr>
                <a:schemeClr val="dk1"/>
              </a:buClr>
              <a:buSzPct val="45833"/>
              <a:buFont typeface="Arial"/>
              <a:buNone/>
            </a:pPr>
            <a:r>
              <a:rPr lang="en" sz="2400" b="1" u="sng">
                <a:latin typeface="Calibri"/>
                <a:ea typeface="Calibri"/>
                <a:cs typeface="Calibri"/>
                <a:sym typeface="Calibri"/>
              </a:rPr>
              <a:t>Ideas for making a TOPIC SENTENCE:</a:t>
            </a:r>
          </a:p>
          <a:p>
            <a:pPr marL="457200" lvl="0" indent="-381000" rtl="0">
              <a:lnSpc>
                <a:spcPct val="115000"/>
              </a:lnSpc>
              <a:spcBef>
                <a:spcPts val="0"/>
              </a:spcBef>
              <a:buSzPct val="100000"/>
              <a:buFont typeface="Arial"/>
            </a:pPr>
            <a:r>
              <a:rPr lang="en" sz="2400">
                <a:latin typeface="Calibri"/>
                <a:ea typeface="Calibri"/>
                <a:cs typeface="Calibri"/>
                <a:sym typeface="Calibri"/>
              </a:rPr>
              <a:t>Decide what you want to say to support your thesis based on your reaction to the text</a:t>
            </a:r>
          </a:p>
          <a:p>
            <a:pPr marL="457200" lvl="0" indent="-381000" rtl="0">
              <a:lnSpc>
                <a:spcPct val="115000"/>
              </a:lnSpc>
              <a:spcBef>
                <a:spcPts val="0"/>
              </a:spcBef>
              <a:buSzPct val="100000"/>
              <a:buFont typeface="Arial"/>
            </a:pPr>
            <a:r>
              <a:rPr lang="en" sz="2400">
                <a:latin typeface="Calibri"/>
                <a:ea typeface="Calibri"/>
                <a:cs typeface="Calibri"/>
                <a:sym typeface="Calibri"/>
              </a:rPr>
              <a:t>Try categorizing your ideas and make a comment on a recurring theme you’ve found</a:t>
            </a:r>
          </a:p>
          <a:p>
            <a:pPr marL="457200" lvl="0" indent="-381000" rtl="0">
              <a:lnSpc>
                <a:spcPct val="115000"/>
              </a:lnSpc>
              <a:spcBef>
                <a:spcPts val="0"/>
              </a:spcBef>
              <a:buSzPct val="100000"/>
              <a:buFont typeface="Calibri"/>
            </a:pPr>
            <a:r>
              <a:rPr lang="en" sz="2400">
                <a:latin typeface="Calibri"/>
                <a:ea typeface="Calibri"/>
                <a:cs typeface="Calibri"/>
                <a:sym typeface="Calibri"/>
              </a:rPr>
              <a:t>Re-read your final sentence in the paragraph. Does it sum up your point? Does it say “tada! that’s my point!” Cut and paste it at the beginning of your paragraph.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Information (Evidence)</a:t>
            </a:r>
          </a:p>
        </p:txBody>
      </p:sp>
      <p:sp>
        <p:nvSpPr>
          <p:cNvPr id="89" name="Shape 8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Clr>
                <a:schemeClr val="dk1"/>
              </a:buClr>
              <a:buSzPct val="50000"/>
              <a:buFont typeface="Arial"/>
              <a:buNone/>
            </a:pPr>
            <a:r>
              <a:rPr lang="en" sz="2200" b="1" u="sng">
                <a:latin typeface="Calibri"/>
                <a:ea typeface="Calibri"/>
                <a:cs typeface="Calibri"/>
                <a:sym typeface="Calibri"/>
              </a:rPr>
              <a:t>Ideas for EVIDENCE:</a:t>
            </a:r>
          </a:p>
          <a:p>
            <a:pPr marL="457200" lvl="0" indent="-368300" rtl="0">
              <a:lnSpc>
                <a:spcPct val="115000"/>
              </a:lnSpc>
              <a:spcBef>
                <a:spcPts val="0"/>
              </a:spcBef>
              <a:buSzPct val="100000"/>
              <a:buFont typeface="Arial"/>
            </a:pPr>
            <a:r>
              <a:rPr lang="en" sz="2200">
                <a:latin typeface="Calibri"/>
                <a:ea typeface="Calibri"/>
                <a:cs typeface="Calibri"/>
                <a:sym typeface="Calibri"/>
              </a:rPr>
              <a:t>Information from the readings or class discussions (paraphrases or, occasionally, short quotes)</a:t>
            </a:r>
          </a:p>
          <a:p>
            <a:pPr marL="457200" lvl="0" indent="-368300" rtl="0">
              <a:lnSpc>
                <a:spcPct val="115000"/>
              </a:lnSpc>
              <a:spcBef>
                <a:spcPts val="0"/>
              </a:spcBef>
              <a:buSzPct val="100000"/>
              <a:buFont typeface="Arial"/>
            </a:pPr>
            <a:r>
              <a:rPr lang="en" sz="2200">
                <a:latin typeface="Calibri"/>
                <a:ea typeface="Calibri"/>
                <a:cs typeface="Calibri"/>
                <a:sym typeface="Calibri"/>
              </a:rPr>
              <a:t>Personal experience (stories, anecdotes, examples from your life)</a:t>
            </a:r>
          </a:p>
          <a:p>
            <a:pPr marL="457200" lvl="0" indent="-368300" rtl="0">
              <a:lnSpc>
                <a:spcPct val="115000"/>
              </a:lnSpc>
              <a:spcBef>
                <a:spcPts val="0"/>
              </a:spcBef>
              <a:buSzPct val="100000"/>
              <a:buFont typeface="Arial"/>
            </a:pPr>
            <a:r>
              <a:rPr lang="en" sz="2200">
                <a:latin typeface="Calibri"/>
                <a:ea typeface="Calibri"/>
                <a:cs typeface="Calibri"/>
                <a:sym typeface="Calibri"/>
              </a:rPr>
              <a:t>Representations in mass media (newspapers, magazines, television)</a:t>
            </a:r>
          </a:p>
          <a:p>
            <a:pPr marL="457200" lvl="0" indent="-368300" rtl="0">
              <a:lnSpc>
                <a:spcPct val="115000"/>
              </a:lnSpc>
              <a:spcBef>
                <a:spcPts val="0"/>
              </a:spcBef>
              <a:buSzPct val="100000"/>
              <a:buFont typeface="Arial"/>
            </a:pPr>
            <a:r>
              <a:rPr lang="en" sz="2200">
                <a:latin typeface="Calibri"/>
                <a:ea typeface="Calibri"/>
                <a:cs typeface="Calibri"/>
                <a:sym typeface="Calibri"/>
              </a:rPr>
              <a:t>Elements from popular culture (song lyrics, movie lines, TV characters, celebrities)</a:t>
            </a:r>
          </a:p>
          <a:p>
            <a:pPr marL="457200" lvl="0" indent="-368300" rtl="0">
              <a:lnSpc>
                <a:spcPct val="115000"/>
              </a:lnSpc>
              <a:spcBef>
                <a:spcPts val="0"/>
              </a:spcBef>
              <a:buSzPct val="100000"/>
              <a:buFont typeface="Arial"/>
            </a:pPr>
            <a:r>
              <a:rPr lang="en" sz="2200">
                <a:latin typeface="Calibri"/>
                <a:ea typeface="Calibri"/>
                <a:cs typeface="Calibri"/>
                <a:sym typeface="Calibri"/>
              </a:rPr>
              <a:t>Definitions (from the dictionary, the readings, or another source)</a:t>
            </a:r>
          </a:p>
          <a:p>
            <a:pPr marL="457200" lvl="0" indent="-368300" rtl="0">
              <a:lnSpc>
                <a:spcPct val="115000"/>
              </a:lnSpc>
              <a:spcBef>
                <a:spcPts val="0"/>
              </a:spcBef>
              <a:buSzPct val="100000"/>
              <a:buFont typeface="Arial"/>
            </a:pPr>
            <a:r>
              <a:rPr lang="en" sz="2200">
                <a:latin typeface="Calibri"/>
                <a:ea typeface="Calibri"/>
                <a:cs typeface="Calibri"/>
                <a:sym typeface="Calibri"/>
              </a:rPr>
              <a:t>Statistics (polls, percentages, data from research studies)</a:t>
            </a:r>
          </a:p>
          <a:p>
            <a:pPr lvl="0">
              <a:spcBef>
                <a:spcPts val="0"/>
              </a:spcBef>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Explanation (Analysis)</a:t>
            </a:r>
          </a:p>
        </p:txBody>
      </p:sp>
      <p:sp>
        <p:nvSpPr>
          <p:cNvPr id="95" name="Shape 95"/>
          <p:cNvSpPr txBox="1">
            <a:spLocks noGrp="1"/>
          </p:cNvSpPr>
          <p:nvPr>
            <p:ph type="body" idx="1"/>
          </p:nvPr>
        </p:nvSpPr>
        <p:spPr>
          <a:xfrm>
            <a:off x="457200" y="1000825"/>
            <a:ext cx="8229600" cy="3725699"/>
          </a:xfrm>
          <a:prstGeom prst="rect">
            <a:avLst/>
          </a:prstGeom>
        </p:spPr>
        <p:txBody>
          <a:bodyPr lIns="91425" tIns="91425" rIns="91425" bIns="91425" anchor="t" anchorCtr="0">
            <a:noAutofit/>
          </a:bodyPr>
          <a:lstStyle/>
          <a:p>
            <a:pPr lvl="0" rtl="0">
              <a:spcBef>
                <a:spcPts val="0"/>
              </a:spcBef>
              <a:buNone/>
            </a:pPr>
            <a:r>
              <a:rPr lang="en" sz="2200" b="1" u="sng">
                <a:latin typeface="Calibri"/>
                <a:ea typeface="Calibri"/>
                <a:cs typeface="Calibri"/>
                <a:sym typeface="Calibri"/>
              </a:rPr>
              <a:t>Ideas for ANALYSIS:</a:t>
            </a:r>
          </a:p>
          <a:p>
            <a:pPr marL="457200" lvl="0" indent="-368300" rtl="0">
              <a:spcBef>
                <a:spcPts val="0"/>
              </a:spcBef>
              <a:buSzPct val="100000"/>
              <a:buFont typeface="Calibri"/>
            </a:pPr>
            <a:r>
              <a:rPr lang="en" sz="2200">
                <a:latin typeface="Calibri"/>
                <a:ea typeface="Calibri"/>
                <a:cs typeface="Calibri"/>
                <a:sym typeface="Calibri"/>
              </a:rPr>
              <a:t>Interpret, analyze, explain the information, opinion or quote you’ve included</a:t>
            </a:r>
          </a:p>
          <a:p>
            <a:pPr marL="457200" lvl="0" indent="-368300" rtl="0">
              <a:spcBef>
                <a:spcPts val="0"/>
              </a:spcBef>
              <a:buSzPct val="100000"/>
              <a:buFont typeface="Calibri"/>
            </a:pPr>
            <a:r>
              <a:rPr lang="en" sz="2200">
                <a:latin typeface="Calibri"/>
                <a:ea typeface="Calibri"/>
                <a:cs typeface="Calibri"/>
                <a:sym typeface="Calibri"/>
              </a:rPr>
              <a:t>Comment on the accuracy (or inaccuracy) of the quote, fact, data, information, etc.</a:t>
            </a:r>
          </a:p>
          <a:p>
            <a:pPr marL="457200" lvl="0" indent="-368300" rtl="0">
              <a:spcBef>
                <a:spcPts val="0"/>
              </a:spcBef>
              <a:buSzPct val="100000"/>
              <a:buFont typeface="Calibri"/>
            </a:pPr>
            <a:r>
              <a:rPr lang="en" sz="2200">
                <a:latin typeface="Calibri"/>
                <a:ea typeface="Calibri"/>
                <a:cs typeface="Calibri"/>
                <a:sym typeface="Calibri"/>
              </a:rPr>
              <a:t>Decipher the meaning or try to better your understanding of your observation, findings or experience</a:t>
            </a:r>
          </a:p>
          <a:p>
            <a:pPr marL="457200" lvl="0" indent="-368300" rtl="0">
              <a:spcBef>
                <a:spcPts val="0"/>
              </a:spcBef>
              <a:buSzPct val="100000"/>
              <a:buFont typeface="Calibri"/>
            </a:pPr>
            <a:r>
              <a:rPr lang="en" sz="2200" b="1">
                <a:latin typeface="Calibri"/>
                <a:ea typeface="Calibri"/>
                <a:cs typeface="Calibri"/>
                <a:sym typeface="Calibri"/>
              </a:rPr>
              <a:t>Suggest to your reader how the information relates to your THESIS.</a:t>
            </a:r>
          </a:p>
          <a:p>
            <a:pPr marL="457200" lvl="0" indent="-368300" rtl="0">
              <a:spcBef>
                <a:spcPts val="0"/>
              </a:spcBef>
              <a:buSzPct val="100000"/>
              <a:buFont typeface="Calibri"/>
            </a:pPr>
            <a:r>
              <a:rPr lang="en" sz="2200" b="1">
                <a:latin typeface="Calibri"/>
                <a:ea typeface="Calibri"/>
                <a:cs typeface="Calibri"/>
                <a:sym typeface="Calibri"/>
              </a:rPr>
              <a:t>Explain how, what, and why your evidence illustrates/proves your point. Evidence never speaks for itself.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Conclusion</a:t>
            </a:r>
          </a:p>
        </p:txBody>
      </p:sp>
      <p:sp>
        <p:nvSpPr>
          <p:cNvPr id="101" name="Shape 101"/>
          <p:cNvSpPr txBox="1">
            <a:spLocks noGrp="1"/>
          </p:cNvSpPr>
          <p:nvPr>
            <p:ph type="body" idx="1"/>
          </p:nvPr>
        </p:nvSpPr>
        <p:spPr>
          <a:xfrm>
            <a:off x="457200" y="1063375"/>
            <a:ext cx="8229600" cy="3725699"/>
          </a:xfrm>
          <a:prstGeom prst="rect">
            <a:avLst/>
          </a:prstGeom>
        </p:spPr>
        <p:txBody>
          <a:bodyPr lIns="91425" tIns="91425" rIns="91425" bIns="91425" anchor="t" anchorCtr="0">
            <a:noAutofit/>
          </a:bodyPr>
          <a:lstStyle/>
          <a:p>
            <a:pPr lvl="0" rtl="0">
              <a:spcBef>
                <a:spcPts val="0"/>
              </a:spcBef>
              <a:buClr>
                <a:schemeClr val="dk1"/>
              </a:buClr>
              <a:buSzPct val="50000"/>
              <a:buFont typeface="Arial"/>
              <a:buNone/>
            </a:pPr>
            <a:r>
              <a:rPr lang="en" sz="2200">
                <a:latin typeface="Arial"/>
                <a:ea typeface="Arial"/>
                <a:cs typeface="Arial"/>
                <a:sym typeface="Arial"/>
              </a:rPr>
              <a:t>The Conclusion is not just a mere summary of your paper. In the conclusion, ask yourself the questions that seem most relevant to you and your purpose:</a:t>
            </a:r>
          </a:p>
          <a:p>
            <a:pPr marL="457200" lvl="0" indent="-368300" rtl="0">
              <a:spcBef>
                <a:spcPts val="0"/>
              </a:spcBef>
              <a:buSzPct val="100000"/>
              <a:buFont typeface="Arial"/>
            </a:pPr>
            <a:r>
              <a:rPr lang="en" sz="2200">
                <a:latin typeface="Arial"/>
                <a:ea typeface="Arial"/>
                <a:cs typeface="Arial"/>
                <a:sym typeface="Arial"/>
              </a:rPr>
              <a:t>Now that you’ve written a whole paper on a certain topic, do you feel as if you have any new insights?</a:t>
            </a:r>
          </a:p>
          <a:p>
            <a:pPr marL="457200" lvl="0" indent="-368300" rtl="0">
              <a:spcBef>
                <a:spcPts val="0"/>
              </a:spcBef>
              <a:buSzPct val="100000"/>
              <a:buFont typeface="Arial"/>
            </a:pPr>
            <a:r>
              <a:rPr lang="en" sz="2200">
                <a:latin typeface="Arial"/>
                <a:ea typeface="Arial"/>
                <a:cs typeface="Arial"/>
                <a:sym typeface="Arial"/>
              </a:rPr>
              <a:t>What’s the last thing you want the reader to know? Do you want to elaborate on a certain point? Do you want to convince them one last time?</a:t>
            </a:r>
          </a:p>
          <a:p>
            <a:pPr marL="457200" lvl="0" indent="-368300" rtl="0">
              <a:spcBef>
                <a:spcPts val="0"/>
              </a:spcBef>
              <a:buSzPct val="100000"/>
              <a:buFont typeface="Arial"/>
            </a:pPr>
            <a:r>
              <a:rPr lang="en" sz="2200">
                <a:latin typeface="Arial"/>
                <a:ea typeface="Arial"/>
                <a:cs typeface="Arial"/>
                <a:sym typeface="Arial"/>
              </a:rPr>
              <a:t>Did you propose anything? Do you have a solution to any of the problems you discussed?</a:t>
            </a:r>
          </a:p>
          <a:p>
            <a:pPr marL="457200" lvl="0" indent="-368300" rtl="0">
              <a:spcBef>
                <a:spcPts val="0"/>
              </a:spcBef>
              <a:buSzPct val="100000"/>
              <a:buFont typeface="Arial"/>
            </a:pPr>
            <a:r>
              <a:rPr lang="en" sz="2200">
                <a:latin typeface="Arial"/>
                <a:ea typeface="Arial"/>
                <a:cs typeface="Arial"/>
                <a:sym typeface="Arial"/>
              </a:rPr>
              <a:t>Did you discover anything about yourself or your opinion?</a:t>
            </a:r>
          </a:p>
        </p:txBody>
      </p:sp>
    </p:spTree>
  </p:cSld>
  <p:clrMapOvr>
    <a:masterClrMapping/>
  </p:clrMapOvr>
</p:sld>
</file>

<file path=ppt/theme/theme1.xml><?xml version="1.0" encoding="utf-8"?>
<a:theme xmlns:a="http://schemas.openxmlformats.org/drawingml/2006/main" name="paper-plan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689</Words>
  <Application>Microsoft Macintosh PowerPoint</Application>
  <PresentationFormat>On-screen Show (16:9)</PresentationFormat>
  <Paragraphs>46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paper-plane</vt:lpstr>
      <vt:lpstr>The Essay</vt:lpstr>
      <vt:lpstr>What is an Expository Essay?</vt:lpstr>
      <vt:lpstr>What does it look like?</vt:lpstr>
      <vt:lpstr>The Introduction</vt:lpstr>
      <vt:lpstr>Body (PIE) Paragraphs</vt:lpstr>
      <vt:lpstr>POINT (Topic Sentence)</vt:lpstr>
      <vt:lpstr>Information (Evidence)</vt:lpstr>
      <vt:lpstr>Explanation (Analysis)</vt:lpstr>
      <vt:lpstr>Conclusion</vt:lpstr>
      <vt:lpstr>Pre-Writing!</vt:lpstr>
      <vt:lpstr>Your Turn!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Essay</dc:title>
  <cp:lastModifiedBy>Julie  Pesano</cp:lastModifiedBy>
  <cp:revision>1</cp:revision>
  <dcterms:modified xsi:type="dcterms:W3CDTF">2017-01-08T23:47:37Z</dcterms:modified>
</cp:coreProperties>
</file>