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sldIdLst>
    <p:sldId id="256" r:id="rId2"/>
    <p:sldId id="257" r:id="rId3"/>
    <p:sldId id="258" r:id="rId4"/>
    <p:sldId id="259" r:id="rId5"/>
    <p:sldId id="260" r:id="rId6"/>
    <p:sldId id="266" r:id="rId7"/>
    <p:sldId id="262" r:id="rId8"/>
    <p:sldId id="263" r:id="rId9"/>
    <p:sldId id="264" r:id="rId10"/>
    <p:sldId id="265"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6618" autoAdjust="0"/>
    <p:restoredTop sz="94718" autoAdjust="0"/>
  </p:normalViewPr>
  <p:slideViewPr>
    <p:cSldViewPr>
      <p:cViewPr varScale="1">
        <p:scale>
          <a:sx n="141" d="100"/>
          <a:sy n="141" d="100"/>
        </p:scale>
        <p:origin x="-144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2F634EC8-7709-4A0C-9889-F4FE81E2C2E7}" type="datetimeFigureOut">
              <a:rPr lang="en-US" smtClean="0"/>
              <a:pPr/>
              <a:t>11/24/10</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422EA37-74AB-421F-8131-C325454CDCA4}"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634EC8-7709-4A0C-9889-F4FE81E2C2E7}" type="datetimeFigureOut">
              <a:rPr lang="en-US" smtClean="0"/>
              <a:pPr/>
              <a:t>11/24/10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2EA37-74AB-421F-8131-C325454CDC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634EC8-7709-4A0C-9889-F4FE81E2C2E7}" type="datetimeFigureOut">
              <a:rPr lang="en-US" smtClean="0"/>
              <a:pPr/>
              <a:t>11/24/10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2EA37-74AB-421F-8131-C325454CDC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634EC8-7709-4A0C-9889-F4FE81E2C2E7}" type="datetimeFigureOut">
              <a:rPr lang="en-US" smtClean="0"/>
              <a:pPr/>
              <a:t>11/24/10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2EA37-74AB-421F-8131-C325454CDCA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F634EC8-7709-4A0C-9889-F4FE81E2C2E7}" type="datetimeFigureOut">
              <a:rPr lang="en-US" smtClean="0"/>
              <a:pPr/>
              <a:t>11/24/10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2EA37-74AB-421F-8131-C325454CDCA4}"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634EC8-7709-4A0C-9889-F4FE81E2C2E7}" type="datetimeFigureOut">
              <a:rPr lang="en-US" smtClean="0"/>
              <a:pPr/>
              <a:t>11/24/10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22EA37-74AB-421F-8131-C325454CDCA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F634EC8-7709-4A0C-9889-F4FE81E2C2E7}" type="datetimeFigureOut">
              <a:rPr lang="en-US" smtClean="0"/>
              <a:pPr/>
              <a:t>11/24/10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22EA37-74AB-421F-8131-C325454CDCA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F634EC8-7709-4A0C-9889-F4FE81E2C2E7}" type="datetimeFigureOut">
              <a:rPr lang="en-US" smtClean="0"/>
              <a:pPr/>
              <a:t>11/24/10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22EA37-74AB-421F-8131-C325454CDC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2F634EC8-7709-4A0C-9889-F4FE81E2C2E7}" type="datetimeFigureOut">
              <a:rPr lang="en-US" smtClean="0"/>
              <a:pPr/>
              <a:t>11/24/10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22EA37-74AB-421F-8131-C325454CDCA4}"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F634EC8-7709-4A0C-9889-F4FE81E2C2E7}" type="datetimeFigureOut">
              <a:rPr lang="en-US" smtClean="0"/>
              <a:pPr/>
              <a:t>11/24/10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22EA37-74AB-421F-8131-C325454CDCA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F634EC8-7709-4A0C-9889-F4FE81E2C2E7}" type="datetimeFigureOut">
              <a:rPr lang="en-US" smtClean="0"/>
              <a:pPr/>
              <a:t>11/24/10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22EA37-74AB-421F-8131-C325454CDCA4}"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2F634EC8-7709-4A0C-9889-F4FE81E2C2E7}" type="datetimeFigureOut">
              <a:rPr lang="en-US" smtClean="0"/>
              <a:pPr/>
              <a:t>11/24/10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D422EA37-74AB-421F-8131-C325454CDCA4}"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Ralph Waldo Emerson</a:t>
            </a:r>
            <a:endParaRPr lang="en-US" dirty="0"/>
          </a:p>
        </p:txBody>
      </p:sp>
      <p:sp>
        <p:nvSpPr>
          <p:cNvPr id="3" name="Subtitle 2"/>
          <p:cNvSpPr>
            <a:spLocks noGrp="1"/>
          </p:cNvSpPr>
          <p:nvPr>
            <p:ph type="subTitle" idx="1"/>
          </p:nvPr>
        </p:nvSpPr>
        <p:spPr/>
        <p:txBody>
          <a:bodyPr>
            <a:normAutofit/>
          </a:bodyPr>
          <a:lstStyle/>
          <a:p>
            <a:r>
              <a:rPr lang="en-US" sz="4400" dirty="0" smtClean="0"/>
              <a:t> Self-Reliance</a:t>
            </a:r>
            <a:endParaRPr lang="en-US" sz="4400" dirty="0"/>
          </a:p>
        </p:txBody>
      </p:sp>
      <p:pic>
        <p:nvPicPr>
          <p:cNvPr id="1026" name="Picture 2" descr="C:\Users\Evelyn\Pictures\RalphWaldoEmerson_v.2.jpg"/>
          <p:cNvPicPr>
            <a:picLocks noChangeAspect="1" noChangeArrowheads="1"/>
          </p:cNvPicPr>
          <p:nvPr/>
        </p:nvPicPr>
        <p:blipFill>
          <a:blip r:embed="rId2" cstate="print"/>
          <a:srcRect/>
          <a:stretch>
            <a:fillRect/>
          </a:stretch>
        </p:blipFill>
        <p:spPr bwMode="auto">
          <a:xfrm>
            <a:off x="5410201" y="1774700"/>
            <a:ext cx="3733800" cy="4876342"/>
          </a:xfrm>
          <a:prstGeom prst="rect">
            <a:avLst/>
          </a:prstGeom>
          <a:noFill/>
        </p:spPr>
      </p:pic>
      <p:pic>
        <p:nvPicPr>
          <p:cNvPr id="1027" name="Picture 3" descr="C:\Users\Evelyn\Pictures\PhilosopherSelfReliance02.jpg"/>
          <p:cNvPicPr>
            <a:picLocks noChangeAspect="1" noChangeArrowheads="1"/>
          </p:cNvPicPr>
          <p:nvPr/>
        </p:nvPicPr>
        <p:blipFill>
          <a:blip r:embed="rId3" cstate="print"/>
          <a:srcRect/>
          <a:stretch>
            <a:fillRect/>
          </a:stretch>
        </p:blipFill>
        <p:spPr bwMode="auto">
          <a:xfrm>
            <a:off x="990600" y="2944461"/>
            <a:ext cx="4419600" cy="371111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500" fill="hold"/>
                                        <p:tgtEl>
                                          <p:spTgt spid="1026"/>
                                        </p:tgtEl>
                                        <p:attrNameLst>
                                          <p:attrName>ppt_x</p:attrName>
                                        </p:attrNameLst>
                                      </p:cBhvr>
                                      <p:tavLst>
                                        <p:tav tm="0">
                                          <p:val>
                                            <p:strVal val="#ppt_x"/>
                                          </p:val>
                                        </p:tav>
                                        <p:tav tm="100000">
                                          <p:val>
                                            <p:strVal val="#ppt_x"/>
                                          </p:val>
                                        </p:tav>
                                      </p:tavLst>
                                    </p:anim>
                                    <p:anim calcmode="lin" valueType="num">
                                      <p:cBhvr additive="base">
                                        <p:cTn id="1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27"/>
                                        </p:tgtEl>
                                        <p:attrNameLst>
                                          <p:attrName>style.visibility</p:attrName>
                                        </p:attrNameLst>
                                      </p:cBhvr>
                                      <p:to>
                                        <p:strVal val="visible"/>
                                      </p:to>
                                    </p:set>
                                    <p:anim calcmode="lin" valueType="num">
                                      <p:cBhvr additive="base">
                                        <p:cTn id="21" dur="500" fill="hold"/>
                                        <p:tgtEl>
                                          <p:spTgt spid="1027"/>
                                        </p:tgtEl>
                                        <p:attrNameLst>
                                          <p:attrName>ppt_x</p:attrName>
                                        </p:attrNameLst>
                                      </p:cBhvr>
                                      <p:tavLst>
                                        <p:tav tm="0">
                                          <p:val>
                                            <p:strVal val="#ppt_x"/>
                                          </p:val>
                                        </p:tav>
                                        <p:tav tm="100000">
                                          <p:val>
                                            <p:strVal val="#ppt_x"/>
                                          </p:val>
                                        </p:tav>
                                      </p:tavLst>
                                    </p:anim>
                                    <p:anim calcmode="lin" valueType="num">
                                      <p:cBhvr additive="base">
                                        <p:cTn id="22"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“Welcome evermore to gods and men is the self-helping man” (Emerson 545).</a:t>
            </a:r>
            <a:endParaRPr lang="en-US" sz="3600" dirty="0"/>
          </a:p>
        </p:txBody>
      </p:sp>
      <p:sp>
        <p:nvSpPr>
          <p:cNvPr id="4" name="Content Placeholder 3"/>
          <p:cNvSpPr>
            <a:spLocks noGrp="1"/>
          </p:cNvSpPr>
          <p:nvPr>
            <p:ph sz="half" idx="1"/>
          </p:nvPr>
        </p:nvSpPr>
        <p:spPr/>
        <p:txBody>
          <a:bodyPr>
            <a:normAutofit lnSpcReduction="10000"/>
          </a:bodyPr>
          <a:lstStyle/>
          <a:p>
            <a:r>
              <a:rPr lang="en-US" dirty="0" smtClean="0"/>
              <a:t>Theme: Self-Help Man</a:t>
            </a:r>
          </a:p>
          <a:p>
            <a:endParaRPr lang="en-US" dirty="0" smtClean="0"/>
          </a:p>
          <a:p>
            <a:r>
              <a:rPr lang="en-US" dirty="0" smtClean="0"/>
              <a:t>POV: Third Person</a:t>
            </a:r>
          </a:p>
        </p:txBody>
      </p:sp>
      <p:sp>
        <p:nvSpPr>
          <p:cNvPr id="5" name="Content Placeholder 4"/>
          <p:cNvSpPr>
            <a:spLocks noGrp="1"/>
          </p:cNvSpPr>
          <p:nvPr>
            <p:ph sz="half" idx="2"/>
          </p:nvPr>
        </p:nvSpPr>
        <p:spPr/>
        <p:txBody>
          <a:bodyPr>
            <a:normAutofit lnSpcReduction="10000"/>
          </a:bodyPr>
          <a:lstStyle/>
          <a:p>
            <a:r>
              <a:rPr lang="en-US" dirty="0" smtClean="0"/>
              <a:t>It is better to avoid any kind of help from others. </a:t>
            </a:r>
          </a:p>
          <a:p>
            <a:r>
              <a:rPr lang="en-US" dirty="0" smtClean="0"/>
              <a:t>Your actions will be celebrated more because you did them by yourself.</a:t>
            </a:r>
          </a:p>
          <a:p>
            <a:r>
              <a:rPr lang="en-US" dirty="0" smtClean="0"/>
              <a:t>You </a:t>
            </a:r>
            <a:r>
              <a:rPr lang="en-US" dirty="0" err="1" smtClean="0"/>
              <a:t>gotta</a:t>
            </a:r>
            <a:r>
              <a:rPr lang="en-US" dirty="0" smtClean="0"/>
              <a:t> do what you </a:t>
            </a:r>
            <a:r>
              <a:rPr lang="en-US" dirty="0" err="1" smtClean="0"/>
              <a:t>gotta</a:t>
            </a:r>
            <a:r>
              <a:rPr lang="en-US" dirty="0" smtClean="0"/>
              <a:t> do, no outside input needed.</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“Nothing can bring you peace but yourself. Nothing can bring you peace but the triumph of principles” (Emerson 550).</a:t>
            </a:r>
            <a:endParaRPr lang="en-US" sz="3600" dirty="0"/>
          </a:p>
        </p:txBody>
      </p:sp>
      <p:sp>
        <p:nvSpPr>
          <p:cNvPr id="3" name="Content Placeholder 2"/>
          <p:cNvSpPr>
            <a:spLocks noGrp="1"/>
          </p:cNvSpPr>
          <p:nvPr>
            <p:ph sz="half" idx="1"/>
          </p:nvPr>
        </p:nvSpPr>
        <p:spPr>
          <a:xfrm>
            <a:off x="1435608" y="1752600"/>
            <a:ext cx="3657600" cy="4434840"/>
          </a:xfrm>
        </p:spPr>
        <p:txBody>
          <a:bodyPr/>
          <a:lstStyle/>
          <a:p>
            <a:r>
              <a:rPr lang="en-US" dirty="0" smtClean="0"/>
              <a:t>Theme:  Believe in yourself.</a:t>
            </a:r>
          </a:p>
          <a:p>
            <a:endParaRPr lang="en-US" dirty="0" smtClean="0"/>
          </a:p>
          <a:p>
            <a:r>
              <a:rPr lang="en-US" dirty="0" smtClean="0"/>
              <a:t>POV: Second Person</a:t>
            </a:r>
          </a:p>
          <a:p>
            <a:endParaRPr lang="en-US" dirty="0"/>
          </a:p>
        </p:txBody>
      </p:sp>
      <p:sp>
        <p:nvSpPr>
          <p:cNvPr id="4" name="Content Placeholder 3"/>
          <p:cNvSpPr>
            <a:spLocks noGrp="1"/>
          </p:cNvSpPr>
          <p:nvPr>
            <p:ph sz="half" idx="2"/>
          </p:nvPr>
        </p:nvSpPr>
        <p:spPr>
          <a:xfrm>
            <a:off x="5276088" y="1752600"/>
            <a:ext cx="3657600" cy="4434840"/>
          </a:xfrm>
        </p:spPr>
        <p:txBody>
          <a:bodyPr/>
          <a:lstStyle/>
          <a:p>
            <a:r>
              <a:rPr lang="en-US" dirty="0" smtClean="0"/>
              <a:t>Luck has nothing to do with it, but what you live by (morals) does.</a:t>
            </a:r>
          </a:p>
          <a:p>
            <a:r>
              <a:rPr lang="en-US" dirty="0" smtClean="0"/>
              <a:t>You write your own destiny, predict your own future.</a:t>
            </a:r>
          </a:p>
          <a:p>
            <a:r>
              <a:rPr lang="en-US" dirty="0" smtClean="0"/>
              <a:t>“No fate but what we make.”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Emerson’s Biography: “The Sage of Concord”</a:t>
            </a:r>
            <a:endParaRPr lang="en-US" dirty="0"/>
          </a:p>
        </p:txBody>
      </p:sp>
      <p:sp>
        <p:nvSpPr>
          <p:cNvPr id="4" name="Content Placeholder 3"/>
          <p:cNvSpPr>
            <a:spLocks noGrp="1"/>
          </p:cNvSpPr>
          <p:nvPr>
            <p:ph sz="half" idx="1"/>
          </p:nvPr>
        </p:nvSpPr>
        <p:spPr>
          <a:xfrm>
            <a:off x="1435608" y="1524000"/>
            <a:ext cx="3657600" cy="4800600"/>
          </a:xfrm>
        </p:spPr>
        <p:txBody>
          <a:bodyPr>
            <a:normAutofit fontScale="55000" lnSpcReduction="20000"/>
          </a:bodyPr>
          <a:lstStyle/>
          <a:p>
            <a:r>
              <a:rPr lang="en-US" sz="3500" dirty="0" smtClean="0"/>
              <a:t>1803- Ralph Waldo Emerson born on May 25 in Boston. 2</a:t>
            </a:r>
            <a:r>
              <a:rPr lang="en-US" sz="3500" baseline="30000" dirty="0" smtClean="0"/>
              <a:t>nd</a:t>
            </a:r>
            <a:r>
              <a:rPr lang="en-US" sz="3500" dirty="0" smtClean="0"/>
              <a:t> of 5 boys.</a:t>
            </a:r>
          </a:p>
          <a:p>
            <a:r>
              <a:rPr lang="en-US" sz="3500" dirty="0" smtClean="0"/>
              <a:t>1817-1821- Attends Harvard College.</a:t>
            </a:r>
          </a:p>
          <a:p>
            <a:r>
              <a:rPr lang="en-US" sz="3500" dirty="0" smtClean="0"/>
              <a:t>1829-Ordained junior pastor of Boston’s Second Church. In July of the same year was named a pastor. </a:t>
            </a:r>
          </a:p>
          <a:p>
            <a:r>
              <a:rPr lang="en-US" sz="3500" dirty="0" smtClean="0"/>
              <a:t>1831- Wife Ellen Tucker Emerson dies of tuberculosis on Feb. 8. Faces spiritual crisis. </a:t>
            </a:r>
          </a:p>
          <a:p>
            <a:r>
              <a:rPr lang="en-US" sz="3500" dirty="0" smtClean="0"/>
              <a:t>1832- On December 22, renounces pastorate and sails for Europe.</a:t>
            </a:r>
          </a:p>
          <a:p>
            <a:endParaRPr lang="en-US" dirty="0" smtClean="0"/>
          </a:p>
          <a:p>
            <a:endParaRPr lang="en-US" dirty="0" smtClean="0"/>
          </a:p>
          <a:p>
            <a:endParaRPr lang="en-US" dirty="0" smtClean="0"/>
          </a:p>
          <a:p>
            <a:endParaRPr lang="en-US" dirty="0"/>
          </a:p>
        </p:txBody>
      </p:sp>
      <p:sp>
        <p:nvSpPr>
          <p:cNvPr id="5" name="Content Placeholder 4"/>
          <p:cNvSpPr>
            <a:spLocks noGrp="1"/>
          </p:cNvSpPr>
          <p:nvPr>
            <p:ph sz="half" idx="2"/>
          </p:nvPr>
        </p:nvSpPr>
        <p:spPr>
          <a:xfrm>
            <a:off x="5276088" y="1524000"/>
            <a:ext cx="3657600" cy="5029200"/>
          </a:xfrm>
        </p:spPr>
        <p:txBody>
          <a:bodyPr>
            <a:normAutofit fontScale="55000" lnSpcReduction="20000"/>
          </a:bodyPr>
          <a:lstStyle/>
          <a:p>
            <a:r>
              <a:rPr lang="en-US" sz="3500" dirty="0" smtClean="0"/>
              <a:t>1833- Returns from Europe and delivers a lecture on “The Uses of Natural History” before Natural History Society in Boston. </a:t>
            </a:r>
          </a:p>
          <a:p>
            <a:r>
              <a:rPr lang="en-US" sz="3500" dirty="0" smtClean="0"/>
              <a:t>1835- Marries Lydia Jackson of Plymouth and moves to rural Concord where his family has property.</a:t>
            </a:r>
          </a:p>
          <a:p>
            <a:r>
              <a:rPr lang="en-US" sz="3500" dirty="0" smtClean="0"/>
              <a:t>1836-Publishes first book </a:t>
            </a:r>
            <a:r>
              <a:rPr lang="en-US" sz="3500" i="1" dirty="0" smtClean="0"/>
              <a:t>Nature</a:t>
            </a:r>
            <a:r>
              <a:rPr lang="en-US" sz="3500" dirty="0" smtClean="0"/>
              <a:t>.</a:t>
            </a:r>
          </a:p>
          <a:p>
            <a:r>
              <a:rPr lang="en-US" sz="3500" dirty="0" smtClean="0"/>
              <a:t>1837-8-Addresses Harvard’s Phi Beta Kappa Society on the American scholar and the Divinity School’s graduates on Christianity.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Emerson’s Biography Cont’d</a:t>
            </a:r>
            <a:endParaRPr lang="en-US" dirty="0"/>
          </a:p>
        </p:txBody>
      </p:sp>
      <p:sp>
        <p:nvSpPr>
          <p:cNvPr id="4" name="Content Placeholder 3"/>
          <p:cNvSpPr>
            <a:spLocks noGrp="1"/>
          </p:cNvSpPr>
          <p:nvPr>
            <p:ph sz="half" idx="1"/>
          </p:nvPr>
        </p:nvSpPr>
        <p:spPr/>
        <p:txBody>
          <a:bodyPr>
            <a:normAutofit fontScale="77500" lnSpcReduction="20000"/>
          </a:bodyPr>
          <a:lstStyle/>
          <a:p>
            <a:r>
              <a:rPr lang="en-US" dirty="0" smtClean="0"/>
              <a:t>1840- Editor of </a:t>
            </a:r>
            <a:r>
              <a:rPr lang="en-US" i="1" dirty="0" smtClean="0"/>
              <a:t>The Dial</a:t>
            </a:r>
            <a:endParaRPr lang="en-US" dirty="0" smtClean="0"/>
          </a:p>
          <a:p>
            <a:r>
              <a:rPr lang="en-US" dirty="0" smtClean="0"/>
              <a:t>1842- Son Waldo dies at the age of 5 from which he does not recover.</a:t>
            </a:r>
          </a:p>
          <a:p>
            <a:r>
              <a:rPr lang="en-US" dirty="0" smtClean="0"/>
              <a:t>1844- Son’s death pushes him to write his essay titled “Experience.” Publication of the </a:t>
            </a:r>
            <a:r>
              <a:rPr lang="en-US" i="1" dirty="0" err="1" smtClean="0"/>
              <a:t>The</a:t>
            </a:r>
            <a:r>
              <a:rPr lang="en-US" i="1" dirty="0" smtClean="0"/>
              <a:t> Dial </a:t>
            </a:r>
            <a:r>
              <a:rPr lang="en-US" dirty="0" smtClean="0"/>
              <a:t>ends. “Emancipation of the Negroes in the British West Indies” delivered at the Concord Court House on Aug. 1</a:t>
            </a:r>
          </a:p>
          <a:p>
            <a:r>
              <a:rPr lang="en-US" dirty="0" smtClean="0"/>
              <a:t>1847-48-Second trip to Europe. Lectures in England and Scotland.</a:t>
            </a:r>
          </a:p>
          <a:p>
            <a:endParaRPr lang="en-US" dirty="0"/>
          </a:p>
        </p:txBody>
      </p:sp>
      <p:sp>
        <p:nvSpPr>
          <p:cNvPr id="5" name="Content Placeholder 4"/>
          <p:cNvSpPr>
            <a:spLocks noGrp="1"/>
          </p:cNvSpPr>
          <p:nvPr>
            <p:ph sz="half" idx="2"/>
          </p:nvPr>
        </p:nvSpPr>
        <p:spPr>
          <a:xfrm>
            <a:off x="5276088" y="1524000"/>
            <a:ext cx="3657600" cy="5029200"/>
          </a:xfrm>
        </p:spPr>
        <p:txBody>
          <a:bodyPr>
            <a:normAutofit fontScale="77500" lnSpcReduction="20000"/>
          </a:bodyPr>
          <a:lstStyle/>
          <a:p>
            <a:r>
              <a:rPr lang="en-US" dirty="0" smtClean="0"/>
              <a:t>1855- “Lecture on Slavery” presented before the Massachusetts Anti-Slavery Society at the Tremont Temple in Boston. Spoke before the Woman’s Rights Convention to support the woman’s right to vote. </a:t>
            </a:r>
          </a:p>
          <a:p>
            <a:r>
              <a:rPr lang="en-US" dirty="0" smtClean="0"/>
              <a:t>1856- Publishes </a:t>
            </a:r>
            <a:r>
              <a:rPr lang="en-US" i="1" dirty="0" smtClean="0"/>
              <a:t>English Traits</a:t>
            </a:r>
          </a:p>
          <a:p>
            <a:r>
              <a:rPr lang="en-US" dirty="0" smtClean="0"/>
              <a:t>1873-Fire damages his house. Travels to Europe and Egypt with daughter Ellen and meets with Thomas Carlyle one last time.</a:t>
            </a:r>
          </a:p>
          <a:p>
            <a:r>
              <a:rPr lang="en-US" dirty="0" smtClean="0"/>
              <a:t>1882-Dies in April 27. </a:t>
            </a:r>
          </a:p>
          <a:p>
            <a:endParaRPr lang="en-US" i="1" dirty="0" smtClean="0"/>
          </a:p>
          <a:p>
            <a:endParaRPr lang="en-US" dirty="0" smtClean="0"/>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Transcendentalism According to Emerson</a:t>
            </a:r>
            <a:endParaRPr lang="en-US" dirty="0"/>
          </a:p>
        </p:txBody>
      </p:sp>
      <p:sp>
        <p:nvSpPr>
          <p:cNvPr id="3" name="Content Placeholder 2"/>
          <p:cNvSpPr>
            <a:spLocks noGrp="1"/>
          </p:cNvSpPr>
          <p:nvPr>
            <p:ph sz="half" idx="1"/>
          </p:nvPr>
        </p:nvSpPr>
        <p:spPr/>
        <p:txBody>
          <a:bodyPr>
            <a:noAutofit/>
          </a:bodyPr>
          <a:lstStyle/>
          <a:p>
            <a:r>
              <a:rPr lang="en-US" sz="1600" dirty="0" smtClean="0"/>
              <a:t>"The Transcendentalist adopts the whole connection of spiritual doctrine. He believes in miracle, in the perpetual openness of the human mind to new influx of light and power; he believes in inspiration, and in ecstasy. He wishes that the spiritual principle should be suffered to demonstrate itself to the end, in all possible applications to the state of man, without the admission of anything unspiritual; that is, anything positive, dogmatic, personal. Thus, the spiritual measure of inspiration is the depth of the thought, and never, who said it? And so he resists all attempts to palm other rules and measures on the spirit than its own....</a:t>
            </a:r>
            <a:endParaRPr lang="en-US" sz="1600" dirty="0"/>
          </a:p>
        </p:txBody>
      </p:sp>
      <p:sp>
        <p:nvSpPr>
          <p:cNvPr id="4" name="Content Placeholder 3"/>
          <p:cNvSpPr>
            <a:spLocks noGrp="1"/>
          </p:cNvSpPr>
          <p:nvPr>
            <p:ph sz="half" idx="2"/>
          </p:nvPr>
        </p:nvSpPr>
        <p:spPr/>
        <p:txBody>
          <a:bodyPr>
            <a:normAutofit fontScale="40000" lnSpcReduction="20000"/>
          </a:bodyPr>
          <a:lstStyle/>
          <a:p>
            <a:r>
              <a:rPr lang="en-US" sz="4200" b="1" dirty="0" smtClean="0"/>
              <a:t>Emerson's Philosophy of Transcendentalism</a:t>
            </a:r>
            <a:endParaRPr lang="en-US" sz="4200" dirty="0" smtClean="0"/>
          </a:p>
          <a:p>
            <a:r>
              <a:rPr lang="en-US" sz="4500" dirty="0" smtClean="0"/>
              <a:t>Emerson formulated the philosophy of transcendentalism or in simple terms, an idealist who advocated self-reliance, spiritual independence, and who rejected traditional authority. He is famous for the often-quoted: </a:t>
            </a:r>
            <a:r>
              <a:rPr lang="en-US" sz="4500" i="1" dirty="0" smtClean="0"/>
              <a:t>"Make the most of yourself, for that is all there is of you." </a:t>
            </a:r>
            <a:r>
              <a:rPr lang="en-US" sz="4500" dirty="0" smtClean="0"/>
              <a:t>Emerson believed that people should rely on their reason to learn what is right and should try to live a simple life in harmony with nature and with others.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 calcmode="lin" valueType="num">
                                      <p:cBhvr additive="base">
                                        <p:cTn id="2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Themes and Style in Self-Reliance</a:t>
            </a:r>
            <a:endParaRPr lang="en-US" dirty="0"/>
          </a:p>
        </p:txBody>
      </p:sp>
      <p:sp>
        <p:nvSpPr>
          <p:cNvPr id="5" name="Content Placeholder 4"/>
          <p:cNvSpPr>
            <a:spLocks noGrp="1"/>
          </p:cNvSpPr>
          <p:nvPr>
            <p:ph sz="half" idx="1"/>
          </p:nvPr>
        </p:nvSpPr>
        <p:spPr>
          <a:xfrm>
            <a:off x="1435608" y="1524000"/>
            <a:ext cx="3657600" cy="4953000"/>
          </a:xfrm>
        </p:spPr>
        <p:txBody>
          <a:bodyPr>
            <a:normAutofit fontScale="62500" lnSpcReduction="20000"/>
          </a:bodyPr>
          <a:lstStyle/>
          <a:p>
            <a:r>
              <a:rPr lang="en-US" sz="4500" dirty="0" smtClean="0"/>
              <a:t>Individualism</a:t>
            </a:r>
          </a:p>
          <a:p>
            <a:pPr lvl="1"/>
            <a:r>
              <a:rPr lang="en-US" sz="3200" dirty="0" smtClean="0"/>
              <a:t>Nonconformist</a:t>
            </a:r>
          </a:p>
          <a:p>
            <a:pPr lvl="2"/>
            <a:r>
              <a:rPr lang="en-US" sz="3200" dirty="0" smtClean="0"/>
              <a:t>Childhood Innocence</a:t>
            </a:r>
          </a:p>
          <a:p>
            <a:pPr lvl="2"/>
            <a:r>
              <a:rPr lang="en-US" sz="3200" dirty="0" smtClean="0"/>
              <a:t>Bold Youth</a:t>
            </a:r>
          </a:p>
          <a:p>
            <a:pPr lvl="1"/>
            <a:r>
              <a:rPr lang="en-US" sz="3200" dirty="0" smtClean="0"/>
              <a:t>Inconsistency</a:t>
            </a:r>
          </a:p>
          <a:p>
            <a:pPr lvl="1"/>
            <a:r>
              <a:rPr lang="en-US" sz="3200" dirty="0" smtClean="0"/>
              <a:t>Believe in yourself</a:t>
            </a:r>
          </a:p>
          <a:p>
            <a:pPr lvl="2"/>
            <a:r>
              <a:rPr lang="en-US" sz="3200" dirty="0" smtClean="0"/>
              <a:t>Believe in your own convictions</a:t>
            </a:r>
          </a:p>
          <a:p>
            <a:pPr lvl="1"/>
            <a:r>
              <a:rPr lang="en-US" sz="3200" dirty="0" smtClean="0"/>
              <a:t>Self-Helping Man</a:t>
            </a:r>
          </a:p>
          <a:p>
            <a:pPr lvl="2"/>
            <a:r>
              <a:rPr lang="en-US" sz="3200" dirty="0" smtClean="0"/>
              <a:t>No outside help</a:t>
            </a:r>
          </a:p>
          <a:p>
            <a:r>
              <a:rPr lang="en-US" sz="4500" dirty="0" smtClean="0"/>
              <a:t>Nature</a:t>
            </a:r>
          </a:p>
          <a:p>
            <a:pPr lvl="1"/>
            <a:r>
              <a:rPr lang="en-US" sz="3400" dirty="0" smtClean="0"/>
              <a:t>Human Nature (soul, spirit, etc.)</a:t>
            </a:r>
          </a:p>
          <a:p>
            <a:pPr lvl="1"/>
            <a:r>
              <a:rPr lang="en-US" sz="3400" dirty="0" smtClean="0"/>
              <a:t>Nature (plants, sea, etc.)</a:t>
            </a:r>
          </a:p>
          <a:p>
            <a:pPr lvl="1">
              <a:buNone/>
            </a:pPr>
            <a:endParaRPr lang="en-US" dirty="0" smtClean="0"/>
          </a:p>
          <a:p>
            <a:pPr lvl="1"/>
            <a:endParaRPr lang="en-US" dirty="0" smtClean="0"/>
          </a:p>
          <a:p>
            <a:pPr lvl="1"/>
            <a:endParaRPr lang="en-US" dirty="0" smtClean="0"/>
          </a:p>
          <a:p>
            <a:pPr lvl="1"/>
            <a:endParaRPr lang="en-US" dirty="0"/>
          </a:p>
        </p:txBody>
      </p:sp>
      <p:sp>
        <p:nvSpPr>
          <p:cNvPr id="4" name="Content Placeholder 3"/>
          <p:cNvSpPr>
            <a:spLocks noGrp="1"/>
          </p:cNvSpPr>
          <p:nvPr>
            <p:ph sz="half" idx="2"/>
          </p:nvPr>
        </p:nvSpPr>
        <p:spPr/>
        <p:txBody>
          <a:bodyPr>
            <a:normAutofit fontScale="62500" lnSpcReduction="20000"/>
          </a:bodyPr>
          <a:lstStyle/>
          <a:p>
            <a:r>
              <a:rPr lang="en-US" sz="4500" dirty="0" smtClean="0"/>
              <a:t>First POV </a:t>
            </a:r>
          </a:p>
          <a:p>
            <a:pPr lvl="1"/>
            <a:r>
              <a:rPr lang="en-US" sz="3800" dirty="0" smtClean="0"/>
              <a:t>“I,” “We,” “Us”</a:t>
            </a:r>
          </a:p>
          <a:p>
            <a:r>
              <a:rPr lang="en-US" sz="4500" dirty="0" smtClean="0"/>
              <a:t>Second POV</a:t>
            </a:r>
          </a:p>
          <a:p>
            <a:pPr lvl="1"/>
            <a:r>
              <a:rPr lang="en-US" sz="3800" dirty="0" smtClean="0"/>
              <a:t>“You”</a:t>
            </a:r>
          </a:p>
          <a:p>
            <a:r>
              <a:rPr lang="en-US" sz="4500" dirty="0" smtClean="0"/>
              <a:t>Third POV </a:t>
            </a:r>
          </a:p>
          <a:p>
            <a:pPr lvl="1"/>
            <a:r>
              <a:rPr lang="en-US" sz="3800" dirty="0" smtClean="0"/>
              <a:t> “He”</a:t>
            </a:r>
          </a:p>
          <a:p>
            <a:pPr lvl="2"/>
            <a:r>
              <a:rPr lang="en-US" sz="3200" dirty="0" smtClean="0"/>
              <a:t>Man</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additive="base">
                                        <p:cTn id="2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additive="base">
                                        <p:cTn id="2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
                                            <p:txEl>
                                              <p:pRg st="4" end="4"/>
                                            </p:txEl>
                                          </p:spTgt>
                                        </p:tgtEl>
                                        <p:attrNameLst>
                                          <p:attrName>style.visibility</p:attrName>
                                        </p:attrNameLst>
                                      </p:cBhvr>
                                      <p:to>
                                        <p:strVal val="visible"/>
                                      </p:to>
                                    </p:set>
                                    <p:anim calcmode="lin" valueType="num">
                                      <p:cBhvr additive="base">
                                        <p:cTn id="3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 calcmode="lin" valueType="num">
                                      <p:cBhvr additive="base">
                                        <p:cTn id="3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
                                            <p:txEl>
                                              <p:pRg st="8" end="8"/>
                                            </p:txEl>
                                          </p:spTgt>
                                        </p:tgtEl>
                                        <p:attrNameLst>
                                          <p:attrName>style.visibility</p:attrName>
                                        </p:attrNameLst>
                                      </p:cBhvr>
                                      <p:to>
                                        <p:strVal val="visible"/>
                                      </p:to>
                                    </p:set>
                                    <p:anim calcmode="lin" valueType="num">
                                      <p:cBhvr additive="base">
                                        <p:cTn id="53"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5">
                                            <p:txEl>
                                              <p:pRg st="9" end="9"/>
                                            </p:txEl>
                                          </p:spTgt>
                                        </p:tgtEl>
                                        <p:attrNameLst>
                                          <p:attrName>style.visibility</p:attrName>
                                        </p:attrNameLst>
                                      </p:cBhvr>
                                      <p:to>
                                        <p:strVal val="visible"/>
                                      </p:to>
                                    </p:set>
                                    <p:anim calcmode="lin" valueType="num">
                                      <p:cBhvr additive="base">
                                        <p:cTn id="5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5">
                                            <p:txEl>
                                              <p:pRg st="10" end="10"/>
                                            </p:txEl>
                                          </p:spTgt>
                                        </p:tgtEl>
                                        <p:attrNameLst>
                                          <p:attrName>style.visibility</p:attrName>
                                        </p:attrNameLst>
                                      </p:cBhvr>
                                      <p:to>
                                        <p:strVal val="visible"/>
                                      </p:to>
                                    </p:set>
                                    <p:anim calcmode="lin" valueType="num">
                                      <p:cBhvr additive="base">
                                        <p:cTn id="6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5">
                                            <p:txEl>
                                              <p:pRg st="11" end="11"/>
                                            </p:txEl>
                                          </p:spTgt>
                                        </p:tgtEl>
                                        <p:attrNameLst>
                                          <p:attrName>style.visibility</p:attrName>
                                        </p:attrNameLst>
                                      </p:cBhvr>
                                      <p:to>
                                        <p:strVal val="visible"/>
                                      </p:to>
                                    </p:set>
                                    <p:anim calcmode="lin" valueType="num">
                                      <p:cBhvr additive="base">
                                        <p:cTn id="6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0" end="0"/>
                                            </p:txEl>
                                          </p:spTgt>
                                        </p:tgtEl>
                                        <p:attrNameLst>
                                          <p:attrName>style.visibility</p:attrName>
                                        </p:attrNameLst>
                                      </p:cBhvr>
                                      <p:to>
                                        <p:strVal val="visible"/>
                                      </p:to>
                                    </p:set>
                                    <p:anim calcmode="lin" valueType="num">
                                      <p:cBhvr additive="base">
                                        <p:cTn id="7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
                                            <p:txEl>
                                              <p:pRg st="1" end="1"/>
                                            </p:txEl>
                                          </p:spTgt>
                                        </p:tgtEl>
                                        <p:attrNameLst>
                                          <p:attrName>style.visibility</p:attrName>
                                        </p:attrNameLst>
                                      </p:cBhvr>
                                      <p:to>
                                        <p:strVal val="visible"/>
                                      </p:to>
                                    </p:set>
                                    <p:anim calcmode="lin" valueType="num">
                                      <p:cBhvr additive="base">
                                        <p:cTn id="7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4">
                                            <p:txEl>
                                              <p:pRg st="2" end="2"/>
                                            </p:txEl>
                                          </p:spTgt>
                                        </p:tgtEl>
                                        <p:attrNameLst>
                                          <p:attrName>style.visibility</p:attrName>
                                        </p:attrNameLst>
                                      </p:cBhvr>
                                      <p:to>
                                        <p:strVal val="visible"/>
                                      </p:to>
                                    </p:set>
                                    <p:anim calcmode="lin" valueType="num">
                                      <p:cBhvr additive="base">
                                        <p:cTn id="8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4" dur="500" fill="hold"/>
                                        <p:tgtEl>
                                          <p:spTgt spid="4">
                                            <p:txEl>
                                              <p:pRg st="2" end="2"/>
                                            </p:txEl>
                                          </p:spTgt>
                                        </p:tgtEl>
                                        <p:attrNameLst>
                                          <p:attrName>ppt_y</p:attrName>
                                        </p:attrNameLst>
                                      </p:cBhvr>
                                      <p:tavLst>
                                        <p:tav tm="0">
                                          <p:val>
                                            <p:strVal val="1+#ppt_h/2"/>
                                          </p:val>
                                        </p:tav>
                                        <p:tav tm="100000">
                                          <p:val>
                                            <p:strVal val="#ppt_y"/>
                                          </p:val>
                                        </p:tav>
                                      </p:tavLst>
                                    </p:anim>
                                  </p:childTnLst>
                                </p:cTn>
                              </p:par>
                              <p:par>
                                <p:cTn id="85" presetID="2" presetClass="entr" presetSubtype="4" fill="hold" nodeType="withEffect">
                                  <p:stCondLst>
                                    <p:cond delay="0"/>
                                  </p:stCondLst>
                                  <p:childTnLst>
                                    <p:set>
                                      <p:cBhvr>
                                        <p:cTn id="86" dur="1" fill="hold">
                                          <p:stCondLst>
                                            <p:cond delay="0"/>
                                          </p:stCondLst>
                                        </p:cTn>
                                        <p:tgtEl>
                                          <p:spTgt spid="4">
                                            <p:txEl>
                                              <p:pRg st="3" end="3"/>
                                            </p:txEl>
                                          </p:spTgt>
                                        </p:tgtEl>
                                        <p:attrNameLst>
                                          <p:attrName>style.visibility</p:attrName>
                                        </p:attrNameLst>
                                      </p:cBhvr>
                                      <p:to>
                                        <p:strVal val="visible"/>
                                      </p:to>
                                    </p:set>
                                    <p:anim calcmode="lin" valueType="num">
                                      <p:cBhvr additive="base">
                                        <p:cTn id="8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4">
                                            <p:txEl>
                                              <p:pRg st="4" end="4"/>
                                            </p:txEl>
                                          </p:spTgt>
                                        </p:tgtEl>
                                        <p:attrNameLst>
                                          <p:attrName>style.visibility</p:attrName>
                                        </p:attrNameLst>
                                      </p:cBhvr>
                                      <p:to>
                                        <p:strVal val="visible"/>
                                      </p:to>
                                    </p:set>
                                    <p:anim calcmode="lin" valueType="num">
                                      <p:cBhvr additive="base">
                                        <p:cTn id="93"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5" presetID="2" presetClass="entr" presetSubtype="4" fill="hold" nodeType="withEffect">
                                  <p:stCondLst>
                                    <p:cond delay="0"/>
                                  </p:stCondLst>
                                  <p:childTnLst>
                                    <p:set>
                                      <p:cBhvr>
                                        <p:cTn id="96" dur="1" fill="hold">
                                          <p:stCondLst>
                                            <p:cond delay="0"/>
                                          </p:stCondLst>
                                        </p:cTn>
                                        <p:tgtEl>
                                          <p:spTgt spid="4">
                                            <p:txEl>
                                              <p:pRg st="5" end="5"/>
                                            </p:txEl>
                                          </p:spTgt>
                                        </p:tgtEl>
                                        <p:attrNameLst>
                                          <p:attrName>style.visibility</p:attrName>
                                        </p:attrNameLst>
                                      </p:cBhvr>
                                      <p:to>
                                        <p:strVal val="visible"/>
                                      </p:to>
                                    </p:set>
                                    <p:anim calcmode="lin" valueType="num">
                                      <p:cBhvr additive="base">
                                        <p:cTn id="9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9" presetID="2" presetClass="entr" presetSubtype="4" fill="hold" nodeType="withEffect">
                                  <p:stCondLst>
                                    <p:cond delay="0"/>
                                  </p:stCondLst>
                                  <p:childTnLst>
                                    <p:set>
                                      <p:cBhvr>
                                        <p:cTn id="100" dur="1" fill="hold">
                                          <p:stCondLst>
                                            <p:cond delay="0"/>
                                          </p:stCondLst>
                                        </p:cTn>
                                        <p:tgtEl>
                                          <p:spTgt spid="4">
                                            <p:txEl>
                                              <p:pRg st="6" end="6"/>
                                            </p:txEl>
                                          </p:spTgt>
                                        </p:tgtEl>
                                        <p:attrNameLst>
                                          <p:attrName>style.visibility</p:attrName>
                                        </p:attrNameLst>
                                      </p:cBhvr>
                                      <p:to>
                                        <p:strVal val="visible"/>
                                      </p:to>
                                    </p:set>
                                    <p:anim calcmode="lin" valueType="num">
                                      <p:cBhvr additive="base">
                                        <p:cTn id="10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0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609600"/>
            <a:ext cx="7498080" cy="807720"/>
          </a:xfrm>
        </p:spPr>
        <p:txBody>
          <a:bodyPr>
            <a:normAutofit fontScale="90000"/>
          </a:bodyPr>
          <a:lstStyle/>
          <a:p>
            <a:pPr lvl="0"/>
            <a:r>
              <a:rPr lang="en-US" sz="3100" dirty="0" smtClean="0"/>
              <a:t>“What pretty oracles nature yields us on this text in the face and behavior of children, babes, and even brutes” (Emerson 534).</a:t>
            </a:r>
            <a:r>
              <a:rPr lang="en-US" dirty="0" smtClean="0"/>
              <a:t/>
            </a:r>
            <a:br>
              <a:rPr lang="en-US" dirty="0" smtClean="0"/>
            </a:br>
            <a:endParaRPr lang="en-US" dirty="0"/>
          </a:p>
        </p:txBody>
      </p:sp>
      <p:sp>
        <p:nvSpPr>
          <p:cNvPr id="3" name="Content Placeholder 2"/>
          <p:cNvSpPr>
            <a:spLocks noGrp="1"/>
          </p:cNvSpPr>
          <p:nvPr>
            <p:ph sz="half" idx="1"/>
          </p:nvPr>
        </p:nvSpPr>
        <p:spPr/>
        <p:txBody>
          <a:bodyPr>
            <a:normAutofit lnSpcReduction="10000"/>
          </a:bodyPr>
          <a:lstStyle/>
          <a:p>
            <a:pPr lvl="0"/>
            <a:r>
              <a:rPr lang="en-US" dirty="0" smtClean="0"/>
              <a:t>Theme: Unconformity</a:t>
            </a:r>
          </a:p>
          <a:p>
            <a:pPr lvl="1"/>
            <a:r>
              <a:rPr lang="en-US" dirty="0" smtClean="0"/>
              <a:t>Children</a:t>
            </a:r>
          </a:p>
          <a:p>
            <a:pPr lvl="1"/>
            <a:r>
              <a:rPr lang="en-US" dirty="0" smtClean="0"/>
              <a:t>Babies</a:t>
            </a:r>
          </a:p>
          <a:p>
            <a:pPr lvl="1"/>
            <a:r>
              <a:rPr lang="en-US" dirty="0" smtClean="0"/>
              <a:t>Youth</a:t>
            </a:r>
          </a:p>
          <a:p>
            <a:pPr lvl="0"/>
            <a:endParaRPr lang="en-US" dirty="0" smtClean="0"/>
          </a:p>
          <a:p>
            <a:pPr lvl="0"/>
            <a:r>
              <a:rPr lang="en-US" dirty="0" smtClean="0"/>
              <a:t>POV: First Person </a:t>
            </a:r>
          </a:p>
          <a:p>
            <a:endParaRPr lang="en-US" dirty="0"/>
          </a:p>
        </p:txBody>
      </p:sp>
      <p:sp>
        <p:nvSpPr>
          <p:cNvPr id="4" name="Content Placeholder 3"/>
          <p:cNvSpPr>
            <a:spLocks noGrp="1"/>
          </p:cNvSpPr>
          <p:nvPr>
            <p:ph sz="half" idx="2"/>
          </p:nvPr>
        </p:nvSpPr>
        <p:spPr/>
        <p:txBody>
          <a:bodyPr>
            <a:normAutofit lnSpcReduction="10000"/>
          </a:bodyPr>
          <a:lstStyle/>
          <a:p>
            <a:pPr lvl="0"/>
            <a:r>
              <a:rPr lang="en-US" dirty="0" smtClean="0"/>
              <a:t>Young minds have not been influenced by society as much as adults. </a:t>
            </a:r>
          </a:p>
          <a:p>
            <a:pPr lvl="0"/>
            <a:r>
              <a:rPr lang="en-US" dirty="0" smtClean="0"/>
              <a:t>Their mind is untainted by facts or harsh realities. </a:t>
            </a:r>
          </a:p>
          <a:p>
            <a:pPr lvl="0"/>
            <a:r>
              <a:rPr lang="en-US" dirty="0" smtClean="0"/>
              <a:t>They say exactly what is on their mind without worry of consequence.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 calcmode="lin" valueType="num">
                                      <p:cBhvr additive="base">
                                        <p:cTn id="3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1" end="1"/>
                                            </p:txEl>
                                          </p:spTgt>
                                        </p:tgtEl>
                                        <p:attrNameLst>
                                          <p:attrName>style.visibility</p:attrName>
                                        </p:attrNameLst>
                                      </p:cBhvr>
                                      <p:to>
                                        <p:strVal val="visible"/>
                                      </p:to>
                                    </p:set>
                                    <p:anim calcmode="lin" valueType="num">
                                      <p:cBhvr additive="base">
                                        <p:cTn id="4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2" end="2"/>
                                            </p:txEl>
                                          </p:spTgt>
                                        </p:tgtEl>
                                        <p:attrNameLst>
                                          <p:attrName>style.visibility</p:attrName>
                                        </p:attrNameLst>
                                      </p:cBhvr>
                                      <p:to>
                                        <p:strVal val="visible"/>
                                      </p:to>
                                    </p:set>
                                    <p:anim calcmode="lin" valueType="num">
                                      <p:cBhvr additive="base">
                                        <p:cTn id="4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120"/>
          </a:xfrm>
        </p:spPr>
        <p:txBody>
          <a:bodyPr>
            <a:normAutofit fontScale="90000"/>
          </a:bodyPr>
          <a:lstStyle/>
          <a:p>
            <a:r>
              <a:rPr lang="en-US" dirty="0" smtClean="0"/>
              <a:t>“Whoso would be a man must be a nonconformist” (Emerson 535).</a:t>
            </a:r>
            <a:br>
              <a:rPr lang="en-US" dirty="0" smtClean="0"/>
            </a:br>
            <a:endParaRPr lang="en-US" dirty="0"/>
          </a:p>
        </p:txBody>
      </p:sp>
      <p:sp>
        <p:nvSpPr>
          <p:cNvPr id="4" name="Content Placeholder 3"/>
          <p:cNvSpPr>
            <a:spLocks noGrp="1"/>
          </p:cNvSpPr>
          <p:nvPr>
            <p:ph sz="half" idx="1"/>
          </p:nvPr>
        </p:nvSpPr>
        <p:spPr/>
        <p:txBody>
          <a:bodyPr>
            <a:normAutofit fontScale="92500" lnSpcReduction="20000"/>
          </a:bodyPr>
          <a:lstStyle/>
          <a:p>
            <a:r>
              <a:rPr lang="en-US" dirty="0" smtClean="0"/>
              <a:t>Theme: Unconformity</a:t>
            </a:r>
          </a:p>
          <a:p>
            <a:endParaRPr lang="en-US" dirty="0" smtClean="0"/>
          </a:p>
          <a:p>
            <a:r>
              <a:rPr lang="en-US" dirty="0" smtClean="0"/>
              <a:t>POV:  Third Person</a:t>
            </a:r>
          </a:p>
        </p:txBody>
      </p:sp>
      <p:sp>
        <p:nvSpPr>
          <p:cNvPr id="5" name="Content Placeholder 4"/>
          <p:cNvSpPr>
            <a:spLocks noGrp="1"/>
          </p:cNvSpPr>
          <p:nvPr>
            <p:ph sz="half" idx="2"/>
          </p:nvPr>
        </p:nvSpPr>
        <p:spPr/>
        <p:txBody>
          <a:bodyPr>
            <a:normAutofit fontScale="92500" lnSpcReduction="20000"/>
          </a:bodyPr>
          <a:lstStyle/>
          <a:p>
            <a:r>
              <a:rPr lang="en-US" dirty="0" smtClean="0"/>
              <a:t>“ What have I to do with the sacredness of traditions, if I live wholly from within? my friend suggested-But these impulses may be from below, not from above. I replied, ‘They do not seem to me to be such; but if I am the devil’s child, I will live then from the devil’” (Emerson 535).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457200"/>
            <a:ext cx="7498080" cy="960120"/>
          </a:xfrm>
        </p:spPr>
        <p:txBody>
          <a:bodyPr>
            <a:normAutofit fontScale="90000"/>
          </a:bodyPr>
          <a:lstStyle/>
          <a:p>
            <a:r>
              <a:rPr lang="en-US" sz="3100" dirty="0" smtClean="0"/>
              <a:t>“A foolish consistency is the hobgoblin of little minds, adored by little statesmen and philosophers and divines.  With consistency a great soul has simply nothing to do” (Emerson 537).</a:t>
            </a:r>
            <a:endParaRPr lang="en-US" sz="3100" dirty="0"/>
          </a:p>
        </p:txBody>
      </p:sp>
      <p:sp>
        <p:nvSpPr>
          <p:cNvPr id="4" name="Content Placeholder 3"/>
          <p:cNvSpPr>
            <a:spLocks noGrp="1"/>
          </p:cNvSpPr>
          <p:nvPr>
            <p:ph sz="half" idx="1"/>
          </p:nvPr>
        </p:nvSpPr>
        <p:spPr>
          <a:xfrm>
            <a:off x="1435608" y="1905000"/>
            <a:ext cx="3657600" cy="4282440"/>
          </a:xfrm>
        </p:spPr>
        <p:txBody>
          <a:bodyPr/>
          <a:lstStyle/>
          <a:p>
            <a:r>
              <a:rPr lang="en-US" dirty="0" smtClean="0"/>
              <a:t>Theme:  Inconsistency</a:t>
            </a:r>
          </a:p>
          <a:p>
            <a:endParaRPr lang="en-US" dirty="0" smtClean="0"/>
          </a:p>
          <a:p>
            <a:r>
              <a:rPr lang="en-US" dirty="0" smtClean="0"/>
              <a:t>POV: Third Person</a:t>
            </a:r>
            <a:endParaRPr lang="en-US" dirty="0"/>
          </a:p>
        </p:txBody>
      </p:sp>
      <p:sp>
        <p:nvSpPr>
          <p:cNvPr id="5" name="Content Placeholder 4"/>
          <p:cNvSpPr>
            <a:spLocks noGrp="1"/>
          </p:cNvSpPr>
          <p:nvPr>
            <p:ph sz="half" idx="2"/>
          </p:nvPr>
        </p:nvSpPr>
        <p:spPr>
          <a:xfrm>
            <a:off x="5276088" y="1905000"/>
            <a:ext cx="3657600" cy="4282440"/>
          </a:xfrm>
        </p:spPr>
        <p:txBody>
          <a:bodyPr/>
          <a:lstStyle/>
          <a:p>
            <a:r>
              <a:rPr lang="en-US" dirty="0" smtClean="0"/>
              <a:t>Consistency is boring, so do something new. Say the unexpected.</a:t>
            </a:r>
          </a:p>
          <a:p>
            <a:r>
              <a:rPr lang="en-US" dirty="0" smtClean="0"/>
              <a:t>“To be great is to be misunderstood.”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anim calcmode="lin" valueType="num">
                                      <p:cBhvr additive="base">
                                        <p:cTn id="3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219200"/>
            <a:ext cx="7498080" cy="1752600"/>
          </a:xfrm>
        </p:spPr>
        <p:txBody>
          <a:bodyPr>
            <a:normAutofit fontScale="90000"/>
          </a:bodyPr>
          <a:lstStyle/>
          <a:p>
            <a:r>
              <a:rPr lang="en-US" sz="2700" dirty="0" smtClean="0"/>
              <a:t>“Man is timid and apologetic. He is no longer upright. He dares not say ‘I think,’ ‘I am,’ but quotes some saint or sage. He is ashamed before the blade of grass or the blowing rose. These roses under my window make no reference to former roses or to better ones; they are for what they are; they exist with God to-day. There is no time to them” (Emerson 541).</a:t>
            </a:r>
            <a:r>
              <a:rPr lang="en-US" sz="4400" dirty="0" smtClean="0"/>
              <a:t/>
            </a:r>
            <a:br>
              <a:rPr lang="en-US" sz="4400" dirty="0" smtClean="0"/>
            </a:br>
            <a:r>
              <a:rPr lang="en-US" dirty="0" smtClean="0"/>
              <a:t/>
            </a:r>
            <a:br>
              <a:rPr lang="en-US" dirty="0" smtClean="0"/>
            </a:br>
            <a:endParaRPr lang="en-US" dirty="0"/>
          </a:p>
        </p:txBody>
      </p:sp>
      <p:sp>
        <p:nvSpPr>
          <p:cNvPr id="4" name="Content Placeholder 3"/>
          <p:cNvSpPr>
            <a:spLocks noGrp="1"/>
          </p:cNvSpPr>
          <p:nvPr>
            <p:ph sz="half" idx="1"/>
          </p:nvPr>
        </p:nvSpPr>
        <p:spPr>
          <a:xfrm>
            <a:off x="1435608" y="3200400"/>
            <a:ext cx="3657600" cy="2987040"/>
          </a:xfrm>
        </p:spPr>
        <p:txBody>
          <a:bodyPr>
            <a:normAutofit fontScale="92500"/>
          </a:bodyPr>
          <a:lstStyle/>
          <a:p>
            <a:r>
              <a:rPr lang="en-US" dirty="0" smtClean="0"/>
              <a:t>Theme: Nature</a:t>
            </a:r>
          </a:p>
          <a:p>
            <a:pPr lvl="1"/>
            <a:r>
              <a:rPr lang="en-US" dirty="0" smtClean="0"/>
              <a:t>Human Nature</a:t>
            </a:r>
          </a:p>
          <a:p>
            <a:pPr lvl="1"/>
            <a:r>
              <a:rPr lang="en-US" dirty="0" smtClean="0"/>
              <a:t>Rose Reference</a:t>
            </a:r>
          </a:p>
          <a:p>
            <a:endParaRPr lang="en-US" dirty="0" smtClean="0"/>
          </a:p>
          <a:p>
            <a:r>
              <a:rPr lang="en-US" dirty="0" smtClean="0"/>
              <a:t>POV: Third Person</a:t>
            </a:r>
          </a:p>
          <a:p>
            <a:endParaRPr lang="en-US" dirty="0" smtClean="0"/>
          </a:p>
          <a:p>
            <a:pPr lvl="1"/>
            <a:endParaRPr lang="en-US" dirty="0" smtClean="0"/>
          </a:p>
        </p:txBody>
      </p:sp>
      <p:sp>
        <p:nvSpPr>
          <p:cNvPr id="5" name="Content Placeholder 4"/>
          <p:cNvSpPr>
            <a:spLocks noGrp="1"/>
          </p:cNvSpPr>
          <p:nvPr>
            <p:ph sz="half" idx="2"/>
          </p:nvPr>
        </p:nvSpPr>
        <p:spPr>
          <a:xfrm>
            <a:off x="5276088" y="3200400"/>
            <a:ext cx="3657600" cy="2987040"/>
          </a:xfrm>
        </p:spPr>
        <p:txBody>
          <a:bodyPr>
            <a:normAutofit fontScale="92500"/>
          </a:bodyPr>
          <a:lstStyle/>
          <a:p>
            <a:r>
              <a:rPr lang="en-US" dirty="0" smtClean="0"/>
              <a:t>Man is unsure of what he believes and he would rather talk through someone else.</a:t>
            </a:r>
          </a:p>
          <a:p>
            <a:r>
              <a:rPr lang="en-US" dirty="0" smtClean="0"/>
              <a:t>The past and the future have no say in the present.</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415</TotalTime>
  <Words>1121</Words>
  <Application>Microsoft Macintosh PowerPoint</Application>
  <PresentationFormat>On-screen Show (4:3)</PresentationFormat>
  <Paragraphs>93</Paragraphs>
  <Slides>11</Slides>
  <Notes>0</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Solstice</vt:lpstr>
      <vt:lpstr>Ralph Waldo Emerson</vt:lpstr>
      <vt:lpstr>Emerson’s Biography: “The Sage of Concord”</vt:lpstr>
      <vt:lpstr>Emerson’s Biography Cont’d</vt:lpstr>
      <vt:lpstr>Transcendentalism According to Emerson</vt:lpstr>
      <vt:lpstr>Themes and Style in Self-Reliance</vt:lpstr>
      <vt:lpstr>“What pretty oracles nature yields us on this text in the face and behavior of children, babes, and even brutes” (Emerson 534). </vt:lpstr>
      <vt:lpstr>“Whoso would be a man must be a nonconformist” (Emerson 535). </vt:lpstr>
      <vt:lpstr>“A foolish consistency is the hobgoblin of little minds, adored by little statesmen and philosophers and divines.  With consistency a great soul has simply nothing to do” (Emerson 537).</vt:lpstr>
      <vt:lpstr>“Man is timid and apologetic. He is no longer upright. He dares not say ‘I think,’ ‘I am,’ but quotes some saint or sage. He is ashamed before the blade of grass or the blowing rose. These roses under my window make no reference to former roses or to better ones; they are for what they are; they exist with God to-day. There is no time to them” (Emerson 541).  </vt:lpstr>
      <vt:lpstr>“Welcome evermore to gods and men is the self-helping man” (Emerson 545).</vt:lpstr>
      <vt:lpstr>“Nothing can bring you peace but yourself. Nothing can bring you peace but the triumph of principles” (Emerson 550).</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Ralph Waldo Emerson</dc:title>
  <dc:creator>Evelyn Jimenez</dc:creator>
  <cp:lastModifiedBy>Julie</cp:lastModifiedBy>
  <cp:revision>36</cp:revision>
  <dcterms:created xsi:type="dcterms:W3CDTF">2010-11-24T17:06:42Z</dcterms:created>
  <dcterms:modified xsi:type="dcterms:W3CDTF">2010-11-24T17:07:24Z</dcterms:modified>
</cp:coreProperties>
</file>