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notesSlides/notesSlide24.xml" ContentType="application/vnd.openxmlformats-officedocument.presentationml.notes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Default Extension="vml" ContentType="application/vnd.openxmlformats-officedocument.vmlDrawing"/>
  <Override PartName="/ppt/slideLayouts/slideLayout3.xml" ContentType="application/vnd.openxmlformats-officedocument.presentationml.slideLayout+xml"/>
  <Override PartName="/ppt/slides/slide24.xml" ContentType="application/vnd.openxmlformats-officedocument.presentationml.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9"/>
  </p:notesMasterIdLst>
  <p:sldIdLst>
    <p:sldId id="279" r:id="rId2"/>
    <p:sldId id="280" r:id="rId3"/>
    <p:sldId id="281" r:id="rId4"/>
    <p:sldId id="282" r:id="rId5"/>
    <p:sldId id="283" r:id="rId6"/>
    <p:sldId id="284" r:id="rId7"/>
    <p:sldId id="285" r:id="rId8"/>
    <p:sldId id="275" r:id="rId9"/>
    <p:sldId id="276" r:id="rId10"/>
    <p:sldId id="277" r:id="rId11"/>
    <p:sldId id="278" r:id="rId12"/>
    <p:sldId id="270" r:id="rId13"/>
    <p:sldId id="272" r:id="rId14"/>
    <p:sldId id="273" r:id="rId15"/>
    <p:sldId id="271" r:id="rId16"/>
    <p:sldId id="256" r:id="rId17"/>
    <p:sldId id="257" r:id="rId18"/>
    <p:sldId id="258" r:id="rId19"/>
    <p:sldId id="259" r:id="rId20"/>
    <p:sldId id="260" r:id="rId21"/>
    <p:sldId id="261" r:id="rId22"/>
    <p:sldId id="262" r:id="rId23"/>
    <p:sldId id="263" r:id="rId24"/>
    <p:sldId id="264" r:id="rId25"/>
    <p:sldId id="265" r:id="rId26"/>
    <p:sldId id="266" r:id="rId27"/>
    <p:sldId id="26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varScale="1">
        <p:scale>
          <a:sx n="139" d="100"/>
          <a:sy n="139" d="100"/>
        </p:scale>
        <p:origin x="-1576" y="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9E1A07-F2D6-40C6-8D81-D07EDE008152}" type="datetimeFigureOut">
              <a:rPr lang="en-US" smtClean="0"/>
              <a:pPr/>
              <a:t>6/15/11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6465F1-84C3-4C7B-AE6E-5CB243B513B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259082-FD8A-4726-B680-9A86F493834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1770CE-B58A-47B4-9E7F-44F7DE80F50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1770CE-B58A-47B4-9E7F-44F7DE80F50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1770CE-B58A-47B4-9E7F-44F7DE80F50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1770CE-B58A-47B4-9E7F-44F7DE80F50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1770CE-B58A-47B4-9E7F-44F7DE80F50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Upper and lower had 3 meals.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3259082-FD8A-4726-B680-9A86F4938344}" type="slidenum">
              <a:rPr lang="en-US" smtClean="0"/>
              <a:pPr/>
              <a:t>2</a:t>
            </a:fld>
            <a:endParaRPr lang="en-US"/>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3208195267"/>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6465F1-84C3-4C7B-AE6E-5CB243B513BF}"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Meats included Deer, fish, chickens, rabbits, etc.</a:t>
            </a:r>
          </a:p>
          <a:p>
            <a:r>
              <a:rPr lang="en-US" dirty="0" smtClean="0"/>
              <a:t>Mead,</a:t>
            </a:r>
            <a:r>
              <a:rPr lang="en-US" baseline="0" dirty="0" smtClean="0"/>
              <a:t> Fermented honey water sometimes cooked with hops</a:t>
            </a:r>
            <a:endParaRPr lang="en-US" dirty="0"/>
          </a:p>
        </p:txBody>
      </p:sp>
      <p:sp>
        <p:nvSpPr>
          <p:cNvPr id="4" name="Slide Number Placeholder 3"/>
          <p:cNvSpPr>
            <a:spLocks noGrp="1"/>
          </p:cNvSpPr>
          <p:nvPr>
            <p:ph type="sldNum" sz="quarter" idx="10"/>
          </p:nvPr>
        </p:nvSpPr>
        <p:spPr/>
        <p:txBody>
          <a:bodyPr/>
          <a:lstStyle/>
          <a:p>
            <a:fld id="{43259082-FD8A-4726-B680-9A86F4938344}" type="slidenum">
              <a:rPr lang="en-US" smtClean="0"/>
              <a:pPr/>
              <a:t>3</a:t>
            </a:fld>
            <a:endParaRPr lang="en-US"/>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946785457"/>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259082-FD8A-4726-B680-9A86F493834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259082-FD8A-4726-B680-9A86F493834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Meat roasting on a spit turned by a dog</a:t>
            </a:r>
            <a:r>
              <a:rPr lang="en-US" baseline="0" dirty="0" smtClean="0"/>
              <a:t> on a </a:t>
            </a:r>
            <a:r>
              <a:rPr lang="en-US" baseline="0" dirty="0" err="1" smtClean="0"/>
              <a:t>tredmill</a:t>
            </a:r>
            <a:endParaRPr lang="en-US" dirty="0"/>
          </a:p>
        </p:txBody>
      </p:sp>
      <p:sp>
        <p:nvSpPr>
          <p:cNvPr id="4" name="Slide Number Placeholder 3"/>
          <p:cNvSpPr>
            <a:spLocks noGrp="1"/>
          </p:cNvSpPr>
          <p:nvPr>
            <p:ph type="sldNum" sz="quarter" idx="10"/>
          </p:nvPr>
        </p:nvSpPr>
        <p:spPr/>
        <p:txBody>
          <a:bodyPr/>
          <a:lstStyle/>
          <a:p>
            <a:fld id="{43259082-FD8A-4726-B680-9A86F4938344}" type="slidenum">
              <a:rPr lang="en-US" smtClean="0"/>
              <a:pPr/>
              <a:t>6</a:t>
            </a:fld>
            <a:endParaRPr lang="en-US"/>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4118935280"/>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3259082-FD8A-4726-B680-9A86F493834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1770CE-B58A-47B4-9E7F-44F7DE80F50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1770CE-B58A-47B4-9E7F-44F7DE80F50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0E163F-6BD7-42FA-BED5-43C911869D38}" type="datetimeFigureOut">
              <a:rPr lang="en-US" smtClean="0"/>
              <a:pPr/>
              <a:t>6/15/11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0E163F-6BD7-42FA-BED5-43C911869D38}" type="datetimeFigureOut">
              <a:rPr lang="en-US" smtClean="0"/>
              <a:pPr/>
              <a:t>6/15/11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0E163F-6BD7-42FA-BED5-43C911869D38}" type="datetimeFigureOut">
              <a:rPr lang="en-US" smtClean="0"/>
              <a:pPr/>
              <a:t>6/15/11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0E163F-6BD7-42FA-BED5-43C911869D38}" type="datetimeFigureOut">
              <a:rPr lang="en-US" smtClean="0"/>
              <a:pPr/>
              <a:t>6/15/11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0E163F-6BD7-42FA-BED5-43C911869D38}" type="datetimeFigureOut">
              <a:rPr lang="en-US" smtClean="0"/>
              <a:pPr/>
              <a:t>6/15/11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0E163F-6BD7-42FA-BED5-43C911869D38}" type="datetimeFigureOut">
              <a:rPr lang="en-US" smtClean="0"/>
              <a:pPr/>
              <a:t>6/15/11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0E163F-6BD7-42FA-BED5-43C911869D38}" type="datetimeFigureOut">
              <a:rPr lang="en-US" smtClean="0"/>
              <a:pPr/>
              <a:t>6/15/11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0E163F-6BD7-42FA-BED5-43C911869D38}" type="datetimeFigureOut">
              <a:rPr lang="en-US" smtClean="0"/>
              <a:pPr/>
              <a:t>6/15/11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0E163F-6BD7-42FA-BED5-43C911869D38}" type="datetimeFigureOut">
              <a:rPr lang="en-US" smtClean="0"/>
              <a:pPr/>
              <a:t>6/15/11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0E163F-6BD7-42FA-BED5-43C911869D38}" type="datetimeFigureOut">
              <a:rPr lang="en-US" smtClean="0"/>
              <a:pPr/>
              <a:t>6/15/11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0E163F-6BD7-42FA-BED5-43C911869D38}" type="datetimeFigureOut">
              <a:rPr lang="en-US" smtClean="0"/>
              <a:pPr/>
              <a:t>6/15/11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BB9EF-CD82-44FD-95D4-6297E34572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0E163F-6BD7-42FA-BED5-43C911869D38}" type="datetimeFigureOut">
              <a:rPr lang="en-US" smtClean="0"/>
              <a:pPr/>
              <a:t>6/15/11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BB9EF-CD82-44FD-95D4-6297E34572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36897" y="0"/>
            <a:ext cx="10690747" cy="7162800"/>
          </a:xfrm>
          <a:prstGeom prst="rect">
            <a:avLst/>
          </a:prstGeom>
          <a:noFill/>
          <a:ln w="9525">
            <a:noFill/>
            <a:miter lim="800000"/>
            <a:headEnd/>
            <a:tailEnd/>
          </a:ln>
        </p:spPr>
      </p:pic>
      <p:sp>
        <p:nvSpPr>
          <p:cNvPr id="10" name="Rectangle 9"/>
          <p:cNvSpPr/>
          <p:nvPr/>
        </p:nvSpPr>
        <p:spPr>
          <a:xfrm>
            <a:off x="2819400" y="990600"/>
            <a:ext cx="512832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Daily Meals</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5753791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srcRect/>
          <a:stretch>
            <a:fillRect/>
          </a:stretch>
        </p:blipFill>
        <p:spPr bwMode="auto">
          <a:xfrm>
            <a:off x="0" y="-64008"/>
            <a:ext cx="9144000" cy="6986016"/>
          </a:xfrm>
          <a:prstGeom prst="rect">
            <a:avLst/>
          </a:prstGeom>
          <a:noFill/>
          <a:ln w="9525">
            <a:noFill/>
            <a:miter lim="800000"/>
            <a:headEnd/>
            <a:tailEnd/>
          </a:ln>
        </p:spPr>
      </p:pic>
      <p:sp>
        <p:nvSpPr>
          <p:cNvPr id="3" name="Content Placeholder 2"/>
          <p:cNvSpPr>
            <a:spLocks noGrp="1"/>
          </p:cNvSpPr>
          <p:nvPr>
            <p:ph idx="1"/>
          </p:nvPr>
        </p:nvSpPr>
        <p:spPr>
          <a:xfrm>
            <a:off x="2971800" y="3657600"/>
            <a:ext cx="5562600" cy="3200400"/>
          </a:xfrm>
          <a:solidFill>
            <a:schemeClr val="accent1">
              <a:alpha val="58000"/>
            </a:schemeClr>
          </a:solidFill>
        </p:spPr>
        <p:txBody>
          <a:bodyPr/>
          <a:lstStyle/>
          <a:p>
            <a:r>
              <a:rPr lang="en-US" dirty="0" smtClean="0">
                <a:latin typeface="Bernard MT Condensed" pitchFamily="18" charset="0"/>
              </a:rPr>
              <a:t>Although Shakespeare was never infected with the plague, many people close to him were, including members of his family and actors working in The Globe Theatre</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0" y="-228600"/>
            <a:ext cx="9144000" cy="9673496"/>
          </a:xfrm>
          <a:prstGeom prst="rect">
            <a:avLst/>
          </a:prstGeom>
          <a:noFill/>
          <a:ln w="9525">
            <a:noFill/>
            <a:miter lim="800000"/>
            <a:headEnd/>
            <a:tailEnd/>
          </a:ln>
        </p:spPr>
      </p:pic>
      <p:sp>
        <p:nvSpPr>
          <p:cNvPr id="6" name="Oval Callout 5"/>
          <p:cNvSpPr/>
          <p:nvPr/>
        </p:nvSpPr>
        <p:spPr>
          <a:xfrm>
            <a:off x="4343400" y="5257800"/>
            <a:ext cx="4800600" cy="1600200"/>
          </a:xfrm>
          <a:prstGeom prst="wedgeEllipseCallout">
            <a:avLst>
              <a:gd name="adj1" fmla="val -44941"/>
              <a:gd name="adj2" fmla="val -91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05400" y="5486400"/>
            <a:ext cx="3657600" cy="1200329"/>
          </a:xfrm>
          <a:prstGeom prst="rect">
            <a:avLst/>
          </a:prstGeom>
          <a:noFill/>
        </p:spPr>
        <p:txBody>
          <a:bodyPr wrap="square" rtlCol="0">
            <a:spAutoFit/>
          </a:bodyPr>
          <a:lstStyle/>
          <a:p>
            <a:r>
              <a:rPr lang="en-US" sz="3600" dirty="0" smtClean="0">
                <a:latin typeface="Gill Sans Ultra Bold Condensed" pitchFamily="34" charset="0"/>
              </a:rPr>
              <a:t>Food References in my works!</a:t>
            </a:r>
            <a:endParaRPr lang="en-US" sz="3600" dirty="0">
              <a:latin typeface="Gill Sans Ultra Bold Condensed"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latin typeface="Gill Sans Ultra Bold Condensed" pitchFamily="34" charset="0"/>
              </a:rPr>
              <a:t>Food References in Shakespeare’s Works</a:t>
            </a:r>
            <a:endParaRPr lang="en-US" dirty="0">
              <a:latin typeface="Gill Sans Ultra Bold Condensed" pitchFamily="34" charset="0"/>
            </a:endParaRPr>
          </a:p>
        </p:txBody>
      </p:sp>
      <p:sp>
        <p:nvSpPr>
          <p:cNvPr id="3" name="Content Placeholder 2"/>
          <p:cNvSpPr>
            <a:spLocks noGrp="1"/>
          </p:cNvSpPr>
          <p:nvPr>
            <p:ph idx="1"/>
          </p:nvPr>
        </p:nvSpPr>
        <p:spPr/>
        <p:txBody>
          <a:bodyPr/>
          <a:lstStyle/>
          <a:p>
            <a:r>
              <a:rPr lang="en-US" dirty="0" smtClean="0"/>
              <a:t>In </a:t>
            </a:r>
            <a:r>
              <a:rPr lang="en-US" i="1" dirty="0" smtClean="0"/>
              <a:t>Romeo and Juliet</a:t>
            </a:r>
            <a:r>
              <a:rPr lang="en-US" dirty="0" smtClean="0"/>
              <a:t>, </a:t>
            </a:r>
            <a:r>
              <a:rPr lang="en-US" i="1" dirty="0" smtClean="0"/>
              <a:t>Much Ado </a:t>
            </a:r>
            <a:r>
              <a:rPr lang="en-US" i="1" dirty="0"/>
              <a:t>A</a:t>
            </a:r>
            <a:r>
              <a:rPr lang="en-US" i="1" dirty="0" smtClean="0"/>
              <a:t>bout Nothing</a:t>
            </a:r>
            <a:r>
              <a:rPr lang="en-US" dirty="0" smtClean="0"/>
              <a:t>,</a:t>
            </a:r>
            <a:r>
              <a:rPr lang="en-US" i="1" dirty="0" smtClean="0"/>
              <a:t> and Taming of the Shrew </a:t>
            </a:r>
            <a:r>
              <a:rPr lang="en-US" dirty="0" smtClean="0"/>
              <a:t>each household held feasts to welcome their guests</a:t>
            </a:r>
          </a:p>
          <a:p>
            <a:pPr>
              <a:buNone/>
            </a:pPr>
            <a:endParaRPr lang="en-US" dirty="0" smtClean="0"/>
          </a:p>
        </p:txBody>
      </p:sp>
      <p:pic>
        <p:nvPicPr>
          <p:cNvPr id="4098" name="Picture 2" descr="http://t2.gstatic.com/images?q=tbn:ANd9GcQIOJX3ejKjekwN4MbMw_oWE6yJ344M7Kn03FYCtwKKeQPaYPPr&amp;t=1"/>
          <p:cNvPicPr>
            <a:picLocks noChangeAspect="1" noChangeArrowheads="1"/>
          </p:cNvPicPr>
          <p:nvPr/>
        </p:nvPicPr>
        <p:blipFill>
          <a:blip r:embed="rId3" cstate="print"/>
          <a:srcRect/>
          <a:stretch>
            <a:fillRect/>
          </a:stretch>
        </p:blipFill>
        <p:spPr bwMode="auto">
          <a:xfrm>
            <a:off x="4953000" y="3429001"/>
            <a:ext cx="4038600" cy="2734602"/>
          </a:xfrm>
          <a:prstGeom prst="rect">
            <a:avLst/>
          </a:prstGeom>
          <a:noFill/>
        </p:spPr>
      </p:pic>
      <p:pic>
        <p:nvPicPr>
          <p:cNvPr id="4100" name="Picture 4" descr="http://thelostcolony.org/education/Students/History/Elizabethan-Sir-Henry-Unton.jpg"/>
          <p:cNvPicPr>
            <a:picLocks noChangeAspect="1" noChangeArrowheads="1"/>
          </p:cNvPicPr>
          <p:nvPr/>
        </p:nvPicPr>
        <p:blipFill>
          <a:blip r:embed="rId4" cstate="print"/>
          <a:srcRect/>
          <a:stretch>
            <a:fillRect/>
          </a:stretch>
        </p:blipFill>
        <p:spPr bwMode="auto">
          <a:xfrm>
            <a:off x="152400" y="3429000"/>
            <a:ext cx="4577862" cy="27051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fontScale="90000"/>
          </a:bodyPr>
          <a:lstStyle/>
          <a:p>
            <a:r>
              <a:rPr lang="en-US" dirty="0" smtClean="0">
                <a:latin typeface="Gill Sans Ultra Bold Condensed" pitchFamily="34" charset="0"/>
              </a:rPr>
              <a:t>Food References in Shakespeare’s Works</a:t>
            </a:r>
            <a:endParaRPr lang="en-US" dirty="0">
              <a:latin typeface="Gill Sans Ultra Bold Condensed" pitchFamily="34" charset="0"/>
            </a:endParaRPr>
          </a:p>
        </p:txBody>
      </p:sp>
      <p:sp>
        <p:nvSpPr>
          <p:cNvPr id="3" name="Content Placeholder 2"/>
          <p:cNvSpPr>
            <a:spLocks noGrp="1"/>
          </p:cNvSpPr>
          <p:nvPr>
            <p:ph idx="1"/>
          </p:nvPr>
        </p:nvSpPr>
        <p:spPr>
          <a:xfrm>
            <a:off x="457200" y="1371600"/>
            <a:ext cx="8229600" cy="3276599"/>
          </a:xfrm>
        </p:spPr>
        <p:txBody>
          <a:bodyPr>
            <a:normAutofit fontScale="85000" lnSpcReduction="20000"/>
          </a:bodyPr>
          <a:lstStyle/>
          <a:p>
            <a:r>
              <a:rPr lang="en-US" dirty="0" smtClean="0"/>
              <a:t>In </a:t>
            </a:r>
            <a:r>
              <a:rPr lang="en-US" i="1" dirty="0" smtClean="0"/>
              <a:t>The Winter’s Tale</a:t>
            </a:r>
            <a:r>
              <a:rPr lang="en-US" dirty="0" smtClean="0"/>
              <a:t> the Bard makes references to food throughout the play</a:t>
            </a:r>
          </a:p>
          <a:p>
            <a:pPr>
              <a:buNone/>
            </a:pPr>
            <a:r>
              <a:rPr lang="en-US" dirty="0" smtClean="0"/>
              <a:t>	 "Let me see: what am I to buy for our sheep-shearing feast? Three pound of sugar, five pound of currants, rice...I must have saffron to color the warden [winter pear] pies; mace; dates none--that's out of my note; nutmegs, seven; a race or two of ginger, but that I may beg; four pounds of </a:t>
            </a:r>
            <a:r>
              <a:rPr lang="en-US" dirty="0" err="1" smtClean="0"/>
              <a:t>pruins</a:t>
            </a:r>
            <a:r>
              <a:rPr lang="en-US" dirty="0" smtClean="0"/>
              <a:t>, and as many of raisins </a:t>
            </a:r>
            <a:r>
              <a:rPr lang="en-US" dirty="0" err="1" smtClean="0"/>
              <a:t>o'th</a:t>
            </a:r>
            <a:r>
              <a:rPr lang="en-US" dirty="0" smtClean="0"/>
              <a:t>' sun. (Act IV, Scene iii, Lines 36-49)"</a:t>
            </a:r>
            <a:endParaRPr lang="en-US" dirty="0"/>
          </a:p>
        </p:txBody>
      </p:sp>
      <p:pic>
        <p:nvPicPr>
          <p:cNvPr id="30722" name="Picture 2" descr="http://absoluteshakespeare.com/images/pictures/winters_tale_a5s3.jpg"/>
          <p:cNvPicPr>
            <a:picLocks noChangeAspect="1" noChangeArrowheads="1"/>
          </p:cNvPicPr>
          <p:nvPr/>
        </p:nvPicPr>
        <p:blipFill>
          <a:blip r:embed="rId3" cstate="print"/>
          <a:srcRect/>
          <a:stretch>
            <a:fillRect/>
          </a:stretch>
        </p:blipFill>
        <p:spPr bwMode="auto">
          <a:xfrm>
            <a:off x="5638800" y="4724400"/>
            <a:ext cx="2695575" cy="1905000"/>
          </a:xfrm>
          <a:prstGeom prst="rect">
            <a:avLst/>
          </a:prstGeom>
          <a:noFill/>
        </p:spPr>
      </p:pic>
      <p:pic>
        <p:nvPicPr>
          <p:cNvPr id="30726" name="Picture 6" descr="http://goto.glocalnet.net/recipezone/images/recipies/elizfeast2.gif"/>
          <p:cNvPicPr>
            <a:picLocks noChangeAspect="1" noChangeArrowheads="1"/>
          </p:cNvPicPr>
          <p:nvPr/>
        </p:nvPicPr>
        <p:blipFill>
          <a:blip r:embed="rId4" cstate="print"/>
          <a:srcRect/>
          <a:stretch>
            <a:fillRect/>
          </a:stretch>
        </p:blipFill>
        <p:spPr bwMode="auto">
          <a:xfrm>
            <a:off x="609600" y="4800600"/>
            <a:ext cx="4648200" cy="18288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descr="C:\Documents and Settings\SHOEEEEEEE\My Documents\My Pictures\titus andronicus.JPG"/>
          <p:cNvPicPr>
            <a:picLocks noChangeAspect="1" noChangeArrowheads="1"/>
          </p:cNvPicPr>
          <p:nvPr/>
        </p:nvPicPr>
        <p:blipFill>
          <a:blip r:embed="rId3" cstate="print"/>
          <a:srcRect/>
          <a:stretch>
            <a:fillRect/>
          </a:stretch>
        </p:blipFill>
        <p:spPr bwMode="auto">
          <a:xfrm>
            <a:off x="5410200" y="1447800"/>
            <a:ext cx="3124200" cy="4876800"/>
          </a:xfrm>
          <a:prstGeom prst="rect">
            <a:avLst/>
          </a:prstGeom>
          <a:noFill/>
        </p:spPr>
      </p:pic>
      <p:sp>
        <p:nvSpPr>
          <p:cNvPr id="2" name="Title 1"/>
          <p:cNvSpPr>
            <a:spLocks noGrp="1"/>
          </p:cNvSpPr>
          <p:nvPr>
            <p:ph type="title"/>
          </p:nvPr>
        </p:nvSpPr>
        <p:spPr>
          <a:xfrm>
            <a:off x="0" y="152400"/>
            <a:ext cx="9144000" cy="1143000"/>
          </a:xfrm>
        </p:spPr>
        <p:txBody>
          <a:bodyPr>
            <a:normAutofit fontScale="90000"/>
          </a:bodyPr>
          <a:lstStyle/>
          <a:p>
            <a:r>
              <a:rPr lang="en-US" dirty="0" smtClean="0">
                <a:latin typeface="Gill Sans Ultra Bold Condensed" pitchFamily="34" charset="0"/>
              </a:rPr>
              <a:t>Food References in Shakespeare’s Works</a:t>
            </a:r>
            <a:endParaRPr lang="en-US" dirty="0">
              <a:latin typeface="Gill Sans Ultra Bold Condensed" pitchFamily="34" charset="0"/>
            </a:endParaRPr>
          </a:p>
        </p:txBody>
      </p:sp>
      <p:sp>
        <p:nvSpPr>
          <p:cNvPr id="3" name="Content Placeholder 2"/>
          <p:cNvSpPr>
            <a:spLocks noGrp="1"/>
          </p:cNvSpPr>
          <p:nvPr>
            <p:ph idx="1"/>
          </p:nvPr>
        </p:nvSpPr>
        <p:spPr>
          <a:xfrm>
            <a:off x="457200" y="1143000"/>
            <a:ext cx="4419600" cy="3962400"/>
          </a:xfrm>
        </p:spPr>
        <p:txBody>
          <a:bodyPr>
            <a:normAutofit lnSpcReduction="10000"/>
          </a:bodyPr>
          <a:lstStyle/>
          <a:p>
            <a:r>
              <a:rPr lang="en-US" sz="2800" dirty="0" smtClean="0"/>
              <a:t>In </a:t>
            </a:r>
            <a:r>
              <a:rPr lang="en-US" sz="2800" i="1" dirty="0" smtClean="0"/>
              <a:t>Titus Andronicus</a:t>
            </a:r>
            <a:r>
              <a:rPr lang="en-US" sz="2800" dirty="0" smtClean="0"/>
              <a:t>, after Titus kills his son, </a:t>
            </a:r>
            <a:r>
              <a:rPr lang="en-US" sz="2800" dirty="0" err="1" smtClean="0"/>
              <a:t>Mutius</a:t>
            </a:r>
            <a:r>
              <a:rPr lang="en-US" sz="2800" dirty="0" smtClean="0"/>
              <a:t>, he attends the love-day feast</a:t>
            </a:r>
          </a:p>
          <a:p>
            <a:r>
              <a:rPr lang="en-US" sz="2800" dirty="0" smtClean="0"/>
              <a:t>In </a:t>
            </a:r>
            <a:r>
              <a:rPr lang="en-US" sz="2800" i="1" dirty="0" smtClean="0"/>
              <a:t>Titus Andronicus</a:t>
            </a:r>
            <a:r>
              <a:rPr lang="en-US" sz="2800" dirty="0" smtClean="0"/>
              <a:t>, Titus kills </a:t>
            </a:r>
            <a:r>
              <a:rPr lang="en-US" sz="2800" dirty="0" err="1" smtClean="0"/>
              <a:t>Tamora’s</a:t>
            </a:r>
            <a:r>
              <a:rPr lang="en-US" sz="2800" dirty="0" smtClean="0"/>
              <a:t> sons and bakes them into a pie. Unknowingly, </a:t>
            </a:r>
            <a:r>
              <a:rPr lang="en-US" sz="2800" dirty="0" err="1" smtClean="0"/>
              <a:t>Tamora</a:t>
            </a:r>
            <a:r>
              <a:rPr lang="en-US" sz="2800" dirty="0" smtClean="0"/>
              <a:t> eats them.</a:t>
            </a:r>
          </a:p>
          <a:p>
            <a:endParaRPr lang="en-US" sz="2800" dirty="0"/>
          </a:p>
        </p:txBody>
      </p:sp>
      <p:pic>
        <p:nvPicPr>
          <p:cNvPr id="32772" name="Picture 4" descr="http://edhird.files.wordpress.com/2011/05/apple_pie.jpg"/>
          <p:cNvPicPr>
            <a:picLocks noChangeAspect="1" noChangeArrowheads="1"/>
          </p:cNvPicPr>
          <p:nvPr/>
        </p:nvPicPr>
        <p:blipFill>
          <a:blip r:embed="rId4" cstate="print"/>
          <a:srcRect/>
          <a:stretch>
            <a:fillRect/>
          </a:stretch>
        </p:blipFill>
        <p:spPr bwMode="auto">
          <a:xfrm>
            <a:off x="381000" y="4876800"/>
            <a:ext cx="2362200" cy="1722438"/>
          </a:xfrm>
          <a:prstGeom prst="rect">
            <a:avLst/>
          </a:prstGeom>
          <a:noFill/>
        </p:spPr>
      </p:pic>
      <p:pic>
        <p:nvPicPr>
          <p:cNvPr id="14338" name="Picture 2"/>
          <p:cNvPicPr>
            <a:picLocks noChangeAspect="1" noChangeArrowheads="1"/>
          </p:cNvPicPr>
          <p:nvPr/>
        </p:nvPicPr>
        <p:blipFill>
          <a:blip r:embed="rId5" cstate="print"/>
          <a:srcRect/>
          <a:stretch>
            <a:fillRect/>
          </a:stretch>
        </p:blipFill>
        <p:spPr bwMode="auto">
          <a:xfrm>
            <a:off x="3276600" y="4800600"/>
            <a:ext cx="18288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latin typeface="Gill Sans Ultra Bold Condensed" pitchFamily="34" charset="0"/>
              </a:rPr>
              <a:t>Symbolism of Food</a:t>
            </a:r>
            <a:endParaRPr lang="en-US" dirty="0">
              <a:latin typeface="Gill Sans Ultra Bold Condensed" pitchFamily="34" charset="0"/>
            </a:endParaRPr>
          </a:p>
        </p:txBody>
      </p:sp>
      <p:sp>
        <p:nvSpPr>
          <p:cNvPr id="3" name="Content Placeholder 2"/>
          <p:cNvSpPr>
            <a:spLocks noGrp="1"/>
          </p:cNvSpPr>
          <p:nvPr>
            <p:ph idx="1"/>
          </p:nvPr>
        </p:nvSpPr>
        <p:spPr>
          <a:xfrm>
            <a:off x="4724400" y="1219200"/>
            <a:ext cx="4038600" cy="5638800"/>
          </a:xfrm>
        </p:spPr>
        <p:txBody>
          <a:bodyPr>
            <a:normAutofit lnSpcReduction="10000"/>
          </a:bodyPr>
          <a:lstStyle/>
          <a:p>
            <a:r>
              <a:rPr lang="en-US" sz="2400" dirty="0" smtClean="0"/>
              <a:t>In </a:t>
            </a:r>
            <a:r>
              <a:rPr lang="en-US" sz="2400" i="1" dirty="0" smtClean="0"/>
              <a:t>Much Ado About Nothing </a:t>
            </a:r>
            <a:r>
              <a:rPr lang="en-US" sz="2400" dirty="0" smtClean="0"/>
              <a:t>(film), Beatrice takes a bite of an apple after her conversation with </a:t>
            </a:r>
            <a:r>
              <a:rPr lang="en-US" sz="2400" dirty="0" err="1" smtClean="0"/>
              <a:t>Benedick</a:t>
            </a:r>
            <a:r>
              <a:rPr lang="en-US" sz="2400" dirty="0" smtClean="0"/>
              <a:t> at the dance. The apple, of course, is an allusion to the forbidden fruit of the Tree of the Knowledge of Good and Evil. In eating it, she demonstrates her power over </a:t>
            </a:r>
            <a:r>
              <a:rPr lang="en-US" sz="2400" dirty="0" err="1" smtClean="0"/>
              <a:t>Benedick</a:t>
            </a:r>
            <a:r>
              <a:rPr lang="en-US" sz="2400" dirty="0" smtClean="0"/>
              <a:t>, and her own strength.</a:t>
            </a:r>
          </a:p>
          <a:p>
            <a:r>
              <a:rPr lang="en-US" sz="2400" dirty="0" err="1" smtClean="0"/>
              <a:t>Tamora</a:t>
            </a:r>
            <a:r>
              <a:rPr lang="en-US" sz="2400" dirty="0" smtClean="0"/>
              <a:t> eating her sons symbolizes their reluctance to leave the womb. (just kidding)</a:t>
            </a:r>
            <a:endParaRPr lang="en-US" sz="2000" dirty="0" smtClean="0"/>
          </a:p>
          <a:p>
            <a:endParaRPr lang="en-US" dirty="0"/>
          </a:p>
        </p:txBody>
      </p:sp>
      <p:sp>
        <p:nvSpPr>
          <p:cNvPr id="7" name="TextBox 6"/>
          <p:cNvSpPr txBox="1"/>
          <p:nvPr/>
        </p:nvSpPr>
        <p:spPr>
          <a:xfrm>
            <a:off x="381000" y="5410200"/>
            <a:ext cx="4419600" cy="830997"/>
          </a:xfrm>
          <a:prstGeom prst="rect">
            <a:avLst/>
          </a:prstGeom>
          <a:noFill/>
        </p:spPr>
        <p:txBody>
          <a:bodyPr wrap="square" rtlCol="0">
            <a:spAutoFit/>
          </a:bodyPr>
          <a:lstStyle/>
          <a:p>
            <a:r>
              <a:rPr lang="en-US" sz="2400" i="1" dirty="0" smtClean="0"/>
              <a:t>Okay, these are grapes. You just have to believe me.</a:t>
            </a:r>
            <a:endParaRPr lang="en-US" sz="2400"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3962400" y="152400"/>
            <a:ext cx="6324600" cy="1938992"/>
          </a:xfrm>
          <a:prstGeom prst="rect">
            <a:avLst/>
          </a:prstGeom>
          <a:noFill/>
        </p:spPr>
        <p:txBody>
          <a:bodyPr wrap="square" rtlCol="0">
            <a:spAutoFit/>
          </a:bodyPr>
          <a:lstStyle/>
          <a:p>
            <a:r>
              <a:rPr lang="en-US" sz="6000" dirty="0" smtClean="0">
                <a:solidFill>
                  <a:schemeClr val="bg1"/>
                </a:solidFill>
                <a:latin typeface="John Handy LET" pitchFamily="2" charset="0"/>
              </a:rPr>
              <a:t>Food of 16</a:t>
            </a:r>
            <a:r>
              <a:rPr lang="en-US" sz="6000" baseline="30000" dirty="0" smtClean="0">
                <a:solidFill>
                  <a:schemeClr val="bg1"/>
                </a:solidFill>
                <a:latin typeface="John Handy LET" pitchFamily="2" charset="0"/>
              </a:rPr>
              <a:t>th</a:t>
            </a:r>
            <a:r>
              <a:rPr lang="en-US" sz="6000" dirty="0" smtClean="0">
                <a:solidFill>
                  <a:schemeClr val="bg1"/>
                </a:solidFill>
                <a:latin typeface="John Handy LET" pitchFamily="2" charset="0"/>
              </a:rPr>
              <a:t> Century Italy</a:t>
            </a:r>
            <a:endParaRPr lang="en-US" sz="6000" dirty="0">
              <a:solidFill>
                <a:schemeClr val="bg1"/>
              </a:solidFill>
              <a:latin typeface="John Handy LET" pitchFamily="2"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21773" y="0"/>
            <a:ext cx="9265773" cy="6858000"/>
          </a:xfrm>
          <a:prstGeom prst="rect">
            <a:avLst/>
          </a:prstGeom>
          <a:noFill/>
          <a:ln w="9525">
            <a:noFill/>
            <a:miter lim="800000"/>
            <a:headEnd/>
            <a:tailEnd/>
          </a:ln>
        </p:spPr>
      </p:pic>
      <p:sp>
        <p:nvSpPr>
          <p:cNvPr id="5" name="TextBox 4"/>
          <p:cNvSpPr txBox="1"/>
          <p:nvPr/>
        </p:nvSpPr>
        <p:spPr>
          <a:xfrm>
            <a:off x="2438400" y="0"/>
            <a:ext cx="4419600" cy="769441"/>
          </a:xfrm>
          <a:prstGeom prst="rect">
            <a:avLst/>
          </a:prstGeom>
          <a:noFill/>
        </p:spPr>
        <p:txBody>
          <a:bodyPr wrap="square" rtlCol="0">
            <a:spAutoFit/>
          </a:bodyPr>
          <a:lstStyle/>
          <a:p>
            <a:r>
              <a:rPr lang="en-US" sz="4400" dirty="0" smtClean="0">
                <a:solidFill>
                  <a:schemeClr val="bg1"/>
                </a:solidFill>
                <a:latin typeface="Andalus" pitchFamily="2" charset="-78"/>
                <a:cs typeface="Andalus" pitchFamily="2" charset="-78"/>
              </a:rPr>
              <a:t>January 23, 1529</a:t>
            </a:r>
            <a:endParaRPr lang="en-US" sz="4400" dirty="0">
              <a:solidFill>
                <a:schemeClr val="bg1"/>
              </a:solidFill>
              <a:latin typeface="Andalus" pitchFamily="2" charset="-78"/>
              <a:cs typeface="Andalus" pitchFamily="2" charset="-78"/>
            </a:endParaRPr>
          </a:p>
        </p:txBody>
      </p:sp>
      <p:sp>
        <p:nvSpPr>
          <p:cNvPr id="6" name="TextBox 5"/>
          <p:cNvSpPr txBox="1"/>
          <p:nvPr/>
        </p:nvSpPr>
        <p:spPr>
          <a:xfrm>
            <a:off x="2286000" y="3200400"/>
            <a:ext cx="5029200" cy="1569660"/>
          </a:xfrm>
          <a:prstGeom prst="rect">
            <a:avLst/>
          </a:prstGeom>
          <a:solidFill>
            <a:schemeClr val="accent1">
              <a:alpha val="58000"/>
            </a:schemeClr>
          </a:solidFill>
          <a:ln>
            <a:solidFill>
              <a:schemeClr val="accent1"/>
            </a:solidFill>
          </a:ln>
        </p:spPr>
        <p:txBody>
          <a:bodyPr wrap="square" rtlCol="0">
            <a:spAutoFit/>
          </a:bodyPr>
          <a:lstStyle/>
          <a:p>
            <a:pPr algn="ctr"/>
            <a:r>
              <a:rPr lang="en-US" sz="3200" dirty="0" smtClean="0">
                <a:solidFill>
                  <a:schemeClr val="tx1">
                    <a:lumMod val="95000"/>
                    <a:lumOff val="5000"/>
                  </a:schemeClr>
                </a:solidFill>
                <a:latin typeface="Andalus" pitchFamily="2" charset="-78"/>
                <a:cs typeface="Andalus" pitchFamily="2" charset="-78"/>
              </a:rPr>
              <a:t>You’re Invited</a:t>
            </a:r>
          </a:p>
          <a:p>
            <a:pPr algn="ctr"/>
            <a:r>
              <a:rPr lang="en-US" sz="3200" dirty="0" smtClean="0">
                <a:solidFill>
                  <a:schemeClr val="tx1">
                    <a:lumMod val="95000"/>
                    <a:lumOff val="5000"/>
                  </a:schemeClr>
                </a:solidFill>
                <a:latin typeface="Andalus" pitchFamily="2" charset="-78"/>
                <a:cs typeface="Andalus" pitchFamily="2" charset="-78"/>
              </a:rPr>
              <a:t>To Dine with Duke Ferrara and 104 other guests</a:t>
            </a:r>
            <a:endParaRPr lang="en-US" sz="3200" dirty="0">
              <a:solidFill>
                <a:schemeClr val="tx1">
                  <a:lumMod val="95000"/>
                  <a:lumOff val="5000"/>
                </a:schemeClr>
              </a:solidFill>
              <a:latin typeface="Andalus" pitchFamily="2" charset="-78"/>
              <a:cs typeface="Andalus"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82" name="Picture 10"/>
          <p:cNvPicPr>
            <a:picLocks noChangeAspect="1" noChangeArrowheads="1"/>
          </p:cNvPicPr>
          <p:nvPr/>
        </p:nvPicPr>
        <p:blipFill>
          <a:blip r:embed="rId3" cstate="print"/>
          <a:srcRect/>
          <a:stretch>
            <a:fillRect/>
          </a:stretch>
        </p:blipFill>
        <p:spPr bwMode="auto">
          <a:xfrm>
            <a:off x="-228600" y="-1295400"/>
            <a:ext cx="9601200" cy="12466320"/>
          </a:xfrm>
          <a:prstGeom prst="rect">
            <a:avLst/>
          </a:prstGeom>
          <a:noFill/>
          <a:ln w="9525">
            <a:noFill/>
            <a:miter lim="800000"/>
            <a:headEnd/>
            <a:tailEnd/>
          </a:ln>
        </p:spPr>
      </p:pic>
      <p:sp>
        <p:nvSpPr>
          <p:cNvPr id="4" name="TextBox 3"/>
          <p:cNvSpPr txBox="1"/>
          <p:nvPr/>
        </p:nvSpPr>
        <p:spPr>
          <a:xfrm>
            <a:off x="3962400" y="0"/>
            <a:ext cx="4495800" cy="584775"/>
          </a:xfrm>
          <a:prstGeom prst="rect">
            <a:avLst/>
          </a:prstGeom>
          <a:noFill/>
        </p:spPr>
        <p:txBody>
          <a:bodyPr wrap="square" rtlCol="0">
            <a:spAutoFit/>
          </a:bodyPr>
          <a:lstStyle/>
          <a:p>
            <a:r>
              <a:rPr lang="en-US" sz="3200" dirty="0" smtClean="0">
                <a:latin typeface="Goudy Stout" pitchFamily="18" charset="0"/>
                <a:cs typeface="Angsana New" pitchFamily="18" charset="-34"/>
              </a:rPr>
              <a:t>Antipasti</a:t>
            </a:r>
            <a:endParaRPr lang="en-US" sz="3200" dirty="0">
              <a:latin typeface="Goudy Stout" pitchFamily="18" charset="0"/>
              <a:cs typeface="Angsana New" pitchFamily="18" charset="-34"/>
            </a:endParaRPr>
          </a:p>
        </p:txBody>
      </p:sp>
      <p:pic>
        <p:nvPicPr>
          <p:cNvPr id="3074" name="Picture 2"/>
          <p:cNvPicPr>
            <a:picLocks noChangeAspect="1" noChangeArrowheads="1"/>
          </p:cNvPicPr>
          <p:nvPr/>
        </p:nvPicPr>
        <p:blipFill>
          <a:blip r:embed="rId4" cstate="print"/>
          <a:srcRect/>
          <a:stretch>
            <a:fillRect/>
          </a:stretch>
        </p:blipFill>
        <p:spPr bwMode="auto">
          <a:xfrm>
            <a:off x="6248400" y="533400"/>
            <a:ext cx="2623653" cy="1752600"/>
          </a:xfrm>
          <a:prstGeom prst="rect">
            <a:avLst/>
          </a:prstGeom>
          <a:noFill/>
          <a:ln w="9525">
            <a:noFill/>
            <a:miter lim="800000"/>
            <a:headEnd/>
            <a:tailEnd/>
          </a:ln>
        </p:spPr>
      </p:pic>
      <p:sp>
        <p:nvSpPr>
          <p:cNvPr id="6" name="TextBox 5"/>
          <p:cNvSpPr txBox="1"/>
          <p:nvPr/>
        </p:nvSpPr>
        <p:spPr>
          <a:xfrm>
            <a:off x="6477000" y="2362200"/>
            <a:ext cx="2971800" cy="646331"/>
          </a:xfrm>
          <a:prstGeom prst="rect">
            <a:avLst/>
          </a:prstGeom>
          <a:noFill/>
        </p:spPr>
        <p:txBody>
          <a:bodyPr wrap="square" rtlCol="0">
            <a:spAutoFit/>
          </a:bodyPr>
          <a:lstStyle/>
          <a:p>
            <a:r>
              <a:rPr lang="en-US" dirty="0" smtClean="0">
                <a:latin typeface="Bernard MT Condensed" pitchFamily="18" charset="0"/>
              </a:rPr>
              <a:t>Salad of greens with citron juice and anchovy</a:t>
            </a:r>
            <a:endParaRPr lang="en-US" dirty="0">
              <a:latin typeface="Bernard MT Condensed" pitchFamily="18" charset="0"/>
            </a:endParaRPr>
          </a:p>
        </p:txBody>
      </p:sp>
      <p:pic>
        <p:nvPicPr>
          <p:cNvPr id="3075" name="Picture 3"/>
          <p:cNvPicPr>
            <a:picLocks noChangeAspect="1" noChangeArrowheads="1"/>
          </p:cNvPicPr>
          <p:nvPr/>
        </p:nvPicPr>
        <p:blipFill>
          <a:blip r:embed="rId5" cstate="print"/>
          <a:srcRect/>
          <a:stretch>
            <a:fillRect/>
          </a:stretch>
        </p:blipFill>
        <p:spPr bwMode="auto">
          <a:xfrm>
            <a:off x="3962400" y="533400"/>
            <a:ext cx="2039614" cy="1905000"/>
          </a:xfrm>
          <a:prstGeom prst="rect">
            <a:avLst/>
          </a:prstGeom>
          <a:noFill/>
          <a:ln w="9525">
            <a:noFill/>
            <a:miter lim="800000"/>
            <a:headEnd/>
            <a:tailEnd/>
          </a:ln>
        </p:spPr>
      </p:pic>
      <p:sp>
        <p:nvSpPr>
          <p:cNvPr id="8" name="TextBox 7"/>
          <p:cNvSpPr txBox="1"/>
          <p:nvPr/>
        </p:nvSpPr>
        <p:spPr>
          <a:xfrm>
            <a:off x="3352800" y="2438400"/>
            <a:ext cx="2590800" cy="923330"/>
          </a:xfrm>
          <a:prstGeom prst="rect">
            <a:avLst/>
          </a:prstGeom>
          <a:noFill/>
        </p:spPr>
        <p:txBody>
          <a:bodyPr wrap="square" rtlCol="0">
            <a:spAutoFit/>
          </a:bodyPr>
          <a:lstStyle/>
          <a:p>
            <a:pPr algn="ctr"/>
            <a:r>
              <a:rPr lang="en-US" dirty="0" smtClean="0">
                <a:latin typeface="Bernard MT Condensed" pitchFamily="18" charset="0"/>
              </a:rPr>
              <a:t>Radishes carved into shapes and animals (delicious!)</a:t>
            </a:r>
            <a:endParaRPr lang="en-US" dirty="0">
              <a:latin typeface="Bernard MT Condensed" pitchFamily="18" charset="0"/>
            </a:endParaRPr>
          </a:p>
        </p:txBody>
      </p:sp>
      <p:pic>
        <p:nvPicPr>
          <p:cNvPr id="3076" name="Picture 4"/>
          <p:cNvPicPr>
            <a:picLocks noChangeAspect="1" noChangeArrowheads="1"/>
          </p:cNvPicPr>
          <p:nvPr/>
        </p:nvPicPr>
        <p:blipFill>
          <a:blip r:embed="rId6" cstate="print"/>
          <a:srcRect/>
          <a:stretch>
            <a:fillRect/>
          </a:stretch>
        </p:blipFill>
        <p:spPr bwMode="auto">
          <a:xfrm>
            <a:off x="7427784" y="5486400"/>
            <a:ext cx="1716216" cy="1143000"/>
          </a:xfrm>
          <a:prstGeom prst="rect">
            <a:avLst/>
          </a:prstGeom>
          <a:noFill/>
          <a:ln w="9525">
            <a:noFill/>
            <a:miter lim="800000"/>
            <a:headEnd/>
            <a:tailEnd/>
          </a:ln>
        </p:spPr>
      </p:pic>
      <p:sp>
        <p:nvSpPr>
          <p:cNvPr id="10" name="TextBox 9"/>
          <p:cNvSpPr txBox="1"/>
          <p:nvPr/>
        </p:nvSpPr>
        <p:spPr>
          <a:xfrm>
            <a:off x="5638800" y="6248400"/>
            <a:ext cx="2286000" cy="369332"/>
          </a:xfrm>
          <a:prstGeom prst="rect">
            <a:avLst/>
          </a:prstGeom>
          <a:noFill/>
        </p:spPr>
        <p:txBody>
          <a:bodyPr wrap="square" rtlCol="0">
            <a:spAutoFit/>
          </a:bodyPr>
          <a:lstStyle/>
          <a:p>
            <a:r>
              <a:rPr lang="en-US" dirty="0" smtClean="0">
                <a:latin typeface="Bernard MT Condensed" pitchFamily="18" charset="0"/>
              </a:rPr>
              <a:t>Little cream pies</a:t>
            </a:r>
            <a:endParaRPr lang="en-US" dirty="0">
              <a:latin typeface="Bernard MT Condensed" pitchFamily="18" charset="0"/>
            </a:endParaRPr>
          </a:p>
        </p:txBody>
      </p:sp>
      <p:pic>
        <p:nvPicPr>
          <p:cNvPr id="3077" name="Picture 5"/>
          <p:cNvPicPr>
            <a:picLocks noChangeAspect="1" noChangeArrowheads="1"/>
          </p:cNvPicPr>
          <p:nvPr/>
        </p:nvPicPr>
        <p:blipFill>
          <a:blip r:embed="rId7" cstate="print"/>
          <a:srcRect/>
          <a:stretch>
            <a:fillRect/>
          </a:stretch>
        </p:blipFill>
        <p:spPr bwMode="auto">
          <a:xfrm>
            <a:off x="6629400" y="3048000"/>
            <a:ext cx="2286000" cy="1714500"/>
          </a:xfrm>
          <a:prstGeom prst="rect">
            <a:avLst/>
          </a:prstGeom>
          <a:noFill/>
          <a:ln w="9525">
            <a:noFill/>
            <a:miter lim="800000"/>
            <a:headEnd/>
            <a:tailEnd/>
          </a:ln>
        </p:spPr>
      </p:pic>
      <p:sp>
        <p:nvSpPr>
          <p:cNvPr id="12" name="TextBox 11"/>
          <p:cNvSpPr txBox="1"/>
          <p:nvPr/>
        </p:nvSpPr>
        <p:spPr>
          <a:xfrm>
            <a:off x="6553200" y="4876800"/>
            <a:ext cx="2590800" cy="369332"/>
          </a:xfrm>
          <a:prstGeom prst="rect">
            <a:avLst/>
          </a:prstGeom>
          <a:noFill/>
        </p:spPr>
        <p:txBody>
          <a:bodyPr wrap="square" rtlCol="0">
            <a:spAutoFit/>
          </a:bodyPr>
          <a:lstStyle/>
          <a:p>
            <a:r>
              <a:rPr lang="en-US" dirty="0" smtClean="0">
                <a:latin typeface="Bernard MT Condensed" pitchFamily="18" charset="0"/>
              </a:rPr>
              <a:t>Prosciutto of pork tongue</a:t>
            </a:r>
            <a:endParaRPr lang="en-US" dirty="0">
              <a:latin typeface="Bernard MT Condensed" pitchFamily="18" charset="0"/>
            </a:endParaRPr>
          </a:p>
        </p:txBody>
      </p:sp>
      <p:pic>
        <p:nvPicPr>
          <p:cNvPr id="3078" name="Picture 6"/>
          <p:cNvPicPr>
            <a:picLocks noChangeAspect="1" noChangeArrowheads="1"/>
          </p:cNvPicPr>
          <p:nvPr/>
        </p:nvPicPr>
        <p:blipFill>
          <a:blip r:embed="rId8" cstate="print"/>
          <a:srcRect/>
          <a:stretch>
            <a:fillRect/>
          </a:stretch>
        </p:blipFill>
        <p:spPr bwMode="auto">
          <a:xfrm>
            <a:off x="3505200" y="3352800"/>
            <a:ext cx="2974775" cy="1981200"/>
          </a:xfrm>
          <a:prstGeom prst="rect">
            <a:avLst/>
          </a:prstGeom>
          <a:noFill/>
          <a:ln w="9525">
            <a:noFill/>
            <a:miter lim="800000"/>
            <a:headEnd/>
            <a:tailEnd/>
          </a:ln>
        </p:spPr>
      </p:pic>
      <p:sp>
        <p:nvSpPr>
          <p:cNvPr id="15" name="TextBox 14"/>
          <p:cNvSpPr txBox="1"/>
          <p:nvPr/>
        </p:nvSpPr>
        <p:spPr>
          <a:xfrm>
            <a:off x="4114800" y="5410200"/>
            <a:ext cx="2514600" cy="381000"/>
          </a:xfrm>
          <a:prstGeom prst="rect">
            <a:avLst/>
          </a:prstGeom>
          <a:noFill/>
        </p:spPr>
        <p:txBody>
          <a:bodyPr wrap="square" rtlCol="0">
            <a:spAutoFit/>
          </a:bodyPr>
          <a:lstStyle/>
          <a:p>
            <a:r>
              <a:rPr lang="en-US" dirty="0" smtClean="0">
                <a:latin typeface="Bernard MT Condensed" pitchFamily="18" charset="0"/>
              </a:rPr>
              <a:t>Boar pie</a:t>
            </a:r>
            <a:endParaRPr lang="en-US" dirty="0">
              <a:latin typeface="Bernard MT Condensed" pitchFamily="18" charset="0"/>
            </a:endParaRPr>
          </a:p>
        </p:txBody>
      </p:sp>
      <p:pic>
        <p:nvPicPr>
          <p:cNvPr id="3079" name="Picture 7"/>
          <p:cNvPicPr>
            <a:picLocks noChangeAspect="1" noChangeArrowheads="1"/>
          </p:cNvPicPr>
          <p:nvPr/>
        </p:nvPicPr>
        <p:blipFill>
          <a:blip r:embed="rId9" cstate="print"/>
          <a:srcRect/>
          <a:stretch>
            <a:fillRect/>
          </a:stretch>
        </p:blipFill>
        <p:spPr bwMode="auto">
          <a:xfrm>
            <a:off x="304800" y="2362200"/>
            <a:ext cx="1752600" cy="1752600"/>
          </a:xfrm>
          <a:prstGeom prst="rect">
            <a:avLst/>
          </a:prstGeom>
          <a:noFill/>
          <a:ln w="9525">
            <a:noFill/>
            <a:miter lim="800000"/>
            <a:headEnd/>
            <a:tailEnd/>
          </a:ln>
        </p:spPr>
      </p:pic>
      <p:sp>
        <p:nvSpPr>
          <p:cNvPr id="17" name="TextBox 16"/>
          <p:cNvSpPr txBox="1"/>
          <p:nvPr/>
        </p:nvSpPr>
        <p:spPr>
          <a:xfrm>
            <a:off x="2133600" y="3276600"/>
            <a:ext cx="1295400" cy="923330"/>
          </a:xfrm>
          <a:prstGeom prst="rect">
            <a:avLst/>
          </a:prstGeom>
          <a:noFill/>
        </p:spPr>
        <p:txBody>
          <a:bodyPr wrap="square" rtlCol="0">
            <a:spAutoFit/>
          </a:bodyPr>
          <a:lstStyle/>
          <a:p>
            <a:r>
              <a:rPr lang="en-US" dirty="0" err="1" smtClean="0">
                <a:latin typeface="Bernard MT Condensed" pitchFamily="18" charset="0"/>
              </a:rPr>
              <a:t>Mortadella</a:t>
            </a:r>
            <a:r>
              <a:rPr lang="en-US" dirty="0" smtClean="0">
                <a:latin typeface="Bernard MT Condensed" pitchFamily="18" charset="0"/>
              </a:rPr>
              <a:t> and liver pie</a:t>
            </a:r>
            <a:endParaRPr lang="en-US" dirty="0">
              <a:latin typeface="Bernard MT Condensed" pitchFamily="18" charset="0"/>
            </a:endParaRPr>
          </a:p>
        </p:txBody>
      </p:sp>
      <p:pic>
        <p:nvPicPr>
          <p:cNvPr id="3080" name="Picture 8"/>
          <p:cNvPicPr>
            <a:picLocks noChangeAspect="1" noChangeArrowheads="1"/>
          </p:cNvPicPr>
          <p:nvPr/>
        </p:nvPicPr>
        <p:blipFill>
          <a:blip r:embed="rId10" cstate="print"/>
          <a:srcRect/>
          <a:stretch>
            <a:fillRect/>
          </a:stretch>
        </p:blipFill>
        <p:spPr bwMode="auto">
          <a:xfrm>
            <a:off x="152400" y="4419600"/>
            <a:ext cx="2800350" cy="2266950"/>
          </a:xfrm>
          <a:prstGeom prst="rect">
            <a:avLst/>
          </a:prstGeom>
          <a:noFill/>
          <a:ln w="9525">
            <a:noFill/>
            <a:miter lim="800000"/>
            <a:headEnd/>
            <a:tailEnd/>
          </a:ln>
        </p:spPr>
      </p:pic>
      <p:sp>
        <p:nvSpPr>
          <p:cNvPr id="19" name="TextBox 18"/>
          <p:cNvSpPr txBox="1"/>
          <p:nvPr/>
        </p:nvSpPr>
        <p:spPr>
          <a:xfrm>
            <a:off x="2895600" y="6096000"/>
            <a:ext cx="1828800" cy="369332"/>
          </a:xfrm>
          <a:prstGeom prst="rect">
            <a:avLst/>
          </a:prstGeom>
          <a:noFill/>
        </p:spPr>
        <p:txBody>
          <a:bodyPr wrap="square" rtlCol="0">
            <a:spAutoFit/>
          </a:bodyPr>
          <a:lstStyle/>
          <a:p>
            <a:r>
              <a:rPr lang="en-US" dirty="0" smtClean="0">
                <a:latin typeface="Bernard MT Condensed" pitchFamily="18" charset="0"/>
              </a:rPr>
              <a:t>Smoked Mullet</a:t>
            </a:r>
            <a:endParaRPr lang="en-US" dirty="0">
              <a:latin typeface="Bernard MT Condensed" pitchFamily="18" charset="0"/>
            </a:endParaRPr>
          </a:p>
        </p:txBody>
      </p:sp>
      <p:pic>
        <p:nvPicPr>
          <p:cNvPr id="3081" name="Picture 9"/>
          <p:cNvPicPr>
            <a:picLocks noChangeAspect="1" noChangeArrowheads="1"/>
          </p:cNvPicPr>
          <p:nvPr/>
        </p:nvPicPr>
        <p:blipFill>
          <a:blip r:embed="rId11" cstate="print"/>
          <a:srcRect/>
          <a:stretch>
            <a:fillRect/>
          </a:stretch>
        </p:blipFill>
        <p:spPr bwMode="auto">
          <a:xfrm>
            <a:off x="228600" y="0"/>
            <a:ext cx="3276600" cy="1965960"/>
          </a:xfrm>
          <a:prstGeom prst="rect">
            <a:avLst/>
          </a:prstGeom>
          <a:noFill/>
          <a:ln w="9525">
            <a:noFill/>
            <a:miter lim="800000"/>
            <a:headEnd/>
            <a:tailEnd/>
          </a:ln>
        </p:spPr>
      </p:pic>
      <p:sp>
        <p:nvSpPr>
          <p:cNvPr id="21" name="TextBox 20"/>
          <p:cNvSpPr txBox="1"/>
          <p:nvPr/>
        </p:nvSpPr>
        <p:spPr>
          <a:xfrm>
            <a:off x="381000" y="1981200"/>
            <a:ext cx="3048000" cy="369332"/>
          </a:xfrm>
          <a:prstGeom prst="rect">
            <a:avLst/>
          </a:prstGeom>
          <a:noFill/>
        </p:spPr>
        <p:txBody>
          <a:bodyPr wrap="square" rtlCol="0">
            <a:spAutoFit/>
          </a:bodyPr>
          <a:lstStyle/>
          <a:p>
            <a:r>
              <a:rPr lang="en-US" dirty="0" smtClean="0">
                <a:latin typeface="Bernard MT Condensed" pitchFamily="18" charset="0"/>
              </a:rPr>
              <a:t>Gilt-head bream</a:t>
            </a:r>
            <a:endParaRPr lang="en-US" dirty="0">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 calcmode="lin" valueType="num">
                                      <p:cBhvr additive="base">
                                        <p:cTn id="21" dur="500" fill="hold"/>
                                        <p:tgtEl>
                                          <p:spTgt spid="3075"/>
                                        </p:tgtEl>
                                        <p:attrNameLst>
                                          <p:attrName>ppt_x</p:attrName>
                                        </p:attrNameLst>
                                      </p:cBhvr>
                                      <p:tavLst>
                                        <p:tav tm="0">
                                          <p:val>
                                            <p:strVal val="0-#ppt_w/2"/>
                                          </p:val>
                                        </p:tav>
                                        <p:tav tm="100000">
                                          <p:val>
                                            <p:strVal val="#ppt_x"/>
                                          </p:val>
                                        </p:tav>
                                      </p:tavLst>
                                    </p:anim>
                                    <p:anim calcmode="lin" valueType="num">
                                      <p:cBhvr additive="base">
                                        <p:cTn id="22" dur="500" fill="hold"/>
                                        <p:tgtEl>
                                          <p:spTgt spid="307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dissolve">
                                      <p:cBhvr>
                                        <p:cTn id="31" dur="500"/>
                                        <p:tgtEl>
                                          <p:spTgt spid="307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iterate type="lt">
                                    <p:tmPct val="5000"/>
                                  </p:iterate>
                                  <p:childTnLst>
                                    <p:set>
                                      <p:cBhvr>
                                        <p:cTn id="38" dur="1" fill="hold">
                                          <p:stCondLst>
                                            <p:cond delay="0"/>
                                          </p:stCondLst>
                                        </p:cTn>
                                        <p:tgtEl>
                                          <p:spTgt spid="3077"/>
                                        </p:tgtEl>
                                        <p:attrNameLst>
                                          <p:attrName>style.visibility</p:attrName>
                                        </p:attrNameLst>
                                      </p:cBhvr>
                                      <p:to>
                                        <p:strVal val="visible"/>
                                      </p:to>
                                    </p:set>
                                    <p:anim calcmode="lin" valueType="num">
                                      <p:cBhvr>
                                        <p:cTn id="39" dur="1000" fill="hold"/>
                                        <p:tgtEl>
                                          <p:spTgt spid="3077"/>
                                        </p:tgtEl>
                                        <p:attrNameLst>
                                          <p:attrName>ppt_w</p:attrName>
                                        </p:attrNameLst>
                                      </p:cBhvr>
                                      <p:tavLst>
                                        <p:tav tm="0">
                                          <p:val>
                                            <p:fltVal val="0"/>
                                          </p:val>
                                        </p:tav>
                                        <p:tav tm="100000">
                                          <p:val>
                                            <p:strVal val="#ppt_w"/>
                                          </p:val>
                                        </p:tav>
                                      </p:tavLst>
                                    </p:anim>
                                    <p:anim calcmode="lin" valueType="num">
                                      <p:cBhvr>
                                        <p:cTn id="40" dur="1000" fill="hold"/>
                                        <p:tgtEl>
                                          <p:spTgt spid="3077"/>
                                        </p:tgtEl>
                                        <p:attrNameLst>
                                          <p:attrName>ppt_h</p:attrName>
                                        </p:attrNameLst>
                                      </p:cBhvr>
                                      <p:tavLst>
                                        <p:tav tm="0">
                                          <p:val>
                                            <p:fltVal val="0"/>
                                          </p:val>
                                        </p:tav>
                                        <p:tav tm="100000">
                                          <p:val>
                                            <p:strVal val="#ppt_h"/>
                                          </p:val>
                                        </p:tav>
                                      </p:tavLst>
                                    </p:anim>
                                    <p:anim calcmode="lin" valueType="num">
                                      <p:cBhvr>
                                        <p:cTn id="41" dur="1000" fill="hold"/>
                                        <p:tgtEl>
                                          <p:spTgt spid="3077"/>
                                        </p:tgtEl>
                                        <p:attrNameLst>
                                          <p:attrName>style.rotation</p:attrName>
                                        </p:attrNameLst>
                                      </p:cBhvr>
                                      <p:tavLst>
                                        <p:tav tm="0">
                                          <p:val>
                                            <p:fltVal val="90"/>
                                          </p:val>
                                        </p:tav>
                                        <p:tav tm="100000">
                                          <p:val>
                                            <p:fltVal val="0"/>
                                          </p:val>
                                        </p:tav>
                                      </p:tavLst>
                                    </p:anim>
                                    <p:animEffect transition="in" filter="fade">
                                      <p:cBhvr>
                                        <p:cTn id="42" dur="1000"/>
                                        <p:tgtEl>
                                          <p:spTgt spid="3077"/>
                                        </p:tgtEl>
                                      </p:cBhvr>
                                    </p:animEffect>
                                  </p:childTnLst>
                                </p:cTn>
                              </p:par>
                              <p:par>
                                <p:cTn id="43" presetID="31" presetClass="entr" presetSubtype="0" fill="hold" grpId="0" nodeType="withEffect">
                                  <p:stCondLst>
                                    <p:cond delay="0"/>
                                  </p:stCondLst>
                                  <p:iterate type="lt">
                                    <p:tmPct val="5000"/>
                                  </p:iterate>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fltVal val="0"/>
                                          </p:val>
                                        </p:tav>
                                        <p:tav tm="100000">
                                          <p:val>
                                            <p:strVal val="#ppt_w"/>
                                          </p:val>
                                        </p:tav>
                                      </p:tavLst>
                                    </p:anim>
                                    <p:anim calcmode="lin" valueType="num">
                                      <p:cBhvr>
                                        <p:cTn id="46" dur="1000" fill="hold"/>
                                        <p:tgtEl>
                                          <p:spTgt spid="12"/>
                                        </p:tgtEl>
                                        <p:attrNameLst>
                                          <p:attrName>ppt_h</p:attrName>
                                        </p:attrNameLst>
                                      </p:cBhvr>
                                      <p:tavLst>
                                        <p:tav tm="0">
                                          <p:val>
                                            <p:fltVal val="0"/>
                                          </p:val>
                                        </p:tav>
                                        <p:tav tm="100000">
                                          <p:val>
                                            <p:strVal val="#ppt_h"/>
                                          </p:val>
                                        </p:tav>
                                      </p:tavLst>
                                    </p:anim>
                                    <p:anim calcmode="lin" valueType="num">
                                      <p:cBhvr>
                                        <p:cTn id="47" dur="1000" fill="hold"/>
                                        <p:tgtEl>
                                          <p:spTgt spid="12"/>
                                        </p:tgtEl>
                                        <p:attrNameLst>
                                          <p:attrName>style.rotation</p:attrName>
                                        </p:attrNameLst>
                                      </p:cBhvr>
                                      <p:tavLst>
                                        <p:tav tm="0">
                                          <p:val>
                                            <p:fltVal val="90"/>
                                          </p:val>
                                        </p:tav>
                                        <p:tav tm="100000">
                                          <p:val>
                                            <p:fltVal val="0"/>
                                          </p:val>
                                        </p:tav>
                                      </p:tavLst>
                                    </p:anim>
                                    <p:animEffect transition="in" filter="fade">
                                      <p:cBhvr>
                                        <p:cTn id="48" dur="10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nodeType="clickEffect">
                                  <p:stCondLst>
                                    <p:cond delay="0"/>
                                  </p:stCondLst>
                                  <p:childTnLst>
                                    <p:set>
                                      <p:cBhvr>
                                        <p:cTn id="52" dur="1" fill="hold">
                                          <p:stCondLst>
                                            <p:cond delay="0"/>
                                          </p:stCondLst>
                                        </p:cTn>
                                        <p:tgtEl>
                                          <p:spTgt spid="3078"/>
                                        </p:tgtEl>
                                        <p:attrNameLst>
                                          <p:attrName>style.visibility</p:attrName>
                                        </p:attrNameLst>
                                      </p:cBhvr>
                                      <p:to>
                                        <p:strVal val="visible"/>
                                      </p:to>
                                    </p:set>
                                    <p:anim calcmode="lin" valueType="num">
                                      <p:cBhvr>
                                        <p:cTn id="53" dur="500" fill="hold"/>
                                        <p:tgtEl>
                                          <p:spTgt spid="3078"/>
                                        </p:tgtEl>
                                        <p:attrNameLst>
                                          <p:attrName>ppt_w</p:attrName>
                                        </p:attrNameLst>
                                      </p:cBhvr>
                                      <p:tavLst>
                                        <p:tav tm="0">
                                          <p:val>
                                            <p:fltVal val="0"/>
                                          </p:val>
                                        </p:tav>
                                        <p:tav tm="100000">
                                          <p:val>
                                            <p:strVal val="#ppt_w"/>
                                          </p:val>
                                        </p:tav>
                                      </p:tavLst>
                                    </p:anim>
                                    <p:anim calcmode="lin" valueType="num">
                                      <p:cBhvr>
                                        <p:cTn id="54" dur="500" fill="hold"/>
                                        <p:tgtEl>
                                          <p:spTgt spid="3078"/>
                                        </p:tgtEl>
                                        <p:attrNameLst>
                                          <p:attrName>ppt_h</p:attrName>
                                        </p:attrNameLst>
                                      </p:cBhvr>
                                      <p:tavLst>
                                        <p:tav tm="0">
                                          <p:val>
                                            <p:strVal val="#ppt_h"/>
                                          </p:val>
                                        </p:tav>
                                        <p:tav tm="100000">
                                          <p:val>
                                            <p:strVal val="#ppt_h"/>
                                          </p:val>
                                        </p:tav>
                                      </p:tavLst>
                                    </p:anim>
                                  </p:childTnLst>
                                </p:cTn>
                              </p:par>
                              <p:par>
                                <p:cTn id="55" presetID="17" presetClass="entr" presetSubtype="1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34" presetClass="entr" presetSubtype="0" fill="hold" nodeType="clickEffect">
                                  <p:stCondLst>
                                    <p:cond delay="0"/>
                                  </p:stCondLst>
                                  <p:childTnLst>
                                    <p:set>
                                      <p:cBhvr>
                                        <p:cTn id="62" dur="1" fill="hold">
                                          <p:stCondLst>
                                            <p:cond delay="0"/>
                                          </p:stCondLst>
                                        </p:cTn>
                                        <p:tgtEl>
                                          <p:spTgt spid="3079"/>
                                        </p:tgtEl>
                                        <p:attrNameLst>
                                          <p:attrName>style.visibility</p:attrName>
                                        </p:attrNameLst>
                                      </p:cBhvr>
                                      <p:to>
                                        <p:strVal val="visible"/>
                                      </p:to>
                                    </p:set>
                                    <p:anim from="(-#ppt_w/2)" to="(#ppt_x)" calcmode="lin" valueType="num">
                                      <p:cBhvr>
                                        <p:cTn id="63" dur="600" fill="hold">
                                          <p:stCondLst>
                                            <p:cond delay="0"/>
                                          </p:stCondLst>
                                        </p:cTn>
                                        <p:tgtEl>
                                          <p:spTgt spid="3079"/>
                                        </p:tgtEl>
                                        <p:attrNameLst>
                                          <p:attrName>ppt_x</p:attrName>
                                        </p:attrNameLst>
                                      </p:cBhvr>
                                    </p:anim>
                                    <p:anim from="0" to="-1.0" calcmode="lin" valueType="num">
                                      <p:cBhvr>
                                        <p:cTn id="64" dur="200" decel="50000" autoRev="1" fill="hold">
                                          <p:stCondLst>
                                            <p:cond delay="600"/>
                                          </p:stCondLst>
                                        </p:cTn>
                                        <p:tgtEl>
                                          <p:spTgt spid="3079"/>
                                        </p:tgtEl>
                                        <p:attrNameLst>
                                          <p:attrName>xshear</p:attrName>
                                        </p:attrNameLst>
                                      </p:cBhvr>
                                    </p:anim>
                                    <p:animScale>
                                      <p:cBhvr>
                                        <p:cTn id="65" dur="200" decel="100000" autoRev="1" fill="hold">
                                          <p:stCondLst>
                                            <p:cond delay="600"/>
                                          </p:stCondLst>
                                        </p:cTn>
                                        <p:tgtEl>
                                          <p:spTgt spid="3079"/>
                                        </p:tgtEl>
                                      </p:cBhvr>
                                      <p:from x="100000" y="100000"/>
                                      <p:to x="80000" y="100000"/>
                                    </p:animScale>
                                    <p:anim by="(#ppt_h/3+#ppt_w*0.1)" calcmode="lin" valueType="num">
                                      <p:cBhvr additive="sum">
                                        <p:cTn id="66" dur="200" decel="100000" autoRev="1" fill="hold">
                                          <p:stCondLst>
                                            <p:cond delay="600"/>
                                          </p:stCondLst>
                                        </p:cTn>
                                        <p:tgtEl>
                                          <p:spTgt spid="3079"/>
                                        </p:tgtEl>
                                        <p:attrNameLst>
                                          <p:attrName>ppt_x</p:attrName>
                                        </p:attrNameLst>
                                      </p:cBhvr>
                                    </p:anim>
                                  </p:childTnLst>
                                </p:cTn>
                              </p:par>
                              <p:par>
                                <p:cTn id="67" presetID="34"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from="(-#ppt_w/2)" to="(#ppt_x)" calcmode="lin" valueType="num">
                                      <p:cBhvr>
                                        <p:cTn id="69" dur="600" fill="hold">
                                          <p:stCondLst>
                                            <p:cond delay="0"/>
                                          </p:stCondLst>
                                        </p:cTn>
                                        <p:tgtEl>
                                          <p:spTgt spid="17"/>
                                        </p:tgtEl>
                                        <p:attrNameLst>
                                          <p:attrName>ppt_x</p:attrName>
                                        </p:attrNameLst>
                                      </p:cBhvr>
                                    </p:anim>
                                    <p:anim from="0" to="-1.0" calcmode="lin" valueType="num">
                                      <p:cBhvr>
                                        <p:cTn id="70" dur="200" decel="50000" autoRev="1" fill="hold">
                                          <p:stCondLst>
                                            <p:cond delay="600"/>
                                          </p:stCondLst>
                                        </p:cTn>
                                        <p:tgtEl>
                                          <p:spTgt spid="17"/>
                                        </p:tgtEl>
                                        <p:attrNameLst>
                                          <p:attrName>xshear</p:attrName>
                                        </p:attrNameLst>
                                      </p:cBhvr>
                                    </p:anim>
                                    <p:animScale>
                                      <p:cBhvr>
                                        <p:cTn id="71" dur="200" decel="100000" autoRev="1" fill="hold">
                                          <p:stCondLst>
                                            <p:cond delay="600"/>
                                          </p:stCondLst>
                                        </p:cTn>
                                        <p:tgtEl>
                                          <p:spTgt spid="17"/>
                                        </p:tgtEl>
                                      </p:cBhvr>
                                      <p:from x="100000" y="100000"/>
                                      <p:to x="80000" y="100000"/>
                                    </p:animScale>
                                    <p:anim by="(#ppt_h/3+#ppt_w*0.1)" calcmode="lin" valueType="num">
                                      <p:cBhvr additive="sum">
                                        <p:cTn id="72" dur="200" decel="100000" autoRev="1" fill="hold">
                                          <p:stCondLst>
                                            <p:cond delay="600"/>
                                          </p:stCondLst>
                                        </p:cTn>
                                        <p:tgtEl>
                                          <p:spTgt spid="17"/>
                                        </p:tgtEl>
                                        <p:attrNameLst>
                                          <p:attrName>ppt_x</p:attrName>
                                        </p:attrNameLst>
                                      </p:cBhvr>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3080"/>
                                        </p:tgtEl>
                                        <p:attrNameLst>
                                          <p:attrName>style.visibility</p:attrName>
                                        </p:attrNameLst>
                                      </p:cBhvr>
                                      <p:to>
                                        <p:strVal val="visible"/>
                                      </p:to>
                                    </p:set>
                                    <p:anim calcmode="lin" valueType="num">
                                      <p:cBhvr>
                                        <p:cTn id="77" dur="500" fill="hold"/>
                                        <p:tgtEl>
                                          <p:spTgt spid="3080"/>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3080"/>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3080"/>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3080"/>
                                        </p:tgtEl>
                                        <p:attrNameLst>
                                          <p:attrName>ppt_y</p:attrName>
                                        </p:attrNameLst>
                                      </p:cBhvr>
                                      <p:tavLst>
                                        <p:tav tm="0">
                                          <p:val>
                                            <p:strVal val="#ppt_y"/>
                                          </p:val>
                                        </p:tav>
                                        <p:tav tm="100000">
                                          <p:val>
                                            <p:strVal val="#ppt_y"/>
                                          </p:val>
                                        </p:tav>
                                      </p:tavLst>
                                    </p:anim>
                                  </p:childTnLst>
                                </p:cTn>
                              </p:par>
                              <p:par>
                                <p:cTn id="81" presetID="39" presetClass="entr" presetSubtype="0" accel="100000"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1" presetClass="entr" presetSubtype="0" fill="hold" nodeType="clickEffect">
                                  <p:stCondLst>
                                    <p:cond delay="0"/>
                                  </p:stCondLst>
                                  <p:childTnLst>
                                    <p:set>
                                      <p:cBhvr>
                                        <p:cTn id="90" dur="1" fill="hold">
                                          <p:stCondLst>
                                            <p:cond delay="0"/>
                                          </p:stCondLst>
                                        </p:cTn>
                                        <p:tgtEl>
                                          <p:spTgt spid="3081"/>
                                        </p:tgtEl>
                                        <p:attrNameLst>
                                          <p:attrName>style.visibility</p:attrName>
                                        </p:attrNameLst>
                                      </p:cBhvr>
                                      <p:to>
                                        <p:strVal val="visible"/>
                                      </p:to>
                                    </p:set>
                                    <p:animEffect transition="in" filter="fade">
                                      <p:cBhvr>
                                        <p:cTn id="91" dur="770" decel="100000"/>
                                        <p:tgtEl>
                                          <p:spTgt spid="3081"/>
                                        </p:tgtEl>
                                      </p:cBhvr>
                                    </p:animEffect>
                                    <p:animScale>
                                      <p:cBhvr>
                                        <p:cTn id="92" dur="770" decel="100000"/>
                                        <p:tgtEl>
                                          <p:spTgt spid="3081"/>
                                        </p:tgtEl>
                                      </p:cBhvr>
                                      <p:from x="10000" y="10000"/>
                                      <p:to x="200000" y="450000"/>
                                    </p:animScale>
                                    <p:animScale>
                                      <p:cBhvr>
                                        <p:cTn id="93" dur="1230" accel="100000" fill="hold">
                                          <p:stCondLst>
                                            <p:cond delay="770"/>
                                          </p:stCondLst>
                                        </p:cTn>
                                        <p:tgtEl>
                                          <p:spTgt spid="3081"/>
                                        </p:tgtEl>
                                      </p:cBhvr>
                                      <p:from x="200000" y="450000"/>
                                      <p:to x="100000" y="100000"/>
                                    </p:animScale>
                                    <p:set>
                                      <p:cBhvr>
                                        <p:cTn id="94" dur="770" fill="hold"/>
                                        <p:tgtEl>
                                          <p:spTgt spid="3081"/>
                                        </p:tgtEl>
                                        <p:attrNameLst>
                                          <p:attrName>ppt_x</p:attrName>
                                        </p:attrNameLst>
                                      </p:cBhvr>
                                      <p:to>
                                        <p:strVal val="(0.5)"/>
                                      </p:to>
                                    </p:set>
                                    <p:anim from="(0.5)" to="(#ppt_x)" calcmode="lin" valueType="num">
                                      <p:cBhvr>
                                        <p:cTn id="95" dur="1230" accel="100000" fill="hold">
                                          <p:stCondLst>
                                            <p:cond delay="770"/>
                                          </p:stCondLst>
                                        </p:cTn>
                                        <p:tgtEl>
                                          <p:spTgt spid="3081"/>
                                        </p:tgtEl>
                                        <p:attrNameLst>
                                          <p:attrName>ppt_x</p:attrName>
                                        </p:attrNameLst>
                                      </p:cBhvr>
                                    </p:anim>
                                    <p:set>
                                      <p:cBhvr>
                                        <p:cTn id="96" dur="770" fill="hold"/>
                                        <p:tgtEl>
                                          <p:spTgt spid="3081"/>
                                        </p:tgtEl>
                                        <p:attrNameLst>
                                          <p:attrName>ppt_y</p:attrName>
                                        </p:attrNameLst>
                                      </p:cBhvr>
                                      <p:to>
                                        <p:strVal val="(#ppt_y+0.4)"/>
                                      </p:to>
                                    </p:set>
                                    <p:anim from="(#ppt_y+0.4)" to="(#ppt_y)" calcmode="lin" valueType="num">
                                      <p:cBhvr>
                                        <p:cTn id="97" dur="1230" accel="100000" fill="hold">
                                          <p:stCondLst>
                                            <p:cond delay="770"/>
                                          </p:stCondLst>
                                        </p:cTn>
                                        <p:tgtEl>
                                          <p:spTgt spid="3081"/>
                                        </p:tgtEl>
                                        <p:attrNameLst>
                                          <p:attrName>ppt_y</p:attrName>
                                        </p:attrNameLst>
                                      </p:cBhvr>
                                    </p:anim>
                                  </p:childTnLst>
                                </p:cTn>
                              </p:par>
                              <p:par>
                                <p:cTn id="98" presetID="51" presetClass="entr" presetSubtype="0"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770" decel="100000"/>
                                        <p:tgtEl>
                                          <p:spTgt spid="21"/>
                                        </p:tgtEl>
                                      </p:cBhvr>
                                    </p:animEffect>
                                    <p:animScale>
                                      <p:cBhvr>
                                        <p:cTn id="101" dur="770" decel="100000"/>
                                        <p:tgtEl>
                                          <p:spTgt spid="21"/>
                                        </p:tgtEl>
                                      </p:cBhvr>
                                      <p:from x="10000" y="10000"/>
                                      <p:to x="200000" y="450000"/>
                                    </p:animScale>
                                    <p:animScale>
                                      <p:cBhvr>
                                        <p:cTn id="102" dur="1230" accel="100000" fill="hold">
                                          <p:stCondLst>
                                            <p:cond delay="770"/>
                                          </p:stCondLst>
                                        </p:cTn>
                                        <p:tgtEl>
                                          <p:spTgt spid="21"/>
                                        </p:tgtEl>
                                      </p:cBhvr>
                                      <p:from x="200000" y="450000"/>
                                      <p:to x="100000" y="100000"/>
                                    </p:animScale>
                                    <p:set>
                                      <p:cBhvr>
                                        <p:cTn id="103" dur="770" fill="hold"/>
                                        <p:tgtEl>
                                          <p:spTgt spid="21"/>
                                        </p:tgtEl>
                                        <p:attrNameLst>
                                          <p:attrName>ppt_x</p:attrName>
                                        </p:attrNameLst>
                                      </p:cBhvr>
                                      <p:to>
                                        <p:strVal val="(0.5)"/>
                                      </p:to>
                                    </p:set>
                                    <p:anim from="(0.5)" to="(#ppt_x)" calcmode="lin" valueType="num">
                                      <p:cBhvr>
                                        <p:cTn id="104" dur="1230" accel="100000" fill="hold">
                                          <p:stCondLst>
                                            <p:cond delay="770"/>
                                          </p:stCondLst>
                                        </p:cTn>
                                        <p:tgtEl>
                                          <p:spTgt spid="21"/>
                                        </p:tgtEl>
                                        <p:attrNameLst>
                                          <p:attrName>ppt_x</p:attrName>
                                        </p:attrNameLst>
                                      </p:cBhvr>
                                    </p:anim>
                                    <p:set>
                                      <p:cBhvr>
                                        <p:cTn id="105" dur="770" fill="hold"/>
                                        <p:tgtEl>
                                          <p:spTgt spid="21"/>
                                        </p:tgtEl>
                                        <p:attrNameLst>
                                          <p:attrName>ppt_y</p:attrName>
                                        </p:attrNameLst>
                                      </p:cBhvr>
                                      <p:to>
                                        <p:strVal val="(#ppt_y+0.4)"/>
                                      </p:to>
                                    </p:set>
                                    <p:anim from="(#ppt_y+0.4)" to="(#ppt_y)" calcmode="lin" valueType="num">
                                      <p:cBhvr>
                                        <p:cTn id="106" dur="1230" accel="100000" fill="hold">
                                          <p:stCondLst>
                                            <p:cond delay="770"/>
                                          </p:stCondLst>
                                        </p:cTn>
                                        <p:tgtEl>
                                          <p:spTgt spid="2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5" grpId="0"/>
      <p:bldP spid="17" grpId="0"/>
      <p:bldP spid="19" grpId="0"/>
      <p:bldP spid="21" grpId="0"/>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0"/>
          <p:cNvPicPr>
            <a:picLocks noChangeAspect="1" noChangeArrowheads="1"/>
          </p:cNvPicPr>
          <p:nvPr/>
        </p:nvPicPr>
        <p:blipFill>
          <a:blip r:embed="rId3" cstate="print"/>
          <a:srcRect/>
          <a:stretch>
            <a:fillRect/>
          </a:stretch>
        </p:blipFill>
        <p:spPr bwMode="auto">
          <a:xfrm>
            <a:off x="-228600" y="-1295400"/>
            <a:ext cx="9601200" cy="12466320"/>
          </a:xfrm>
          <a:prstGeom prst="rect">
            <a:avLst/>
          </a:prstGeom>
          <a:noFill/>
          <a:ln w="9525">
            <a:noFill/>
            <a:miter lim="800000"/>
            <a:headEnd/>
            <a:tailEnd/>
          </a:ln>
        </p:spPr>
      </p:pic>
      <p:sp>
        <p:nvSpPr>
          <p:cNvPr id="4" name="TextBox 3"/>
          <p:cNvSpPr txBox="1"/>
          <p:nvPr/>
        </p:nvSpPr>
        <p:spPr>
          <a:xfrm>
            <a:off x="0" y="1828800"/>
            <a:ext cx="5867400" cy="584775"/>
          </a:xfrm>
          <a:prstGeom prst="rect">
            <a:avLst/>
          </a:prstGeom>
          <a:noFill/>
        </p:spPr>
        <p:txBody>
          <a:bodyPr wrap="square" rtlCol="0">
            <a:spAutoFit/>
          </a:bodyPr>
          <a:lstStyle/>
          <a:p>
            <a:r>
              <a:rPr lang="en-US" sz="3200" dirty="0" smtClean="0">
                <a:latin typeface="Goudy Stout" pitchFamily="18" charset="0"/>
                <a:cs typeface="Angsana New" pitchFamily="18" charset="-34"/>
              </a:rPr>
              <a:t>First Course</a:t>
            </a:r>
            <a:endParaRPr lang="en-US" sz="3200" dirty="0">
              <a:latin typeface="Goudy Stout" pitchFamily="18" charset="0"/>
              <a:cs typeface="Angsana New" pitchFamily="18" charset="-34"/>
            </a:endParaRPr>
          </a:p>
        </p:txBody>
      </p:sp>
      <p:pic>
        <p:nvPicPr>
          <p:cNvPr id="4098" name="Picture 2"/>
          <p:cNvPicPr>
            <a:picLocks noChangeAspect="1" noChangeArrowheads="1"/>
          </p:cNvPicPr>
          <p:nvPr/>
        </p:nvPicPr>
        <p:blipFill>
          <a:blip r:embed="rId4" cstate="print"/>
          <a:srcRect/>
          <a:stretch>
            <a:fillRect/>
          </a:stretch>
        </p:blipFill>
        <p:spPr bwMode="auto">
          <a:xfrm>
            <a:off x="609600" y="2590800"/>
            <a:ext cx="2476500" cy="1847850"/>
          </a:xfrm>
          <a:prstGeom prst="rect">
            <a:avLst/>
          </a:prstGeom>
          <a:noFill/>
          <a:ln w="9525">
            <a:noFill/>
            <a:miter lim="800000"/>
            <a:headEnd/>
            <a:tailEnd/>
          </a:ln>
        </p:spPr>
      </p:pic>
      <p:sp>
        <p:nvSpPr>
          <p:cNvPr id="6" name="TextBox 5"/>
          <p:cNvSpPr txBox="1"/>
          <p:nvPr/>
        </p:nvSpPr>
        <p:spPr>
          <a:xfrm>
            <a:off x="3124200" y="3733800"/>
            <a:ext cx="2133600" cy="646331"/>
          </a:xfrm>
          <a:prstGeom prst="rect">
            <a:avLst/>
          </a:prstGeom>
          <a:noFill/>
        </p:spPr>
        <p:txBody>
          <a:bodyPr wrap="square" rtlCol="0">
            <a:spAutoFit/>
          </a:bodyPr>
          <a:lstStyle/>
          <a:p>
            <a:r>
              <a:rPr lang="en-US" dirty="0" smtClean="0">
                <a:latin typeface="Bernard MT Condensed" pitchFamily="18" charset="0"/>
              </a:rPr>
              <a:t>Capon fritters sprinkled with sugar</a:t>
            </a:r>
            <a:endParaRPr lang="en-US" dirty="0">
              <a:latin typeface="Bernard MT Condensed" pitchFamily="18" charset="0"/>
            </a:endParaRPr>
          </a:p>
        </p:txBody>
      </p:sp>
      <p:pic>
        <p:nvPicPr>
          <p:cNvPr id="4099" name="Picture 3"/>
          <p:cNvPicPr>
            <a:picLocks noChangeAspect="1" noChangeArrowheads="1"/>
          </p:cNvPicPr>
          <p:nvPr/>
        </p:nvPicPr>
        <p:blipFill>
          <a:blip r:embed="rId5" cstate="print"/>
          <a:srcRect/>
          <a:stretch>
            <a:fillRect/>
          </a:stretch>
        </p:blipFill>
        <p:spPr bwMode="auto">
          <a:xfrm>
            <a:off x="1143000" y="228600"/>
            <a:ext cx="2857500" cy="1600200"/>
          </a:xfrm>
          <a:prstGeom prst="rect">
            <a:avLst/>
          </a:prstGeom>
          <a:noFill/>
          <a:ln w="9525">
            <a:noFill/>
            <a:miter lim="800000"/>
            <a:headEnd/>
            <a:tailEnd/>
          </a:ln>
        </p:spPr>
      </p:pic>
      <p:sp>
        <p:nvSpPr>
          <p:cNvPr id="9" name="TextBox 8"/>
          <p:cNvSpPr txBox="1"/>
          <p:nvPr/>
        </p:nvSpPr>
        <p:spPr>
          <a:xfrm>
            <a:off x="457200" y="609600"/>
            <a:ext cx="914400" cy="369332"/>
          </a:xfrm>
          <a:prstGeom prst="rect">
            <a:avLst/>
          </a:prstGeom>
          <a:noFill/>
        </p:spPr>
        <p:txBody>
          <a:bodyPr wrap="square" rtlCol="0">
            <a:spAutoFit/>
          </a:bodyPr>
          <a:lstStyle/>
          <a:p>
            <a:r>
              <a:rPr lang="en-US" dirty="0" smtClean="0">
                <a:latin typeface="Bernard MT Condensed" pitchFamily="18" charset="0"/>
              </a:rPr>
              <a:t>Quail</a:t>
            </a:r>
            <a:endParaRPr lang="en-US" dirty="0">
              <a:latin typeface="Bernard MT Condensed" pitchFamily="18" charset="0"/>
            </a:endParaRPr>
          </a:p>
        </p:txBody>
      </p:sp>
      <p:pic>
        <p:nvPicPr>
          <p:cNvPr id="4100" name="Picture 4"/>
          <p:cNvPicPr>
            <a:picLocks noChangeAspect="1" noChangeArrowheads="1"/>
          </p:cNvPicPr>
          <p:nvPr/>
        </p:nvPicPr>
        <p:blipFill>
          <a:blip r:embed="rId6" cstate="print"/>
          <a:srcRect/>
          <a:stretch>
            <a:fillRect/>
          </a:stretch>
        </p:blipFill>
        <p:spPr bwMode="auto">
          <a:xfrm>
            <a:off x="6096000" y="2362200"/>
            <a:ext cx="2743200" cy="2044541"/>
          </a:xfrm>
          <a:prstGeom prst="rect">
            <a:avLst/>
          </a:prstGeom>
          <a:noFill/>
          <a:ln w="9525">
            <a:noFill/>
            <a:miter lim="800000"/>
            <a:headEnd/>
            <a:tailEnd/>
          </a:ln>
        </p:spPr>
      </p:pic>
      <p:sp>
        <p:nvSpPr>
          <p:cNvPr id="11" name="TextBox 10"/>
          <p:cNvSpPr txBox="1"/>
          <p:nvPr/>
        </p:nvSpPr>
        <p:spPr>
          <a:xfrm>
            <a:off x="4343400" y="2819400"/>
            <a:ext cx="1752600" cy="646331"/>
          </a:xfrm>
          <a:prstGeom prst="rect">
            <a:avLst/>
          </a:prstGeom>
          <a:noFill/>
        </p:spPr>
        <p:txBody>
          <a:bodyPr wrap="square" rtlCol="0">
            <a:spAutoFit/>
          </a:bodyPr>
          <a:lstStyle/>
          <a:p>
            <a:r>
              <a:rPr lang="en-US" dirty="0" err="1" smtClean="0">
                <a:latin typeface="Bernard MT Condensed" pitchFamily="18" charset="0"/>
              </a:rPr>
              <a:t>Tomaselle</a:t>
            </a:r>
            <a:r>
              <a:rPr lang="en-US" dirty="0" smtClean="0">
                <a:latin typeface="Bernard MT Condensed" pitchFamily="18" charset="0"/>
              </a:rPr>
              <a:t> (liver sausage)</a:t>
            </a:r>
            <a:endParaRPr lang="en-US" dirty="0">
              <a:latin typeface="Bernard MT Condensed" pitchFamily="18" charset="0"/>
            </a:endParaRPr>
          </a:p>
        </p:txBody>
      </p:sp>
      <p:pic>
        <p:nvPicPr>
          <p:cNvPr id="4101" name="Picture 5"/>
          <p:cNvPicPr>
            <a:picLocks noChangeAspect="1" noChangeArrowheads="1"/>
          </p:cNvPicPr>
          <p:nvPr/>
        </p:nvPicPr>
        <p:blipFill>
          <a:blip r:embed="rId7" cstate="print"/>
          <a:srcRect/>
          <a:stretch>
            <a:fillRect/>
          </a:stretch>
        </p:blipFill>
        <p:spPr bwMode="auto">
          <a:xfrm>
            <a:off x="6248400" y="152400"/>
            <a:ext cx="2717800" cy="2038350"/>
          </a:xfrm>
          <a:prstGeom prst="rect">
            <a:avLst/>
          </a:prstGeom>
          <a:noFill/>
          <a:ln w="9525">
            <a:noFill/>
            <a:miter lim="800000"/>
            <a:headEnd/>
            <a:tailEnd/>
          </a:ln>
        </p:spPr>
      </p:pic>
      <p:sp>
        <p:nvSpPr>
          <p:cNvPr id="13" name="TextBox 12"/>
          <p:cNvSpPr txBox="1"/>
          <p:nvPr/>
        </p:nvSpPr>
        <p:spPr>
          <a:xfrm>
            <a:off x="4800600" y="762000"/>
            <a:ext cx="1752600" cy="923330"/>
          </a:xfrm>
          <a:prstGeom prst="rect">
            <a:avLst/>
          </a:prstGeom>
          <a:noFill/>
        </p:spPr>
        <p:txBody>
          <a:bodyPr wrap="square" rtlCol="0">
            <a:spAutoFit/>
          </a:bodyPr>
          <a:lstStyle/>
          <a:p>
            <a:r>
              <a:rPr lang="en-US" dirty="0" smtClean="0">
                <a:latin typeface="Bernard MT Condensed" pitchFamily="18" charset="0"/>
              </a:rPr>
              <a:t>Capon liver stuffed into a </a:t>
            </a:r>
            <a:r>
              <a:rPr lang="en-US" dirty="0" err="1" smtClean="0">
                <a:latin typeface="Bernard MT Condensed" pitchFamily="18" charset="0"/>
              </a:rPr>
              <a:t>caul</a:t>
            </a:r>
            <a:endParaRPr lang="en-US" dirty="0">
              <a:latin typeface="Bernard MT Condensed" pitchFamily="18" charset="0"/>
            </a:endParaRPr>
          </a:p>
        </p:txBody>
      </p:sp>
      <p:pic>
        <p:nvPicPr>
          <p:cNvPr id="4102" name="Picture 6"/>
          <p:cNvPicPr>
            <a:picLocks noChangeAspect="1" noChangeArrowheads="1"/>
          </p:cNvPicPr>
          <p:nvPr/>
        </p:nvPicPr>
        <p:blipFill>
          <a:blip r:embed="rId8" cstate="print"/>
          <a:srcRect/>
          <a:stretch>
            <a:fillRect/>
          </a:stretch>
        </p:blipFill>
        <p:spPr bwMode="auto">
          <a:xfrm>
            <a:off x="4724400" y="4495800"/>
            <a:ext cx="2717800" cy="2038350"/>
          </a:xfrm>
          <a:prstGeom prst="rect">
            <a:avLst/>
          </a:prstGeom>
          <a:noFill/>
          <a:ln w="9525">
            <a:noFill/>
            <a:miter lim="800000"/>
            <a:headEnd/>
            <a:tailEnd/>
          </a:ln>
        </p:spPr>
      </p:pic>
      <p:sp>
        <p:nvSpPr>
          <p:cNvPr id="15" name="TextBox 14"/>
          <p:cNvSpPr txBox="1"/>
          <p:nvPr/>
        </p:nvSpPr>
        <p:spPr>
          <a:xfrm>
            <a:off x="7467600" y="4876800"/>
            <a:ext cx="1143000" cy="646331"/>
          </a:xfrm>
          <a:prstGeom prst="rect">
            <a:avLst/>
          </a:prstGeom>
          <a:noFill/>
        </p:spPr>
        <p:txBody>
          <a:bodyPr wrap="square" rtlCol="0">
            <a:spAutoFit/>
          </a:bodyPr>
          <a:lstStyle/>
          <a:p>
            <a:r>
              <a:rPr lang="en-US" dirty="0" smtClean="0">
                <a:latin typeface="Bernard MT Condensed" pitchFamily="18" charset="0"/>
              </a:rPr>
              <a:t>Roasted </a:t>
            </a:r>
          </a:p>
          <a:p>
            <a:r>
              <a:rPr lang="en-US" dirty="0" smtClean="0">
                <a:latin typeface="Bernard MT Condensed" pitchFamily="18" charset="0"/>
              </a:rPr>
              <a:t>pheasants</a:t>
            </a:r>
            <a:endParaRPr lang="en-US" dirty="0">
              <a:latin typeface="Bernard MT Condensed" pitchFamily="18" charset="0"/>
            </a:endParaRPr>
          </a:p>
        </p:txBody>
      </p:sp>
      <p:pic>
        <p:nvPicPr>
          <p:cNvPr id="4103" name="Picture 7"/>
          <p:cNvPicPr>
            <a:picLocks noChangeAspect="1" noChangeArrowheads="1"/>
          </p:cNvPicPr>
          <p:nvPr/>
        </p:nvPicPr>
        <p:blipFill>
          <a:blip r:embed="rId9" cstate="print"/>
          <a:srcRect/>
          <a:stretch>
            <a:fillRect/>
          </a:stretch>
        </p:blipFill>
        <p:spPr bwMode="auto">
          <a:xfrm>
            <a:off x="0" y="4724400"/>
            <a:ext cx="2438400" cy="2438400"/>
          </a:xfrm>
          <a:prstGeom prst="rect">
            <a:avLst/>
          </a:prstGeom>
          <a:noFill/>
          <a:ln w="9525">
            <a:noFill/>
            <a:miter lim="800000"/>
            <a:headEnd/>
            <a:tailEnd/>
          </a:ln>
        </p:spPr>
      </p:pic>
      <p:sp>
        <p:nvSpPr>
          <p:cNvPr id="17" name="TextBox 16"/>
          <p:cNvSpPr txBox="1"/>
          <p:nvPr/>
        </p:nvSpPr>
        <p:spPr>
          <a:xfrm>
            <a:off x="2590800" y="5257800"/>
            <a:ext cx="1066800" cy="646331"/>
          </a:xfrm>
          <a:prstGeom prst="rect">
            <a:avLst/>
          </a:prstGeom>
          <a:noFill/>
        </p:spPr>
        <p:txBody>
          <a:bodyPr wrap="square" rtlCol="0">
            <a:spAutoFit/>
          </a:bodyPr>
          <a:lstStyle/>
          <a:p>
            <a:r>
              <a:rPr lang="en-US" dirty="0" smtClean="0">
                <a:latin typeface="Bernard MT Condensed" pitchFamily="18" charset="0"/>
              </a:rPr>
              <a:t>Onion Dish</a:t>
            </a:r>
            <a:endParaRPr lang="en-US" dirty="0">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style.rotation</p:attrName>
                                        </p:attrNameLst>
                                      </p:cBhvr>
                                      <p:tavLst>
                                        <p:tav tm="0">
                                          <p:val>
                                            <p:fltVal val="720"/>
                                          </p:val>
                                        </p:tav>
                                        <p:tav tm="100000">
                                          <p:val>
                                            <p:fltVal val="0"/>
                                          </p:val>
                                        </p:tav>
                                      </p:tavLst>
                                    </p:anim>
                                    <p:anim calcmode="lin" valueType="num">
                                      <p:cBhvr>
                                        <p:cTn id="9" dur="2000" fill="hold"/>
                                        <p:tgtEl>
                                          <p:spTgt spid="4098"/>
                                        </p:tgtEl>
                                        <p:attrNameLst>
                                          <p:attrName>ppt_h</p:attrName>
                                        </p:attrNameLst>
                                      </p:cBhvr>
                                      <p:tavLst>
                                        <p:tav tm="0">
                                          <p:val>
                                            <p:fltVal val="0"/>
                                          </p:val>
                                        </p:tav>
                                        <p:tav tm="100000">
                                          <p:val>
                                            <p:strVal val="#ppt_h"/>
                                          </p:val>
                                        </p:tav>
                                      </p:tavLst>
                                    </p:anim>
                                    <p:anim calcmode="lin" valueType="num">
                                      <p:cBhvr>
                                        <p:cTn id="10" dur="2000" fill="hold"/>
                                        <p:tgtEl>
                                          <p:spTgt spid="4098"/>
                                        </p:tgtEl>
                                        <p:attrNameLst>
                                          <p:attrName>ppt_w</p:attrName>
                                        </p:attrNameLst>
                                      </p:cBhvr>
                                      <p:tavLst>
                                        <p:tav tm="0">
                                          <p:val>
                                            <p:fltVal val="0"/>
                                          </p:val>
                                        </p:tav>
                                        <p:tav tm="100000">
                                          <p:val>
                                            <p:strVal val="#ppt_w"/>
                                          </p:val>
                                        </p:tav>
                                      </p:tavLst>
                                    </p:anim>
                                  </p:childTnLst>
                                </p:cTn>
                              </p:par>
                              <p:par>
                                <p:cTn id="11" presetID="49" presetClass="entr" presetSubtype="0" decel="10000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 calcmode="lin" valueType="num">
                                      <p:cBhvr>
                                        <p:cTn id="15" dur="500" fill="hold"/>
                                        <p:tgtEl>
                                          <p:spTgt spid="6"/>
                                        </p:tgtEl>
                                        <p:attrNameLst>
                                          <p:attrName>style.rotation</p:attrName>
                                        </p:attrNameLst>
                                      </p:cBhvr>
                                      <p:tavLst>
                                        <p:tav tm="0">
                                          <p:val>
                                            <p:fltVal val="360"/>
                                          </p:val>
                                        </p:tav>
                                        <p:tav tm="100000">
                                          <p:val>
                                            <p:fltVal val="0"/>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 calcmode="lin" valueType="num">
                                      <p:cBhvr>
                                        <p:cTn id="21" dur="500" decel="50000" fill="hold">
                                          <p:stCondLst>
                                            <p:cond delay="0"/>
                                          </p:stCondLst>
                                        </p:cTn>
                                        <p:tgtEl>
                                          <p:spTgt spid="409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09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099"/>
                                        </p:tgtEl>
                                        <p:attrNameLst>
                                          <p:attrName>ppt_w</p:attrName>
                                        </p:attrNameLst>
                                      </p:cBhvr>
                                      <p:tavLst>
                                        <p:tav tm="0">
                                          <p:val>
                                            <p:strVal val="#ppt_w*.05"/>
                                          </p:val>
                                        </p:tav>
                                        <p:tav tm="100000">
                                          <p:val>
                                            <p:strVal val="#ppt_w"/>
                                          </p:val>
                                        </p:tav>
                                      </p:tavLst>
                                    </p:anim>
                                    <p:anim calcmode="lin" valueType="num">
                                      <p:cBhvr>
                                        <p:cTn id="24" dur="1000" fill="hold"/>
                                        <p:tgtEl>
                                          <p:spTgt spid="409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09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09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09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099"/>
                                        </p:tgtEl>
                                      </p:cBhvr>
                                    </p:animEffect>
                                  </p:childTnLst>
                                </p:cTn>
                              </p:par>
                              <p:par>
                                <p:cTn id="29" presetID="25"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4" dur="1000" fill="hold"/>
                                        <p:tgtEl>
                                          <p:spTgt spid="9"/>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4100"/>
                                        </p:tgtEl>
                                        <p:attrNameLst>
                                          <p:attrName>style.visibility</p:attrName>
                                        </p:attrNameLst>
                                      </p:cBhvr>
                                      <p:to>
                                        <p:strVal val="visible"/>
                                      </p:to>
                                    </p:set>
                                    <p:anim calcmode="lin" valueType="num">
                                      <p:cBhvr>
                                        <p:cTn id="43" dur="500" fill="hold"/>
                                        <p:tgtEl>
                                          <p:spTgt spid="4100"/>
                                        </p:tgtEl>
                                        <p:attrNameLst>
                                          <p:attrName>ppt_w</p:attrName>
                                        </p:attrNameLst>
                                      </p:cBhvr>
                                      <p:tavLst>
                                        <p:tav tm="0">
                                          <p:val>
                                            <p:strVal val="#ppt_w*2.5"/>
                                          </p:val>
                                        </p:tav>
                                        <p:tav tm="100000">
                                          <p:val>
                                            <p:strVal val="#ppt_w"/>
                                          </p:val>
                                        </p:tav>
                                      </p:tavLst>
                                    </p:anim>
                                    <p:anim calcmode="lin" valueType="num">
                                      <p:cBhvr>
                                        <p:cTn id="44" dur="500" fill="hold"/>
                                        <p:tgtEl>
                                          <p:spTgt spid="4100"/>
                                        </p:tgtEl>
                                        <p:attrNameLst>
                                          <p:attrName>ppt_h</p:attrName>
                                        </p:attrNameLst>
                                      </p:cBhvr>
                                      <p:tavLst>
                                        <p:tav tm="0">
                                          <p:val>
                                            <p:strVal val="#ppt_h*0.01"/>
                                          </p:val>
                                        </p:tav>
                                        <p:tav tm="100000">
                                          <p:val>
                                            <p:strVal val="#ppt_h"/>
                                          </p:val>
                                        </p:tav>
                                      </p:tavLst>
                                    </p:anim>
                                    <p:anim calcmode="lin" valueType="num">
                                      <p:cBhvr>
                                        <p:cTn id="45" dur="500" fill="hold"/>
                                        <p:tgtEl>
                                          <p:spTgt spid="4100"/>
                                        </p:tgtEl>
                                        <p:attrNameLst>
                                          <p:attrName>ppt_x</p:attrName>
                                        </p:attrNameLst>
                                      </p:cBhvr>
                                      <p:tavLst>
                                        <p:tav tm="0">
                                          <p:val>
                                            <p:strVal val="#ppt_x"/>
                                          </p:val>
                                        </p:tav>
                                        <p:tav tm="100000">
                                          <p:val>
                                            <p:strVal val="#ppt_x"/>
                                          </p:val>
                                        </p:tav>
                                      </p:tavLst>
                                    </p:anim>
                                    <p:anim calcmode="lin" valueType="num">
                                      <p:cBhvr>
                                        <p:cTn id="46" dur="500" fill="hold"/>
                                        <p:tgtEl>
                                          <p:spTgt spid="4100"/>
                                        </p:tgtEl>
                                        <p:attrNameLst>
                                          <p:attrName>ppt_y</p:attrName>
                                        </p:attrNameLst>
                                      </p:cBhvr>
                                      <p:tavLst>
                                        <p:tav tm="0">
                                          <p:val>
                                            <p:strVal val="#ppt_h+1"/>
                                          </p:val>
                                        </p:tav>
                                        <p:tav tm="100000">
                                          <p:val>
                                            <p:strVal val="#ppt_y"/>
                                          </p:val>
                                        </p:tav>
                                      </p:tavLst>
                                    </p:anim>
                                    <p:animEffect transition="in" filter="fade">
                                      <p:cBhvr>
                                        <p:cTn id="47" dur="500"/>
                                        <p:tgtEl>
                                          <p:spTgt spid="4100"/>
                                        </p:tgtEl>
                                      </p:cBhvr>
                                    </p:animEffect>
                                  </p:childTnLst>
                                </p:cTn>
                              </p:par>
                              <p:par>
                                <p:cTn id="48" presetID="58" presetClass="entr" presetSubtype="0" accel="10000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strVal val="#ppt_w*2.5"/>
                                          </p:val>
                                        </p:tav>
                                        <p:tav tm="100000">
                                          <p:val>
                                            <p:strVal val="#ppt_w"/>
                                          </p:val>
                                        </p:tav>
                                      </p:tavLst>
                                    </p:anim>
                                    <p:anim calcmode="lin" valueType="num">
                                      <p:cBhvr>
                                        <p:cTn id="51" dur="500" fill="hold"/>
                                        <p:tgtEl>
                                          <p:spTgt spid="11"/>
                                        </p:tgtEl>
                                        <p:attrNameLst>
                                          <p:attrName>ppt_h</p:attrName>
                                        </p:attrNameLst>
                                      </p:cBhvr>
                                      <p:tavLst>
                                        <p:tav tm="0">
                                          <p:val>
                                            <p:strVal val="#ppt_h*0.01"/>
                                          </p:val>
                                        </p:tav>
                                        <p:tav tm="100000">
                                          <p:val>
                                            <p:strVal val="#ppt_h"/>
                                          </p:val>
                                        </p:tav>
                                      </p:tavLst>
                                    </p:anim>
                                    <p:anim calcmode="lin" valueType="num">
                                      <p:cBhvr>
                                        <p:cTn id="52" dur="500" fill="hold"/>
                                        <p:tgtEl>
                                          <p:spTgt spid="11"/>
                                        </p:tgtEl>
                                        <p:attrNameLst>
                                          <p:attrName>ppt_x</p:attrName>
                                        </p:attrNameLst>
                                      </p:cBhvr>
                                      <p:tavLst>
                                        <p:tav tm="0">
                                          <p:val>
                                            <p:strVal val="#ppt_x"/>
                                          </p:val>
                                        </p:tav>
                                        <p:tav tm="100000">
                                          <p:val>
                                            <p:strVal val="#ppt_x"/>
                                          </p:val>
                                        </p:tav>
                                      </p:tavLst>
                                    </p:anim>
                                    <p:anim calcmode="lin" valueType="num">
                                      <p:cBhvr>
                                        <p:cTn id="53" dur="500" fill="hold"/>
                                        <p:tgtEl>
                                          <p:spTgt spid="11"/>
                                        </p:tgtEl>
                                        <p:attrNameLst>
                                          <p:attrName>ppt_y</p:attrName>
                                        </p:attrNameLst>
                                      </p:cBhvr>
                                      <p:tavLst>
                                        <p:tav tm="0">
                                          <p:val>
                                            <p:strVal val="#ppt_h+1"/>
                                          </p:val>
                                        </p:tav>
                                        <p:tav tm="100000">
                                          <p:val>
                                            <p:strVal val="#ppt_y"/>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35" presetClass="entr" presetSubtype="0" fill="hold" nodeType="clickEffect">
                                  <p:stCondLst>
                                    <p:cond delay="0"/>
                                  </p:stCondLst>
                                  <p:childTnLst>
                                    <p:set>
                                      <p:cBhvr>
                                        <p:cTn id="58" dur="1" fill="hold">
                                          <p:stCondLst>
                                            <p:cond delay="0"/>
                                          </p:stCondLst>
                                        </p:cTn>
                                        <p:tgtEl>
                                          <p:spTgt spid="4101"/>
                                        </p:tgtEl>
                                        <p:attrNameLst>
                                          <p:attrName>style.visibility</p:attrName>
                                        </p:attrNameLst>
                                      </p:cBhvr>
                                      <p:to>
                                        <p:strVal val="visible"/>
                                      </p:to>
                                    </p:set>
                                    <p:animEffect transition="in" filter="fade">
                                      <p:cBhvr>
                                        <p:cTn id="59" dur="2000"/>
                                        <p:tgtEl>
                                          <p:spTgt spid="4101"/>
                                        </p:tgtEl>
                                      </p:cBhvr>
                                    </p:animEffect>
                                    <p:anim calcmode="lin" valueType="num">
                                      <p:cBhvr>
                                        <p:cTn id="60" dur="2000" fill="hold"/>
                                        <p:tgtEl>
                                          <p:spTgt spid="4101"/>
                                        </p:tgtEl>
                                        <p:attrNameLst>
                                          <p:attrName>style.rotation</p:attrName>
                                        </p:attrNameLst>
                                      </p:cBhvr>
                                      <p:tavLst>
                                        <p:tav tm="0">
                                          <p:val>
                                            <p:fltVal val="720"/>
                                          </p:val>
                                        </p:tav>
                                        <p:tav tm="100000">
                                          <p:val>
                                            <p:fltVal val="0"/>
                                          </p:val>
                                        </p:tav>
                                      </p:tavLst>
                                    </p:anim>
                                    <p:anim calcmode="lin" valueType="num">
                                      <p:cBhvr>
                                        <p:cTn id="61" dur="2000" fill="hold"/>
                                        <p:tgtEl>
                                          <p:spTgt spid="4101"/>
                                        </p:tgtEl>
                                        <p:attrNameLst>
                                          <p:attrName>ppt_h</p:attrName>
                                        </p:attrNameLst>
                                      </p:cBhvr>
                                      <p:tavLst>
                                        <p:tav tm="0">
                                          <p:val>
                                            <p:fltVal val="0"/>
                                          </p:val>
                                        </p:tav>
                                        <p:tav tm="100000">
                                          <p:val>
                                            <p:strVal val="#ppt_h"/>
                                          </p:val>
                                        </p:tav>
                                      </p:tavLst>
                                    </p:anim>
                                    <p:anim calcmode="lin" valueType="num">
                                      <p:cBhvr>
                                        <p:cTn id="62" dur="2000" fill="hold"/>
                                        <p:tgtEl>
                                          <p:spTgt spid="4101"/>
                                        </p:tgtEl>
                                        <p:attrNameLst>
                                          <p:attrName>ppt_w</p:attrName>
                                        </p:attrNameLst>
                                      </p:cBhvr>
                                      <p:tavLst>
                                        <p:tav tm="0">
                                          <p:val>
                                            <p:fltVal val="0"/>
                                          </p:val>
                                        </p:tav>
                                        <p:tav tm="100000">
                                          <p:val>
                                            <p:strVal val="#ppt_w"/>
                                          </p:val>
                                        </p:tav>
                                      </p:tavLst>
                                    </p:anim>
                                  </p:childTnLst>
                                </p:cTn>
                              </p:par>
                              <p:par>
                                <p:cTn id="63" presetID="35"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2000"/>
                                        <p:tgtEl>
                                          <p:spTgt spid="13"/>
                                        </p:tgtEl>
                                      </p:cBhvr>
                                    </p:animEffect>
                                    <p:anim calcmode="lin" valueType="num">
                                      <p:cBhvr>
                                        <p:cTn id="66" dur="2000" fill="hold"/>
                                        <p:tgtEl>
                                          <p:spTgt spid="13"/>
                                        </p:tgtEl>
                                        <p:attrNameLst>
                                          <p:attrName>style.rotation</p:attrName>
                                        </p:attrNameLst>
                                      </p:cBhvr>
                                      <p:tavLst>
                                        <p:tav tm="0">
                                          <p:val>
                                            <p:fltVal val="720"/>
                                          </p:val>
                                        </p:tav>
                                        <p:tav tm="100000">
                                          <p:val>
                                            <p:fltVal val="0"/>
                                          </p:val>
                                        </p:tav>
                                      </p:tavLst>
                                    </p:anim>
                                    <p:anim calcmode="lin" valueType="num">
                                      <p:cBhvr>
                                        <p:cTn id="67" dur="2000" fill="hold"/>
                                        <p:tgtEl>
                                          <p:spTgt spid="13"/>
                                        </p:tgtEl>
                                        <p:attrNameLst>
                                          <p:attrName>ppt_h</p:attrName>
                                        </p:attrNameLst>
                                      </p:cBhvr>
                                      <p:tavLst>
                                        <p:tav tm="0">
                                          <p:val>
                                            <p:fltVal val="0"/>
                                          </p:val>
                                        </p:tav>
                                        <p:tav tm="100000">
                                          <p:val>
                                            <p:strVal val="#ppt_h"/>
                                          </p:val>
                                        </p:tav>
                                      </p:tavLst>
                                    </p:anim>
                                    <p:anim calcmode="lin" valueType="num">
                                      <p:cBhvr>
                                        <p:cTn id="68"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nodeType="clickEffect">
                                  <p:stCondLst>
                                    <p:cond delay="0"/>
                                  </p:stCondLst>
                                  <p:childTnLst>
                                    <p:set>
                                      <p:cBhvr>
                                        <p:cTn id="72" dur="1" fill="hold">
                                          <p:stCondLst>
                                            <p:cond delay="0"/>
                                          </p:stCondLst>
                                        </p:cTn>
                                        <p:tgtEl>
                                          <p:spTgt spid="4102"/>
                                        </p:tgtEl>
                                        <p:attrNameLst>
                                          <p:attrName>style.visibility</p:attrName>
                                        </p:attrNameLst>
                                      </p:cBhvr>
                                      <p:to>
                                        <p:strVal val="visible"/>
                                      </p:to>
                                    </p:set>
                                    <p:animEffect transition="in" filter="box(in)">
                                      <p:cBhvr>
                                        <p:cTn id="73" dur="500"/>
                                        <p:tgtEl>
                                          <p:spTgt spid="4102"/>
                                        </p:tgtEl>
                                      </p:cBhvr>
                                    </p:animEffect>
                                  </p:childTnLst>
                                </p:cTn>
                              </p:par>
                              <p:par>
                                <p:cTn id="74" presetID="4" presetClass="entr" presetSubtype="16"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ox(in)">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8" presetClass="entr" presetSubtype="16" fill="hold" nodeType="clickEffect">
                                  <p:stCondLst>
                                    <p:cond delay="0"/>
                                  </p:stCondLst>
                                  <p:childTnLst>
                                    <p:set>
                                      <p:cBhvr>
                                        <p:cTn id="80" dur="1" fill="hold">
                                          <p:stCondLst>
                                            <p:cond delay="0"/>
                                          </p:stCondLst>
                                        </p:cTn>
                                        <p:tgtEl>
                                          <p:spTgt spid="4103"/>
                                        </p:tgtEl>
                                        <p:attrNameLst>
                                          <p:attrName>style.visibility</p:attrName>
                                        </p:attrNameLst>
                                      </p:cBhvr>
                                      <p:to>
                                        <p:strVal val="visible"/>
                                      </p:to>
                                    </p:set>
                                    <p:animEffect transition="in" filter="diamond(in)">
                                      <p:cBhvr>
                                        <p:cTn id="81" dur="2000"/>
                                        <p:tgtEl>
                                          <p:spTgt spid="4103"/>
                                        </p:tgtEl>
                                      </p:cBhvr>
                                    </p:animEffect>
                                  </p:childTnLst>
                                </p:cTn>
                              </p:par>
                              <p:par>
                                <p:cTn id="82" presetID="8" presetClass="entr" presetSubtype="16"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diamond(in)">
                                      <p:cBhvr>
                                        <p:cTn id="8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6248399" cy="914400"/>
          </a:xfrm>
        </p:spPr>
        <p:txBody>
          <a:bodyPr>
            <a:noAutofit/>
          </a:bodyPr>
          <a:lstStyle/>
          <a:p>
            <a:r>
              <a:rPr lang="en-US" sz="4000" dirty="0" smtClean="0">
                <a:latin typeface="Engravers MT" pitchFamily="18" charset="0"/>
              </a:rPr>
              <a:t>Supper Time!</a:t>
            </a:r>
            <a:endParaRPr lang="en-US" sz="4000" dirty="0">
              <a:latin typeface="Engravers MT" pitchFamily="18" charset="0"/>
            </a:endParaRPr>
          </a:p>
        </p:txBody>
      </p:sp>
      <p:sp>
        <p:nvSpPr>
          <p:cNvPr id="3" name="Text Placeholder 2"/>
          <p:cNvSpPr>
            <a:spLocks noGrp="1"/>
          </p:cNvSpPr>
          <p:nvPr>
            <p:ph type="body" idx="2"/>
          </p:nvPr>
        </p:nvSpPr>
        <p:spPr>
          <a:xfrm>
            <a:off x="304800" y="1600200"/>
            <a:ext cx="3008313" cy="4691063"/>
          </a:xfrm>
        </p:spPr>
        <p:txBody>
          <a:bodyPr>
            <a:noAutofit/>
          </a:bodyPr>
          <a:lstStyle/>
          <a:p>
            <a:r>
              <a:rPr lang="en-US" sz="2400" dirty="0" smtClean="0"/>
              <a:t>Breakfast: 6 - 7 am</a:t>
            </a:r>
          </a:p>
          <a:p>
            <a:endParaRPr lang="en-US" sz="2400" dirty="0"/>
          </a:p>
          <a:p>
            <a:r>
              <a:rPr lang="en-US" sz="2400" dirty="0" smtClean="0"/>
              <a:t>Lunch: 12 – 2 pm</a:t>
            </a:r>
          </a:p>
          <a:p>
            <a:endParaRPr lang="en-US" sz="2400" dirty="0"/>
          </a:p>
          <a:p>
            <a:r>
              <a:rPr lang="en-US" sz="2400" dirty="0" smtClean="0"/>
              <a:t>Dinner: 6 – 7 pm </a:t>
            </a:r>
          </a:p>
          <a:p>
            <a:r>
              <a:rPr lang="en-US" sz="2400" dirty="0" smtClean="0"/>
              <a:t>(Accompanied by entertainment!)</a:t>
            </a:r>
          </a:p>
          <a:p>
            <a:endParaRPr lang="en-US" sz="2400" dirty="0"/>
          </a:p>
          <a:p>
            <a:r>
              <a:rPr lang="en-US" sz="2400" dirty="0" smtClean="0"/>
              <a:t>Both Upper and lower classes had 3 meals a day but consisted very different menu items.</a:t>
            </a:r>
            <a:endParaRPr lang="en-US" sz="24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3124200" y="1752600"/>
            <a:ext cx="5468706" cy="3201194"/>
          </a:xfrm>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4078264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Picture 10"/>
          <p:cNvPicPr>
            <a:picLocks noChangeAspect="1" noChangeArrowheads="1"/>
          </p:cNvPicPr>
          <p:nvPr/>
        </p:nvPicPr>
        <p:blipFill>
          <a:blip r:embed="rId3" cstate="print"/>
          <a:srcRect/>
          <a:stretch>
            <a:fillRect/>
          </a:stretch>
        </p:blipFill>
        <p:spPr bwMode="auto">
          <a:xfrm>
            <a:off x="-228600" y="-1295400"/>
            <a:ext cx="9601200" cy="12466320"/>
          </a:xfrm>
          <a:prstGeom prst="rect">
            <a:avLst/>
          </a:prstGeom>
          <a:noFill/>
          <a:ln w="9525">
            <a:noFill/>
            <a:miter lim="800000"/>
            <a:headEnd/>
            <a:tailEnd/>
          </a:ln>
        </p:spPr>
      </p:pic>
      <p:sp>
        <p:nvSpPr>
          <p:cNvPr id="4" name="TextBox 3"/>
          <p:cNvSpPr txBox="1"/>
          <p:nvPr/>
        </p:nvSpPr>
        <p:spPr>
          <a:xfrm>
            <a:off x="990600" y="2209800"/>
            <a:ext cx="3657600" cy="954107"/>
          </a:xfrm>
          <a:prstGeom prst="rect">
            <a:avLst/>
          </a:prstGeom>
          <a:noFill/>
        </p:spPr>
        <p:txBody>
          <a:bodyPr wrap="square" rtlCol="0">
            <a:spAutoFit/>
          </a:bodyPr>
          <a:lstStyle/>
          <a:p>
            <a:r>
              <a:rPr lang="en-US" sz="2800" dirty="0" smtClean="0">
                <a:latin typeface="Goudy Stout" pitchFamily="18" charset="0"/>
                <a:cs typeface="Angsana New" pitchFamily="18" charset="-34"/>
              </a:rPr>
              <a:t>Second Course</a:t>
            </a:r>
            <a:endParaRPr lang="en-US" sz="2800" dirty="0">
              <a:latin typeface="Goudy Stout" pitchFamily="18" charset="0"/>
              <a:cs typeface="Angsana New" pitchFamily="18" charset="-34"/>
            </a:endParaRPr>
          </a:p>
        </p:txBody>
      </p:sp>
      <p:pic>
        <p:nvPicPr>
          <p:cNvPr id="5122" name="Picture 2"/>
          <p:cNvPicPr>
            <a:picLocks noChangeAspect="1" noChangeArrowheads="1"/>
          </p:cNvPicPr>
          <p:nvPr/>
        </p:nvPicPr>
        <p:blipFill>
          <a:blip r:embed="rId4" cstate="print"/>
          <a:srcRect/>
          <a:stretch>
            <a:fillRect/>
          </a:stretch>
        </p:blipFill>
        <p:spPr bwMode="auto">
          <a:xfrm>
            <a:off x="5859162" y="0"/>
            <a:ext cx="3284838" cy="2209800"/>
          </a:xfrm>
          <a:prstGeom prst="rect">
            <a:avLst/>
          </a:prstGeom>
          <a:noFill/>
          <a:ln w="9525">
            <a:noFill/>
            <a:miter lim="800000"/>
            <a:headEnd/>
            <a:tailEnd/>
          </a:ln>
        </p:spPr>
      </p:pic>
      <p:sp>
        <p:nvSpPr>
          <p:cNvPr id="6" name="TextBox 5"/>
          <p:cNvSpPr txBox="1"/>
          <p:nvPr/>
        </p:nvSpPr>
        <p:spPr>
          <a:xfrm>
            <a:off x="6400800" y="2286000"/>
            <a:ext cx="2438400" cy="369332"/>
          </a:xfrm>
          <a:prstGeom prst="rect">
            <a:avLst/>
          </a:prstGeom>
          <a:noFill/>
        </p:spPr>
        <p:txBody>
          <a:bodyPr wrap="square" rtlCol="0">
            <a:spAutoFit/>
          </a:bodyPr>
          <a:lstStyle/>
          <a:p>
            <a:r>
              <a:rPr lang="en-US" dirty="0" smtClean="0">
                <a:latin typeface="Bernard MT Condensed" pitchFamily="18" charset="0"/>
              </a:rPr>
              <a:t>Pigeons in puff pastry</a:t>
            </a:r>
            <a:endParaRPr lang="en-US" dirty="0">
              <a:latin typeface="Bernard MT Condensed" pitchFamily="18" charset="0"/>
            </a:endParaRPr>
          </a:p>
        </p:txBody>
      </p:sp>
      <p:pic>
        <p:nvPicPr>
          <p:cNvPr id="5123" name="Picture 3"/>
          <p:cNvPicPr>
            <a:picLocks noChangeAspect="1" noChangeArrowheads="1"/>
          </p:cNvPicPr>
          <p:nvPr/>
        </p:nvPicPr>
        <p:blipFill>
          <a:blip r:embed="rId5" cstate="print"/>
          <a:srcRect/>
          <a:stretch>
            <a:fillRect/>
          </a:stretch>
        </p:blipFill>
        <p:spPr bwMode="auto">
          <a:xfrm>
            <a:off x="3429000" y="152400"/>
            <a:ext cx="2212622" cy="1600200"/>
          </a:xfrm>
          <a:prstGeom prst="rect">
            <a:avLst/>
          </a:prstGeom>
          <a:noFill/>
          <a:ln w="9525">
            <a:noFill/>
            <a:miter lim="800000"/>
            <a:headEnd/>
            <a:tailEnd/>
          </a:ln>
        </p:spPr>
      </p:pic>
      <p:sp>
        <p:nvSpPr>
          <p:cNvPr id="8" name="TextBox 7"/>
          <p:cNvSpPr txBox="1"/>
          <p:nvPr/>
        </p:nvSpPr>
        <p:spPr>
          <a:xfrm>
            <a:off x="3581400" y="1905000"/>
            <a:ext cx="2667000" cy="369332"/>
          </a:xfrm>
          <a:prstGeom prst="rect">
            <a:avLst/>
          </a:prstGeom>
          <a:noFill/>
        </p:spPr>
        <p:txBody>
          <a:bodyPr wrap="square" rtlCol="0">
            <a:spAutoFit/>
          </a:bodyPr>
          <a:lstStyle/>
          <a:p>
            <a:r>
              <a:rPr lang="en-US" dirty="0" smtClean="0">
                <a:latin typeface="Bernard MT Condensed" pitchFamily="18" charset="0"/>
              </a:rPr>
              <a:t>Tart of fish </a:t>
            </a:r>
            <a:r>
              <a:rPr lang="en-US" dirty="0" err="1" smtClean="0">
                <a:latin typeface="Bernard MT Condensed" pitchFamily="18" charset="0"/>
              </a:rPr>
              <a:t>ilt</a:t>
            </a:r>
            <a:r>
              <a:rPr lang="en-US" dirty="0" smtClean="0">
                <a:latin typeface="Bernard MT Condensed" pitchFamily="18" charset="0"/>
              </a:rPr>
              <a:t> (spleen)</a:t>
            </a:r>
            <a:endParaRPr lang="en-US" dirty="0">
              <a:latin typeface="Bernard MT Condensed" pitchFamily="18" charset="0"/>
            </a:endParaRPr>
          </a:p>
        </p:txBody>
      </p:sp>
      <p:pic>
        <p:nvPicPr>
          <p:cNvPr id="5124" name="Picture 4"/>
          <p:cNvPicPr>
            <a:picLocks noChangeAspect="1" noChangeArrowheads="1"/>
          </p:cNvPicPr>
          <p:nvPr/>
        </p:nvPicPr>
        <p:blipFill>
          <a:blip r:embed="rId6" cstate="print"/>
          <a:srcRect/>
          <a:stretch>
            <a:fillRect/>
          </a:stretch>
        </p:blipFill>
        <p:spPr bwMode="auto">
          <a:xfrm>
            <a:off x="6096000" y="2667000"/>
            <a:ext cx="2667000" cy="2000250"/>
          </a:xfrm>
          <a:prstGeom prst="rect">
            <a:avLst/>
          </a:prstGeom>
          <a:noFill/>
          <a:ln w="9525">
            <a:noFill/>
            <a:miter lim="800000"/>
            <a:headEnd/>
            <a:tailEnd/>
          </a:ln>
        </p:spPr>
      </p:pic>
      <p:sp>
        <p:nvSpPr>
          <p:cNvPr id="10" name="TextBox 9"/>
          <p:cNvSpPr txBox="1"/>
          <p:nvPr/>
        </p:nvSpPr>
        <p:spPr>
          <a:xfrm>
            <a:off x="6477000" y="4724400"/>
            <a:ext cx="2209800" cy="369332"/>
          </a:xfrm>
          <a:prstGeom prst="rect">
            <a:avLst/>
          </a:prstGeom>
          <a:noFill/>
        </p:spPr>
        <p:txBody>
          <a:bodyPr wrap="square" rtlCol="0">
            <a:spAutoFit/>
          </a:bodyPr>
          <a:lstStyle/>
          <a:p>
            <a:r>
              <a:rPr lang="en-US" dirty="0" smtClean="0">
                <a:latin typeface="Bernard MT Condensed" pitchFamily="18" charset="0"/>
              </a:rPr>
              <a:t>Fried trout tails</a:t>
            </a:r>
            <a:endParaRPr lang="en-US" dirty="0">
              <a:latin typeface="Bernard MT Condensed" pitchFamily="18" charset="0"/>
            </a:endParaRPr>
          </a:p>
        </p:txBody>
      </p:sp>
      <p:pic>
        <p:nvPicPr>
          <p:cNvPr id="5125" name="Picture 5"/>
          <p:cNvPicPr>
            <a:picLocks noChangeAspect="1" noChangeArrowheads="1"/>
          </p:cNvPicPr>
          <p:nvPr/>
        </p:nvPicPr>
        <p:blipFill>
          <a:blip r:embed="rId7" cstate="print"/>
          <a:srcRect/>
          <a:stretch>
            <a:fillRect/>
          </a:stretch>
        </p:blipFill>
        <p:spPr bwMode="auto">
          <a:xfrm>
            <a:off x="3733800" y="2819400"/>
            <a:ext cx="2067994" cy="1933574"/>
          </a:xfrm>
          <a:prstGeom prst="rect">
            <a:avLst/>
          </a:prstGeom>
          <a:noFill/>
          <a:ln w="9525">
            <a:noFill/>
            <a:miter lim="800000"/>
            <a:headEnd/>
            <a:tailEnd/>
          </a:ln>
        </p:spPr>
      </p:pic>
      <p:sp>
        <p:nvSpPr>
          <p:cNvPr id="12" name="TextBox 11"/>
          <p:cNvSpPr txBox="1"/>
          <p:nvPr/>
        </p:nvSpPr>
        <p:spPr>
          <a:xfrm>
            <a:off x="4038600" y="4800600"/>
            <a:ext cx="1524000" cy="381000"/>
          </a:xfrm>
          <a:prstGeom prst="rect">
            <a:avLst/>
          </a:prstGeom>
          <a:noFill/>
        </p:spPr>
        <p:txBody>
          <a:bodyPr wrap="square" rtlCol="0">
            <a:spAutoFit/>
          </a:bodyPr>
          <a:lstStyle/>
          <a:p>
            <a:r>
              <a:rPr lang="en-US" dirty="0" smtClean="0">
                <a:latin typeface="Bernard MT Condensed" pitchFamily="18" charset="0"/>
              </a:rPr>
              <a:t>Meatballs</a:t>
            </a:r>
            <a:endParaRPr lang="en-US" dirty="0">
              <a:latin typeface="Bernard MT Condensed" pitchFamily="18" charset="0"/>
            </a:endParaRPr>
          </a:p>
        </p:txBody>
      </p:sp>
      <p:pic>
        <p:nvPicPr>
          <p:cNvPr id="5126" name="Picture 6"/>
          <p:cNvPicPr>
            <a:picLocks noChangeAspect="1" noChangeArrowheads="1"/>
          </p:cNvPicPr>
          <p:nvPr/>
        </p:nvPicPr>
        <p:blipFill>
          <a:blip r:embed="rId8" cstate="print"/>
          <a:srcRect/>
          <a:stretch>
            <a:fillRect/>
          </a:stretch>
        </p:blipFill>
        <p:spPr bwMode="auto">
          <a:xfrm>
            <a:off x="990600" y="3048000"/>
            <a:ext cx="2514600" cy="1584198"/>
          </a:xfrm>
          <a:prstGeom prst="rect">
            <a:avLst/>
          </a:prstGeom>
          <a:noFill/>
          <a:ln w="9525">
            <a:noFill/>
            <a:miter lim="800000"/>
            <a:headEnd/>
            <a:tailEnd/>
          </a:ln>
        </p:spPr>
      </p:pic>
      <p:sp>
        <p:nvSpPr>
          <p:cNvPr id="14" name="TextBox 13"/>
          <p:cNvSpPr txBox="1"/>
          <p:nvPr/>
        </p:nvSpPr>
        <p:spPr>
          <a:xfrm>
            <a:off x="990600" y="4724400"/>
            <a:ext cx="2362200" cy="369332"/>
          </a:xfrm>
          <a:prstGeom prst="rect">
            <a:avLst/>
          </a:prstGeom>
          <a:noFill/>
        </p:spPr>
        <p:txBody>
          <a:bodyPr wrap="square" rtlCol="0">
            <a:spAutoFit/>
          </a:bodyPr>
          <a:lstStyle/>
          <a:p>
            <a:r>
              <a:rPr lang="en-US" dirty="0" smtClean="0">
                <a:latin typeface="Bernard MT Condensed" pitchFamily="18" charset="0"/>
              </a:rPr>
              <a:t>White </a:t>
            </a:r>
            <a:r>
              <a:rPr lang="en-US" dirty="0" err="1" smtClean="0">
                <a:latin typeface="Bernard MT Condensed" pitchFamily="18" charset="0"/>
              </a:rPr>
              <a:t>cervelat</a:t>
            </a:r>
            <a:r>
              <a:rPr lang="en-US" dirty="0" smtClean="0">
                <a:latin typeface="Bernard MT Condensed" pitchFamily="18" charset="0"/>
              </a:rPr>
              <a:t> sausage</a:t>
            </a:r>
            <a:endParaRPr lang="en-US" dirty="0">
              <a:latin typeface="Bernard MT Condensed" pitchFamily="18" charset="0"/>
            </a:endParaRPr>
          </a:p>
        </p:txBody>
      </p:sp>
      <p:pic>
        <p:nvPicPr>
          <p:cNvPr id="5127" name="Picture 7"/>
          <p:cNvPicPr>
            <a:picLocks noChangeAspect="1" noChangeArrowheads="1"/>
          </p:cNvPicPr>
          <p:nvPr/>
        </p:nvPicPr>
        <p:blipFill>
          <a:blip r:embed="rId9" cstate="print"/>
          <a:srcRect/>
          <a:stretch>
            <a:fillRect/>
          </a:stretch>
        </p:blipFill>
        <p:spPr bwMode="auto">
          <a:xfrm>
            <a:off x="304800" y="152400"/>
            <a:ext cx="2816890" cy="2076450"/>
          </a:xfrm>
          <a:prstGeom prst="rect">
            <a:avLst/>
          </a:prstGeom>
          <a:noFill/>
          <a:ln w="9525">
            <a:noFill/>
            <a:miter lim="800000"/>
            <a:headEnd/>
            <a:tailEnd/>
          </a:ln>
        </p:spPr>
      </p:pic>
      <p:sp>
        <p:nvSpPr>
          <p:cNvPr id="16" name="TextBox 15"/>
          <p:cNvSpPr txBox="1"/>
          <p:nvPr/>
        </p:nvSpPr>
        <p:spPr>
          <a:xfrm>
            <a:off x="304800" y="2286000"/>
            <a:ext cx="1447800" cy="381000"/>
          </a:xfrm>
          <a:prstGeom prst="rect">
            <a:avLst/>
          </a:prstGeom>
          <a:noFill/>
        </p:spPr>
        <p:txBody>
          <a:bodyPr wrap="square" rtlCol="0">
            <a:spAutoFit/>
          </a:bodyPr>
          <a:lstStyle/>
          <a:p>
            <a:r>
              <a:rPr lang="en-US" dirty="0" smtClean="0">
                <a:latin typeface="Bernard MT Condensed" pitchFamily="18" charset="0"/>
              </a:rPr>
              <a:t>Veal</a:t>
            </a:r>
            <a:endParaRPr lang="en-US" dirty="0">
              <a:latin typeface="Bernard MT Condensed" pitchFamily="18" charset="0"/>
            </a:endParaRPr>
          </a:p>
        </p:txBody>
      </p:sp>
      <p:pic>
        <p:nvPicPr>
          <p:cNvPr id="5128" name="Picture 8"/>
          <p:cNvPicPr>
            <a:picLocks noChangeAspect="1" noChangeArrowheads="1"/>
          </p:cNvPicPr>
          <p:nvPr/>
        </p:nvPicPr>
        <p:blipFill>
          <a:blip r:embed="rId10" cstate="print"/>
          <a:srcRect/>
          <a:stretch>
            <a:fillRect/>
          </a:stretch>
        </p:blipFill>
        <p:spPr bwMode="auto">
          <a:xfrm>
            <a:off x="6324600" y="5029200"/>
            <a:ext cx="2819400" cy="1628204"/>
          </a:xfrm>
          <a:prstGeom prst="rect">
            <a:avLst/>
          </a:prstGeom>
          <a:noFill/>
          <a:ln w="9525">
            <a:noFill/>
            <a:miter lim="800000"/>
            <a:headEnd/>
            <a:tailEnd/>
          </a:ln>
        </p:spPr>
      </p:pic>
      <p:sp>
        <p:nvSpPr>
          <p:cNvPr id="18" name="TextBox 17"/>
          <p:cNvSpPr txBox="1"/>
          <p:nvPr/>
        </p:nvSpPr>
        <p:spPr>
          <a:xfrm>
            <a:off x="5486400" y="6248400"/>
            <a:ext cx="1524000" cy="369332"/>
          </a:xfrm>
          <a:prstGeom prst="rect">
            <a:avLst/>
          </a:prstGeom>
          <a:noFill/>
        </p:spPr>
        <p:txBody>
          <a:bodyPr wrap="square" rtlCol="0">
            <a:spAutoFit/>
          </a:bodyPr>
          <a:lstStyle/>
          <a:p>
            <a:r>
              <a:rPr lang="en-US" dirty="0" smtClean="0">
                <a:latin typeface="Bernard MT Condensed" pitchFamily="18" charset="0"/>
              </a:rPr>
              <a:t>Capone</a:t>
            </a:r>
            <a:endParaRPr lang="en-US" dirty="0">
              <a:latin typeface="Bernard MT Condensed" pitchFamily="18" charset="0"/>
            </a:endParaRPr>
          </a:p>
        </p:txBody>
      </p:sp>
      <p:pic>
        <p:nvPicPr>
          <p:cNvPr id="5129" name="Picture 9"/>
          <p:cNvPicPr>
            <a:picLocks noChangeAspect="1" noChangeArrowheads="1"/>
          </p:cNvPicPr>
          <p:nvPr/>
        </p:nvPicPr>
        <p:blipFill>
          <a:blip r:embed="rId11" cstate="print"/>
          <a:srcRect/>
          <a:stretch>
            <a:fillRect/>
          </a:stretch>
        </p:blipFill>
        <p:spPr bwMode="auto">
          <a:xfrm>
            <a:off x="2438400" y="5143500"/>
            <a:ext cx="2286000" cy="1714500"/>
          </a:xfrm>
          <a:prstGeom prst="rect">
            <a:avLst/>
          </a:prstGeom>
          <a:noFill/>
          <a:ln w="9525">
            <a:noFill/>
            <a:miter lim="800000"/>
            <a:headEnd/>
            <a:tailEnd/>
          </a:ln>
        </p:spPr>
      </p:pic>
      <p:sp>
        <p:nvSpPr>
          <p:cNvPr id="20" name="TextBox 19"/>
          <p:cNvSpPr txBox="1"/>
          <p:nvPr/>
        </p:nvSpPr>
        <p:spPr>
          <a:xfrm>
            <a:off x="4800600" y="5410200"/>
            <a:ext cx="914400" cy="923330"/>
          </a:xfrm>
          <a:prstGeom prst="rect">
            <a:avLst/>
          </a:prstGeom>
          <a:noFill/>
        </p:spPr>
        <p:txBody>
          <a:bodyPr wrap="square" rtlCol="0">
            <a:spAutoFit/>
          </a:bodyPr>
          <a:lstStyle/>
          <a:p>
            <a:r>
              <a:rPr lang="en-US" dirty="0" smtClean="0">
                <a:latin typeface="Bernard MT Condensed" pitchFamily="18" charset="0"/>
              </a:rPr>
              <a:t>Carp and turbot</a:t>
            </a:r>
            <a:endParaRPr lang="en-US" dirty="0">
              <a:latin typeface="Bernard MT Condensed" pitchFamily="18" charset="0"/>
            </a:endParaRPr>
          </a:p>
        </p:txBody>
      </p:sp>
      <p:pic>
        <p:nvPicPr>
          <p:cNvPr id="5130" name="Picture 10"/>
          <p:cNvPicPr>
            <a:picLocks noChangeAspect="1" noChangeArrowheads="1"/>
          </p:cNvPicPr>
          <p:nvPr/>
        </p:nvPicPr>
        <p:blipFill>
          <a:blip r:embed="rId12" cstate="print"/>
          <a:srcRect/>
          <a:stretch>
            <a:fillRect/>
          </a:stretch>
        </p:blipFill>
        <p:spPr bwMode="auto">
          <a:xfrm>
            <a:off x="228600" y="5257800"/>
            <a:ext cx="2103711" cy="1600200"/>
          </a:xfrm>
          <a:prstGeom prst="rect">
            <a:avLst/>
          </a:prstGeom>
          <a:noFill/>
          <a:ln w="9525">
            <a:noFill/>
            <a:miter lim="800000"/>
            <a:headEnd/>
            <a:tailEnd/>
          </a:ln>
        </p:spPr>
      </p:pic>
      <p:sp>
        <p:nvSpPr>
          <p:cNvPr id="22" name="TextBox 21"/>
          <p:cNvSpPr txBox="1"/>
          <p:nvPr/>
        </p:nvSpPr>
        <p:spPr>
          <a:xfrm>
            <a:off x="0" y="4800600"/>
            <a:ext cx="914400" cy="369332"/>
          </a:xfrm>
          <a:prstGeom prst="rect">
            <a:avLst/>
          </a:prstGeom>
          <a:noFill/>
        </p:spPr>
        <p:txBody>
          <a:bodyPr wrap="square" rtlCol="0">
            <a:spAutoFit/>
          </a:bodyPr>
          <a:lstStyle/>
          <a:p>
            <a:r>
              <a:rPr lang="en-US" dirty="0" smtClean="0">
                <a:latin typeface="Bernard MT Condensed" pitchFamily="18" charset="0"/>
              </a:rPr>
              <a:t>Shrimp</a:t>
            </a:r>
            <a:endParaRPr lang="en-US" dirty="0">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4)">
                                      <p:cBhvr>
                                        <p:cTn id="7" dur="500"/>
                                        <p:tgtEl>
                                          <p:spTgt spid="5122"/>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1000" fill="hold"/>
                                        <p:tgtEl>
                                          <p:spTgt spid="5123"/>
                                        </p:tgtEl>
                                        <p:attrNameLst>
                                          <p:attrName>ppt_w</p:attrName>
                                        </p:attrNameLst>
                                      </p:cBhvr>
                                      <p:tavLst>
                                        <p:tav tm="0">
                                          <p:val>
                                            <p:strVal val="#ppt_w*0.70"/>
                                          </p:val>
                                        </p:tav>
                                        <p:tav tm="100000">
                                          <p:val>
                                            <p:strVal val="#ppt_w"/>
                                          </p:val>
                                        </p:tav>
                                      </p:tavLst>
                                    </p:anim>
                                    <p:anim calcmode="lin" valueType="num">
                                      <p:cBhvr>
                                        <p:cTn id="16" dur="1000" fill="hold"/>
                                        <p:tgtEl>
                                          <p:spTgt spid="5123"/>
                                        </p:tgtEl>
                                        <p:attrNameLst>
                                          <p:attrName>ppt_h</p:attrName>
                                        </p:attrNameLst>
                                      </p:cBhvr>
                                      <p:tavLst>
                                        <p:tav tm="0">
                                          <p:val>
                                            <p:strVal val="#ppt_h"/>
                                          </p:val>
                                        </p:tav>
                                        <p:tav tm="100000">
                                          <p:val>
                                            <p:strVal val="#ppt_h"/>
                                          </p:val>
                                        </p:tav>
                                      </p:tavLst>
                                    </p:anim>
                                    <p:animEffect transition="in" filter="fade">
                                      <p:cBhvr>
                                        <p:cTn id="17" dur="1000"/>
                                        <p:tgtEl>
                                          <p:spTgt spid="512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strVal val="#ppt_w*0.70"/>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0" presetClass="entr" presetSubtype="0" decel="100000"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 calcmode="lin" valueType="num">
                                      <p:cBhvr>
                                        <p:cTn id="27" dur="1000" fill="hold"/>
                                        <p:tgtEl>
                                          <p:spTgt spid="5124"/>
                                        </p:tgtEl>
                                        <p:attrNameLst>
                                          <p:attrName>ppt_w</p:attrName>
                                        </p:attrNameLst>
                                      </p:cBhvr>
                                      <p:tavLst>
                                        <p:tav tm="0">
                                          <p:val>
                                            <p:strVal val="#ppt_w+.3"/>
                                          </p:val>
                                        </p:tav>
                                        <p:tav tm="100000">
                                          <p:val>
                                            <p:strVal val="#ppt_w"/>
                                          </p:val>
                                        </p:tav>
                                      </p:tavLst>
                                    </p:anim>
                                    <p:anim calcmode="lin" valueType="num">
                                      <p:cBhvr>
                                        <p:cTn id="28" dur="1000" fill="hold"/>
                                        <p:tgtEl>
                                          <p:spTgt spid="5124"/>
                                        </p:tgtEl>
                                        <p:attrNameLst>
                                          <p:attrName>ppt_h</p:attrName>
                                        </p:attrNameLst>
                                      </p:cBhvr>
                                      <p:tavLst>
                                        <p:tav tm="0">
                                          <p:val>
                                            <p:strVal val="#ppt_h"/>
                                          </p:val>
                                        </p:tav>
                                        <p:tav tm="100000">
                                          <p:val>
                                            <p:strVal val="#ppt_h"/>
                                          </p:val>
                                        </p:tav>
                                      </p:tavLst>
                                    </p:anim>
                                    <p:animEffect transition="in" filter="fade">
                                      <p:cBhvr>
                                        <p:cTn id="29" dur="1000"/>
                                        <p:tgtEl>
                                          <p:spTgt spid="5124"/>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strVal val="#ppt_w+.3"/>
                                          </p:val>
                                        </p:tav>
                                        <p:tav tm="100000">
                                          <p:val>
                                            <p:strVal val="#ppt_w"/>
                                          </p:val>
                                        </p:tav>
                                      </p:tavLst>
                                    </p:anim>
                                    <p:anim calcmode="lin" valueType="num">
                                      <p:cBhvr>
                                        <p:cTn id="33" dur="1000" fill="hold"/>
                                        <p:tgtEl>
                                          <p:spTgt spid="10"/>
                                        </p:tgtEl>
                                        <p:attrNameLst>
                                          <p:attrName>ppt_h</p:attrName>
                                        </p:attrNameLst>
                                      </p:cBhvr>
                                      <p:tavLst>
                                        <p:tav tm="0">
                                          <p:val>
                                            <p:strVal val="#ppt_h"/>
                                          </p:val>
                                        </p:tav>
                                        <p:tav tm="100000">
                                          <p:val>
                                            <p:strVal val="#ppt_h"/>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125"/>
                                        </p:tgtEl>
                                        <p:attrNameLst>
                                          <p:attrName>style.visibility</p:attrName>
                                        </p:attrNameLst>
                                      </p:cBhvr>
                                      <p:to>
                                        <p:strVal val="visible"/>
                                      </p:to>
                                    </p:set>
                                    <p:animEffect transition="in" filter="fade">
                                      <p:cBhvr>
                                        <p:cTn id="39" dur="1000"/>
                                        <p:tgtEl>
                                          <p:spTgt spid="5125"/>
                                        </p:tgtEl>
                                      </p:cBhvr>
                                    </p:animEffect>
                                    <p:anim calcmode="lin" valueType="num">
                                      <p:cBhvr>
                                        <p:cTn id="40" dur="1000" fill="hold"/>
                                        <p:tgtEl>
                                          <p:spTgt spid="5125"/>
                                        </p:tgtEl>
                                        <p:attrNameLst>
                                          <p:attrName>ppt_x</p:attrName>
                                        </p:attrNameLst>
                                      </p:cBhvr>
                                      <p:tavLst>
                                        <p:tav tm="0">
                                          <p:val>
                                            <p:strVal val="#ppt_x"/>
                                          </p:val>
                                        </p:tav>
                                        <p:tav tm="100000">
                                          <p:val>
                                            <p:strVal val="#ppt_x"/>
                                          </p:val>
                                        </p:tav>
                                      </p:tavLst>
                                    </p:anim>
                                    <p:anim calcmode="lin" valueType="num">
                                      <p:cBhvr>
                                        <p:cTn id="41" dur="1000" fill="hold"/>
                                        <p:tgtEl>
                                          <p:spTgt spid="512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fade">
                                      <p:cBhvr>
                                        <p:cTn id="51" dur="2000"/>
                                        <p:tgtEl>
                                          <p:spTgt spid="51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2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nodeType="clickEffect">
                                  <p:stCondLst>
                                    <p:cond delay="0"/>
                                  </p:stCondLst>
                                  <p:childTnLst>
                                    <p:set>
                                      <p:cBhvr>
                                        <p:cTn id="58" dur="1" fill="hold">
                                          <p:stCondLst>
                                            <p:cond delay="0"/>
                                          </p:stCondLst>
                                        </p:cTn>
                                        <p:tgtEl>
                                          <p:spTgt spid="5127"/>
                                        </p:tgtEl>
                                        <p:attrNameLst>
                                          <p:attrName>style.visibility</p:attrName>
                                        </p:attrNameLst>
                                      </p:cBhvr>
                                      <p:to>
                                        <p:strVal val="visible"/>
                                      </p:to>
                                    </p:set>
                                    <p:animScale>
                                      <p:cBhvr>
                                        <p:cTn id="59" dur="1000" decel="50000" fill="hold">
                                          <p:stCondLst>
                                            <p:cond delay="0"/>
                                          </p:stCondLst>
                                        </p:cTn>
                                        <p:tgtEl>
                                          <p:spTgt spid="51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5127"/>
                                        </p:tgtEl>
                                        <p:attrNameLst>
                                          <p:attrName>ppt_x</p:attrName>
                                          <p:attrName>ppt_y</p:attrName>
                                        </p:attrNameLst>
                                      </p:cBhvr>
                                    </p:animMotion>
                                    <p:animEffect transition="in" filter="fade">
                                      <p:cBhvr>
                                        <p:cTn id="61" dur="1000"/>
                                        <p:tgtEl>
                                          <p:spTgt spid="5127"/>
                                        </p:tgtEl>
                                      </p:cBhvr>
                                    </p:animEffect>
                                  </p:childTnLst>
                                </p:cTn>
                              </p:par>
                              <p:par>
                                <p:cTn id="62" presetID="5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Scale>
                                      <p:cBhvr>
                                        <p:cTn id="64"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5" dur="1000" decel="50000" fill="hold">
                                          <p:stCondLst>
                                            <p:cond delay="0"/>
                                          </p:stCondLst>
                                        </p:cTn>
                                        <p:tgtEl>
                                          <p:spTgt spid="16"/>
                                        </p:tgtEl>
                                        <p:attrNameLst>
                                          <p:attrName>ppt_x</p:attrName>
                                          <p:attrName>ppt_y</p:attrName>
                                        </p:attrNameLst>
                                      </p:cBhvr>
                                    </p:animMotion>
                                    <p:animEffect transition="in" filter="fade">
                                      <p:cBhvr>
                                        <p:cTn id="66" dur="10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30" presetClass="entr" presetSubtype="0" fill="hold" nodeType="clickEffect">
                                  <p:stCondLst>
                                    <p:cond delay="0"/>
                                  </p:stCondLst>
                                  <p:childTnLst>
                                    <p:set>
                                      <p:cBhvr>
                                        <p:cTn id="70" dur="1" fill="hold">
                                          <p:stCondLst>
                                            <p:cond delay="0"/>
                                          </p:stCondLst>
                                        </p:cTn>
                                        <p:tgtEl>
                                          <p:spTgt spid="5128"/>
                                        </p:tgtEl>
                                        <p:attrNameLst>
                                          <p:attrName>style.visibility</p:attrName>
                                        </p:attrNameLst>
                                      </p:cBhvr>
                                      <p:to>
                                        <p:strVal val="visible"/>
                                      </p:to>
                                    </p:set>
                                    <p:animEffect transition="in" filter="fade">
                                      <p:cBhvr>
                                        <p:cTn id="71" dur="800" decel="100000"/>
                                        <p:tgtEl>
                                          <p:spTgt spid="5128"/>
                                        </p:tgtEl>
                                      </p:cBhvr>
                                    </p:animEffect>
                                    <p:anim calcmode="lin" valueType="num">
                                      <p:cBhvr>
                                        <p:cTn id="72" dur="800" decel="100000" fill="hold"/>
                                        <p:tgtEl>
                                          <p:spTgt spid="5128"/>
                                        </p:tgtEl>
                                        <p:attrNameLst>
                                          <p:attrName>style.rotation</p:attrName>
                                        </p:attrNameLst>
                                      </p:cBhvr>
                                      <p:tavLst>
                                        <p:tav tm="0">
                                          <p:val>
                                            <p:fltVal val="-90"/>
                                          </p:val>
                                        </p:tav>
                                        <p:tav tm="100000">
                                          <p:val>
                                            <p:fltVal val="0"/>
                                          </p:val>
                                        </p:tav>
                                      </p:tavLst>
                                    </p:anim>
                                    <p:anim calcmode="lin" valueType="num">
                                      <p:cBhvr>
                                        <p:cTn id="73" dur="800" decel="100000" fill="hold"/>
                                        <p:tgtEl>
                                          <p:spTgt spid="5128"/>
                                        </p:tgtEl>
                                        <p:attrNameLst>
                                          <p:attrName>ppt_x</p:attrName>
                                        </p:attrNameLst>
                                      </p:cBhvr>
                                      <p:tavLst>
                                        <p:tav tm="0">
                                          <p:val>
                                            <p:strVal val="#ppt_x+0.4"/>
                                          </p:val>
                                        </p:tav>
                                        <p:tav tm="100000">
                                          <p:val>
                                            <p:strVal val="#ppt_x-0.05"/>
                                          </p:val>
                                        </p:tav>
                                      </p:tavLst>
                                    </p:anim>
                                    <p:anim calcmode="lin" valueType="num">
                                      <p:cBhvr>
                                        <p:cTn id="74" dur="800" decel="100000" fill="hold"/>
                                        <p:tgtEl>
                                          <p:spTgt spid="5128"/>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5128"/>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5128"/>
                                        </p:tgtEl>
                                        <p:attrNameLst>
                                          <p:attrName>ppt_y</p:attrName>
                                        </p:attrNameLst>
                                      </p:cBhvr>
                                      <p:tavLst>
                                        <p:tav tm="0">
                                          <p:val>
                                            <p:strVal val="#ppt_y+0.1"/>
                                          </p:val>
                                        </p:tav>
                                        <p:tav tm="100000">
                                          <p:val>
                                            <p:strVal val="#ppt_y"/>
                                          </p:val>
                                        </p:tav>
                                      </p:tavLst>
                                    </p:anim>
                                  </p:childTnLst>
                                </p:cTn>
                              </p:par>
                              <p:par>
                                <p:cTn id="77" presetID="30"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800" decel="100000"/>
                                        <p:tgtEl>
                                          <p:spTgt spid="18"/>
                                        </p:tgtEl>
                                      </p:cBhvr>
                                    </p:animEffect>
                                    <p:anim calcmode="lin" valueType="num">
                                      <p:cBhvr>
                                        <p:cTn id="80" dur="800" decel="100000" fill="hold"/>
                                        <p:tgtEl>
                                          <p:spTgt spid="18"/>
                                        </p:tgtEl>
                                        <p:attrNameLst>
                                          <p:attrName>style.rotation</p:attrName>
                                        </p:attrNameLst>
                                      </p:cBhvr>
                                      <p:tavLst>
                                        <p:tav tm="0">
                                          <p:val>
                                            <p:fltVal val="-90"/>
                                          </p:val>
                                        </p:tav>
                                        <p:tav tm="100000">
                                          <p:val>
                                            <p:fltVal val="0"/>
                                          </p:val>
                                        </p:tav>
                                      </p:tavLst>
                                    </p:anim>
                                    <p:anim calcmode="lin" valueType="num">
                                      <p:cBhvr>
                                        <p:cTn id="81" dur="800" decel="100000" fill="hold"/>
                                        <p:tgtEl>
                                          <p:spTgt spid="18"/>
                                        </p:tgtEl>
                                        <p:attrNameLst>
                                          <p:attrName>ppt_x</p:attrName>
                                        </p:attrNameLst>
                                      </p:cBhvr>
                                      <p:tavLst>
                                        <p:tav tm="0">
                                          <p:val>
                                            <p:strVal val="#ppt_x+0.4"/>
                                          </p:val>
                                        </p:tav>
                                        <p:tav tm="100000">
                                          <p:val>
                                            <p:strVal val="#ppt_x-0.05"/>
                                          </p:val>
                                        </p:tav>
                                      </p:tavLst>
                                    </p:anim>
                                    <p:anim calcmode="lin" valueType="num">
                                      <p:cBhvr>
                                        <p:cTn id="82" dur="800" decel="100000" fill="hold"/>
                                        <p:tgtEl>
                                          <p:spTgt spid="18"/>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8" presetClass="entr" presetSubtype="0" accel="50000" fill="hold" nodeType="clickEffect">
                                  <p:stCondLst>
                                    <p:cond delay="0"/>
                                  </p:stCondLst>
                                  <p:childTnLst>
                                    <p:set>
                                      <p:cBhvr>
                                        <p:cTn id="88" dur="1" fill="hold">
                                          <p:stCondLst>
                                            <p:cond delay="0"/>
                                          </p:stCondLst>
                                        </p:cTn>
                                        <p:tgtEl>
                                          <p:spTgt spid="5129"/>
                                        </p:tgtEl>
                                        <p:attrNameLst>
                                          <p:attrName>style.visibility</p:attrName>
                                        </p:attrNameLst>
                                      </p:cBhvr>
                                      <p:to>
                                        <p:strVal val="visible"/>
                                      </p:to>
                                    </p:set>
                                    <p:anim calcmode="lin" valueType="num">
                                      <p:cBhvr>
                                        <p:cTn id="89" dur="1000" fill="hold"/>
                                        <p:tgtEl>
                                          <p:spTgt spid="512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0" dur="1000" fill="hold"/>
                                        <p:tgtEl>
                                          <p:spTgt spid="5129"/>
                                        </p:tgtEl>
                                        <p:attrNameLst>
                                          <p:attrName>ppt_x</p:attrName>
                                        </p:attrNameLst>
                                      </p:cBhvr>
                                      <p:tavLst>
                                        <p:tav tm="0">
                                          <p:val>
                                            <p:fltVal val="-1"/>
                                          </p:val>
                                        </p:tav>
                                        <p:tav tm="50000">
                                          <p:val>
                                            <p:fltVal val="0.95"/>
                                          </p:val>
                                        </p:tav>
                                        <p:tav tm="100000">
                                          <p:val>
                                            <p:strVal val="#ppt_x"/>
                                          </p:val>
                                        </p:tav>
                                      </p:tavLst>
                                    </p:anim>
                                    <p:anim calcmode="lin" valueType="num">
                                      <p:cBhvr>
                                        <p:cTn id="91" dur="1000" fill="hold"/>
                                        <p:tgtEl>
                                          <p:spTgt spid="5129"/>
                                        </p:tgtEl>
                                        <p:attrNameLst>
                                          <p:attrName>ppt_y</p:attrName>
                                        </p:attrNameLst>
                                      </p:cBhvr>
                                      <p:tavLst>
                                        <p:tav tm="0">
                                          <p:val>
                                            <p:strVal val="#ppt_y"/>
                                          </p:val>
                                        </p:tav>
                                        <p:tav tm="100000">
                                          <p:val>
                                            <p:strVal val="#ppt_y"/>
                                          </p:val>
                                        </p:tav>
                                      </p:tavLst>
                                    </p:anim>
                                    <p:animEffect transition="in" filter="fade">
                                      <p:cBhvr>
                                        <p:cTn id="92" dur="1000"/>
                                        <p:tgtEl>
                                          <p:spTgt spid="5129"/>
                                        </p:tgtEl>
                                      </p:cBhvr>
                                    </p:animEffect>
                                  </p:childTnLst>
                                </p:cTn>
                              </p:par>
                              <p:par>
                                <p:cTn id="93" presetID="48" presetClass="entr" presetSubtype="0" accel="5000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1000" fill="hold"/>
                                        <p:tgtEl>
                                          <p:spTgt spid="2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96" dur="1000" fill="hold"/>
                                        <p:tgtEl>
                                          <p:spTgt spid="20"/>
                                        </p:tgtEl>
                                        <p:attrNameLst>
                                          <p:attrName>ppt_x</p:attrName>
                                        </p:attrNameLst>
                                      </p:cBhvr>
                                      <p:tavLst>
                                        <p:tav tm="0">
                                          <p:val>
                                            <p:fltVal val="-1"/>
                                          </p:val>
                                        </p:tav>
                                        <p:tav tm="50000">
                                          <p:val>
                                            <p:fltVal val="0.95"/>
                                          </p:val>
                                        </p:tav>
                                        <p:tav tm="100000">
                                          <p:val>
                                            <p:strVal val="#ppt_x"/>
                                          </p:val>
                                        </p:tav>
                                      </p:tavLst>
                                    </p:anim>
                                    <p:anim calcmode="lin" valueType="num">
                                      <p:cBhvr>
                                        <p:cTn id="97" dur="1000" fill="hold"/>
                                        <p:tgtEl>
                                          <p:spTgt spid="20"/>
                                        </p:tgtEl>
                                        <p:attrNameLst>
                                          <p:attrName>ppt_y</p:attrName>
                                        </p:attrNameLst>
                                      </p:cBhvr>
                                      <p:tavLst>
                                        <p:tav tm="0">
                                          <p:val>
                                            <p:strVal val="#ppt_y"/>
                                          </p:val>
                                        </p:tav>
                                        <p:tav tm="100000">
                                          <p:val>
                                            <p:strVal val="#ppt_y"/>
                                          </p:val>
                                        </p:tav>
                                      </p:tavLst>
                                    </p:anim>
                                    <p:animEffect transition="in" filter="fade">
                                      <p:cBhvr>
                                        <p:cTn id="98" dur="1000"/>
                                        <p:tgtEl>
                                          <p:spTgt spid="20"/>
                                        </p:tgtEl>
                                      </p:cBhvr>
                                    </p:animEffect>
                                  </p:childTnLst>
                                </p:cTn>
                              </p:par>
                            </p:childTnLst>
                          </p:cTn>
                        </p:par>
                      </p:childTnLst>
                    </p:cTn>
                  </p:par>
                  <p:par>
                    <p:cTn id="99" fill="hold">
                      <p:stCondLst>
                        <p:cond delay="indefinite"/>
                      </p:stCondLst>
                      <p:childTnLst>
                        <p:par>
                          <p:cTn id="100" fill="hold">
                            <p:stCondLst>
                              <p:cond delay="0"/>
                            </p:stCondLst>
                            <p:childTnLst>
                              <p:par>
                                <p:cTn id="101" presetID="50" presetClass="entr" presetSubtype="0" decel="100000" fill="hold" nodeType="clickEffect">
                                  <p:stCondLst>
                                    <p:cond delay="0"/>
                                  </p:stCondLst>
                                  <p:childTnLst>
                                    <p:set>
                                      <p:cBhvr>
                                        <p:cTn id="102" dur="1" fill="hold">
                                          <p:stCondLst>
                                            <p:cond delay="0"/>
                                          </p:stCondLst>
                                        </p:cTn>
                                        <p:tgtEl>
                                          <p:spTgt spid="5130"/>
                                        </p:tgtEl>
                                        <p:attrNameLst>
                                          <p:attrName>style.visibility</p:attrName>
                                        </p:attrNameLst>
                                      </p:cBhvr>
                                      <p:to>
                                        <p:strVal val="visible"/>
                                      </p:to>
                                    </p:set>
                                    <p:anim calcmode="lin" valueType="num">
                                      <p:cBhvr>
                                        <p:cTn id="103" dur="1000" fill="hold"/>
                                        <p:tgtEl>
                                          <p:spTgt spid="5130"/>
                                        </p:tgtEl>
                                        <p:attrNameLst>
                                          <p:attrName>ppt_w</p:attrName>
                                        </p:attrNameLst>
                                      </p:cBhvr>
                                      <p:tavLst>
                                        <p:tav tm="0">
                                          <p:val>
                                            <p:strVal val="#ppt_w+.3"/>
                                          </p:val>
                                        </p:tav>
                                        <p:tav tm="100000">
                                          <p:val>
                                            <p:strVal val="#ppt_w"/>
                                          </p:val>
                                        </p:tav>
                                      </p:tavLst>
                                    </p:anim>
                                    <p:anim calcmode="lin" valueType="num">
                                      <p:cBhvr>
                                        <p:cTn id="104" dur="1000" fill="hold"/>
                                        <p:tgtEl>
                                          <p:spTgt spid="5130"/>
                                        </p:tgtEl>
                                        <p:attrNameLst>
                                          <p:attrName>ppt_h</p:attrName>
                                        </p:attrNameLst>
                                      </p:cBhvr>
                                      <p:tavLst>
                                        <p:tav tm="0">
                                          <p:val>
                                            <p:strVal val="#ppt_h"/>
                                          </p:val>
                                        </p:tav>
                                        <p:tav tm="100000">
                                          <p:val>
                                            <p:strVal val="#ppt_h"/>
                                          </p:val>
                                        </p:tav>
                                      </p:tavLst>
                                    </p:anim>
                                    <p:animEffect transition="in" filter="fade">
                                      <p:cBhvr>
                                        <p:cTn id="105" dur="1000"/>
                                        <p:tgtEl>
                                          <p:spTgt spid="5130"/>
                                        </p:tgtEl>
                                      </p:cBhvr>
                                    </p:animEffect>
                                  </p:childTnLst>
                                </p:cTn>
                              </p:par>
                              <p:par>
                                <p:cTn id="106" presetID="50" presetClass="entr" presetSubtype="0" decel="100000" fill="hold" grpId="0" nodeType="withEffect">
                                  <p:stCondLst>
                                    <p:cond delay="0"/>
                                  </p:stCondLst>
                                  <p:childTnLst>
                                    <p:set>
                                      <p:cBhvr>
                                        <p:cTn id="107" dur="1" fill="hold">
                                          <p:stCondLst>
                                            <p:cond delay="0"/>
                                          </p:stCondLst>
                                        </p:cTn>
                                        <p:tgtEl>
                                          <p:spTgt spid="22"/>
                                        </p:tgtEl>
                                        <p:attrNameLst>
                                          <p:attrName>style.visibility</p:attrName>
                                        </p:attrNameLst>
                                      </p:cBhvr>
                                      <p:to>
                                        <p:strVal val="visible"/>
                                      </p:to>
                                    </p:set>
                                    <p:anim calcmode="lin" valueType="num">
                                      <p:cBhvr>
                                        <p:cTn id="108" dur="1000" fill="hold"/>
                                        <p:tgtEl>
                                          <p:spTgt spid="22"/>
                                        </p:tgtEl>
                                        <p:attrNameLst>
                                          <p:attrName>ppt_w</p:attrName>
                                        </p:attrNameLst>
                                      </p:cBhvr>
                                      <p:tavLst>
                                        <p:tav tm="0">
                                          <p:val>
                                            <p:strVal val="#ppt_w+.3"/>
                                          </p:val>
                                        </p:tav>
                                        <p:tav tm="100000">
                                          <p:val>
                                            <p:strVal val="#ppt_w"/>
                                          </p:val>
                                        </p:tav>
                                      </p:tavLst>
                                    </p:anim>
                                    <p:anim calcmode="lin" valueType="num">
                                      <p:cBhvr>
                                        <p:cTn id="109" dur="1000" fill="hold"/>
                                        <p:tgtEl>
                                          <p:spTgt spid="22"/>
                                        </p:tgtEl>
                                        <p:attrNameLst>
                                          <p:attrName>ppt_h</p:attrName>
                                        </p:attrNameLst>
                                      </p:cBhvr>
                                      <p:tavLst>
                                        <p:tav tm="0">
                                          <p:val>
                                            <p:strVal val="#ppt_h"/>
                                          </p:val>
                                        </p:tav>
                                        <p:tav tm="100000">
                                          <p:val>
                                            <p:strVal val="#ppt_h"/>
                                          </p:val>
                                        </p:tav>
                                      </p:tavLst>
                                    </p:anim>
                                    <p:animEffect transition="in" filter="fade">
                                      <p:cBhvr>
                                        <p:cTn id="1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P spid="18" grpId="0"/>
      <p:bldP spid="20" grpId="0"/>
      <p:bldP spid="22"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0"/>
          <p:cNvPicPr>
            <a:picLocks noChangeAspect="1" noChangeArrowheads="1"/>
          </p:cNvPicPr>
          <p:nvPr/>
        </p:nvPicPr>
        <p:blipFill>
          <a:blip r:embed="rId3" cstate="print"/>
          <a:srcRect/>
          <a:stretch>
            <a:fillRect/>
          </a:stretch>
        </p:blipFill>
        <p:spPr bwMode="auto">
          <a:xfrm>
            <a:off x="-228600" y="-1295400"/>
            <a:ext cx="9601200" cy="12466320"/>
          </a:xfrm>
          <a:prstGeom prst="rect">
            <a:avLst/>
          </a:prstGeom>
          <a:noFill/>
          <a:ln w="9525">
            <a:noFill/>
            <a:miter lim="800000"/>
            <a:headEnd/>
            <a:tailEnd/>
          </a:ln>
        </p:spPr>
      </p:pic>
      <p:sp>
        <p:nvSpPr>
          <p:cNvPr id="4" name="TextBox 3"/>
          <p:cNvSpPr txBox="1"/>
          <p:nvPr/>
        </p:nvSpPr>
        <p:spPr>
          <a:xfrm>
            <a:off x="3276600" y="2438400"/>
            <a:ext cx="2438400" cy="830997"/>
          </a:xfrm>
          <a:prstGeom prst="rect">
            <a:avLst/>
          </a:prstGeom>
          <a:noFill/>
        </p:spPr>
        <p:txBody>
          <a:bodyPr wrap="square" rtlCol="0">
            <a:spAutoFit/>
          </a:bodyPr>
          <a:lstStyle/>
          <a:p>
            <a:r>
              <a:rPr lang="en-US" sz="2400" dirty="0" smtClean="0">
                <a:latin typeface="Goudy Stout" pitchFamily="18" charset="0"/>
                <a:cs typeface="Angsana New" pitchFamily="18" charset="-34"/>
              </a:rPr>
              <a:t>Third Course</a:t>
            </a:r>
            <a:endParaRPr lang="en-US" sz="2400" dirty="0">
              <a:latin typeface="Goudy Stout" pitchFamily="18" charset="0"/>
              <a:cs typeface="Angsana New" pitchFamily="18" charset="-34"/>
            </a:endParaRPr>
          </a:p>
        </p:txBody>
      </p:sp>
      <p:pic>
        <p:nvPicPr>
          <p:cNvPr id="6146" name="Picture 2"/>
          <p:cNvPicPr>
            <a:picLocks noChangeAspect="1" noChangeArrowheads="1"/>
          </p:cNvPicPr>
          <p:nvPr/>
        </p:nvPicPr>
        <p:blipFill>
          <a:blip r:embed="rId4" cstate="print"/>
          <a:srcRect/>
          <a:stretch>
            <a:fillRect/>
          </a:stretch>
        </p:blipFill>
        <p:spPr bwMode="auto">
          <a:xfrm>
            <a:off x="5527964" y="3962400"/>
            <a:ext cx="3616036" cy="2209800"/>
          </a:xfrm>
          <a:prstGeom prst="rect">
            <a:avLst/>
          </a:prstGeom>
          <a:noFill/>
          <a:ln w="9525">
            <a:noFill/>
            <a:miter lim="800000"/>
            <a:headEnd/>
            <a:tailEnd/>
          </a:ln>
        </p:spPr>
      </p:pic>
      <p:sp>
        <p:nvSpPr>
          <p:cNvPr id="6" name="TextBox 5"/>
          <p:cNvSpPr txBox="1"/>
          <p:nvPr/>
        </p:nvSpPr>
        <p:spPr>
          <a:xfrm>
            <a:off x="7315200" y="3581400"/>
            <a:ext cx="2438400" cy="369332"/>
          </a:xfrm>
          <a:prstGeom prst="rect">
            <a:avLst/>
          </a:prstGeom>
          <a:noFill/>
        </p:spPr>
        <p:txBody>
          <a:bodyPr wrap="square" rtlCol="0">
            <a:spAutoFit/>
          </a:bodyPr>
          <a:lstStyle/>
          <a:p>
            <a:r>
              <a:rPr lang="en-US" dirty="0">
                <a:latin typeface="Bernard MT Condensed" pitchFamily="18" charset="0"/>
              </a:rPr>
              <a:t>P</a:t>
            </a:r>
            <a:r>
              <a:rPr lang="en-US" dirty="0" smtClean="0">
                <a:latin typeface="Bernard MT Condensed" pitchFamily="18" charset="0"/>
              </a:rPr>
              <a:t>artridge</a:t>
            </a:r>
            <a:endParaRPr lang="en-US" dirty="0">
              <a:latin typeface="Bernard MT Condensed" pitchFamily="18" charset="0"/>
            </a:endParaRPr>
          </a:p>
        </p:txBody>
      </p:sp>
      <p:pic>
        <p:nvPicPr>
          <p:cNvPr id="6147" name="Picture 3"/>
          <p:cNvPicPr>
            <a:picLocks noChangeAspect="1" noChangeArrowheads="1"/>
          </p:cNvPicPr>
          <p:nvPr/>
        </p:nvPicPr>
        <p:blipFill>
          <a:blip r:embed="rId5" cstate="print"/>
          <a:srcRect/>
          <a:stretch>
            <a:fillRect/>
          </a:stretch>
        </p:blipFill>
        <p:spPr bwMode="auto">
          <a:xfrm>
            <a:off x="5791200" y="609600"/>
            <a:ext cx="3124200" cy="2544921"/>
          </a:xfrm>
          <a:prstGeom prst="rect">
            <a:avLst/>
          </a:prstGeom>
          <a:noFill/>
          <a:ln w="9525">
            <a:noFill/>
            <a:miter lim="800000"/>
            <a:headEnd/>
            <a:tailEnd/>
          </a:ln>
        </p:spPr>
      </p:pic>
      <p:sp>
        <p:nvSpPr>
          <p:cNvPr id="8" name="TextBox 7"/>
          <p:cNvSpPr txBox="1"/>
          <p:nvPr/>
        </p:nvSpPr>
        <p:spPr>
          <a:xfrm>
            <a:off x="7620000" y="304800"/>
            <a:ext cx="1905000" cy="369332"/>
          </a:xfrm>
          <a:prstGeom prst="rect">
            <a:avLst/>
          </a:prstGeom>
          <a:noFill/>
        </p:spPr>
        <p:txBody>
          <a:bodyPr wrap="square" rtlCol="0">
            <a:spAutoFit/>
          </a:bodyPr>
          <a:lstStyle/>
          <a:p>
            <a:r>
              <a:rPr lang="en-US" dirty="0" smtClean="0">
                <a:latin typeface="Bernard MT Condensed" pitchFamily="18" charset="0"/>
              </a:rPr>
              <a:t>Rabbit</a:t>
            </a:r>
            <a:endParaRPr lang="en-US" dirty="0">
              <a:latin typeface="Bernard MT Condensed" pitchFamily="18" charset="0"/>
            </a:endParaRPr>
          </a:p>
        </p:txBody>
      </p:sp>
      <p:pic>
        <p:nvPicPr>
          <p:cNvPr id="6148" name="Picture 4"/>
          <p:cNvPicPr>
            <a:picLocks noChangeAspect="1" noChangeArrowheads="1"/>
          </p:cNvPicPr>
          <p:nvPr/>
        </p:nvPicPr>
        <p:blipFill>
          <a:blip r:embed="rId6" cstate="print"/>
          <a:srcRect/>
          <a:stretch>
            <a:fillRect/>
          </a:stretch>
        </p:blipFill>
        <p:spPr bwMode="auto">
          <a:xfrm>
            <a:off x="2743200" y="152400"/>
            <a:ext cx="2921000" cy="2190750"/>
          </a:xfrm>
          <a:prstGeom prst="rect">
            <a:avLst/>
          </a:prstGeom>
          <a:noFill/>
          <a:ln w="9525">
            <a:noFill/>
            <a:miter lim="800000"/>
            <a:headEnd/>
            <a:tailEnd/>
          </a:ln>
        </p:spPr>
      </p:pic>
      <p:sp>
        <p:nvSpPr>
          <p:cNvPr id="10" name="TextBox 9"/>
          <p:cNvSpPr txBox="1"/>
          <p:nvPr/>
        </p:nvSpPr>
        <p:spPr>
          <a:xfrm>
            <a:off x="1219200" y="304800"/>
            <a:ext cx="2133600" cy="369332"/>
          </a:xfrm>
          <a:prstGeom prst="rect">
            <a:avLst/>
          </a:prstGeom>
          <a:noFill/>
        </p:spPr>
        <p:txBody>
          <a:bodyPr wrap="square" rtlCol="0">
            <a:spAutoFit/>
          </a:bodyPr>
          <a:lstStyle/>
          <a:p>
            <a:r>
              <a:rPr lang="en-US" dirty="0" smtClean="0">
                <a:latin typeface="Bernard MT Condensed" pitchFamily="18" charset="0"/>
              </a:rPr>
              <a:t>Turtledoves</a:t>
            </a:r>
            <a:endParaRPr lang="en-US" dirty="0">
              <a:latin typeface="Bernard MT Condensed" pitchFamily="18" charset="0"/>
            </a:endParaRPr>
          </a:p>
        </p:txBody>
      </p:sp>
      <p:pic>
        <p:nvPicPr>
          <p:cNvPr id="6149" name="Picture 5"/>
          <p:cNvPicPr>
            <a:picLocks noChangeAspect="1" noChangeArrowheads="1"/>
          </p:cNvPicPr>
          <p:nvPr/>
        </p:nvPicPr>
        <p:blipFill>
          <a:blip r:embed="rId7" cstate="print"/>
          <a:srcRect/>
          <a:stretch>
            <a:fillRect/>
          </a:stretch>
        </p:blipFill>
        <p:spPr bwMode="auto">
          <a:xfrm>
            <a:off x="3124200" y="3276600"/>
            <a:ext cx="2733675" cy="2733675"/>
          </a:xfrm>
          <a:prstGeom prst="rect">
            <a:avLst/>
          </a:prstGeom>
          <a:noFill/>
          <a:ln w="9525">
            <a:noFill/>
            <a:miter lim="800000"/>
            <a:headEnd/>
            <a:tailEnd/>
          </a:ln>
        </p:spPr>
      </p:pic>
      <p:sp>
        <p:nvSpPr>
          <p:cNvPr id="12" name="TextBox 11"/>
          <p:cNvSpPr txBox="1"/>
          <p:nvPr/>
        </p:nvSpPr>
        <p:spPr>
          <a:xfrm>
            <a:off x="4495800" y="6019800"/>
            <a:ext cx="2362200" cy="369332"/>
          </a:xfrm>
          <a:prstGeom prst="rect">
            <a:avLst/>
          </a:prstGeom>
          <a:noFill/>
        </p:spPr>
        <p:txBody>
          <a:bodyPr wrap="square" rtlCol="0">
            <a:spAutoFit/>
          </a:bodyPr>
          <a:lstStyle/>
          <a:p>
            <a:r>
              <a:rPr lang="en-US" dirty="0" smtClean="0">
                <a:latin typeface="Bernard MT Condensed" pitchFamily="18" charset="0"/>
              </a:rPr>
              <a:t>Sausages</a:t>
            </a:r>
            <a:endParaRPr lang="en-US" dirty="0">
              <a:latin typeface="Bernard MT Condensed" pitchFamily="18" charset="0"/>
            </a:endParaRPr>
          </a:p>
        </p:txBody>
      </p:sp>
      <p:pic>
        <p:nvPicPr>
          <p:cNvPr id="6150" name="Picture 6"/>
          <p:cNvPicPr>
            <a:picLocks noChangeAspect="1" noChangeArrowheads="1"/>
          </p:cNvPicPr>
          <p:nvPr/>
        </p:nvPicPr>
        <p:blipFill>
          <a:blip r:embed="rId8" cstate="print"/>
          <a:srcRect/>
          <a:stretch>
            <a:fillRect/>
          </a:stretch>
        </p:blipFill>
        <p:spPr bwMode="auto">
          <a:xfrm>
            <a:off x="0" y="3657600"/>
            <a:ext cx="3057124" cy="2409825"/>
          </a:xfrm>
          <a:prstGeom prst="rect">
            <a:avLst/>
          </a:prstGeom>
          <a:noFill/>
          <a:ln w="9525">
            <a:noFill/>
            <a:miter lim="800000"/>
            <a:headEnd/>
            <a:tailEnd/>
          </a:ln>
        </p:spPr>
      </p:pic>
      <p:sp>
        <p:nvSpPr>
          <p:cNvPr id="15" name="TextBox 14"/>
          <p:cNvSpPr txBox="1"/>
          <p:nvPr/>
        </p:nvSpPr>
        <p:spPr>
          <a:xfrm>
            <a:off x="228600" y="6096000"/>
            <a:ext cx="1981200" cy="381000"/>
          </a:xfrm>
          <a:prstGeom prst="rect">
            <a:avLst/>
          </a:prstGeom>
          <a:noFill/>
        </p:spPr>
        <p:txBody>
          <a:bodyPr wrap="square" rtlCol="0">
            <a:spAutoFit/>
          </a:bodyPr>
          <a:lstStyle/>
          <a:p>
            <a:r>
              <a:rPr lang="en-US" dirty="0" smtClean="0">
                <a:latin typeface="Bernard MT Condensed" pitchFamily="18" charset="0"/>
              </a:rPr>
              <a:t>Boned capon</a:t>
            </a:r>
            <a:endParaRPr lang="en-US" dirty="0">
              <a:latin typeface="Bernard MT Condensed" pitchFamily="18" charset="0"/>
            </a:endParaRPr>
          </a:p>
        </p:txBody>
      </p:sp>
      <p:pic>
        <p:nvPicPr>
          <p:cNvPr id="6151" name="Picture 7"/>
          <p:cNvPicPr>
            <a:picLocks noChangeAspect="1" noChangeArrowheads="1"/>
          </p:cNvPicPr>
          <p:nvPr/>
        </p:nvPicPr>
        <p:blipFill>
          <a:blip r:embed="rId9" cstate="print"/>
          <a:srcRect/>
          <a:stretch>
            <a:fillRect/>
          </a:stretch>
        </p:blipFill>
        <p:spPr bwMode="auto">
          <a:xfrm>
            <a:off x="0" y="1447800"/>
            <a:ext cx="2731135" cy="1943100"/>
          </a:xfrm>
          <a:prstGeom prst="rect">
            <a:avLst/>
          </a:prstGeom>
          <a:noFill/>
          <a:ln w="9525">
            <a:noFill/>
            <a:miter lim="800000"/>
            <a:headEnd/>
            <a:tailEnd/>
          </a:ln>
        </p:spPr>
      </p:pic>
      <p:sp>
        <p:nvSpPr>
          <p:cNvPr id="17" name="TextBox 16"/>
          <p:cNvSpPr txBox="1"/>
          <p:nvPr/>
        </p:nvSpPr>
        <p:spPr>
          <a:xfrm>
            <a:off x="152400" y="1066800"/>
            <a:ext cx="2057400" cy="381000"/>
          </a:xfrm>
          <a:prstGeom prst="rect">
            <a:avLst/>
          </a:prstGeom>
          <a:noFill/>
        </p:spPr>
        <p:txBody>
          <a:bodyPr wrap="square" rtlCol="0">
            <a:spAutoFit/>
          </a:bodyPr>
          <a:lstStyle/>
          <a:p>
            <a:r>
              <a:rPr lang="en-US" dirty="0" smtClean="0">
                <a:latin typeface="Bernard MT Condensed" pitchFamily="18" charset="0"/>
              </a:rPr>
              <a:t>Pigeon</a:t>
            </a:r>
            <a:endParaRPr lang="en-US" dirty="0">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ppt_w</p:attrName>
                                        </p:attrNameLst>
                                      </p:cBhvr>
                                      <p:tavLst>
                                        <p:tav tm="0">
                                          <p:val>
                                            <p:strVal val="#ppt_w+.3"/>
                                          </p:val>
                                        </p:tav>
                                        <p:tav tm="100000">
                                          <p:val>
                                            <p:strVal val="#ppt_w"/>
                                          </p:val>
                                        </p:tav>
                                      </p:tavLst>
                                    </p:anim>
                                    <p:anim calcmode="lin" valueType="num">
                                      <p:cBhvr>
                                        <p:cTn id="8" dur="1000" fill="hold"/>
                                        <p:tgtEl>
                                          <p:spTgt spid="6146"/>
                                        </p:tgtEl>
                                        <p:attrNameLst>
                                          <p:attrName>ppt_h</p:attrName>
                                        </p:attrNameLst>
                                      </p:cBhvr>
                                      <p:tavLst>
                                        <p:tav tm="0">
                                          <p:val>
                                            <p:strVal val="#ppt_h"/>
                                          </p:val>
                                        </p:tav>
                                        <p:tav tm="100000">
                                          <p:val>
                                            <p:strVal val="#ppt_h"/>
                                          </p:val>
                                        </p:tav>
                                      </p:tavLst>
                                    </p:anim>
                                    <p:animEffect transition="in" filter="fade">
                                      <p:cBhvr>
                                        <p:cTn id="9" dur="1000"/>
                                        <p:tgtEl>
                                          <p:spTgt spid="614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3"/>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 calcmode="lin" valueType="num">
                                      <p:cBhvr>
                                        <p:cTn id="19" dur="1000" fill="hold"/>
                                        <p:tgtEl>
                                          <p:spTgt spid="6147"/>
                                        </p:tgtEl>
                                        <p:attrNameLst>
                                          <p:attrName>ppt_w</p:attrName>
                                        </p:attrNameLst>
                                      </p:cBhvr>
                                      <p:tavLst>
                                        <p:tav tm="0">
                                          <p:val>
                                            <p:strVal val="#ppt_w*0.70"/>
                                          </p:val>
                                        </p:tav>
                                        <p:tav tm="100000">
                                          <p:val>
                                            <p:strVal val="#ppt_w"/>
                                          </p:val>
                                        </p:tav>
                                      </p:tavLst>
                                    </p:anim>
                                    <p:anim calcmode="lin" valueType="num">
                                      <p:cBhvr>
                                        <p:cTn id="20" dur="1000" fill="hold"/>
                                        <p:tgtEl>
                                          <p:spTgt spid="6147"/>
                                        </p:tgtEl>
                                        <p:attrNameLst>
                                          <p:attrName>ppt_h</p:attrName>
                                        </p:attrNameLst>
                                      </p:cBhvr>
                                      <p:tavLst>
                                        <p:tav tm="0">
                                          <p:val>
                                            <p:strVal val="#ppt_h"/>
                                          </p:val>
                                        </p:tav>
                                        <p:tav tm="100000">
                                          <p:val>
                                            <p:strVal val="#ppt_h"/>
                                          </p:val>
                                        </p:tav>
                                      </p:tavLst>
                                    </p:anim>
                                    <p:animEffect transition="in" filter="fade">
                                      <p:cBhvr>
                                        <p:cTn id="21" dur="1000"/>
                                        <p:tgtEl>
                                          <p:spTgt spid="614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6148"/>
                                        </p:tgtEl>
                                        <p:attrNameLst>
                                          <p:attrName>style.visibility</p:attrName>
                                        </p:attrNameLst>
                                      </p:cBhvr>
                                      <p:to>
                                        <p:strVal val="visible"/>
                                      </p:to>
                                    </p:set>
                                    <p:animEffect transition="in" filter="fade">
                                      <p:cBhvr>
                                        <p:cTn id="31" dur="2000"/>
                                        <p:tgtEl>
                                          <p:spTgt spid="6148"/>
                                        </p:tgtEl>
                                      </p:cBhvr>
                                    </p:animEffect>
                                    <p:anim calcmode="lin" valueType="num">
                                      <p:cBhvr>
                                        <p:cTn id="32" dur="2000" fill="hold"/>
                                        <p:tgtEl>
                                          <p:spTgt spid="6148"/>
                                        </p:tgtEl>
                                        <p:attrNameLst>
                                          <p:attrName>style.rotation</p:attrName>
                                        </p:attrNameLst>
                                      </p:cBhvr>
                                      <p:tavLst>
                                        <p:tav tm="0">
                                          <p:val>
                                            <p:fltVal val="720"/>
                                          </p:val>
                                        </p:tav>
                                        <p:tav tm="100000">
                                          <p:val>
                                            <p:fltVal val="0"/>
                                          </p:val>
                                        </p:tav>
                                      </p:tavLst>
                                    </p:anim>
                                    <p:anim calcmode="lin" valueType="num">
                                      <p:cBhvr>
                                        <p:cTn id="33" dur="2000" fill="hold"/>
                                        <p:tgtEl>
                                          <p:spTgt spid="6148"/>
                                        </p:tgtEl>
                                        <p:attrNameLst>
                                          <p:attrName>ppt_h</p:attrName>
                                        </p:attrNameLst>
                                      </p:cBhvr>
                                      <p:tavLst>
                                        <p:tav tm="0">
                                          <p:val>
                                            <p:fltVal val="0"/>
                                          </p:val>
                                        </p:tav>
                                        <p:tav tm="100000">
                                          <p:val>
                                            <p:strVal val="#ppt_h"/>
                                          </p:val>
                                        </p:tav>
                                      </p:tavLst>
                                    </p:anim>
                                    <p:anim calcmode="lin" valueType="num">
                                      <p:cBhvr>
                                        <p:cTn id="34" dur="2000" fill="hold"/>
                                        <p:tgtEl>
                                          <p:spTgt spid="6148"/>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anim calcmode="lin" valueType="num">
                                      <p:cBhvr>
                                        <p:cTn id="38" dur="2000" fill="hold"/>
                                        <p:tgtEl>
                                          <p:spTgt spid="10"/>
                                        </p:tgtEl>
                                        <p:attrNameLst>
                                          <p:attrName>style.rotation</p:attrName>
                                        </p:attrNameLst>
                                      </p:cBhvr>
                                      <p:tavLst>
                                        <p:tav tm="0">
                                          <p:val>
                                            <p:fltVal val="720"/>
                                          </p:val>
                                        </p:tav>
                                        <p:tav tm="100000">
                                          <p:val>
                                            <p:fltVal val="0"/>
                                          </p:val>
                                        </p:tav>
                                      </p:tavLst>
                                    </p:anim>
                                    <p:anim calcmode="lin" valueType="num">
                                      <p:cBhvr>
                                        <p:cTn id="39" dur="2000" fill="hold"/>
                                        <p:tgtEl>
                                          <p:spTgt spid="10"/>
                                        </p:tgtEl>
                                        <p:attrNameLst>
                                          <p:attrName>ppt_h</p:attrName>
                                        </p:attrNameLst>
                                      </p:cBhvr>
                                      <p:tavLst>
                                        <p:tav tm="0">
                                          <p:val>
                                            <p:fltVal val="0"/>
                                          </p:val>
                                        </p:tav>
                                        <p:tav tm="100000">
                                          <p:val>
                                            <p:strVal val="#ppt_h"/>
                                          </p:val>
                                        </p:tav>
                                      </p:tavLst>
                                    </p:anim>
                                    <p:anim calcmode="lin" valueType="num">
                                      <p:cBhvr>
                                        <p:cTn id="40" dur="2000" fill="hold"/>
                                        <p:tgtEl>
                                          <p:spTgt spid="10"/>
                                        </p:tgtEl>
                                        <p:attrNameLst>
                                          <p:attrName>ppt_w</p:attrName>
                                        </p:attrNameLst>
                                      </p:cBhvr>
                                      <p:tavLst>
                                        <p:tav tm="0">
                                          <p:val>
                                            <p:fltVal val="0"/>
                                          </p:val>
                                        </p:tav>
                                        <p:tav tm="100000">
                                          <p:val>
                                            <p:strVal val="#ppt_w"/>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6149"/>
                                        </p:tgtEl>
                                        <p:attrNameLst>
                                          <p:attrName>style.visibility</p:attrName>
                                        </p:attrNameLst>
                                      </p:cBhvr>
                                      <p:to>
                                        <p:strVal val="visible"/>
                                      </p:to>
                                    </p:set>
                                    <p:animEffect transition="in" filter="fade">
                                      <p:cBhvr>
                                        <p:cTn id="45" dur="1000"/>
                                        <p:tgtEl>
                                          <p:spTgt spid="6149"/>
                                        </p:tgtEl>
                                      </p:cBhvr>
                                    </p:animEffect>
                                    <p:anim calcmode="lin" valueType="num">
                                      <p:cBhvr>
                                        <p:cTn id="46" dur="1000" fill="hold"/>
                                        <p:tgtEl>
                                          <p:spTgt spid="6149"/>
                                        </p:tgtEl>
                                        <p:attrNameLst>
                                          <p:attrName>ppt_x</p:attrName>
                                        </p:attrNameLst>
                                      </p:cBhvr>
                                      <p:tavLst>
                                        <p:tav tm="0">
                                          <p:val>
                                            <p:strVal val="#ppt_x"/>
                                          </p:val>
                                        </p:tav>
                                        <p:tav tm="100000">
                                          <p:val>
                                            <p:strVal val="#ppt_x"/>
                                          </p:val>
                                        </p:tav>
                                      </p:tavLst>
                                    </p:anim>
                                    <p:anim calcmode="lin" valueType="num">
                                      <p:cBhvr>
                                        <p:cTn id="47" dur="900" decel="100000" fill="hold"/>
                                        <p:tgtEl>
                                          <p:spTgt spid="6149"/>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6149"/>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900" decel="100000" fill="hold"/>
                                        <p:tgtEl>
                                          <p:spTgt spid="12"/>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6150"/>
                                        </p:tgtEl>
                                        <p:attrNameLst>
                                          <p:attrName>style.visibility</p:attrName>
                                        </p:attrNameLst>
                                      </p:cBhvr>
                                      <p:to>
                                        <p:strVal val="visible"/>
                                      </p:to>
                                    </p:set>
                                    <p:anim calcmode="lin" valueType="num">
                                      <p:cBhvr>
                                        <p:cTn id="59" dur="500" fill="hold"/>
                                        <p:tgtEl>
                                          <p:spTgt spid="6150"/>
                                        </p:tgtEl>
                                        <p:attrNameLst>
                                          <p:attrName>ppt_w</p:attrName>
                                        </p:attrNameLst>
                                      </p:cBhvr>
                                      <p:tavLst>
                                        <p:tav tm="0">
                                          <p:val>
                                            <p:fltVal val="0"/>
                                          </p:val>
                                        </p:tav>
                                        <p:tav tm="100000">
                                          <p:val>
                                            <p:strVal val="#ppt_w"/>
                                          </p:val>
                                        </p:tav>
                                      </p:tavLst>
                                    </p:anim>
                                    <p:anim calcmode="lin" valueType="num">
                                      <p:cBhvr>
                                        <p:cTn id="60" dur="500" fill="hold"/>
                                        <p:tgtEl>
                                          <p:spTgt spid="6150"/>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nodeType="clickEffect">
                                  <p:stCondLst>
                                    <p:cond delay="0"/>
                                  </p:stCondLst>
                                  <p:childTnLst>
                                    <p:set>
                                      <p:cBhvr>
                                        <p:cTn id="68" dur="1" fill="hold">
                                          <p:stCondLst>
                                            <p:cond delay="0"/>
                                          </p:stCondLst>
                                        </p:cTn>
                                        <p:tgtEl>
                                          <p:spTgt spid="6151"/>
                                        </p:tgtEl>
                                        <p:attrNameLst>
                                          <p:attrName>style.visibility</p:attrName>
                                        </p:attrNameLst>
                                      </p:cBhvr>
                                      <p:to>
                                        <p:strVal val="visible"/>
                                      </p:to>
                                    </p:set>
                                    <p:animEffect transition="in" filter="fade">
                                      <p:cBhvr>
                                        <p:cTn id="69" dur="1000"/>
                                        <p:tgtEl>
                                          <p:spTgt spid="6151"/>
                                        </p:tgtEl>
                                      </p:cBhvr>
                                    </p:animEffect>
                                    <p:anim calcmode="lin" valueType="num">
                                      <p:cBhvr>
                                        <p:cTn id="70" dur="1000" fill="hold"/>
                                        <p:tgtEl>
                                          <p:spTgt spid="6151"/>
                                        </p:tgtEl>
                                        <p:attrNameLst>
                                          <p:attrName>ppt_x</p:attrName>
                                        </p:attrNameLst>
                                      </p:cBhvr>
                                      <p:tavLst>
                                        <p:tav tm="0">
                                          <p:val>
                                            <p:strVal val="#ppt_x"/>
                                          </p:val>
                                        </p:tav>
                                        <p:tav tm="100000">
                                          <p:val>
                                            <p:strVal val="#ppt_x"/>
                                          </p:val>
                                        </p:tav>
                                      </p:tavLst>
                                    </p:anim>
                                    <p:anim calcmode="lin" valueType="num">
                                      <p:cBhvr>
                                        <p:cTn id="71" dur="1000" fill="hold"/>
                                        <p:tgtEl>
                                          <p:spTgt spid="6151"/>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1000"/>
                                        <p:tgtEl>
                                          <p:spTgt spid="17"/>
                                        </p:tgtEl>
                                      </p:cBhvr>
                                    </p:animEffect>
                                    <p:anim calcmode="lin" valueType="num">
                                      <p:cBhvr>
                                        <p:cTn id="75" dur="1000" fill="hold"/>
                                        <p:tgtEl>
                                          <p:spTgt spid="17"/>
                                        </p:tgtEl>
                                        <p:attrNameLst>
                                          <p:attrName>ppt_x</p:attrName>
                                        </p:attrNameLst>
                                      </p:cBhvr>
                                      <p:tavLst>
                                        <p:tav tm="0">
                                          <p:val>
                                            <p:strVal val="#ppt_x"/>
                                          </p:val>
                                        </p:tav>
                                        <p:tav tm="100000">
                                          <p:val>
                                            <p:strVal val="#ppt_x"/>
                                          </p:val>
                                        </p:tav>
                                      </p:tavLst>
                                    </p:anim>
                                    <p:anim calcmode="lin" valueType="num">
                                      <p:cBhvr>
                                        <p:cTn id="7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5" grpId="0"/>
      <p:bldP spid="17"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5486400" y="1371600"/>
            <a:ext cx="2994354" cy="2605088"/>
          </a:xfrm>
          <a:prstGeom prst="rect">
            <a:avLst/>
          </a:prstGeom>
          <a:noFill/>
          <a:ln w="9525">
            <a:noFill/>
            <a:miter lim="800000"/>
            <a:headEnd/>
            <a:tailEnd/>
          </a:ln>
        </p:spPr>
      </p:pic>
      <p:sp>
        <p:nvSpPr>
          <p:cNvPr id="6" name="TextBox 5"/>
          <p:cNvSpPr txBox="1"/>
          <p:nvPr/>
        </p:nvSpPr>
        <p:spPr>
          <a:xfrm>
            <a:off x="5867400" y="990600"/>
            <a:ext cx="2514600" cy="369332"/>
          </a:xfrm>
          <a:prstGeom prst="rect">
            <a:avLst/>
          </a:prstGeom>
          <a:noFill/>
        </p:spPr>
        <p:txBody>
          <a:bodyPr wrap="square" rtlCol="0">
            <a:spAutoFit/>
          </a:bodyPr>
          <a:lstStyle/>
          <a:p>
            <a:r>
              <a:rPr lang="en-US" dirty="0" smtClean="0">
                <a:latin typeface="Bernard MT Condensed" pitchFamily="18" charset="0"/>
              </a:rPr>
              <a:t>MORE BIRDS.</a:t>
            </a:r>
            <a:endParaRPr lang="en-US" dirty="0">
              <a:latin typeface="Bernard MT Condensed" pitchFamily="18" charset="0"/>
            </a:endParaRPr>
          </a:p>
        </p:txBody>
      </p:sp>
      <p:pic>
        <p:nvPicPr>
          <p:cNvPr id="7171" name="Picture 3"/>
          <p:cNvPicPr>
            <a:picLocks noChangeAspect="1" noChangeArrowheads="1"/>
          </p:cNvPicPr>
          <p:nvPr/>
        </p:nvPicPr>
        <p:blipFill>
          <a:blip r:embed="rId4" cstate="print"/>
          <a:srcRect/>
          <a:stretch>
            <a:fillRect/>
          </a:stretch>
        </p:blipFill>
        <p:spPr bwMode="auto">
          <a:xfrm>
            <a:off x="-304800" y="838200"/>
            <a:ext cx="2971800" cy="3810000"/>
          </a:xfrm>
          <a:prstGeom prst="rect">
            <a:avLst/>
          </a:prstGeom>
          <a:noFill/>
          <a:ln w="9525">
            <a:noFill/>
            <a:miter lim="800000"/>
            <a:headEnd/>
            <a:tailEnd/>
          </a:ln>
        </p:spPr>
      </p:pic>
      <p:sp>
        <p:nvSpPr>
          <p:cNvPr id="4" name="TextBox 3"/>
          <p:cNvSpPr txBox="1"/>
          <p:nvPr/>
        </p:nvSpPr>
        <p:spPr>
          <a:xfrm>
            <a:off x="1981200" y="1752600"/>
            <a:ext cx="3581400" cy="1077218"/>
          </a:xfrm>
          <a:prstGeom prst="rect">
            <a:avLst/>
          </a:prstGeom>
          <a:noFill/>
        </p:spPr>
        <p:txBody>
          <a:bodyPr wrap="square" rtlCol="0">
            <a:spAutoFit/>
          </a:bodyPr>
          <a:lstStyle/>
          <a:p>
            <a:r>
              <a:rPr lang="en-US" sz="3200" dirty="0" smtClean="0">
                <a:latin typeface="Goudy Stout" pitchFamily="18" charset="0"/>
                <a:cs typeface="Angsana New" pitchFamily="18" charset="-34"/>
              </a:rPr>
              <a:t>Fourth Course</a:t>
            </a:r>
            <a:endParaRPr lang="en-US" sz="3200" dirty="0">
              <a:latin typeface="Goudy Stout" pitchFamily="18" charset="0"/>
              <a:cs typeface="Angsana New" pitchFamily="18" charset="-34"/>
            </a:endParaRPr>
          </a:p>
        </p:txBody>
      </p:sp>
      <p:sp>
        <p:nvSpPr>
          <p:cNvPr id="8" name="TextBox 7"/>
          <p:cNvSpPr txBox="1"/>
          <p:nvPr/>
        </p:nvSpPr>
        <p:spPr>
          <a:xfrm>
            <a:off x="609600" y="457200"/>
            <a:ext cx="1981200" cy="369332"/>
          </a:xfrm>
          <a:prstGeom prst="rect">
            <a:avLst/>
          </a:prstGeom>
          <a:noFill/>
        </p:spPr>
        <p:txBody>
          <a:bodyPr wrap="square" rtlCol="0">
            <a:spAutoFit/>
          </a:bodyPr>
          <a:lstStyle/>
          <a:p>
            <a:r>
              <a:rPr lang="en-US" dirty="0" smtClean="0">
                <a:latin typeface="Bernard MT Condensed" pitchFamily="18" charset="0"/>
              </a:rPr>
              <a:t>MORE FISH.</a:t>
            </a:r>
            <a:endParaRPr lang="en-US" dirty="0">
              <a:latin typeface="Bernard MT Condensed" pitchFamily="18" charset="0"/>
            </a:endParaRPr>
          </a:p>
        </p:txBody>
      </p:sp>
      <p:pic>
        <p:nvPicPr>
          <p:cNvPr id="7172" name="Picture 4"/>
          <p:cNvPicPr>
            <a:picLocks noChangeAspect="1" noChangeArrowheads="1"/>
          </p:cNvPicPr>
          <p:nvPr/>
        </p:nvPicPr>
        <p:blipFill>
          <a:blip r:embed="rId5" cstate="print"/>
          <a:srcRect/>
          <a:stretch>
            <a:fillRect/>
          </a:stretch>
        </p:blipFill>
        <p:spPr bwMode="auto">
          <a:xfrm>
            <a:off x="2362200" y="3200400"/>
            <a:ext cx="3810000" cy="2514600"/>
          </a:xfrm>
          <a:prstGeom prst="rect">
            <a:avLst/>
          </a:prstGeom>
          <a:noFill/>
          <a:ln w="9525">
            <a:noFill/>
            <a:miter lim="800000"/>
            <a:headEnd/>
            <a:tailEnd/>
          </a:ln>
        </p:spPr>
      </p:pic>
      <p:sp>
        <p:nvSpPr>
          <p:cNvPr id="10" name="TextBox 9"/>
          <p:cNvSpPr txBox="1"/>
          <p:nvPr/>
        </p:nvSpPr>
        <p:spPr>
          <a:xfrm>
            <a:off x="3733800" y="5867400"/>
            <a:ext cx="1828800" cy="381000"/>
          </a:xfrm>
          <a:prstGeom prst="rect">
            <a:avLst/>
          </a:prstGeom>
          <a:noFill/>
        </p:spPr>
        <p:txBody>
          <a:bodyPr wrap="square" rtlCol="0">
            <a:spAutoFit/>
          </a:bodyPr>
          <a:lstStyle/>
          <a:p>
            <a:r>
              <a:rPr lang="en-US" dirty="0" smtClean="0">
                <a:latin typeface="Bernard MT Condensed" pitchFamily="18" charset="0"/>
              </a:rPr>
              <a:t>Rice pie</a:t>
            </a:r>
            <a:endParaRPr lang="en-US" dirty="0">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770" decel="100000"/>
                                        <p:tgtEl>
                                          <p:spTgt spid="7170"/>
                                        </p:tgtEl>
                                      </p:cBhvr>
                                    </p:animEffect>
                                    <p:animScale>
                                      <p:cBhvr>
                                        <p:cTn id="8" dur="770" decel="100000"/>
                                        <p:tgtEl>
                                          <p:spTgt spid="7170"/>
                                        </p:tgtEl>
                                      </p:cBhvr>
                                      <p:from x="10000" y="10000"/>
                                      <p:to x="200000" y="450000"/>
                                    </p:animScale>
                                    <p:animScale>
                                      <p:cBhvr>
                                        <p:cTn id="9" dur="1230" accel="100000" fill="hold">
                                          <p:stCondLst>
                                            <p:cond delay="770"/>
                                          </p:stCondLst>
                                        </p:cTn>
                                        <p:tgtEl>
                                          <p:spTgt spid="7170"/>
                                        </p:tgtEl>
                                      </p:cBhvr>
                                      <p:from x="200000" y="450000"/>
                                      <p:to x="100000" y="100000"/>
                                    </p:animScale>
                                    <p:set>
                                      <p:cBhvr>
                                        <p:cTn id="10" dur="770" fill="hold"/>
                                        <p:tgtEl>
                                          <p:spTgt spid="7170"/>
                                        </p:tgtEl>
                                        <p:attrNameLst>
                                          <p:attrName>ppt_x</p:attrName>
                                        </p:attrNameLst>
                                      </p:cBhvr>
                                      <p:to>
                                        <p:strVal val="(0.5)"/>
                                      </p:to>
                                    </p:set>
                                    <p:anim from="(0.5)" to="(#ppt_x)" calcmode="lin" valueType="num">
                                      <p:cBhvr>
                                        <p:cTn id="11" dur="1230" accel="100000" fill="hold">
                                          <p:stCondLst>
                                            <p:cond delay="770"/>
                                          </p:stCondLst>
                                        </p:cTn>
                                        <p:tgtEl>
                                          <p:spTgt spid="7170"/>
                                        </p:tgtEl>
                                        <p:attrNameLst>
                                          <p:attrName>ppt_x</p:attrName>
                                        </p:attrNameLst>
                                      </p:cBhvr>
                                    </p:anim>
                                    <p:set>
                                      <p:cBhvr>
                                        <p:cTn id="12" dur="770" fill="hold"/>
                                        <p:tgtEl>
                                          <p:spTgt spid="7170"/>
                                        </p:tgtEl>
                                        <p:attrNameLst>
                                          <p:attrName>ppt_y</p:attrName>
                                        </p:attrNameLst>
                                      </p:cBhvr>
                                      <p:to>
                                        <p:strVal val="(#ppt_y+0.4)"/>
                                      </p:to>
                                    </p:set>
                                    <p:anim from="(#ppt_y+0.4)" to="(#ppt_y)" calcmode="lin" valueType="num">
                                      <p:cBhvr>
                                        <p:cTn id="13" dur="1230" accel="100000" fill="hold">
                                          <p:stCondLst>
                                            <p:cond delay="770"/>
                                          </p:stCondLst>
                                        </p:cTn>
                                        <p:tgtEl>
                                          <p:spTgt spid="7170"/>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70" decel="100000"/>
                                        <p:tgtEl>
                                          <p:spTgt spid="6"/>
                                        </p:tgtEl>
                                      </p:cBhvr>
                                    </p:animEffect>
                                    <p:animScale>
                                      <p:cBhvr>
                                        <p:cTn id="17" dur="770" decel="100000"/>
                                        <p:tgtEl>
                                          <p:spTgt spid="6"/>
                                        </p:tgtEl>
                                      </p:cBhvr>
                                      <p:from x="10000" y="10000"/>
                                      <p:to x="200000" y="450000"/>
                                    </p:animScale>
                                    <p:animScale>
                                      <p:cBhvr>
                                        <p:cTn id="18" dur="1230" accel="100000" fill="hold">
                                          <p:stCondLst>
                                            <p:cond delay="770"/>
                                          </p:stCondLst>
                                        </p:cTn>
                                        <p:tgtEl>
                                          <p:spTgt spid="6"/>
                                        </p:tgtEl>
                                      </p:cBhvr>
                                      <p:from x="200000" y="450000"/>
                                      <p:to x="100000" y="100000"/>
                                    </p:animScale>
                                    <p:set>
                                      <p:cBhvr>
                                        <p:cTn id="19" dur="770" fill="hold"/>
                                        <p:tgtEl>
                                          <p:spTgt spid="6"/>
                                        </p:tgtEl>
                                        <p:attrNameLst>
                                          <p:attrName>ppt_x</p:attrName>
                                        </p:attrNameLst>
                                      </p:cBhvr>
                                      <p:to>
                                        <p:strVal val="(0.5)"/>
                                      </p:to>
                                    </p:set>
                                    <p:anim from="(0.5)" to="(#ppt_x)" calcmode="lin" valueType="num">
                                      <p:cBhvr>
                                        <p:cTn id="20" dur="1230" accel="100000" fill="hold">
                                          <p:stCondLst>
                                            <p:cond delay="770"/>
                                          </p:stCondLst>
                                        </p:cTn>
                                        <p:tgtEl>
                                          <p:spTgt spid="6"/>
                                        </p:tgtEl>
                                        <p:attrNameLst>
                                          <p:attrName>ppt_x</p:attrName>
                                        </p:attrNameLst>
                                      </p:cBhvr>
                                    </p:anim>
                                    <p:set>
                                      <p:cBhvr>
                                        <p:cTn id="21" dur="770" fill="hold"/>
                                        <p:tgtEl>
                                          <p:spTgt spid="6"/>
                                        </p:tgtEl>
                                        <p:attrNameLst>
                                          <p:attrName>ppt_y</p:attrName>
                                        </p:attrNameLst>
                                      </p:cBhvr>
                                      <p:to>
                                        <p:strVal val="(#ppt_y+0.4)"/>
                                      </p:to>
                                    </p:set>
                                    <p:anim from="(#ppt_y+0.4)" to="(#ppt_y)" calcmode="lin" valueType="num">
                                      <p:cBhvr>
                                        <p:cTn id="22" dur="1230" accel="100000" fill="hold">
                                          <p:stCondLst>
                                            <p:cond delay="770"/>
                                          </p:stCondLst>
                                        </p:cTn>
                                        <p:tgtEl>
                                          <p:spTgt spid="6"/>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iterate type="lt">
                                    <p:tmPct val="5000"/>
                                  </p:iterate>
                                  <p:childTnLst>
                                    <p:set>
                                      <p:cBhvr>
                                        <p:cTn id="26" dur="1" fill="hold">
                                          <p:stCondLst>
                                            <p:cond delay="0"/>
                                          </p:stCondLst>
                                        </p:cTn>
                                        <p:tgtEl>
                                          <p:spTgt spid="7171"/>
                                        </p:tgtEl>
                                        <p:attrNameLst>
                                          <p:attrName>style.visibility</p:attrName>
                                        </p:attrNameLst>
                                      </p:cBhvr>
                                      <p:to>
                                        <p:strVal val="visible"/>
                                      </p:to>
                                    </p:set>
                                    <p:anim calcmode="lin" valueType="num">
                                      <p:cBhvr>
                                        <p:cTn id="27" dur="1000" fill="hold"/>
                                        <p:tgtEl>
                                          <p:spTgt spid="7171"/>
                                        </p:tgtEl>
                                        <p:attrNameLst>
                                          <p:attrName>ppt_w</p:attrName>
                                        </p:attrNameLst>
                                      </p:cBhvr>
                                      <p:tavLst>
                                        <p:tav tm="0">
                                          <p:val>
                                            <p:fltVal val="0"/>
                                          </p:val>
                                        </p:tav>
                                        <p:tav tm="100000">
                                          <p:val>
                                            <p:strVal val="#ppt_w"/>
                                          </p:val>
                                        </p:tav>
                                      </p:tavLst>
                                    </p:anim>
                                    <p:anim calcmode="lin" valueType="num">
                                      <p:cBhvr>
                                        <p:cTn id="28" dur="1000" fill="hold"/>
                                        <p:tgtEl>
                                          <p:spTgt spid="7171"/>
                                        </p:tgtEl>
                                        <p:attrNameLst>
                                          <p:attrName>ppt_h</p:attrName>
                                        </p:attrNameLst>
                                      </p:cBhvr>
                                      <p:tavLst>
                                        <p:tav tm="0">
                                          <p:val>
                                            <p:fltVal val="0"/>
                                          </p:val>
                                        </p:tav>
                                        <p:tav tm="100000">
                                          <p:val>
                                            <p:strVal val="#ppt_h"/>
                                          </p:val>
                                        </p:tav>
                                      </p:tavLst>
                                    </p:anim>
                                    <p:anim calcmode="lin" valueType="num">
                                      <p:cBhvr>
                                        <p:cTn id="29" dur="1000" fill="hold"/>
                                        <p:tgtEl>
                                          <p:spTgt spid="7171"/>
                                        </p:tgtEl>
                                        <p:attrNameLst>
                                          <p:attrName>style.rotation</p:attrName>
                                        </p:attrNameLst>
                                      </p:cBhvr>
                                      <p:tavLst>
                                        <p:tav tm="0">
                                          <p:val>
                                            <p:fltVal val="90"/>
                                          </p:val>
                                        </p:tav>
                                        <p:tav tm="100000">
                                          <p:val>
                                            <p:fltVal val="0"/>
                                          </p:val>
                                        </p:tav>
                                      </p:tavLst>
                                    </p:anim>
                                    <p:animEffect transition="in" filter="fade">
                                      <p:cBhvr>
                                        <p:cTn id="30" dur="1000"/>
                                        <p:tgtEl>
                                          <p:spTgt spid="7171"/>
                                        </p:tgtEl>
                                      </p:cBhvr>
                                    </p:animEffect>
                                  </p:childTnLst>
                                </p:cTn>
                              </p:par>
                              <p:par>
                                <p:cTn id="31" presetID="31" presetClass="entr" presetSubtype="0" fill="hold" grpId="0" nodeType="withEffect">
                                  <p:stCondLst>
                                    <p:cond delay="0"/>
                                  </p:stCondLst>
                                  <p:iterate type="lt">
                                    <p:tmPct val="5000"/>
                                  </p:iterate>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58" presetClass="entr" presetSubtype="0" accel="100000" fill="hold" nodeType="clickEffect">
                                  <p:stCondLst>
                                    <p:cond delay="0"/>
                                  </p:stCondLst>
                                  <p:childTnLst>
                                    <p:set>
                                      <p:cBhvr>
                                        <p:cTn id="40" dur="1" fill="hold">
                                          <p:stCondLst>
                                            <p:cond delay="0"/>
                                          </p:stCondLst>
                                        </p:cTn>
                                        <p:tgtEl>
                                          <p:spTgt spid="7172"/>
                                        </p:tgtEl>
                                        <p:attrNameLst>
                                          <p:attrName>style.visibility</p:attrName>
                                        </p:attrNameLst>
                                      </p:cBhvr>
                                      <p:to>
                                        <p:strVal val="visible"/>
                                      </p:to>
                                    </p:set>
                                    <p:anim calcmode="lin" valueType="num">
                                      <p:cBhvr>
                                        <p:cTn id="41" dur="500" fill="hold"/>
                                        <p:tgtEl>
                                          <p:spTgt spid="7172"/>
                                        </p:tgtEl>
                                        <p:attrNameLst>
                                          <p:attrName>ppt_w</p:attrName>
                                        </p:attrNameLst>
                                      </p:cBhvr>
                                      <p:tavLst>
                                        <p:tav tm="0">
                                          <p:val>
                                            <p:strVal val="#ppt_w*2.5"/>
                                          </p:val>
                                        </p:tav>
                                        <p:tav tm="100000">
                                          <p:val>
                                            <p:strVal val="#ppt_w"/>
                                          </p:val>
                                        </p:tav>
                                      </p:tavLst>
                                    </p:anim>
                                    <p:anim calcmode="lin" valueType="num">
                                      <p:cBhvr>
                                        <p:cTn id="42" dur="500" fill="hold"/>
                                        <p:tgtEl>
                                          <p:spTgt spid="7172"/>
                                        </p:tgtEl>
                                        <p:attrNameLst>
                                          <p:attrName>ppt_h</p:attrName>
                                        </p:attrNameLst>
                                      </p:cBhvr>
                                      <p:tavLst>
                                        <p:tav tm="0">
                                          <p:val>
                                            <p:strVal val="#ppt_h*0.01"/>
                                          </p:val>
                                        </p:tav>
                                        <p:tav tm="100000">
                                          <p:val>
                                            <p:strVal val="#ppt_h"/>
                                          </p:val>
                                        </p:tav>
                                      </p:tavLst>
                                    </p:anim>
                                    <p:anim calcmode="lin" valueType="num">
                                      <p:cBhvr>
                                        <p:cTn id="43" dur="500" fill="hold"/>
                                        <p:tgtEl>
                                          <p:spTgt spid="7172"/>
                                        </p:tgtEl>
                                        <p:attrNameLst>
                                          <p:attrName>ppt_x</p:attrName>
                                        </p:attrNameLst>
                                      </p:cBhvr>
                                      <p:tavLst>
                                        <p:tav tm="0">
                                          <p:val>
                                            <p:strVal val="#ppt_x"/>
                                          </p:val>
                                        </p:tav>
                                        <p:tav tm="100000">
                                          <p:val>
                                            <p:strVal val="#ppt_x"/>
                                          </p:val>
                                        </p:tav>
                                      </p:tavLst>
                                    </p:anim>
                                    <p:anim calcmode="lin" valueType="num">
                                      <p:cBhvr>
                                        <p:cTn id="44" dur="500" fill="hold"/>
                                        <p:tgtEl>
                                          <p:spTgt spid="7172"/>
                                        </p:tgtEl>
                                        <p:attrNameLst>
                                          <p:attrName>ppt_y</p:attrName>
                                        </p:attrNameLst>
                                      </p:cBhvr>
                                      <p:tavLst>
                                        <p:tav tm="0">
                                          <p:val>
                                            <p:strVal val="#ppt_h+1"/>
                                          </p:val>
                                        </p:tav>
                                        <p:tav tm="100000">
                                          <p:val>
                                            <p:strVal val="#ppt_y"/>
                                          </p:val>
                                        </p:tav>
                                      </p:tavLst>
                                    </p:anim>
                                    <p:animEffect transition="in" filter="fade">
                                      <p:cBhvr>
                                        <p:cTn id="45" dur="500"/>
                                        <p:tgtEl>
                                          <p:spTgt spid="7172"/>
                                        </p:tgtEl>
                                      </p:cBhvr>
                                    </p:animEffect>
                                  </p:childTnLst>
                                </p:cTn>
                              </p:par>
                              <p:par>
                                <p:cTn id="46" presetID="58" presetClass="entr" presetSubtype="0" accel="10000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2.5"/>
                                          </p:val>
                                        </p:tav>
                                        <p:tav tm="100000">
                                          <p:val>
                                            <p:strVal val="#ppt_w"/>
                                          </p:val>
                                        </p:tav>
                                      </p:tavLst>
                                    </p:anim>
                                    <p:anim calcmode="lin" valueType="num">
                                      <p:cBhvr>
                                        <p:cTn id="49" dur="500" fill="hold"/>
                                        <p:tgtEl>
                                          <p:spTgt spid="10"/>
                                        </p:tgtEl>
                                        <p:attrNameLst>
                                          <p:attrName>ppt_h</p:attrName>
                                        </p:attrNameLst>
                                      </p:cBhvr>
                                      <p:tavLst>
                                        <p:tav tm="0">
                                          <p:val>
                                            <p:strVal val="#ppt_h*0.01"/>
                                          </p:val>
                                        </p:tav>
                                        <p:tav tm="100000">
                                          <p:val>
                                            <p:strVal val="#ppt_h"/>
                                          </p:val>
                                        </p:tav>
                                      </p:tavLst>
                                    </p:anim>
                                    <p:anim calcmode="lin" valueType="num">
                                      <p:cBhvr>
                                        <p:cTn id="50" dur="500" fill="hold"/>
                                        <p:tgtEl>
                                          <p:spTgt spid="10"/>
                                        </p:tgtEl>
                                        <p:attrNameLst>
                                          <p:attrName>ppt_x</p:attrName>
                                        </p:attrNameLst>
                                      </p:cBhvr>
                                      <p:tavLst>
                                        <p:tav tm="0">
                                          <p:val>
                                            <p:strVal val="#ppt_x"/>
                                          </p:val>
                                        </p:tav>
                                        <p:tav tm="100000">
                                          <p:val>
                                            <p:strVal val="#ppt_x"/>
                                          </p:val>
                                        </p:tav>
                                      </p:tavLst>
                                    </p:anim>
                                    <p:anim calcmode="lin" valueType="num">
                                      <p:cBhvr>
                                        <p:cTn id="51" dur="500" fill="hold"/>
                                        <p:tgtEl>
                                          <p:spTgt spid="10"/>
                                        </p:tgtEl>
                                        <p:attrNameLst>
                                          <p:attrName>ppt_y</p:attrName>
                                        </p:attrNameLst>
                                      </p:cBhvr>
                                      <p:tavLst>
                                        <p:tav tm="0">
                                          <p:val>
                                            <p:strVal val="#ppt_h+1"/>
                                          </p:val>
                                        </p:tav>
                                        <p:tav tm="100000">
                                          <p:val>
                                            <p:strVal val="#ppt_y"/>
                                          </p:val>
                                        </p:tav>
                                      </p:tavLst>
                                    </p:anim>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3" cstate="print"/>
          <a:srcRect/>
          <a:stretch>
            <a:fillRect/>
          </a:stretch>
        </p:blipFill>
        <p:spPr bwMode="auto">
          <a:xfrm>
            <a:off x="-228600" y="-1295400"/>
            <a:ext cx="9601200" cy="12466320"/>
          </a:xfrm>
          <a:prstGeom prst="rect">
            <a:avLst/>
          </a:prstGeom>
          <a:noFill/>
          <a:ln w="9525">
            <a:noFill/>
            <a:miter lim="800000"/>
            <a:headEnd/>
            <a:tailEnd/>
          </a:ln>
        </p:spPr>
      </p:pic>
      <p:sp>
        <p:nvSpPr>
          <p:cNvPr id="4" name="TextBox 3"/>
          <p:cNvSpPr txBox="1"/>
          <p:nvPr/>
        </p:nvSpPr>
        <p:spPr>
          <a:xfrm>
            <a:off x="609600" y="1752600"/>
            <a:ext cx="3200400" cy="1077218"/>
          </a:xfrm>
          <a:prstGeom prst="rect">
            <a:avLst/>
          </a:prstGeom>
          <a:noFill/>
        </p:spPr>
        <p:txBody>
          <a:bodyPr wrap="square" rtlCol="0">
            <a:spAutoFit/>
          </a:bodyPr>
          <a:lstStyle/>
          <a:p>
            <a:r>
              <a:rPr lang="en-US" sz="3200" dirty="0" smtClean="0">
                <a:latin typeface="Goudy Stout" pitchFamily="18" charset="0"/>
                <a:cs typeface="Angsana New" pitchFamily="18" charset="-34"/>
              </a:rPr>
              <a:t>Fifth Course</a:t>
            </a:r>
            <a:endParaRPr lang="en-US" sz="3200" dirty="0">
              <a:latin typeface="Goudy Stout" pitchFamily="18" charset="0"/>
              <a:cs typeface="Angsana New" pitchFamily="18" charset="-34"/>
            </a:endParaRPr>
          </a:p>
        </p:txBody>
      </p:sp>
      <p:pic>
        <p:nvPicPr>
          <p:cNvPr id="8194" name="Picture 2"/>
          <p:cNvPicPr>
            <a:picLocks noChangeAspect="1" noChangeArrowheads="1"/>
          </p:cNvPicPr>
          <p:nvPr/>
        </p:nvPicPr>
        <p:blipFill>
          <a:blip r:embed="rId4" cstate="print"/>
          <a:srcRect/>
          <a:stretch>
            <a:fillRect/>
          </a:stretch>
        </p:blipFill>
        <p:spPr bwMode="auto">
          <a:xfrm>
            <a:off x="3857625" y="1143000"/>
            <a:ext cx="5286375" cy="3876675"/>
          </a:xfrm>
          <a:prstGeom prst="rect">
            <a:avLst/>
          </a:prstGeom>
          <a:noFill/>
          <a:ln w="9525">
            <a:noFill/>
            <a:miter lim="800000"/>
            <a:headEnd/>
            <a:tailEnd/>
          </a:ln>
        </p:spPr>
      </p:pic>
      <p:sp>
        <p:nvSpPr>
          <p:cNvPr id="6" name="TextBox 5"/>
          <p:cNvSpPr txBox="1"/>
          <p:nvPr/>
        </p:nvSpPr>
        <p:spPr>
          <a:xfrm>
            <a:off x="5638800" y="5105400"/>
            <a:ext cx="2819400" cy="381000"/>
          </a:xfrm>
          <a:prstGeom prst="rect">
            <a:avLst/>
          </a:prstGeom>
          <a:noFill/>
        </p:spPr>
        <p:txBody>
          <a:bodyPr wrap="square" rtlCol="0">
            <a:spAutoFit/>
          </a:bodyPr>
          <a:lstStyle/>
          <a:p>
            <a:r>
              <a:rPr lang="en-US" dirty="0" smtClean="0">
                <a:latin typeface="Bernard MT Condensed" pitchFamily="18" charset="0"/>
              </a:rPr>
              <a:t>Suckling pig</a:t>
            </a:r>
            <a:endParaRPr lang="en-US" dirty="0">
              <a:latin typeface="Bernard MT Condensed" pitchFamily="18" charset="0"/>
            </a:endParaRPr>
          </a:p>
        </p:txBody>
      </p:sp>
      <p:pic>
        <p:nvPicPr>
          <p:cNvPr id="8195" name="Picture 3"/>
          <p:cNvPicPr>
            <a:picLocks noChangeAspect="1" noChangeArrowheads="1"/>
          </p:cNvPicPr>
          <p:nvPr/>
        </p:nvPicPr>
        <p:blipFill>
          <a:blip r:embed="rId5" cstate="print"/>
          <a:srcRect/>
          <a:stretch>
            <a:fillRect/>
          </a:stretch>
        </p:blipFill>
        <p:spPr bwMode="auto">
          <a:xfrm>
            <a:off x="381000" y="3276600"/>
            <a:ext cx="2857500" cy="2857500"/>
          </a:xfrm>
          <a:prstGeom prst="rect">
            <a:avLst/>
          </a:prstGeom>
          <a:noFill/>
          <a:ln w="9525">
            <a:noFill/>
            <a:miter lim="800000"/>
            <a:headEnd/>
            <a:tailEnd/>
          </a:ln>
        </p:spPr>
      </p:pic>
      <p:sp>
        <p:nvSpPr>
          <p:cNvPr id="8" name="TextBox 7"/>
          <p:cNvSpPr txBox="1"/>
          <p:nvPr/>
        </p:nvSpPr>
        <p:spPr>
          <a:xfrm>
            <a:off x="1143000" y="2895600"/>
            <a:ext cx="1143000" cy="369332"/>
          </a:xfrm>
          <a:prstGeom prst="rect">
            <a:avLst/>
          </a:prstGeom>
          <a:noFill/>
        </p:spPr>
        <p:txBody>
          <a:bodyPr wrap="square" rtlCol="0">
            <a:spAutoFit/>
          </a:bodyPr>
          <a:lstStyle/>
          <a:p>
            <a:r>
              <a:rPr lang="en-US" dirty="0" smtClean="0">
                <a:latin typeface="Bernard MT Condensed" pitchFamily="18" charset="0"/>
              </a:rPr>
              <a:t>Veal</a:t>
            </a:r>
            <a:endParaRPr lang="en-US" dirty="0">
              <a:latin typeface="Bernard MT Condensed" pitchFamily="18" charset="0"/>
            </a:endParaRPr>
          </a:p>
        </p:txBody>
      </p:sp>
      <p:sp>
        <p:nvSpPr>
          <p:cNvPr id="9" name="TextBox 8"/>
          <p:cNvSpPr txBox="1"/>
          <p:nvPr/>
        </p:nvSpPr>
        <p:spPr>
          <a:xfrm>
            <a:off x="762000" y="685800"/>
            <a:ext cx="1371600" cy="369332"/>
          </a:xfrm>
          <a:prstGeom prst="rect">
            <a:avLst/>
          </a:prstGeom>
          <a:noFill/>
        </p:spPr>
        <p:txBody>
          <a:bodyPr wrap="square" rtlCol="0">
            <a:spAutoFit/>
          </a:bodyPr>
          <a:lstStyle/>
          <a:p>
            <a:r>
              <a:rPr lang="en-US" dirty="0" smtClean="0">
                <a:latin typeface="Bernard MT Condensed" pitchFamily="18" charset="0"/>
              </a:rPr>
              <a:t>More birds.</a:t>
            </a:r>
            <a:endParaRPr lang="en-US" dirty="0">
              <a:latin typeface="Bernard MT Condensed" pitchFamily="18" charset="0"/>
            </a:endParaRPr>
          </a:p>
        </p:txBody>
      </p:sp>
      <p:sp>
        <p:nvSpPr>
          <p:cNvPr id="10" name="TextBox 9"/>
          <p:cNvSpPr txBox="1"/>
          <p:nvPr/>
        </p:nvSpPr>
        <p:spPr>
          <a:xfrm>
            <a:off x="5257800" y="5867400"/>
            <a:ext cx="2286000" cy="369332"/>
          </a:xfrm>
          <a:prstGeom prst="rect">
            <a:avLst/>
          </a:prstGeom>
          <a:noFill/>
        </p:spPr>
        <p:txBody>
          <a:bodyPr wrap="square" rtlCol="0">
            <a:spAutoFit/>
          </a:bodyPr>
          <a:lstStyle/>
          <a:p>
            <a:r>
              <a:rPr lang="en-US" dirty="0" smtClean="0">
                <a:latin typeface="Bernard MT Condensed" pitchFamily="18" charset="0"/>
              </a:rPr>
              <a:t>More fish.</a:t>
            </a:r>
            <a:endParaRPr lang="en-US" dirty="0">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900" decel="100000" fill="hold"/>
                                        <p:tgtEl>
                                          <p:spTgt spid="819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fade">
                                      <p:cBhvr>
                                        <p:cTn id="21" dur="1000"/>
                                        <p:tgtEl>
                                          <p:spTgt spid="8195"/>
                                        </p:tgtEl>
                                      </p:cBhvr>
                                    </p:animEffect>
                                    <p:anim calcmode="lin" valueType="num">
                                      <p:cBhvr>
                                        <p:cTn id="22" dur="1000" fill="hold"/>
                                        <p:tgtEl>
                                          <p:spTgt spid="8195"/>
                                        </p:tgtEl>
                                        <p:attrNameLst>
                                          <p:attrName>ppt_x</p:attrName>
                                        </p:attrNameLst>
                                      </p:cBhvr>
                                      <p:tavLst>
                                        <p:tav tm="0">
                                          <p:val>
                                            <p:strVal val="#ppt_x"/>
                                          </p:val>
                                        </p:tav>
                                        <p:tav tm="100000">
                                          <p:val>
                                            <p:strVal val="#ppt_x"/>
                                          </p:val>
                                        </p:tav>
                                      </p:tavLst>
                                    </p:anim>
                                    <p:anim calcmode="lin" valueType="num">
                                      <p:cBhvr>
                                        <p:cTn id="23" dur="1000" fill="hold"/>
                                        <p:tgtEl>
                                          <p:spTgt spid="8195"/>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i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ox(i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p:cNvPicPr>
            <a:picLocks noChangeAspect="1" noChangeArrowheads="1"/>
          </p:cNvPicPr>
          <p:nvPr/>
        </p:nvPicPr>
        <p:blipFill>
          <a:blip r:embed="rId3" cstate="print"/>
          <a:srcRect/>
          <a:stretch>
            <a:fillRect/>
          </a:stretch>
        </p:blipFill>
        <p:spPr bwMode="auto">
          <a:xfrm>
            <a:off x="-228600" y="-1295400"/>
            <a:ext cx="9601200" cy="12466320"/>
          </a:xfrm>
          <a:prstGeom prst="rect">
            <a:avLst/>
          </a:prstGeom>
          <a:noFill/>
          <a:ln w="9525">
            <a:noFill/>
            <a:miter lim="800000"/>
            <a:headEnd/>
            <a:tailEnd/>
          </a:ln>
        </p:spPr>
      </p:pic>
      <p:sp>
        <p:nvSpPr>
          <p:cNvPr id="4" name="TextBox 3"/>
          <p:cNvSpPr txBox="1"/>
          <p:nvPr/>
        </p:nvSpPr>
        <p:spPr>
          <a:xfrm>
            <a:off x="1752600" y="2438400"/>
            <a:ext cx="2819400" cy="954107"/>
          </a:xfrm>
          <a:prstGeom prst="rect">
            <a:avLst/>
          </a:prstGeom>
          <a:noFill/>
        </p:spPr>
        <p:txBody>
          <a:bodyPr wrap="square" rtlCol="0">
            <a:spAutoFit/>
          </a:bodyPr>
          <a:lstStyle/>
          <a:p>
            <a:r>
              <a:rPr lang="en-US" sz="2800" dirty="0" smtClean="0">
                <a:latin typeface="Goudy Stout" pitchFamily="18" charset="0"/>
                <a:cs typeface="Angsana New" pitchFamily="18" charset="-34"/>
              </a:rPr>
              <a:t>Sixth Course</a:t>
            </a:r>
            <a:endParaRPr lang="en-US" sz="2800" dirty="0">
              <a:latin typeface="Goudy Stout" pitchFamily="18" charset="0"/>
              <a:cs typeface="Angsana New" pitchFamily="18" charset="-34"/>
            </a:endParaRPr>
          </a:p>
        </p:txBody>
      </p:sp>
      <p:pic>
        <p:nvPicPr>
          <p:cNvPr id="9218" name="Picture 2"/>
          <p:cNvPicPr>
            <a:picLocks noChangeAspect="1" noChangeArrowheads="1"/>
          </p:cNvPicPr>
          <p:nvPr/>
        </p:nvPicPr>
        <p:blipFill>
          <a:blip r:embed="rId4" cstate="print"/>
          <a:srcRect/>
          <a:stretch>
            <a:fillRect/>
          </a:stretch>
        </p:blipFill>
        <p:spPr bwMode="auto">
          <a:xfrm>
            <a:off x="4876800" y="533400"/>
            <a:ext cx="3791604" cy="2524125"/>
          </a:xfrm>
          <a:prstGeom prst="rect">
            <a:avLst/>
          </a:prstGeom>
          <a:noFill/>
          <a:ln w="9525">
            <a:noFill/>
            <a:miter lim="800000"/>
            <a:headEnd/>
            <a:tailEnd/>
          </a:ln>
        </p:spPr>
      </p:pic>
      <p:sp>
        <p:nvSpPr>
          <p:cNvPr id="6" name="TextBox 5"/>
          <p:cNvSpPr txBox="1"/>
          <p:nvPr/>
        </p:nvSpPr>
        <p:spPr>
          <a:xfrm>
            <a:off x="5943600" y="3124200"/>
            <a:ext cx="1828800" cy="381000"/>
          </a:xfrm>
          <a:prstGeom prst="rect">
            <a:avLst/>
          </a:prstGeom>
          <a:noFill/>
        </p:spPr>
        <p:txBody>
          <a:bodyPr wrap="square" rtlCol="0">
            <a:spAutoFit/>
          </a:bodyPr>
          <a:lstStyle/>
          <a:p>
            <a:r>
              <a:rPr lang="en-US" dirty="0" smtClean="0">
                <a:latin typeface="Bernard MT Condensed" pitchFamily="18" charset="0"/>
              </a:rPr>
              <a:t>Peacock</a:t>
            </a:r>
            <a:endParaRPr lang="en-US" dirty="0">
              <a:latin typeface="Bernard MT Condensed" pitchFamily="18" charset="0"/>
            </a:endParaRPr>
          </a:p>
        </p:txBody>
      </p:sp>
      <p:pic>
        <p:nvPicPr>
          <p:cNvPr id="9219" name="Picture 3"/>
          <p:cNvPicPr>
            <a:picLocks noChangeAspect="1" noChangeArrowheads="1"/>
          </p:cNvPicPr>
          <p:nvPr/>
        </p:nvPicPr>
        <p:blipFill>
          <a:blip r:embed="rId5" cstate="print"/>
          <a:srcRect/>
          <a:stretch>
            <a:fillRect/>
          </a:stretch>
        </p:blipFill>
        <p:spPr bwMode="auto">
          <a:xfrm>
            <a:off x="4381500" y="3686175"/>
            <a:ext cx="4762500" cy="3171825"/>
          </a:xfrm>
          <a:prstGeom prst="rect">
            <a:avLst/>
          </a:prstGeom>
          <a:noFill/>
          <a:ln w="9525">
            <a:noFill/>
            <a:miter lim="800000"/>
            <a:headEnd/>
            <a:tailEnd/>
          </a:ln>
        </p:spPr>
      </p:pic>
      <p:sp>
        <p:nvSpPr>
          <p:cNvPr id="8" name="TextBox 7"/>
          <p:cNvSpPr txBox="1"/>
          <p:nvPr/>
        </p:nvSpPr>
        <p:spPr>
          <a:xfrm>
            <a:off x="3810000" y="5181600"/>
            <a:ext cx="1371600" cy="369332"/>
          </a:xfrm>
          <a:prstGeom prst="rect">
            <a:avLst/>
          </a:prstGeom>
          <a:noFill/>
        </p:spPr>
        <p:txBody>
          <a:bodyPr wrap="square" rtlCol="0">
            <a:spAutoFit/>
          </a:bodyPr>
          <a:lstStyle/>
          <a:p>
            <a:r>
              <a:rPr lang="en-US" dirty="0" smtClean="0">
                <a:latin typeface="Bernard MT Condensed" pitchFamily="18" charset="0"/>
              </a:rPr>
              <a:t>Goat</a:t>
            </a:r>
            <a:endParaRPr lang="en-US" dirty="0">
              <a:latin typeface="Bernard MT Condensed" pitchFamily="18" charset="0"/>
            </a:endParaRPr>
          </a:p>
        </p:txBody>
      </p:sp>
      <p:pic>
        <p:nvPicPr>
          <p:cNvPr id="9220" name="Picture 4"/>
          <p:cNvPicPr>
            <a:picLocks noChangeAspect="1" noChangeArrowheads="1"/>
          </p:cNvPicPr>
          <p:nvPr/>
        </p:nvPicPr>
        <p:blipFill>
          <a:blip r:embed="rId6" cstate="print"/>
          <a:srcRect/>
          <a:stretch>
            <a:fillRect/>
          </a:stretch>
        </p:blipFill>
        <p:spPr bwMode="auto">
          <a:xfrm>
            <a:off x="304800" y="3352800"/>
            <a:ext cx="3338946" cy="2295525"/>
          </a:xfrm>
          <a:prstGeom prst="rect">
            <a:avLst/>
          </a:prstGeom>
          <a:noFill/>
          <a:ln w="9525">
            <a:noFill/>
            <a:miter lim="800000"/>
            <a:headEnd/>
            <a:tailEnd/>
          </a:ln>
        </p:spPr>
      </p:pic>
      <p:sp>
        <p:nvSpPr>
          <p:cNvPr id="10" name="TextBox 9"/>
          <p:cNvSpPr txBox="1"/>
          <p:nvPr/>
        </p:nvSpPr>
        <p:spPr>
          <a:xfrm>
            <a:off x="990600" y="5715000"/>
            <a:ext cx="1371600" cy="369332"/>
          </a:xfrm>
          <a:prstGeom prst="rect">
            <a:avLst/>
          </a:prstGeom>
          <a:noFill/>
        </p:spPr>
        <p:txBody>
          <a:bodyPr wrap="square" rtlCol="0">
            <a:spAutoFit/>
          </a:bodyPr>
          <a:lstStyle/>
          <a:p>
            <a:r>
              <a:rPr lang="en-US" dirty="0" smtClean="0">
                <a:latin typeface="Bernard MT Condensed" pitchFamily="18" charset="0"/>
              </a:rPr>
              <a:t>Boar</a:t>
            </a:r>
            <a:endParaRPr lang="en-US" dirty="0">
              <a:latin typeface="Bernard MT Condensed" pitchFamily="18" charset="0"/>
            </a:endParaRPr>
          </a:p>
        </p:txBody>
      </p:sp>
      <p:pic>
        <p:nvPicPr>
          <p:cNvPr id="9221" name="Picture 5"/>
          <p:cNvPicPr>
            <a:picLocks noChangeAspect="1" noChangeArrowheads="1"/>
          </p:cNvPicPr>
          <p:nvPr/>
        </p:nvPicPr>
        <p:blipFill>
          <a:blip r:embed="rId7" cstate="print"/>
          <a:srcRect/>
          <a:stretch>
            <a:fillRect/>
          </a:stretch>
        </p:blipFill>
        <p:spPr bwMode="auto">
          <a:xfrm>
            <a:off x="228600" y="228600"/>
            <a:ext cx="2990850" cy="2243138"/>
          </a:xfrm>
          <a:prstGeom prst="rect">
            <a:avLst/>
          </a:prstGeom>
          <a:noFill/>
          <a:ln w="9525">
            <a:noFill/>
            <a:miter lim="800000"/>
            <a:headEnd/>
            <a:tailEnd/>
          </a:ln>
        </p:spPr>
      </p:pic>
      <p:sp>
        <p:nvSpPr>
          <p:cNvPr id="12" name="TextBox 11"/>
          <p:cNvSpPr txBox="1"/>
          <p:nvPr/>
        </p:nvSpPr>
        <p:spPr>
          <a:xfrm>
            <a:off x="3352800" y="685800"/>
            <a:ext cx="1371600" cy="369332"/>
          </a:xfrm>
          <a:prstGeom prst="rect">
            <a:avLst/>
          </a:prstGeom>
          <a:noFill/>
        </p:spPr>
        <p:txBody>
          <a:bodyPr wrap="square" rtlCol="0">
            <a:spAutoFit/>
          </a:bodyPr>
          <a:lstStyle/>
          <a:p>
            <a:r>
              <a:rPr lang="en-US" dirty="0" smtClean="0">
                <a:latin typeface="Bernard MT Condensed" pitchFamily="18" charset="0"/>
              </a:rPr>
              <a:t>Fish</a:t>
            </a:r>
            <a:endParaRPr lang="en-US" dirty="0">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wedge">
                                      <p:cBhvr>
                                        <p:cTn id="15" dur="500"/>
                                        <p:tgtEl>
                                          <p:spTgt spid="9219"/>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edg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animEffect transition="in" filter="checkerboard(across)">
                                      <p:cBhvr>
                                        <p:cTn id="23" dur="500"/>
                                        <p:tgtEl>
                                          <p:spTgt spid="9220"/>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9221"/>
                                        </p:tgtEl>
                                        <p:attrNameLst>
                                          <p:attrName>style.visibility</p:attrName>
                                        </p:attrNameLst>
                                      </p:cBhvr>
                                      <p:to>
                                        <p:strVal val="visible"/>
                                      </p:to>
                                    </p:set>
                                    <p:animEffect transition="in" filter="fade">
                                      <p:cBhvr>
                                        <p:cTn id="31" dur="1000"/>
                                        <p:tgtEl>
                                          <p:spTgt spid="9221"/>
                                        </p:tgtEl>
                                      </p:cBhvr>
                                    </p:animEffect>
                                    <p:anim calcmode="lin" valueType="num">
                                      <p:cBhvr>
                                        <p:cTn id="32" dur="1000" fill="hold"/>
                                        <p:tgtEl>
                                          <p:spTgt spid="9221"/>
                                        </p:tgtEl>
                                        <p:attrNameLst>
                                          <p:attrName>ppt_x</p:attrName>
                                        </p:attrNameLst>
                                      </p:cBhvr>
                                      <p:tavLst>
                                        <p:tav tm="0">
                                          <p:val>
                                            <p:strVal val="#ppt_x"/>
                                          </p:val>
                                        </p:tav>
                                        <p:tav tm="100000">
                                          <p:val>
                                            <p:strVal val="#ppt_x"/>
                                          </p:val>
                                        </p:tav>
                                      </p:tavLst>
                                    </p:anim>
                                    <p:anim calcmode="lin" valueType="num">
                                      <p:cBhvr>
                                        <p:cTn id="33" dur="900" decel="100000" fill="hold"/>
                                        <p:tgtEl>
                                          <p:spTgt spid="922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221"/>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 name="Picture 14"/>
          <p:cNvPicPr>
            <a:picLocks noChangeAspect="1" noChangeArrowheads="1"/>
          </p:cNvPicPr>
          <p:nvPr/>
        </p:nvPicPr>
        <p:blipFill>
          <a:blip r:embed="rId3" cstate="print"/>
          <a:srcRect/>
          <a:stretch>
            <a:fillRect/>
          </a:stretch>
        </p:blipFill>
        <p:spPr bwMode="auto">
          <a:xfrm>
            <a:off x="-228600" y="-1295400"/>
            <a:ext cx="9601200" cy="12466320"/>
          </a:xfrm>
          <a:prstGeom prst="rect">
            <a:avLst/>
          </a:prstGeom>
          <a:noFill/>
          <a:ln w="9525">
            <a:noFill/>
            <a:miter lim="800000"/>
            <a:headEnd/>
            <a:tailEnd/>
          </a:ln>
        </p:spPr>
      </p:pic>
      <p:sp>
        <p:nvSpPr>
          <p:cNvPr id="4" name="TextBox 3"/>
          <p:cNvSpPr txBox="1"/>
          <p:nvPr/>
        </p:nvSpPr>
        <p:spPr>
          <a:xfrm>
            <a:off x="2590800" y="2590800"/>
            <a:ext cx="3124200" cy="830997"/>
          </a:xfrm>
          <a:prstGeom prst="rect">
            <a:avLst/>
          </a:prstGeom>
          <a:noFill/>
        </p:spPr>
        <p:txBody>
          <a:bodyPr wrap="square" rtlCol="0">
            <a:spAutoFit/>
          </a:bodyPr>
          <a:lstStyle/>
          <a:p>
            <a:r>
              <a:rPr lang="en-US" sz="2400" dirty="0" smtClean="0">
                <a:latin typeface="Goudy Stout" pitchFamily="18" charset="0"/>
                <a:cs typeface="Angsana New" pitchFamily="18" charset="-34"/>
              </a:rPr>
              <a:t>Seventh Course</a:t>
            </a:r>
            <a:endParaRPr lang="en-US" sz="2400" dirty="0">
              <a:latin typeface="Goudy Stout" pitchFamily="18" charset="0"/>
              <a:cs typeface="Angsana New" pitchFamily="18" charset="-34"/>
            </a:endParaRPr>
          </a:p>
        </p:txBody>
      </p:sp>
      <p:pic>
        <p:nvPicPr>
          <p:cNvPr id="10242" name="Picture 2"/>
          <p:cNvPicPr>
            <a:picLocks noChangeAspect="1" noChangeArrowheads="1"/>
          </p:cNvPicPr>
          <p:nvPr/>
        </p:nvPicPr>
        <p:blipFill>
          <a:blip r:embed="rId4" cstate="print"/>
          <a:srcRect/>
          <a:stretch>
            <a:fillRect/>
          </a:stretch>
        </p:blipFill>
        <p:spPr bwMode="auto">
          <a:xfrm>
            <a:off x="304800" y="4114800"/>
            <a:ext cx="2514600" cy="2514600"/>
          </a:xfrm>
          <a:prstGeom prst="rect">
            <a:avLst/>
          </a:prstGeom>
          <a:noFill/>
          <a:ln w="9525">
            <a:noFill/>
            <a:miter lim="800000"/>
            <a:headEnd/>
            <a:tailEnd/>
          </a:ln>
        </p:spPr>
      </p:pic>
      <p:sp>
        <p:nvSpPr>
          <p:cNvPr id="6" name="TextBox 5"/>
          <p:cNvSpPr txBox="1"/>
          <p:nvPr/>
        </p:nvSpPr>
        <p:spPr>
          <a:xfrm>
            <a:off x="838200" y="3733800"/>
            <a:ext cx="1219200" cy="369332"/>
          </a:xfrm>
          <a:prstGeom prst="rect">
            <a:avLst/>
          </a:prstGeom>
          <a:noFill/>
        </p:spPr>
        <p:txBody>
          <a:bodyPr wrap="square" rtlCol="0">
            <a:spAutoFit/>
          </a:bodyPr>
          <a:lstStyle/>
          <a:p>
            <a:r>
              <a:rPr lang="en-US" dirty="0" smtClean="0">
                <a:latin typeface="Bernard MT Condensed" pitchFamily="18" charset="0"/>
              </a:rPr>
              <a:t>Fennel</a:t>
            </a:r>
            <a:endParaRPr lang="en-US" dirty="0">
              <a:latin typeface="Bernard MT Condensed" pitchFamily="18" charset="0"/>
            </a:endParaRPr>
          </a:p>
        </p:txBody>
      </p:sp>
      <p:pic>
        <p:nvPicPr>
          <p:cNvPr id="10243" name="Picture 3"/>
          <p:cNvPicPr>
            <a:picLocks noChangeAspect="1" noChangeArrowheads="1"/>
          </p:cNvPicPr>
          <p:nvPr/>
        </p:nvPicPr>
        <p:blipFill>
          <a:blip r:embed="rId5" cstate="print"/>
          <a:srcRect/>
          <a:stretch>
            <a:fillRect/>
          </a:stretch>
        </p:blipFill>
        <p:spPr bwMode="auto">
          <a:xfrm>
            <a:off x="228600" y="1524000"/>
            <a:ext cx="1905000" cy="1905000"/>
          </a:xfrm>
          <a:prstGeom prst="rect">
            <a:avLst/>
          </a:prstGeom>
          <a:noFill/>
          <a:ln w="9525">
            <a:noFill/>
            <a:miter lim="800000"/>
            <a:headEnd/>
            <a:tailEnd/>
          </a:ln>
        </p:spPr>
      </p:pic>
      <p:sp>
        <p:nvSpPr>
          <p:cNvPr id="8" name="TextBox 7"/>
          <p:cNvSpPr txBox="1"/>
          <p:nvPr/>
        </p:nvSpPr>
        <p:spPr>
          <a:xfrm>
            <a:off x="457200" y="1143000"/>
            <a:ext cx="1600200" cy="369332"/>
          </a:xfrm>
          <a:prstGeom prst="rect">
            <a:avLst/>
          </a:prstGeom>
          <a:noFill/>
        </p:spPr>
        <p:txBody>
          <a:bodyPr wrap="square" rtlCol="0">
            <a:spAutoFit/>
          </a:bodyPr>
          <a:lstStyle/>
          <a:p>
            <a:r>
              <a:rPr lang="en-US" dirty="0" smtClean="0">
                <a:latin typeface="Bernard MT Condensed" pitchFamily="18" charset="0"/>
              </a:rPr>
              <a:t>Olives</a:t>
            </a:r>
            <a:endParaRPr lang="en-US" dirty="0">
              <a:latin typeface="Bernard MT Condensed" pitchFamily="18" charset="0"/>
            </a:endParaRPr>
          </a:p>
        </p:txBody>
      </p:sp>
      <p:pic>
        <p:nvPicPr>
          <p:cNvPr id="10244" name="Picture 4"/>
          <p:cNvPicPr>
            <a:picLocks noChangeAspect="1" noChangeArrowheads="1"/>
          </p:cNvPicPr>
          <p:nvPr/>
        </p:nvPicPr>
        <p:blipFill>
          <a:blip r:embed="rId6" cstate="print"/>
          <a:srcRect/>
          <a:stretch>
            <a:fillRect/>
          </a:stretch>
        </p:blipFill>
        <p:spPr bwMode="auto">
          <a:xfrm>
            <a:off x="2362200" y="152400"/>
            <a:ext cx="3124200" cy="2344987"/>
          </a:xfrm>
          <a:prstGeom prst="rect">
            <a:avLst/>
          </a:prstGeom>
          <a:noFill/>
          <a:ln w="9525">
            <a:noFill/>
            <a:miter lim="800000"/>
            <a:headEnd/>
            <a:tailEnd/>
          </a:ln>
        </p:spPr>
      </p:pic>
      <p:sp>
        <p:nvSpPr>
          <p:cNvPr id="10" name="TextBox 9"/>
          <p:cNvSpPr txBox="1"/>
          <p:nvPr/>
        </p:nvSpPr>
        <p:spPr>
          <a:xfrm>
            <a:off x="1295400" y="304800"/>
            <a:ext cx="1600200" cy="369332"/>
          </a:xfrm>
          <a:prstGeom prst="rect">
            <a:avLst/>
          </a:prstGeom>
          <a:noFill/>
        </p:spPr>
        <p:txBody>
          <a:bodyPr wrap="square" rtlCol="0">
            <a:spAutoFit/>
          </a:bodyPr>
          <a:lstStyle/>
          <a:p>
            <a:r>
              <a:rPr lang="en-US" dirty="0" smtClean="0">
                <a:latin typeface="Bernard MT Condensed" pitchFamily="18" charset="0"/>
              </a:rPr>
              <a:t>Grapes</a:t>
            </a:r>
            <a:endParaRPr lang="en-US" dirty="0">
              <a:latin typeface="Bernard MT Condensed" pitchFamily="18" charset="0"/>
            </a:endParaRPr>
          </a:p>
        </p:txBody>
      </p:sp>
      <p:pic>
        <p:nvPicPr>
          <p:cNvPr id="10245" name="Picture 5"/>
          <p:cNvPicPr>
            <a:picLocks noChangeAspect="1" noChangeArrowheads="1"/>
          </p:cNvPicPr>
          <p:nvPr/>
        </p:nvPicPr>
        <p:blipFill>
          <a:blip r:embed="rId7" cstate="print"/>
          <a:srcRect/>
          <a:stretch>
            <a:fillRect/>
          </a:stretch>
        </p:blipFill>
        <p:spPr bwMode="auto">
          <a:xfrm>
            <a:off x="5638800" y="228600"/>
            <a:ext cx="3332158" cy="2490788"/>
          </a:xfrm>
          <a:prstGeom prst="rect">
            <a:avLst/>
          </a:prstGeom>
          <a:noFill/>
          <a:ln w="9525">
            <a:noFill/>
            <a:miter lim="800000"/>
            <a:headEnd/>
            <a:tailEnd/>
          </a:ln>
        </p:spPr>
      </p:pic>
      <p:sp>
        <p:nvSpPr>
          <p:cNvPr id="12" name="TextBox 11"/>
          <p:cNvSpPr txBox="1"/>
          <p:nvPr/>
        </p:nvSpPr>
        <p:spPr>
          <a:xfrm>
            <a:off x="6324600" y="2819400"/>
            <a:ext cx="1981200" cy="369332"/>
          </a:xfrm>
          <a:prstGeom prst="rect">
            <a:avLst/>
          </a:prstGeom>
          <a:noFill/>
        </p:spPr>
        <p:txBody>
          <a:bodyPr wrap="square" rtlCol="0">
            <a:spAutoFit/>
          </a:bodyPr>
          <a:lstStyle/>
          <a:p>
            <a:r>
              <a:rPr lang="en-US" dirty="0" smtClean="0">
                <a:latin typeface="Bernard MT Condensed" pitchFamily="18" charset="0"/>
              </a:rPr>
              <a:t>Pears</a:t>
            </a:r>
            <a:endParaRPr lang="en-US" dirty="0">
              <a:latin typeface="Bernard MT Condensed" pitchFamily="18" charset="0"/>
            </a:endParaRPr>
          </a:p>
        </p:txBody>
      </p:sp>
      <p:pic>
        <p:nvPicPr>
          <p:cNvPr id="10246" name="Picture 6"/>
          <p:cNvPicPr>
            <a:picLocks noChangeAspect="1" noChangeArrowheads="1"/>
          </p:cNvPicPr>
          <p:nvPr/>
        </p:nvPicPr>
        <p:blipFill>
          <a:blip r:embed="rId8" cstate="print"/>
          <a:srcRect/>
          <a:stretch>
            <a:fillRect/>
          </a:stretch>
        </p:blipFill>
        <p:spPr bwMode="auto">
          <a:xfrm>
            <a:off x="3505200" y="3505200"/>
            <a:ext cx="3782230" cy="3024188"/>
          </a:xfrm>
          <a:prstGeom prst="rect">
            <a:avLst/>
          </a:prstGeom>
          <a:noFill/>
          <a:ln w="9525">
            <a:noFill/>
            <a:miter lim="800000"/>
            <a:headEnd/>
            <a:tailEnd/>
          </a:ln>
        </p:spPr>
      </p:pic>
      <p:sp>
        <p:nvSpPr>
          <p:cNvPr id="14" name="TextBox 13"/>
          <p:cNvSpPr txBox="1"/>
          <p:nvPr/>
        </p:nvSpPr>
        <p:spPr>
          <a:xfrm>
            <a:off x="7391400" y="4572000"/>
            <a:ext cx="1447800" cy="369332"/>
          </a:xfrm>
          <a:prstGeom prst="rect">
            <a:avLst/>
          </a:prstGeom>
          <a:noFill/>
        </p:spPr>
        <p:txBody>
          <a:bodyPr wrap="square" rtlCol="0">
            <a:spAutoFit/>
          </a:bodyPr>
          <a:lstStyle/>
          <a:p>
            <a:r>
              <a:rPr lang="en-US" dirty="0" smtClean="0">
                <a:latin typeface="Bernard MT Condensed" pitchFamily="18" charset="0"/>
              </a:rPr>
              <a:t>Pastries</a:t>
            </a:r>
            <a:endParaRPr lang="en-US" dirty="0">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slide(fromBottom)">
                                      <p:cBhvr>
                                        <p:cTn id="7" dur="500"/>
                                        <p:tgtEl>
                                          <p:spTgt spid="1024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lide(fromBottom)">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strips(downLeft)">
                                      <p:cBhvr>
                                        <p:cTn id="15" dur="500"/>
                                        <p:tgtEl>
                                          <p:spTgt spid="1024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nodeType="clickEffect">
                                  <p:stCondLst>
                                    <p:cond delay="0"/>
                                  </p:stCondLst>
                                  <p:childTnLst>
                                    <p:set>
                                      <p:cBhvr>
                                        <p:cTn id="22" dur="1" fill="hold">
                                          <p:stCondLst>
                                            <p:cond delay="0"/>
                                          </p:stCondLst>
                                        </p:cTn>
                                        <p:tgtEl>
                                          <p:spTgt spid="10244"/>
                                        </p:tgtEl>
                                        <p:attrNameLst>
                                          <p:attrName>style.visibility</p:attrName>
                                        </p:attrNameLst>
                                      </p:cBhvr>
                                      <p:to>
                                        <p:strVal val="visible"/>
                                      </p:to>
                                    </p:set>
                                    <p:anim calcmode="lin" valueType="num">
                                      <p:cBhvr>
                                        <p:cTn id="23" dur="500" fill="hold"/>
                                        <p:tgtEl>
                                          <p:spTgt spid="10244"/>
                                        </p:tgtEl>
                                        <p:attrNameLst>
                                          <p:attrName>ppt_w</p:attrName>
                                        </p:attrNameLst>
                                      </p:cBhvr>
                                      <p:tavLst>
                                        <p:tav tm="0">
                                          <p:val>
                                            <p:strVal val="#ppt_w*2.5"/>
                                          </p:val>
                                        </p:tav>
                                        <p:tav tm="100000">
                                          <p:val>
                                            <p:strVal val="#ppt_w"/>
                                          </p:val>
                                        </p:tav>
                                      </p:tavLst>
                                    </p:anim>
                                    <p:anim calcmode="lin" valueType="num">
                                      <p:cBhvr>
                                        <p:cTn id="24" dur="500" fill="hold"/>
                                        <p:tgtEl>
                                          <p:spTgt spid="10244"/>
                                        </p:tgtEl>
                                        <p:attrNameLst>
                                          <p:attrName>ppt_h</p:attrName>
                                        </p:attrNameLst>
                                      </p:cBhvr>
                                      <p:tavLst>
                                        <p:tav tm="0">
                                          <p:val>
                                            <p:strVal val="#ppt_h*0.01"/>
                                          </p:val>
                                        </p:tav>
                                        <p:tav tm="100000">
                                          <p:val>
                                            <p:strVal val="#ppt_h"/>
                                          </p:val>
                                        </p:tav>
                                      </p:tavLst>
                                    </p:anim>
                                    <p:anim calcmode="lin" valueType="num">
                                      <p:cBhvr>
                                        <p:cTn id="25" dur="500" fill="hold"/>
                                        <p:tgtEl>
                                          <p:spTgt spid="10244"/>
                                        </p:tgtEl>
                                        <p:attrNameLst>
                                          <p:attrName>ppt_x</p:attrName>
                                        </p:attrNameLst>
                                      </p:cBhvr>
                                      <p:tavLst>
                                        <p:tav tm="0">
                                          <p:val>
                                            <p:strVal val="#ppt_x"/>
                                          </p:val>
                                        </p:tav>
                                        <p:tav tm="100000">
                                          <p:val>
                                            <p:strVal val="#ppt_x"/>
                                          </p:val>
                                        </p:tav>
                                      </p:tavLst>
                                    </p:anim>
                                    <p:anim calcmode="lin" valueType="num">
                                      <p:cBhvr>
                                        <p:cTn id="26" dur="500" fill="hold"/>
                                        <p:tgtEl>
                                          <p:spTgt spid="10244"/>
                                        </p:tgtEl>
                                        <p:attrNameLst>
                                          <p:attrName>ppt_y</p:attrName>
                                        </p:attrNameLst>
                                      </p:cBhvr>
                                      <p:tavLst>
                                        <p:tav tm="0">
                                          <p:val>
                                            <p:strVal val="#ppt_h+1"/>
                                          </p:val>
                                        </p:tav>
                                        <p:tav tm="100000">
                                          <p:val>
                                            <p:strVal val="#ppt_y"/>
                                          </p:val>
                                        </p:tav>
                                      </p:tavLst>
                                    </p:anim>
                                    <p:animEffect transition="in" filter="fade">
                                      <p:cBhvr>
                                        <p:cTn id="27" dur="500"/>
                                        <p:tgtEl>
                                          <p:spTgt spid="10244"/>
                                        </p:tgtEl>
                                      </p:cBhvr>
                                    </p:animEffect>
                                  </p:childTnLst>
                                </p:cTn>
                              </p:par>
                              <p:par>
                                <p:cTn id="28" presetID="58" presetClass="entr" presetSubtype="0" accel="10000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strVal val="#ppt_w*2.5"/>
                                          </p:val>
                                        </p:tav>
                                        <p:tav tm="100000">
                                          <p:val>
                                            <p:strVal val="#ppt_w"/>
                                          </p:val>
                                        </p:tav>
                                      </p:tavLst>
                                    </p:anim>
                                    <p:anim calcmode="lin" valueType="num">
                                      <p:cBhvr>
                                        <p:cTn id="31" dur="500" fill="hold"/>
                                        <p:tgtEl>
                                          <p:spTgt spid="10"/>
                                        </p:tgtEl>
                                        <p:attrNameLst>
                                          <p:attrName>ppt_h</p:attrName>
                                        </p:attrNameLst>
                                      </p:cBhvr>
                                      <p:tavLst>
                                        <p:tav tm="0">
                                          <p:val>
                                            <p:strVal val="#ppt_h*0.01"/>
                                          </p:val>
                                        </p:tav>
                                        <p:tav tm="100000">
                                          <p:val>
                                            <p:strVal val="#ppt_h"/>
                                          </p:val>
                                        </p:tav>
                                      </p:tavLst>
                                    </p:anim>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h+1"/>
                                          </p:val>
                                        </p:tav>
                                        <p:tav tm="100000">
                                          <p:val>
                                            <p:strVal val="#ppt_y"/>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10245"/>
                                        </p:tgtEl>
                                        <p:attrNameLst>
                                          <p:attrName>style.visibility</p:attrName>
                                        </p:attrNameLst>
                                      </p:cBhvr>
                                      <p:to>
                                        <p:strVal val="visible"/>
                                      </p:to>
                                    </p:set>
                                    <p:anim calcmode="lin" valueType="num">
                                      <p:cBhvr>
                                        <p:cTn id="39" dur="1000" fill="hold"/>
                                        <p:tgtEl>
                                          <p:spTgt spid="10245"/>
                                        </p:tgtEl>
                                        <p:attrNameLst>
                                          <p:attrName>ppt_w</p:attrName>
                                        </p:attrNameLst>
                                      </p:cBhvr>
                                      <p:tavLst>
                                        <p:tav tm="0">
                                          <p:val>
                                            <p:fltVal val="0"/>
                                          </p:val>
                                        </p:tav>
                                        <p:tav tm="100000">
                                          <p:val>
                                            <p:strVal val="#ppt_w"/>
                                          </p:val>
                                        </p:tav>
                                      </p:tavLst>
                                    </p:anim>
                                    <p:anim calcmode="lin" valueType="num">
                                      <p:cBhvr>
                                        <p:cTn id="40" dur="1000" fill="hold"/>
                                        <p:tgtEl>
                                          <p:spTgt spid="10245"/>
                                        </p:tgtEl>
                                        <p:attrNameLst>
                                          <p:attrName>ppt_h</p:attrName>
                                        </p:attrNameLst>
                                      </p:cBhvr>
                                      <p:tavLst>
                                        <p:tav tm="0">
                                          <p:val>
                                            <p:fltVal val="0"/>
                                          </p:val>
                                        </p:tav>
                                        <p:tav tm="100000">
                                          <p:val>
                                            <p:strVal val="#ppt_h"/>
                                          </p:val>
                                        </p:tav>
                                      </p:tavLst>
                                    </p:anim>
                                    <p:anim calcmode="lin" valueType="num">
                                      <p:cBhvr>
                                        <p:cTn id="41" dur="1000" fill="hold"/>
                                        <p:tgtEl>
                                          <p:spTgt spid="1024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245"/>
                                        </p:tgtEl>
                                        <p:attrNameLst>
                                          <p:attrName>ppt_y</p:attrName>
                                        </p:attrNameLst>
                                      </p:cBhvr>
                                      <p:tavLst>
                                        <p:tav tm="0" fmla="#ppt_y+(sin(-2*pi*(1-$))*-#ppt_x+cos(-2*pi*(1-$))*(1-#ppt_y))*(1-$)">
                                          <p:val>
                                            <p:fltVal val="0"/>
                                          </p:val>
                                        </p:tav>
                                        <p:tav tm="100000">
                                          <p:val>
                                            <p:fltVal val="1"/>
                                          </p:val>
                                        </p:tav>
                                      </p:tavLst>
                                    </p:anim>
                                  </p:childTnLst>
                                </p:cTn>
                              </p:par>
                              <p:par>
                                <p:cTn id="43" presetID="15"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fltVal val="0"/>
                                          </p:val>
                                        </p:tav>
                                        <p:tav tm="100000">
                                          <p:val>
                                            <p:strVal val="#ppt_w"/>
                                          </p:val>
                                        </p:tav>
                                      </p:tavLst>
                                    </p:anim>
                                    <p:anim calcmode="lin" valueType="num">
                                      <p:cBhvr>
                                        <p:cTn id="46" dur="1000" fill="hold"/>
                                        <p:tgtEl>
                                          <p:spTgt spid="12"/>
                                        </p:tgtEl>
                                        <p:attrNameLst>
                                          <p:attrName>ppt_h</p:attrName>
                                        </p:attrNameLst>
                                      </p:cBhvr>
                                      <p:tavLst>
                                        <p:tav tm="0">
                                          <p:val>
                                            <p:fltVal val="0"/>
                                          </p:val>
                                        </p:tav>
                                        <p:tav tm="100000">
                                          <p:val>
                                            <p:strVal val="#ppt_h"/>
                                          </p:val>
                                        </p:tav>
                                      </p:tavLst>
                                    </p:anim>
                                    <p:anim calcmode="lin" valueType="num">
                                      <p:cBhvr>
                                        <p:cTn id="47"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246"/>
                                        </p:tgtEl>
                                        <p:attrNameLst>
                                          <p:attrName>style.visibility</p:attrName>
                                        </p:attrNameLst>
                                      </p:cBhvr>
                                      <p:to>
                                        <p:strVal val="visible"/>
                                      </p:to>
                                    </p:set>
                                    <p:animEffect transition="in" filter="fade">
                                      <p:cBhvr>
                                        <p:cTn id="53" dur="1000"/>
                                        <p:tgtEl>
                                          <p:spTgt spid="10246"/>
                                        </p:tgtEl>
                                      </p:cBhvr>
                                    </p:animEffect>
                                    <p:anim calcmode="lin" valueType="num">
                                      <p:cBhvr>
                                        <p:cTn id="54" dur="1000" fill="hold"/>
                                        <p:tgtEl>
                                          <p:spTgt spid="10246"/>
                                        </p:tgtEl>
                                        <p:attrNameLst>
                                          <p:attrName>ppt_x</p:attrName>
                                        </p:attrNameLst>
                                      </p:cBhvr>
                                      <p:tavLst>
                                        <p:tav tm="0">
                                          <p:val>
                                            <p:strVal val="#ppt_x"/>
                                          </p:val>
                                        </p:tav>
                                        <p:tav tm="100000">
                                          <p:val>
                                            <p:strVal val="#ppt_x"/>
                                          </p:val>
                                        </p:tav>
                                      </p:tavLst>
                                    </p:anim>
                                    <p:anim calcmode="lin" valueType="num">
                                      <p:cBhvr>
                                        <p:cTn id="55" dur="1000" fill="hold"/>
                                        <p:tgtEl>
                                          <p:spTgt spid="10246"/>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srcRect/>
          <a:stretch>
            <a:fillRect/>
          </a:stretch>
        </p:blipFill>
        <p:spPr bwMode="auto">
          <a:xfrm>
            <a:off x="-228600" y="-1295400"/>
            <a:ext cx="9601200" cy="12466320"/>
          </a:xfrm>
          <a:prstGeom prst="rect">
            <a:avLst/>
          </a:prstGeom>
          <a:noFill/>
          <a:ln w="9525">
            <a:noFill/>
            <a:miter lim="800000"/>
            <a:headEnd/>
            <a:tailEnd/>
          </a:ln>
        </p:spPr>
      </p:pic>
      <p:sp>
        <p:nvSpPr>
          <p:cNvPr id="4" name="TextBox 3"/>
          <p:cNvSpPr txBox="1"/>
          <p:nvPr/>
        </p:nvSpPr>
        <p:spPr>
          <a:xfrm>
            <a:off x="0" y="4495800"/>
            <a:ext cx="3429000" cy="1384995"/>
          </a:xfrm>
          <a:prstGeom prst="rect">
            <a:avLst/>
          </a:prstGeom>
          <a:noFill/>
        </p:spPr>
        <p:txBody>
          <a:bodyPr wrap="square" rtlCol="0">
            <a:spAutoFit/>
          </a:bodyPr>
          <a:lstStyle/>
          <a:p>
            <a:r>
              <a:rPr lang="en-US" sz="2800" dirty="0" smtClean="0">
                <a:latin typeface="Goudy Stout" pitchFamily="18" charset="0"/>
                <a:cs typeface="Angsana New" pitchFamily="18" charset="-34"/>
              </a:rPr>
              <a:t>More Seventh Course</a:t>
            </a:r>
            <a:endParaRPr lang="en-US" sz="2800" dirty="0">
              <a:latin typeface="Goudy Stout" pitchFamily="18" charset="0"/>
              <a:cs typeface="Angsana New" pitchFamily="18" charset="-34"/>
            </a:endParaRPr>
          </a:p>
        </p:txBody>
      </p:sp>
      <p:pic>
        <p:nvPicPr>
          <p:cNvPr id="11267" name="Picture 3"/>
          <p:cNvPicPr>
            <a:picLocks noChangeAspect="1" noChangeArrowheads="1"/>
          </p:cNvPicPr>
          <p:nvPr/>
        </p:nvPicPr>
        <p:blipFill>
          <a:blip r:embed="rId4" cstate="print"/>
          <a:srcRect/>
          <a:stretch>
            <a:fillRect/>
          </a:stretch>
        </p:blipFill>
        <p:spPr bwMode="auto">
          <a:xfrm>
            <a:off x="3200400" y="4191000"/>
            <a:ext cx="3276600" cy="2182215"/>
          </a:xfrm>
          <a:prstGeom prst="rect">
            <a:avLst/>
          </a:prstGeom>
          <a:noFill/>
          <a:ln w="9525">
            <a:noFill/>
            <a:miter lim="800000"/>
            <a:headEnd/>
            <a:tailEnd/>
          </a:ln>
        </p:spPr>
      </p:pic>
      <p:sp>
        <p:nvSpPr>
          <p:cNvPr id="7" name="TextBox 6"/>
          <p:cNvSpPr txBox="1"/>
          <p:nvPr/>
        </p:nvSpPr>
        <p:spPr>
          <a:xfrm>
            <a:off x="3810000" y="6488668"/>
            <a:ext cx="1828800" cy="369332"/>
          </a:xfrm>
          <a:prstGeom prst="rect">
            <a:avLst/>
          </a:prstGeom>
          <a:noFill/>
        </p:spPr>
        <p:txBody>
          <a:bodyPr wrap="square" rtlCol="0">
            <a:spAutoFit/>
          </a:bodyPr>
          <a:lstStyle/>
          <a:p>
            <a:r>
              <a:rPr lang="en-US" dirty="0" smtClean="0">
                <a:latin typeface="Bernard MT Condensed" pitchFamily="18" charset="0"/>
              </a:rPr>
              <a:t>Cucumbers</a:t>
            </a:r>
            <a:endParaRPr lang="en-US" dirty="0">
              <a:latin typeface="Bernard MT Condensed" pitchFamily="18" charset="0"/>
            </a:endParaRPr>
          </a:p>
        </p:txBody>
      </p:sp>
      <p:pic>
        <p:nvPicPr>
          <p:cNvPr id="11268" name="Picture 4"/>
          <p:cNvPicPr>
            <a:picLocks noChangeAspect="1" noChangeArrowheads="1"/>
          </p:cNvPicPr>
          <p:nvPr/>
        </p:nvPicPr>
        <p:blipFill>
          <a:blip r:embed="rId5" cstate="print"/>
          <a:srcRect/>
          <a:stretch>
            <a:fillRect/>
          </a:stretch>
        </p:blipFill>
        <p:spPr bwMode="auto">
          <a:xfrm>
            <a:off x="6705600" y="4191000"/>
            <a:ext cx="2209800" cy="2209800"/>
          </a:xfrm>
          <a:prstGeom prst="rect">
            <a:avLst/>
          </a:prstGeom>
          <a:noFill/>
          <a:ln w="9525">
            <a:noFill/>
            <a:miter lim="800000"/>
            <a:headEnd/>
            <a:tailEnd/>
          </a:ln>
        </p:spPr>
      </p:pic>
      <p:sp>
        <p:nvSpPr>
          <p:cNvPr id="9" name="TextBox 8"/>
          <p:cNvSpPr txBox="1"/>
          <p:nvPr/>
        </p:nvSpPr>
        <p:spPr>
          <a:xfrm>
            <a:off x="7391400" y="6477000"/>
            <a:ext cx="1752600" cy="381000"/>
          </a:xfrm>
          <a:prstGeom prst="rect">
            <a:avLst/>
          </a:prstGeom>
          <a:noFill/>
        </p:spPr>
        <p:txBody>
          <a:bodyPr wrap="square" rtlCol="0">
            <a:spAutoFit/>
          </a:bodyPr>
          <a:lstStyle/>
          <a:p>
            <a:r>
              <a:rPr lang="en-US" dirty="0" smtClean="0">
                <a:latin typeface="Bernard MT Condensed" pitchFamily="18" charset="0"/>
              </a:rPr>
              <a:t>Lettuce</a:t>
            </a:r>
            <a:endParaRPr lang="en-US" dirty="0">
              <a:latin typeface="Bernard MT Condensed" pitchFamily="18" charset="0"/>
            </a:endParaRPr>
          </a:p>
        </p:txBody>
      </p:sp>
      <p:pic>
        <p:nvPicPr>
          <p:cNvPr id="11269" name="Picture 5"/>
          <p:cNvPicPr>
            <a:picLocks noChangeAspect="1" noChangeArrowheads="1"/>
          </p:cNvPicPr>
          <p:nvPr/>
        </p:nvPicPr>
        <p:blipFill>
          <a:blip r:embed="rId6" cstate="print"/>
          <a:srcRect/>
          <a:stretch>
            <a:fillRect/>
          </a:stretch>
        </p:blipFill>
        <p:spPr bwMode="auto">
          <a:xfrm>
            <a:off x="5238749" y="228600"/>
            <a:ext cx="3905251" cy="2928938"/>
          </a:xfrm>
          <a:prstGeom prst="rect">
            <a:avLst/>
          </a:prstGeom>
          <a:noFill/>
          <a:ln w="9525">
            <a:noFill/>
            <a:miter lim="800000"/>
            <a:headEnd/>
            <a:tailEnd/>
          </a:ln>
        </p:spPr>
      </p:pic>
      <p:sp>
        <p:nvSpPr>
          <p:cNvPr id="11" name="TextBox 10"/>
          <p:cNvSpPr txBox="1"/>
          <p:nvPr/>
        </p:nvSpPr>
        <p:spPr>
          <a:xfrm>
            <a:off x="2362200" y="228600"/>
            <a:ext cx="2819400" cy="646331"/>
          </a:xfrm>
          <a:prstGeom prst="rect">
            <a:avLst/>
          </a:prstGeom>
          <a:noFill/>
        </p:spPr>
        <p:txBody>
          <a:bodyPr wrap="square" rtlCol="0">
            <a:spAutoFit/>
          </a:bodyPr>
          <a:lstStyle/>
          <a:p>
            <a:r>
              <a:rPr lang="en-US" dirty="0" smtClean="0">
                <a:latin typeface="Bernard MT Condensed" pitchFamily="18" charset="0"/>
              </a:rPr>
              <a:t>Cucumbers and almonds in syrup</a:t>
            </a:r>
            <a:endParaRPr lang="en-US" dirty="0">
              <a:latin typeface="Bernard MT Condensed" pitchFamily="18" charset="0"/>
            </a:endParaRPr>
          </a:p>
        </p:txBody>
      </p:sp>
      <p:pic>
        <p:nvPicPr>
          <p:cNvPr id="11270" name="Picture 6"/>
          <p:cNvPicPr>
            <a:picLocks noChangeAspect="1" noChangeArrowheads="1"/>
          </p:cNvPicPr>
          <p:nvPr/>
        </p:nvPicPr>
        <p:blipFill>
          <a:blip r:embed="rId7" cstate="print"/>
          <a:srcRect/>
          <a:stretch>
            <a:fillRect/>
          </a:stretch>
        </p:blipFill>
        <p:spPr bwMode="auto">
          <a:xfrm>
            <a:off x="381000" y="914400"/>
            <a:ext cx="4595557" cy="3052763"/>
          </a:xfrm>
          <a:prstGeom prst="rect">
            <a:avLst/>
          </a:prstGeom>
          <a:noFill/>
          <a:ln w="9525">
            <a:noFill/>
            <a:miter lim="800000"/>
            <a:headEnd/>
            <a:tailEnd/>
          </a:ln>
        </p:spPr>
      </p:pic>
      <p:sp>
        <p:nvSpPr>
          <p:cNvPr id="13" name="TextBox 12"/>
          <p:cNvSpPr txBox="1"/>
          <p:nvPr/>
        </p:nvSpPr>
        <p:spPr>
          <a:xfrm>
            <a:off x="5105400" y="3352800"/>
            <a:ext cx="3657600" cy="369332"/>
          </a:xfrm>
          <a:prstGeom prst="rect">
            <a:avLst/>
          </a:prstGeom>
          <a:noFill/>
        </p:spPr>
        <p:txBody>
          <a:bodyPr wrap="square" rtlCol="0">
            <a:spAutoFit/>
          </a:bodyPr>
          <a:lstStyle/>
          <a:p>
            <a:r>
              <a:rPr lang="en-US" dirty="0" smtClean="0">
                <a:latin typeface="Bernard MT Condensed" pitchFamily="18" charset="0"/>
              </a:rPr>
              <a:t>Various fruits and confections</a:t>
            </a:r>
            <a:endParaRPr lang="en-US" dirty="0">
              <a:latin typeface="Bernard MT Condense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1000" fill="hold"/>
                                        <p:tgtEl>
                                          <p:spTgt spid="11267"/>
                                        </p:tgtEl>
                                        <p:attrNameLst>
                                          <p:attrName>ppt_w</p:attrName>
                                        </p:attrNameLst>
                                      </p:cBhvr>
                                      <p:tavLst>
                                        <p:tav tm="0">
                                          <p:val>
                                            <p:strVal val="#ppt_w+.3"/>
                                          </p:val>
                                        </p:tav>
                                        <p:tav tm="100000">
                                          <p:val>
                                            <p:strVal val="#ppt_w"/>
                                          </p:val>
                                        </p:tav>
                                      </p:tavLst>
                                    </p:anim>
                                    <p:anim calcmode="lin" valueType="num">
                                      <p:cBhvr>
                                        <p:cTn id="8" dur="1000" fill="hold"/>
                                        <p:tgtEl>
                                          <p:spTgt spid="11267"/>
                                        </p:tgtEl>
                                        <p:attrNameLst>
                                          <p:attrName>ppt_h</p:attrName>
                                        </p:attrNameLst>
                                      </p:cBhvr>
                                      <p:tavLst>
                                        <p:tav tm="0">
                                          <p:val>
                                            <p:strVal val="#ppt_h"/>
                                          </p:val>
                                        </p:tav>
                                        <p:tav tm="100000">
                                          <p:val>
                                            <p:strVal val="#ppt_h"/>
                                          </p:val>
                                        </p:tav>
                                      </p:tavLst>
                                    </p:anim>
                                    <p:animEffect transition="in" filter="fade">
                                      <p:cBhvr>
                                        <p:cTn id="9" dur="1000"/>
                                        <p:tgtEl>
                                          <p:spTgt spid="1126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11268"/>
                                        </p:tgtEl>
                                        <p:attrNameLst>
                                          <p:attrName>style.visibility</p:attrName>
                                        </p:attrNameLst>
                                      </p:cBhvr>
                                      <p:to>
                                        <p:strVal val="visible"/>
                                      </p:to>
                                    </p:set>
                                    <p:anim calcmode="lin" valueType="num">
                                      <p:cBhvr>
                                        <p:cTn id="19" dur="500" fill="hold"/>
                                        <p:tgtEl>
                                          <p:spTgt spid="11268"/>
                                        </p:tgtEl>
                                        <p:attrNameLst>
                                          <p:attrName>ppt_w</p:attrName>
                                        </p:attrNameLst>
                                      </p:cBhvr>
                                      <p:tavLst>
                                        <p:tav tm="0">
                                          <p:val>
                                            <p:strVal val="#ppt_w*0.05"/>
                                          </p:val>
                                        </p:tav>
                                        <p:tav tm="100000">
                                          <p:val>
                                            <p:strVal val="#ppt_w"/>
                                          </p:val>
                                        </p:tav>
                                      </p:tavLst>
                                    </p:anim>
                                    <p:anim calcmode="lin" valueType="num">
                                      <p:cBhvr>
                                        <p:cTn id="20" dur="500" fill="hold"/>
                                        <p:tgtEl>
                                          <p:spTgt spid="11268"/>
                                        </p:tgtEl>
                                        <p:attrNameLst>
                                          <p:attrName>ppt_h</p:attrName>
                                        </p:attrNameLst>
                                      </p:cBhvr>
                                      <p:tavLst>
                                        <p:tav tm="0">
                                          <p:val>
                                            <p:strVal val="#ppt_h"/>
                                          </p:val>
                                        </p:tav>
                                        <p:tav tm="100000">
                                          <p:val>
                                            <p:strVal val="#ppt_h"/>
                                          </p:val>
                                        </p:tav>
                                      </p:tavLst>
                                    </p:anim>
                                    <p:anim calcmode="lin" valueType="num">
                                      <p:cBhvr>
                                        <p:cTn id="21" dur="500" fill="hold"/>
                                        <p:tgtEl>
                                          <p:spTgt spid="11268"/>
                                        </p:tgtEl>
                                        <p:attrNameLst>
                                          <p:attrName>ppt_x</p:attrName>
                                        </p:attrNameLst>
                                      </p:cBhvr>
                                      <p:tavLst>
                                        <p:tav tm="0">
                                          <p:val>
                                            <p:strVal val="#ppt_x-.2"/>
                                          </p:val>
                                        </p:tav>
                                        <p:tav tm="100000">
                                          <p:val>
                                            <p:strVal val="#ppt_x"/>
                                          </p:val>
                                        </p:tav>
                                      </p:tavLst>
                                    </p:anim>
                                    <p:anim calcmode="lin" valueType="num">
                                      <p:cBhvr>
                                        <p:cTn id="22" dur="500" fill="hold"/>
                                        <p:tgtEl>
                                          <p:spTgt spid="11268"/>
                                        </p:tgtEl>
                                        <p:attrNameLst>
                                          <p:attrName>ppt_y</p:attrName>
                                        </p:attrNameLst>
                                      </p:cBhvr>
                                      <p:tavLst>
                                        <p:tav tm="0">
                                          <p:val>
                                            <p:strVal val="#ppt_y"/>
                                          </p:val>
                                        </p:tav>
                                        <p:tav tm="100000">
                                          <p:val>
                                            <p:strVal val="#ppt_y"/>
                                          </p:val>
                                        </p:tav>
                                      </p:tavLst>
                                    </p:anim>
                                    <p:animEffect transition="in" filter="fade">
                                      <p:cBhvr>
                                        <p:cTn id="23" dur="500"/>
                                        <p:tgtEl>
                                          <p:spTgt spid="11268"/>
                                        </p:tgtEl>
                                      </p:cBhvr>
                                    </p:animEffect>
                                  </p:childTnLst>
                                </p:cTn>
                              </p:par>
                              <p:par>
                                <p:cTn id="24" presetID="54" presetClass="entr" presetSubtype="0" accel="10000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strVal val="#ppt_w*0.05"/>
                                          </p:val>
                                        </p:tav>
                                        <p:tav tm="100000">
                                          <p:val>
                                            <p:strVal val="#ppt_w"/>
                                          </p:val>
                                        </p:tav>
                                      </p:tavLst>
                                    </p:anim>
                                    <p:anim calcmode="lin" valueType="num">
                                      <p:cBhvr>
                                        <p:cTn id="27" dur="500" fill="hold"/>
                                        <p:tgtEl>
                                          <p:spTgt spid="9"/>
                                        </p:tgtEl>
                                        <p:attrNameLst>
                                          <p:attrName>ppt_h</p:attrName>
                                        </p:attrNameLst>
                                      </p:cBhvr>
                                      <p:tavLst>
                                        <p:tav tm="0">
                                          <p:val>
                                            <p:strVal val="#ppt_h"/>
                                          </p:val>
                                        </p:tav>
                                        <p:tav tm="100000">
                                          <p:val>
                                            <p:strVal val="#ppt_h"/>
                                          </p:val>
                                        </p:tav>
                                      </p:tavLst>
                                    </p:anim>
                                    <p:anim calcmode="lin" valueType="num">
                                      <p:cBhvr>
                                        <p:cTn id="28" dur="500" fill="hold"/>
                                        <p:tgtEl>
                                          <p:spTgt spid="9"/>
                                        </p:tgtEl>
                                        <p:attrNameLst>
                                          <p:attrName>ppt_x</p:attrName>
                                        </p:attrNameLst>
                                      </p:cBhvr>
                                      <p:tavLst>
                                        <p:tav tm="0">
                                          <p:val>
                                            <p:strVal val="#ppt_x-.2"/>
                                          </p:val>
                                        </p:tav>
                                        <p:tav tm="100000">
                                          <p:val>
                                            <p:strVal val="#ppt_x"/>
                                          </p:val>
                                        </p:tav>
                                      </p:tavLst>
                                    </p:anim>
                                    <p:anim calcmode="lin" valueType="num">
                                      <p:cBhvr>
                                        <p:cTn id="29" dur="500" fill="hold"/>
                                        <p:tgtEl>
                                          <p:spTgt spid="9"/>
                                        </p:tgtEl>
                                        <p:attrNameLst>
                                          <p:attrName>ppt_y</p:attrName>
                                        </p:attrNameLst>
                                      </p:cBhvr>
                                      <p:tavLst>
                                        <p:tav tm="0">
                                          <p:val>
                                            <p:strVal val="#ppt_y"/>
                                          </p:val>
                                        </p:tav>
                                        <p:tav tm="100000">
                                          <p:val>
                                            <p:strVal val="#ppt_y"/>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nodeType="clickEffect">
                                  <p:stCondLst>
                                    <p:cond delay="0"/>
                                  </p:stCondLst>
                                  <p:childTnLst>
                                    <p:set>
                                      <p:cBhvr>
                                        <p:cTn id="34" dur="1" fill="hold">
                                          <p:stCondLst>
                                            <p:cond delay="0"/>
                                          </p:stCondLst>
                                        </p:cTn>
                                        <p:tgtEl>
                                          <p:spTgt spid="11269"/>
                                        </p:tgtEl>
                                        <p:attrNameLst>
                                          <p:attrName>style.visibility</p:attrName>
                                        </p:attrNameLst>
                                      </p:cBhvr>
                                      <p:to>
                                        <p:strVal val="visible"/>
                                      </p:to>
                                    </p:set>
                                    <p:anim calcmode="lin" valueType="num">
                                      <p:cBhvr>
                                        <p:cTn id="35" dur="500" decel="50000" fill="hold">
                                          <p:stCondLst>
                                            <p:cond delay="0"/>
                                          </p:stCondLst>
                                        </p:cTn>
                                        <p:tgtEl>
                                          <p:spTgt spid="11269"/>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1269"/>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1269"/>
                                        </p:tgtEl>
                                        <p:attrNameLst>
                                          <p:attrName>ppt_w</p:attrName>
                                        </p:attrNameLst>
                                      </p:cBhvr>
                                      <p:tavLst>
                                        <p:tav tm="0">
                                          <p:val>
                                            <p:strVal val="#ppt_w*.05"/>
                                          </p:val>
                                        </p:tav>
                                        <p:tav tm="100000">
                                          <p:val>
                                            <p:strVal val="#ppt_w"/>
                                          </p:val>
                                        </p:tav>
                                      </p:tavLst>
                                    </p:anim>
                                    <p:anim calcmode="lin" valueType="num">
                                      <p:cBhvr>
                                        <p:cTn id="38" dur="1000" fill="hold"/>
                                        <p:tgtEl>
                                          <p:spTgt spid="11269"/>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1269"/>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1269"/>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1269"/>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1269"/>
                                        </p:tgtEl>
                                      </p:cBhvr>
                                    </p:animEffect>
                                  </p:childTnLst>
                                </p:cTn>
                              </p:par>
                              <p:par>
                                <p:cTn id="43" presetID="25"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8" dur="1000" fill="hold"/>
                                        <p:tgtEl>
                                          <p:spTgt spid="11"/>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11270"/>
                                        </p:tgtEl>
                                        <p:attrNameLst>
                                          <p:attrName>style.visibility</p:attrName>
                                        </p:attrNameLst>
                                      </p:cBhvr>
                                      <p:to>
                                        <p:strVal val="visible"/>
                                      </p:to>
                                    </p:set>
                                    <p:anim calcmode="lin" valueType="num">
                                      <p:cBhvr>
                                        <p:cTn id="57" dur="500" fill="hold"/>
                                        <p:tgtEl>
                                          <p:spTgt spid="11270"/>
                                        </p:tgtEl>
                                        <p:attrNameLst>
                                          <p:attrName>ppt_w</p:attrName>
                                        </p:attrNameLst>
                                      </p:cBhvr>
                                      <p:tavLst>
                                        <p:tav tm="0">
                                          <p:val>
                                            <p:fltVal val="0"/>
                                          </p:val>
                                        </p:tav>
                                        <p:tav tm="100000">
                                          <p:val>
                                            <p:strVal val="#ppt_w"/>
                                          </p:val>
                                        </p:tav>
                                      </p:tavLst>
                                    </p:anim>
                                    <p:anim calcmode="lin" valueType="num">
                                      <p:cBhvr>
                                        <p:cTn id="58" dur="500" fill="hold"/>
                                        <p:tgtEl>
                                          <p:spTgt spid="11270"/>
                                        </p:tgtEl>
                                        <p:attrNameLst>
                                          <p:attrName>ppt_h</p:attrName>
                                        </p:attrNameLst>
                                      </p:cBhvr>
                                      <p:tavLst>
                                        <p:tav tm="0">
                                          <p:val>
                                            <p:strVal val="#ppt_h"/>
                                          </p:val>
                                        </p:tav>
                                        <p:tav tm="100000">
                                          <p:val>
                                            <p:strVal val="#ppt_h"/>
                                          </p:val>
                                        </p:tav>
                                      </p:tavLst>
                                    </p:anim>
                                  </p:childTnLst>
                                </p:cTn>
                              </p:par>
                              <p:par>
                                <p:cTn id="59" presetID="17" presetClass="entr" presetSubtype="1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0" y="0"/>
            <a:ext cx="4762500" cy="8448675"/>
          </a:xfrm>
          <a:prstGeom prst="rect">
            <a:avLst/>
          </a:prstGeom>
          <a:noFill/>
          <a:ln w="9525">
            <a:noFill/>
            <a:miter lim="800000"/>
            <a:headEnd/>
            <a:tailEnd/>
          </a:ln>
        </p:spPr>
      </p:pic>
      <p:sp>
        <p:nvSpPr>
          <p:cNvPr id="5" name="Oval Callout 4"/>
          <p:cNvSpPr/>
          <p:nvPr/>
        </p:nvSpPr>
        <p:spPr>
          <a:xfrm>
            <a:off x="4495800" y="152400"/>
            <a:ext cx="4114800" cy="2514600"/>
          </a:xfrm>
          <a:prstGeom prst="wedgeEllipseCallout">
            <a:avLst>
              <a:gd name="adj1" fmla="val -85231"/>
              <a:gd name="adj2" fmla="val 860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57800" y="838200"/>
            <a:ext cx="3352800" cy="1569660"/>
          </a:xfrm>
          <a:prstGeom prst="rect">
            <a:avLst/>
          </a:prstGeom>
          <a:noFill/>
        </p:spPr>
        <p:txBody>
          <a:bodyPr wrap="square" rtlCol="0">
            <a:spAutoFit/>
          </a:bodyPr>
          <a:lstStyle/>
          <a:p>
            <a:r>
              <a:rPr lang="en-US" sz="4800" dirty="0" smtClean="0">
                <a:latin typeface="Arabic Typesetting" pitchFamily="66" charset="-78"/>
                <a:cs typeface="Arabic Typesetting" pitchFamily="66" charset="-78"/>
              </a:rPr>
              <a:t>Um. Wait. Hello?</a:t>
            </a:r>
          </a:p>
          <a:p>
            <a:r>
              <a:rPr lang="en-US" sz="4800" dirty="0" smtClean="0">
                <a:latin typeface="Arabic Typesetting" pitchFamily="66" charset="-78"/>
                <a:cs typeface="Arabic Typesetting" pitchFamily="66" charset="-78"/>
              </a:rPr>
              <a:t>SPAGHETTI? </a:t>
            </a:r>
            <a:endParaRPr lang="en-US" sz="4800" dirty="0">
              <a:latin typeface="Arabic Typesetting" pitchFamily="66" charset="-78"/>
              <a:cs typeface="Arabic Typesetting" pitchFamily="66" charset="-78"/>
            </a:endParaRPr>
          </a:p>
        </p:txBody>
      </p:sp>
      <p:sp>
        <p:nvSpPr>
          <p:cNvPr id="7" name="TextBox 6"/>
          <p:cNvSpPr txBox="1"/>
          <p:nvPr/>
        </p:nvSpPr>
        <p:spPr>
          <a:xfrm>
            <a:off x="5181600" y="2743200"/>
            <a:ext cx="3657600" cy="4247317"/>
          </a:xfrm>
          <a:prstGeom prst="rect">
            <a:avLst/>
          </a:prstGeom>
          <a:noFill/>
        </p:spPr>
        <p:txBody>
          <a:bodyPr wrap="square" rtlCol="0">
            <a:spAutoFit/>
          </a:bodyPr>
          <a:lstStyle/>
          <a:p>
            <a:r>
              <a:rPr lang="en-US" dirty="0" smtClean="0">
                <a:latin typeface="Bernard MT Condensed" pitchFamily="18" charset="0"/>
              </a:rPr>
              <a:t>Common meals in Renaissance Italy:</a:t>
            </a:r>
          </a:p>
          <a:p>
            <a:endParaRPr lang="en-US" dirty="0" smtClean="0"/>
          </a:p>
          <a:p>
            <a:pPr>
              <a:buFont typeface="Arial" pitchFamily="34" charset="0"/>
              <a:buChar char="•"/>
            </a:pPr>
            <a:r>
              <a:rPr lang="en-US" dirty="0" smtClean="0"/>
              <a:t> Pasta: lasagna, ravioli, and pizza were prepared (without tomato sauce!)</a:t>
            </a:r>
          </a:p>
          <a:p>
            <a:pPr>
              <a:buFont typeface="Arial" pitchFamily="34" charset="0"/>
              <a:buChar char="•"/>
            </a:pPr>
            <a:r>
              <a:rPr lang="en-US" dirty="0"/>
              <a:t> </a:t>
            </a:r>
            <a:r>
              <a:rPr lang="en-US" dirty="0" smtClean="0"/>
              <a:t>Bread: hard biscuits</a:t>
            </a:r>
          </a:p>
          <a:p>
            <a:pPr>
              <a:buFont typeface="Arial" pitchFamily="34" charset="0"/>
              <a:buChar char="•"/>
            </a:pPr>
            <a:r>
              <a:rPr lang="en-US" dirty="0"/>
              <a:t> </a:t>
            </a:r>
            <a:r>
              <a:rPr lang="en-US" dirty="0" smtClean="0"/>
              <a:t>Cheese: mozzarella and pecorino</a:t>
            </a:r>
          </a:p>
          <a:p>
            <a:pPr>
              <a:buFont typeface="Arial" pitchFamily="34" charset="0"/>
              <a:buChar char="•"/>
            </a:pPr>
            <a:r>
              <a:rPr lang="en-US" dirty="0"/>
              <a:t> </a:t>
            </a:r>
            <a:r>
              <a:rPr lang="en-US" dirty="0" smtClean="0"/>
              <a:t>Risotto</a:t>
            </a:r>
          </a:p>
          <a:p>
            <a:pPr>
              <a:buFont typeface="Arial" pitchFamily="34" charset="0"/>
              <a:buChar char="•"/>
            </a:pPr>
            <a:r>
              <a:rPr lang="en-US" dirty="0"/>
              <a:t> </a:t>
            </a:r>
            <a:r>
              <a:rPr lang="en-US" dirty="0" err="1" smtClean="0"/>
              <a:t>Omelettes</a:t>
            </a:r>
            <a:endParaRPr lang="en-US" dirty="0"/>
          </a:p>
          <a:p>
            <a:pPr>
              <a:buFont typeface="Arial" pitchFamily="34" charset="0"/>
              <a:buChar char="•"/>
            </a:pPr>
            <a:r>
              <a:rPr lang="en-US" dirty="0" smtClean="0"/>
              <a:t> Meatballs</a:t>
            </a:r>
          </a:p>
          <a:p>
            <a:pPr>
              <a:buFont typeface="Arial" pitchFamily="34" charset="0"/>
              <a:buChar char="•"/>
            </a:pPr>
            <a:r>
              <a:rPr lang="en-US" dirty="0"/>
              <a:t> </a:t>
            </a:r>
            <a:r>
              <a:rPr lang="en-US" dirty="0" smtClean="0"/>
              <a:t>Fresh fruit in season; dried fruit out of season</a:t>
            </a:r>
          </a:p>
          <a:p>
            <a:pPr>
              <a:buFont typeface="Arial" pitchFamily="34" charset="0"/>
              <a:buChar char="•"/>
            </a:pPr>
            <a:r>
              <a:rPr lang="en-US" dirty="0"/>
              <a:t> </a:t>
            </a:r>
            <a:r>
              <a:rPr lang="en-US" dirty="0" smtClean="0"/>
              <a:t>Soups for rich and poor alike</a:t>
            </a:r>
          </a:p>
          <a:p>
            <a:pPr>
              <a:buFont typeface="Arial" pitchFamily="34" charset="0"/>
              <a:buChar char="•"/>
            </a:pPr>
            <a:r>
              <a:rPr lang="en-US" dirty="0"/>
              <a:t> </a:t>
            </a:r>
            <a:r>
              <a:rPr lang="en-US" dirty="0" smtClean="0"/>
              <a:t>Cheesecake and flan for dessert</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Engravers MT" pitchFamily="18" charset="0"/>
              </a:rPr>
              <a:t>On the Table</a:t>
            </a:r>
            <a:endParaRPr lang="en-US" dirty="0">
              <a:latin typeface="Engravers MT" pitchFamily="18" charset="0"/>
            </a:endParaRPr>
          </a:p>
        </p:txBody>
      </p:sp>
      <p:sp>
        <p:nvSpPr>
          <p:cNvPr id="3" name="Text Placeholder 2"/>
          <p:cNvSpPr>
            <a:spLocks noGrp="1"/>
          </p:cNvSpPr>
          <p:nvPr>
            <p:ph type="body" idx="1"/>
          </p:nvPr>
        </p:nvSpPr>
        <p:spPr>
          <a:xfrm>
            <a:off x="533400" y="1143000"/>
            <a:ext cx="4040188" cy="639762"/>
          </a:xfrm>
        </p:spPr>
        <p:txBody>
          <a:bodyPr/>
          <a:lstStyle/>
          <a:p>
            <a:r>
              <a:rPr lang="en-US" dirty="0" smtClean="0"/>
              <a:t>Lower class	</a:t>
            </a:r>
            <a:endParaRPr lang="en-US" dirty="0"/>
          </a:p>
        </p:txBody>
      </p:sp>
      <p:sp>
        <p:nvSpPr>
          <p:cNvPr id="4" name="Text Placeholder 3"/>
          <p:cNvSpPr>
            <a:spLocks noGrp="1"/>
          </p:cNvSpPr>
          <p:nvPr>
            <p:ph type="body" sz="half" idx="3"/>
          </p:nvPr>
        </p:nvSpPr>
        <p:spPr>
          <a:xfrm>
            <a:off x="4724400" y="3429000"/>
            <a:ext cx="4041775" cy="639762"/>
          </a:xfrm>
        </p:spPr>
        <p:txBody>
          <a:bodyPr/>
          <a:lstStyle/>
          <a:p>
            <a:r>
              <a:rPr lang="en-US" dirty="0" smtClean="0"/>
              <a:t>Upper class</a:t>
            </a:r>
            <a:endParaRPr lang="en-US" dirty="0"/>
          </a:p>
        </p:txBody>
      </p:sp>
      <p:sp>
        <p:nvSpPr>
          <p:cNvPr id="5" name="Content Placeholder 4"/>
          <p:cNvSpPr>
            <a:spLocks noGrp="1"/>
          </p:cNvSpPr>
          <p:nvPr>
            <p:ph sz="quarter" idx="2"/>
          </p:nvPr>
        </p:nvSpPr>
        <p:spPr>
          <a:xfrm>
            <a:off x="609600" y="1752600"/>
            <a:ext cx="4040188" cy="3951288"/>
          </a:xfrm>
        </p:spPr>
        <p:txBody>
          <a:bodyPr/>
          <a:lstStyle/>
          <a:p>
            <a:r>
              <a:rPr lang="en-US" dirty="0" smtClean="0"/>
              <a:t>Bread, and lots of it</a:t>
            </a:r>
          </a:p>
          <a:p>
            <a:r>
              <a:rPr lang="en-US" dirty="0" smtClean="0"/>
              <a:t>Some meat</a:t>
            </a:r>
          </a:p>
          <a:p>
            <a:r>
              <a:rPr lang="en-US" dirty="0" smtClean="0"/>
              <a:t>Homegrown veggies</a:t>
            </a:r>
          </a:p>
          <a:p>
            <a:r>
              <a:rPr lang="en-US" dirty="0" smtClean="0"/>
              <a:t>Some Fruits</a:t>
            </a:r>
          </a:p>
          <a:p>
            <a:r>
              <a:rPr lang="en-US" dirty="0" smtClean="0"/>
              <a:t>Ale or Mead</a:t>
            </a:r>
            <a:endParaRPr lang="en-US" dirty="0"/>
          </a:p>
        </p:txBody>
      </p:sp>
      <p:sp>
        <p:nvSpPr>
          <p:cNvPr id="6" name="Content Placeholder 5"/>
          <p:cNvSpPr>
            <a:spLocks noGrp="1"/>
          </p:cNvSpPr>
          <p:nvPr>
            <p:ph sz="quarter" idx="4"/>
          </p:nvPr>
        </p:nvSpPr>
        <p:spPr>
          <a:xfrm>
            <a:off x="4572000" y="4038600"/>
            <a:ext cx="4041775" cy="2819400"/>
          </a:xfrm>
        </p:spPr>
        <p:txBody>
          <a:bodyPr/>
          <a:lstStyle/>
          <a:p>
            <a:r>
              <a:rPr lang="en-US" dirty="0" smtClean="0"/>
              <a:t>Lots of different meats</a:t>
            </a:r>
          </a:p>
          <a:p>
            <a:r>
              <a:rPr lang="en-US" dirty="0" smtClean="0"/>
              <a:t>Fruit</a:t>
            </a:r>
          </a:p>
          <a:p>
            <a:r>
              <a:rPr lang="en-US" dirty="0" smtClean="0"/>
              <a:t>Anything spicy or salty</a:t>
            </a:r>
          </a:p>
          <a:p>
            <a:r>
              <a:rPr lang="en-US" dirty="0" smtClean="0"/>
              <a:t>Multi Course Meals</a:t>
            </a:r>
          </a:p>
          <a:p>
            <a:r>
              <a:rPr lang="en-US" dirty="0" smtClean="0"/>
              <a:t>Very little veggies</a:t>
            </a:r>
          </a:p>
          <a:p>
            <a:r>
              <a:rPr lang="en-US" dirty="0" smtClean="0"/>
              <a:t>Ale, Mead, and Wine</a:t>
            </a:r>
            <a:endParaRPr lang="en-US" dirty="0"/>
          </a:p>
        </p:txBody>
      </p:sp>
      <p:pic>
        <p:nvPicPr>
          <p:cNvPr id="16386" name="Picture 2"/>
          <p:cNvPicPr>
            <a:picLocks noChangeAspect="1" noChangeArrowheads="1"/>
          </p:cNvPicPr>
          <p:nvPr/>
        </p:nvPicPr>
        <p:blipFill>
          <a:blip r:embed="rId3" cstate="print"/>
          <a:srcRect/>
          <a:stretch>
            <a:fillRect/>
          </a:stretch>
        </p:blipFill>
        <p:spPr bwMode="auto">
          <a:xfrm>
            <a:off x="609600" y="4114800"/>
            <a:ext cx="3371850" cy="2362200"/>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4724400" y="990600"/>
            <a:ext cx="2998860" cy="2619375"/>
          </a:xfrm>
          <a:prstGeom prst="rect">
            <a:avLst/>
          </a:prstGeom>
          <a:noFill/>
          <a:ln w="9525">
            <a:noFill/>
            <a:miter lim="800000"/>
            <a:headEnd/>
            <a:tailEnd/>
          </a:ln>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8841547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28600"/>
            <a:ext cx="4114800" cy="1162050"/>
          </a:xfrm>
        </p:spPr>
        <p:txBody>
          <a:bodyPr>
            <a:noAutofit/>
          </a:bodyPr>
          <a:lstStyle/>
          <a:p>
            <a:r>
              <a:rPr lang="en-US" sz="3200" dirty="0" smtClean="0">
                <a:latin typeface="Engravers MT" pitchFamily="18" charset="0"/>
              </a:rPr>
              <a:t>What’s to drink?</a:t>
            </a:r>
            <a:endParaRPr lang="en-US" sz="3200" dirty="0">
              <a:latin typeface="Engravers MT" pitchFamily="18" charset="0"/>
            </a:endParaRPr>
          </a:p>
        </p:txBody>
      </p:sp>
      <p:sp>
        <p:nvSpPr>
          <p:cNvPr id="3" name="Text Placeholder 2"/>
          <p:cNvSpPr>
            <a:spLocks noGrp="1"/>
          </p:cNvSpPr>
          <p:nvPr>
            <p:ph type="body" idx="2"/>
          </p:nvPr>
        </p:nvSpPr>
        <p:spPr>
          <a:xfrm>
            <a:off x="762000" y="2819400"/>
            <a:ext cx="3581400" cy="4691063"/>
          </a:xfrm>
        </p:spPr>
        <p:txBody>
          <a:bodyPr>
            <a:normAutofit/>
          </a:bodyPr>
          <a:lstStyle/>
          <a:p>
            <a:r>
              <a:rPr lang="en-US" sz="2000" dirty="0" smtClean="0"/>
              <a:t>Water was thought to be unclean and was not considered as drinkable.</a:t>
            </a:r>
          </a:p>
          <a:p>
            <a:endParaRPr lang="en-US" sz="2000" dirty="0"/>
          </a:p>
          <a:p>
            <a:r>
              <a:rPr lang="en-US" sz="2000" dirty="0" smtClean="0"/>
              <a:t>Ale and Mead were the best/only choices of the lower class.</a:t>
            </a:r>
          </a:p>
          <a:p>
            <a:endParaRPr lang="en-US" sz="2000" dirty="0"/>
          </a:p>
          <a:p>
            <a:r>
              <a:rPr lang="en-US" sz="2000" dirty="0" smtClean="0"/>
              <a:t>While still drinking Ale and Mead the upper class also had a selection of wine at the dinner table. </a:t>
            </a:r>
            <a:endParaRPr lang="en-US" sz="20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4648200" y="1752600"/>
            <a:ext cx="3592168" cy="4591059"/>
          </a:xfrm>
        </p:spPr>
      </p:pic>
      <p:pic>
        <p:nvPicPr>
          <p:cNvPr id="18434" name="Picture 2"/>
          <p:cNvPicPr>
            <a:picLocks noChangeAspect="1" noChangeArrowheads="1"/>
          </p:cNvPicPr>
          <p:nvPr/>
        </p:nvPicPr>
        <p:blipFill>
          <a:blip r:embed="rId4" cstate="print"/>
          <a:srcRect/>
          <a:stretch>
            <a:fillRect/>
          </a:stretch>
        </p:blipFill>
        <p:spPr bwMode="auto">
          <a:xfrm>
            <a:off x="914400" y="152400"/>
            <a:ext cx="2514599" cy="2480023"/>
          </a:xfrm>
          <a:prstGeom prst="rect">
            <a:avLst/>
          </a:prstGeom>
          <a:noFill/>
          <a:ln w="9525">
            <a:noFill/>
            <a:miter lim="800000"/>
            <a:headEnd/>
            <a:tailEnd/>
          </a:ln>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1782518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5257800" cy="1162050"/>
          </a:xfrm>
        </p:spPr>
        <p:txBody>
          <a:bodyPr>
            <a:noAutofit/>
          </a:bodyPr>
          <a:lstStyle/>
          <a:p>
            <a:r>
              <a:rPr lang="en-US" sz="2800" dirty="0" smtClean="0">
                <a:latin typeface="Engravers MT" pitchFamily="18" charset="0"/>
              </a:rPr>
              <a:t>How long’s that going to keep?</a:t>
            </a:r>
            <a:endParaRPr lang="en-US" sz="2800" dirty="0">
              <a:latin typeface="Engravers MT" pitchFamily="18" charset="0"/>
            </a:endParaRPr>
          </a:p>
        </p:txBody>
      </p:sp>
      <p:sp>
        <p:nvSpPr>
          <p:cNvPr id="3" name="Text Placeholder 2"/>
          <p:cNvSpPr>
            <a:spLocks noGrp="1"/>
          </p:cNvSpPr>
          <p:nvPr>
            <p:ph type="body" idx="2"/>
          </p:nvPr>
        </p:nvSpPr>
        <p:spPr>
          <a:xfrm>
            <a:off x="1143000" y="1447800"/>
            <a:ext cx="3008313" cy="4691063"/>
          </a:xfrm>
        </p:spPr>
        <p:txBody>
          <a:bodyPr>
            <a:normAutofit/>
          </a:bodyPr>
          <a:lstStyle/>
          <a:p>
            <a:r>
              <a:rPr lang="en-US" sz="2000" dirty="0" smtClean="0"/>
              <a:t>Food preservation was a big problem due to lack </a:t>
            </a:r>
            <a:r>
              <a:rPr lang="en-US" sz="2000" dirty="0"/>
              <a:t>of </a:t>
            </a:r>
            <a:r>
              <a:rPr lang="en-US" sz="2000" dirty="0" smtClean="0"/>
              <a:t>refrigeration</a:t>
            </a:r>
            <a:r>
              <a:rPr lang="en-US" sz="2000" dirty="0"/>
              <a:t>.</a:t>
            </a:r>
            <a:endParaRPr lang="en-US" sz="2000" dirty="0" smtClean="0"/>
          </a:p>
          <a:p>
            <a:endParaRPr lang="en-US" sz="2000" dirty="0" smtClean="0"/>
          </a:p>
          <a:p>
            <a:r>
              <a:rPr lang="en-US" sz="2000" dirty="0" smtClean="0"/>
              <a:t>Options to preserve food:</a:t>
            </a:r>
          </a:p>
          <a:p>
            <a:endParaRPr lang="en-US" sz="2000" dirty="0"/>
          </a:p>
          <a:p>
            <a:pPr marL="285750" indent="-285750">
              <a:buFont typeface="Wingdings" pitchFamily="2" charset="2"/>
              <a:buChar char="q"/>
            </a:pPr>
            <a:r>
              <a:rPr lang="en-US" sz="2000" dirty="0" smtClean="0"/>
              <a:t>Salting</a:t>
            </a:r>
          </a:p>
          <a:p>
            <a:pPr marL="285750" indent="-285750">
              <a:buFont typeface="Wingdings" pitchFamily="2" charset="2"/>
              <a:buChar char="q"/>
            </a:pPr>
            <a:r>
              <a:rPr lang="en-US" sz="2000" dirty="0" smtClean="0"/>
              <a:t>Pickling</a:t>
            </a:r>
          </a:p>
          <a:p>
            <a:pPr marL="285750" indent="-285750">
              <a:buFont typeface="Wingdings" pitchFamily="2" charset="2"/>
              <a:buChar char="q"/>
            </a:pPr>
            <a:r>
              <a:rPr lang="en-US" sz="2000" dirty="0" smtClean="0"/>
              <a:t>Smoking</a:t>
            </a:r>
          </a:p>
          <a:p>
            <a:pPr marL="285750" indent="-285750">
              <a:buFont typeface="Wingdings" pitchFamily="2" charset="2"/>
              <a:buChar char="q"/>
            </a:pPr>
            <a:r>
              <a:rPr lang="en-US" sz="2000" dirty="0" smtClean="0"/>
              <a:t>Jams</a:t>
            </a:r>
          </a:p>
          <a:p>
            <a:pPr marL="285750" indent="-285750">
              <a:buFont typeface="Wingdings" pitchFamily="2" charset="2"/>
              <a:buChar char="q"/>
            </a:pPr>
            <a:r>
              <a:rPr lang="en-US" sz="2000" dirty="0" smtClean="0"/>
              <a:t>The Stillroom</a:t>
            </a:r>
            <a:endParaRPr lang="en-US" sz="20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4724399" y="1371600"/>
            <a:ext cx="3507889" cy="4610886"/>
          </a:xfrm>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5687533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86200" cy="1162050"/>
          </a:xfrm>
        </p:spPr>
        <p:txBody>
          <a:bodyPr>
            <a:normAutofit/>
          </a:bodyPr>
          <a:lstStyle/>
          <a:p>
            <a:r>
              <a:rPr lang="en-US" sz="4000" dirty="0" smtClean="0">
                <a:latin typeface="Engravers MT" pitchFamily="18" charset="0"/>
              </a:rPr>
              <a:t>Cooking</a:t>
            </a:r>
            <a:endParaRPr lang="en-US" sz="4000" dirty="0">
              <a:latin typeface="Engravers MT" pitchFamily="18" charset="0"/>
            </a:endParaRPr>
          </a:p>
        </p:txBody>
      </p:sp>
      <p:sp>
        <p:nvSpPr>
          <p:cNvPr id="3" name="Text Placeholder 2"/>
          <p:cNvSpPr>
            <a:spLocks noGrp="1"/>
          </p:cNvSpPr>
          <p:nvPr>
            <p:ph type="body" idx="2"/>
          </p:nvPr>
        </p:nvSpPr>
        <p:spPr>
          <a:xfrm>
            <a:off x="533400" y="1600200"/>
            <a:ext cx="3008313" cy="4691063"/>
          </a:xfrm>
        </p:spPr>
        <p:txBody>
          <a:bodyPr>
            <a:normAutofit/>
          </a:bodyPr>
          <a:lstStyle/>
          <a:p>
            <a:r>
              <a:rPr lang="en-US" sz="2000" dirty="0" smtClean="0"/>
              <a:t>Foods were prepared in a variety of ways including:</a:t>
            </a:r>
          </a:p>
          <a:p>
            <a:pPr marL="285750" indent="-285750">
              <a:buFont typeface="Wingdings" pitchFamily="2" charset="2"/>
              <a:buChar char="q"/>
            </a:pPr>
            <a:r>
              <a:rPr lang="en-US" sz="2000" dirty="0" smtClean="0"/>
              <a:t>Spit</a:t>
            </a:r>
          </a:p>
          <a:p>
            <a:pPr marL="285750" indent="-285750">
              <a:buFont typeface="Wingdings" pitchFamily="2" charset="2"/>
              <a:buChar char="q"/>
            </a:pPr>
            <a:r>
              <a:rPr lang="en-US" sz="2000" dirty="0" smtClean="0"/>
              <a:t>Roasting</a:t>
            </a:r>
          </a:p>
          <a:p>
            <a:pPr marL="285750" indent="-285750">
              <a:buFont typeface="Wingdings" pitchFamily="2" charset="2"/>
              <a:buChar char="q"/>
            </a:pPr>
            <a:r>
              <a:rPr lang="en-US" sz="2000" dirty="0" smtClean="0"/>
              <a:t>Baking</a:t>
            </a:r>
          </a:p>
          <a:p>
            <a:pPr marL="285750" indent="-285750">
              <a:buFont typeface="Wingdings" pitchFamily="2" charset="2"/>
              <a:buChar char="q"/>
            </a:pPr>
            <a:r>
              <a:rPr lang="en-US" sz="2000" dirty="0" smtClean="0"/>
              <a:t>Boiling</a:t>
            </a:r>
          </a:p>
          <a:p>
            <a:pPr marL="285750" indent="-285750">
              <a:buFont typeface="Wingdings" pitchFamily="2" charset="2"/>
              <a:buChar char="q"/>
            </a:pPr>
            <a:r>
              <a:rPr lang="en-US" sz="2000" dirty="0" smtClean="0"/>
              <a:t>Smoking</a:t>
            </a:r>
          </a:p>
          <a:p>
            <a:pPr marL="285750" indent="-285750">
              <a:buFont typeface="Wingdings" pitchFamily="2" charset="2"/>
              <a:buChar char="q"/>
            </a:pPr>
            <a:r>
              <a:rPr lang="en-US" sz="2000" dirty="0" smtClean="0"/>
              <a:t>Frying</a:t>
            </a:r>
          </a:p>
          <a:p>
            <a:endParaRPr lang="en-US" sz="2000" dirty="0"/>
          </a:p>
          <a:p>
            <a:r>
              <a:rPr lang="en-US" sz="2000" dirty="0" smtClean="0"/>
              <a:t>Food was normally purchased from small markets and fairs.</a:t>
            </a:r>
            <a:endParaRPr lang="en-US" sz="20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3733800" y="1828800"/>
            <a:ext cx="5204497" cy="3872706"/>
          </a:xfrm>
        </p:spPr>
      </p:pic>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410953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5410200" cy="990600"/>
          </a:xfrm>
        </p:spPr>
        <p:txBody>
          <a:bodyPr>
            <a:noAutofit/>
          </a:bodyPr>
          <a:lstStyle/>
          <a:p>
            <a:r>
              <a:rPr lang="en-US" sz="4000" dirty="0" smtClean="0">
                <a:latin typeface="Engravers MT" pitchFamily="18" charset="0"/>
              </a:rPr>
              <a:t>Party Time!!</a:t>
            </a:r>
            <a:endParaRPr lang="en-US" sz="4000" dirty="0">
              <a:latin typeface="Engravers MT" pitchFamily="18" charset="0"/>
            </a:endParaRPr>
          </a:p>
        </p:txBody>
      </p:sp>
      <p:sp>
        <p:nvSpPr>
          <p:cNvPr id="3" name="Text Placeholder 2"/>
          <p:cNvSpPr>
            <a:spLocks noGrp="1"/>
          </p:cNvSpPr>
          <p:nvPr>
            <p:ph type="body" idx="2"/>
          </p:nvPr>
        </p:nvSpPr>
        <p:spPr>
          <a:xfrm>
            <a:off x="457200" y="990600"/>
            <a:ext cx="3008313" cy="4691063"/>
          </a:xfrm>
        </p:spPr>
        <p:txBody>
          <a:bodyPr>
            <a:noAutofit/>
          </a:bodyPr>
          <a:lstStyle/>
          <a:p>
            <a:r>
              <a:rPr lang="en-US" sz="1600" dirty="0" smtClean="0"/>
              <a:t>First Course:</a:t>
            </a:r>
          </a:p>
          <a:p>
            <a:pPr marL="285750" indent="-285750">
              <a:buFont typeface="Arial" pitchFamily="34" charset="0"/>
              <a:buChar char="•"/>
            </a:pPr>
            <a:r>
              <a:rPr lang="en-US" sz="1600" dirty="0" smtClean="0"/>
              <a:t>Rabbit</a:t>
            </a:r>
          </a:p>
          <a:p>
            <a:pPr marL="285750" indent="-285750">
              <a:buFont typeface="Arial" pitchFamily="34" charset="0"/>
              <a:buChar char="•"/>
            </a:pPr>
            <a:r>
              <a:rPr lang="en-US" sz="1600" dirty="0" smtClean="0"/>
              <a:t>Deer</a:t>
            </a:r>
          </a:p>
          <a:p>
            <a:pPr marL="285750" indent="-285750">
              <a:buFont typeface="Arial" pitchFamily="34" charset="0"/>
              <a:buChar char="•"/>
            </a:pPr>
            <a:r>
              <a:rPr lang="en-US" sz="1600" dirty="0" smtClean="0"/>
              <a:t>Stuffed Chicken</a:t>
            </a:r>
          </a:p>
          <a:p>
            <a:pPr marL="285750" indent="-285750">
              <a:buFont typeface="Arial" pitchFamily="34" charset="0"/>
              <a:buChar char="•"/>
            </a:pPr>
            <a:r>
              <a:rPr lang="en-US" sz="1600" dirty="0" smtClean="0"/>
              <a:t>Veal</a:t>
            </a:r>
          </a:p>
          <a:p>
            <a:pPr marL="285750" indent="-285750">
              <a:buFont typeface="Arial" pitchFamily="34" charset="0"/>
              <a:buChar char="•"/>
            </a:pPr>
            <a:r>
              <a:rPr lang="en-US" sz="1600" dirty="0" smtClean="0"/>
              <a:t>A Pie that contained the meat from 1 deer, gosling, six chickens, ten pigeons, 1 rabbit.</a:t>
            </a:r>
          </a:p>
          <a:p>
            <a:r>
              <a:rPr lang="en-US" sz="1600" dirty="0" smtClean="0"/>
              <a:t>Second Course:</a:t>
            </a:r>
          </a:p>
          <a:p>
            <a:pPr marL="285750" indent="-285750">
              <a:buFont typeface="Arial" pitchFamily="34" charset="0"/>
              <a:buChar char="•"/>
            </a:pPr>
            <a:r>
              <a:rPr lang="en-US" sz="1600" dirty="0" smtClean="0"/>
              <a:t>Deer, Pig, Sturgeon cooked in parsley and vinegar.</a:t>
            </a:r>
          </a:p>
          <a:p>
            <a:pPr marL="285750" indent="-285750">
              <a:buFont typeface="Arial" pitchFamily="34" charset="0"/>
              <a:buChar char="•"/>
            </a:pPr>
            <a:r>
              <a:rPr lang="en-US" sz="1600" dirty="0" smtClean="0"/>
              <a:t>Goat, chickens, pigeons, rabbits</a:t>
            </a:r>
          </a:p>
          <a:p>
            <a:r>
              <a:rPr lang="en-US" sz="1600" dirty="0" smtClean="0"/>
              <a:t>Third Course</a:t>
            </a:r>
          </a:p>
          <a:p>
            <a:pPr marL="285750" indent="-285750">
              <a:buFont typeface="Arial" pitchFamily="34" charset="0"/>
              <a:buChar char="•"/>
            </a:pPr>
            <a:r>
              <a:rPr lang="en-US" sz="1600" dirty="0" smtClean="0"/>
              <a:t>Wafers dipped in jelly</a:t>
            </a:r>
          </a:p>
          <a:p>
            <a:r>
              <a:rPr lang="en-US" sz="1600" dirty="0" smtClean="0"/>
              <a:t>Fourth Course:</a:t>
            </a:r>
          </a:p>
          <a:p>
            <a:pPr marL="285750" indent="-285750">
              <a:buFont typeface="Arial" pitchFamily="34" charset="0"/>
              <a:buChar char="•"/>
            </a:pPr>
            <a:r>
              <a:rPr lang="en-US" sz="1600" dirty="0" smtClean="0"/>
              <a:t>Cream covered in fennel seeds preserved in sugar</a:t>
            </a:r>
          </a:p>
          <a:p>
            <a:pPr marL="285750" indent="-285750">
              <a:buFont typeface="Arial" pitchFamily="34" charset="0"/>
              <a:buChar char="•"/>
            </a:pPr>
            <a:r>
              <a:rPr lang="en-US" sz="1600" dirty="0" smtClean="0"/>
              <a:t>Slices of cheese and strawberries</a:t>
            </a:r>
            <a:endParaRPr lang="en-US" sz="16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xmlns="" xmlns:p="http://schemas.openxmlformats.org/presentationml/2006/main" xmlns:r="http://schemas.openxmlformats.org/officeDocument/2006/relationships" xmlns:a="http://schemas.openxmlformats.org/drawingml/2006/main" val="0"/>
              </a:ext>
            </a:extLst>
          </a:blip>
          <a:stretch>
            <a:fillRect/>
          </a:stretch>
        </p:blipFill>
        <p:spPr>
          <a:xfrm>
            <a:off x="3352800" y="2819400"/>
            <a:ext cx="5586133" cy="2648744"/>
          </a:xfrm>
        </p:spPr>
      </p:pic>
      <p:sp>
        <p:nvSpPr>
          <p:cNvPr id="7" name="TextBox 6"/>
          <p:cNvSpPr txBox="1"/>
          <p:nvPr/>
        </p:nvSpPr>
        <p:spPr>
          <a:xfrm>
            <a:off x="3733800" y="1066800"/>
            <a:ext cx="4286686" cy="1354217"/>
          </a:xfrm>
          <a:prstGeom prst="rect">
            <a:avLst/>
          </a:prstGeom>
          <a:noFill/>
        </p:spPr>
        <p:txBody>
          <a:bodyPr wrap="none" rtlCol="0">
            <a:spAutoFit/>
          </a:bodyPr>
          <a:lstStyle/>
          <a:p>
            <a:r>
              <a:rPr lang="en-US" sz="1600" dirty="0" smtClean="0"/>
              <a:t>Fifth Course</a:t>
            </a:r>
          </a:p>
          <a:p>
            <a:pPr marL="285750" indent="-285750">
              <a:buFont typeface="Arial" pitchFamily="34" charset="0"/>
              <a:buChar char="•"/>
            </a:pPr>
            <a:r>
              <a:rPr lang="en-US" sz="1600" dirty="0" smtClean="0"/>
              <a:t>Everything is prepared in wines and preserves</a:t>
            </a:r>
          </a:p>
          <a:p>
            <a:pPr marL="285750" indent="-285750">
              <a:buFont typeface="Arial" pitchFamily="34" charset="0"/>
              <a:buChar char="•"/>
            </a:pPr>
            <a:r>
              <a:rPr lang="en-US" sz="1600" dirty="0" smtClean="0"/>
              <a:t>Fruits </a:t>
            </a:r>
          </a:p>
          <a:p>
            <a:pPr marL="285750" indent="-285750">
              <a:buFont typeface="Arial" pitchFamily="34" charset="0"/>
              <a:buChar char="•"/>
            </a:pPr>
            <a:r>
              <a:rPr lang="en-US" sz="1600" dirty="0" smtClean="0"/>
              <a:t>Sweet Pastries</a:t>
            </a:r>
          </a:p>
          <a:p>
            <a:endParaRPr lang="en-US" dirty="0"/>
          </a:p>
        </p:txBody>
      </p:sp>
    </p:spTree>
    <p:extLst>
      <p:ext uri="{BB962C8B-B14F-4D97-AF65-F5344CB8AC3E}">
        <p14:creationId xmlns:p14="http://schemas.microsoft.com/office/powerpoint/2010/main" xmlns="" xmlns:p="http://schemas.openxmlformats.org/presentationml/2006/main" xmlns:r="http://schemas.openxmlformats.org/officeDocument/2006/relationships" xmlns:a="http://schemas.openxmlformats.org/drawingml/2006/main" val="2308596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686925" cy="6934200"/>
          </a:xfrm>
          <a:prstGeom prst="rect">
            <a:avLst/>
          </a:prstGeom>
          <a:noFill/>
          <a:ln w="9525">
            <a:noFill/>
            <a:miter lim="800000"/>
            <a:headEnd/>
            <a:tailEnd/>
          </a:ln>
        </p:spPr>
      </p:pic>
      <p:sp>
        <p:nvSpPr>
          <p:cNvPr id="5" name="TextBox 4"/>
          <p:cNvSpPr txBox="1"/>
          <p:nvPr/>
        </p:nvSpPr>
        <p:spPr>
          <a:xfrm>
            <a:off x="2362200" y="457200"/>
            <a:ext cx="3962400" cy="1569660"/>
          </a:xfrm>
          <a:prstGeom prst="rect">
            <a:avLst/>
          </a:prstGeom>
          <a:noFill/>
        </p:spPr>
        <p:txBody>
          <a:bodyPr wrap="square" rtlCol="0">
            <a:spAutoFit/>
          </a:bodyPr>
          <a:lstStyle/>
          <a:p>
            <a:r>
              <a:rPr lang="en-US" sz="9600" dirty="0" smtClean="0">
                <a:latin typeface="Orange LET" pitchFamily="2" charset="0"/>
              </a:rPr>
              <a:t>Plague</a:t>
            </a:r>
            <a:endParaRPr lang="en-US" sz="9600" dirty="0">
              <a:latin typeface="Orange LET" pitchFamily="2"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62400" y="457200"/>
            <a:ext cx="5181600" cy="3124200"/>
          </a:xfrm>
          <a:noFill/>
        </p:spPr>
        <p:txBody>
          <a:bodyPr>
            <a:normAutofit/>
          </a:bodyPr>
          <a:lstStyle/>
          <a:p>
            <a:pPr algn="l">
              <a:buFont typeface="Arial" pitchFamily="34" charset="0"/>
              <a:buChar char="•"/>
            </a:pPr>
            <a:r>
              <a:rPr lang="en-US" sz="2200" dirty="0">
                <a:solidFill>
                  <a:schemeClr val="tx1"/>
                </a:solidFill>
              </a:rPr>
              <a:t> </a:t>
            </a:r>
            <a:r>
              <a:rPr lang="en-US" sz="2200" dirty="0" smtClean="0">
                <a:solidFill>
                  <a:schemeClr val="tx1"/>
                </a:solidFill>
              </a:rPr>
              <a:t>The plague afflicting Elizabethan citizens was known as the Bubonic Plague (</a:t>
            </a:r>
            <a:r>
              <a:rPr lang="en-US" sz="2200" dirty="0" err="1" smtClean="0">
                <a:solidFill>
                  <a:schemeClr val="tx1"/>
                </a:solidFill>
              </a:rPr>
              <a:t>or“The</a:t>
            </a:r>
            <a:r>
              <a:rPr lang="en-US" sz="2200" dirty="0" smtClean="0">
                <a:solidFill>
                  <a:schemeClr val="tx1"/>
                </a:solidFill>
              </a:rPr>
              <a:t> Black Death”)</a:t>
            </a:r>
          </a:p>
          <a:p>
            <a:pPr algn="l">
              <a:buFont typeface="Arial" pitchFamily="34" charset="0"/>
              <a:buChar char="•"/>
            </a:pPr>
            <a:r>
              <a:rPr lang="en-US" sz="2200" dirty="0" smtClean="0">
                <a:solidFill>
                  <a:schemeClr val="tx1"/>
                </a:solidFill>
              </a:rPr>
              <a:t> Though some believe the plague was spread through food, it was not. In actually it was the rats and mice.</a:t>
            </a:r>
          </a:p>
          <a:p>
            <a:pPr algn="l">
              <a:buFont typeface="Arial" pitchFamily="34" charset="0"/>
              <a:buChar char="•"/>
            </a:pPr>
            <a:endParaRPr lang="en-US" dirty="0" smtClean="0"/>
          </a:p>
          <a:p>
            <a:pPr lvl="1" algn="l">
              <a:buFont typeface="Arial" pitchFamily="34" charset="0"/>
              <a:buChar char="•"/>
            </a:pPr>
            <a:endParaRPr lang="en-US" dirty="0"/>
          </a:p>
        </p:txBody>
      </p:sp>
      <p:pic>
        <p:nvPicPr>
          <p:cNvPr id="1026" name="Picture 2" descr="http://www.william-shakespeare.info/images/black-death.jpg"/>
          <p:cNvPicPr>
            <a:picLocks noChangeAspect="1" noChangeArrowheads="1"/>
          </p:cNvPicPr>
          <p:nvPr/>
        </p:nvPicPr>
        <p:blipFill>
          <a:blip r:embed="rId3" cstate="print"/>
          <a:srcRect/>
          <a:stretch>
            <a:fillRect/>
          </a:stretch>
        </p:blipFill>
        <p:spPr bwMode="auto">
          <a:xfrm>
            <a:off x="6400800" y="2971800"/>
            <a:ext cx="2522073" cy="3583275"/>
          </a:xfrm>
          <a:prstGeom prst="rect">
            <a:avLst/>
          </a:prstGeom>
          <a:noFill/>
        </p:spPr>
      </p:pic>
      <p:sp>
        <p:nvSpPr>
          <p:cNvPr id="10" name="Bent-Up Arrow 9"/>
          <p:cNvSpPr/>
          <p:nvPr/>
        </p:nvSpPr>
        <p:spPr>
          <a:xfrm>
            <a:off x="2438400" y="3124200"/>
            <a:ext cx="533400" cy="457200"/>
          </a:xfrm>
          <a:prstGeom prst="bentUpArrow">
            <a:avLst>
              <a:gd name="adj1" fmla="val 25000"/>
              <a:gd name="adj2" fmla="val 32042"/>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3276600"/>
            <a:ext cx="2514600" cy="523220"/>
          </a:xfrm>
          <a:prstGeom prst="rect">
            <a:avLst/>
          </a:prstGeom>
          <a:noFill/>
        </p:spPr>
        <p:txBody>
          <a:bodyPr wrap="square" rtlCol="0">
            <a:spAutoFit/>
          </a:bodyPr>
          <a:lstStyle/>
          <a:p>
            <a:r>
              <a:rPr lang="en-US" sz="2800" dirty="0" smtClean="0">
                <a:latin typeface="Castellar" pitchFamily="18" charset="0"/>
              </a:rPr>
              <a:t>Murderer</a:t>
            </a:r>
            <a:endParaRPr lang="en-US" sz="2800" dirty="0">
              <a:latin typeface="Castellar" pitchFamily="18" charset="0"/>
            </a:endParaRPr>
          </a:p>
        </p:txBody>
      </p:sp>
      <p:pic>
        <p:nvPicPr>
          <p:cNvPr id="18434" name="Picture 2"/>
          <p:cNvPicPr>
            <a:picLocks noChangeAspect="1" noChangeArrowheads="1"/>
          </p:cNvPicPr>
          <p:nvPr/>
        </p:nvPicPr>
        <p:blipFill>
          <a:blip r:embed="rId4" cstate="print"/>
          <a:srcRect/>
          <a:stretch>
            <a:fillRect/>
          </a:stretch>
        </p:blipFill>
        <p:spPr bwMode="auto">
          <a:xfrm>
            <a:off x="838200" y="3733800"/>
            <a:ext cx="2905125" cy="2905125"/>
          </a:xfrm>
          <a:prstGeom prst="rect">
            <a:avLst/>
          </a:prstGeom>
          <a:noFill/>
          <a:ln w="9525">
            <a:noFill/>
            <a:miter lim="800000"/>
            <a:headEnd/>
            <a:tailEnd/>
          </a:ln>
        </p:spPr>
      </p:pic>
      <p:sp>
        <p:nvSpPr>
          <p:cNvPr id="14" name="TextBox 13"/>
          <p:cNvSpPr txBox="1"/>
          <p:nvPr/>
        </p:nvSpPr>
        <p:spPr>
          <a:xfrm>
            <a:off x="3810000" y="4572000"/>
            <a:ext cx="2362200" cy="461665"/>
          </a:xfrm>
          <a:prstGeom prst="rect">
            <a:avLst/>
          </a:prstGeom>
          <a:noFill/>
        </p:spPr>
        <p:txBody>
          <a:bodyPr wrap="square" rtlCol="0">
            <a:spAutoFit/>
          </a:bodyPr>
          <a:lstStyle/>
          <a:p>
            <a:r>
              <a:rPr lang="en-US" sz="2400" dirty="0" smtClean="0">
                <a:latin typeface="Castellar" pitchFamily="18" charset="0"/>
              </a:rPr>
              <a:t>Vindicated</a:t>
            </a:r>
            <a:endParaRPr lang="en-US" sz="2400" dirty="0">
              <a:latin typeface="Castellar" pitchFamily="18" charset="0"/>
            </a:endParaRPr>
          </a:p>
        </p:txBody>
      </p:sp>
      <p:sp>
        <p:nvSpPr>
          <p:cNvPr id="18" name="Bent Arrow 17"/>
          <p:cNvSpPr/>
          <p:nvPr/>
        </p:nvSpPr>
        <p:spPr>
          <a:xfrm rot="10800000">
            <a:off x="3810000" y="5029200"/>
            <a:ext cx="838200" cy="990600"/>
          </a:xfrm>
          <a:prstGeom prst="bentArrow">
            <a:avLst>
              <a:gd name="adj1" fmla="val 17317"/>
              <a:gd name="adj2" fmla="val 25000"/>
              <a:gd name="adj3" fmla="val 25000"/>
              <a:gd name="adj4" fmla="val 253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3"/>
          <p:cNvPicPr>
            <a:picLocks noChangeAspect="1" noChangeArrowheads="1"/>
          </p:cNvPicPr>
          <p:nvPr/>
        </p:nvPicPr>
        <p:blipFill>
          <a:blip r:embed="rId5" cstate="print"/>
          <a:srcRect/>
          <a:stretch>
            <a:fillRect/>
          </a:stretch>
        </p:blipFill>
        <p:spPr bwMode="auto">
          <a:xfrm>
            <a:off x="4343400" y="2971800"/>
            <a:ext cx="1638300" cy="1228725"/>
          </a:xfrm>
          <a:prstGeom prst="rect">
            <a:avLst/>
          </a:prstGeom>
          <a:noFill/>
          <a:ln w="9525">
            <a:noFill/>
            <a:miter lim="800000"/>
            <a:headEnd/>
            <a:tailEnd/>
          </a:ln>
        </p:spPr>
      </p:pic>
      <p:pic>
        <p:nvPicPr>
          <p:cNvPr id="23" name="Picture 3"/>
          <p:cNvPicPr>
            <a:picLocks noChangeAspect="1" noChangeArrowheads="1"/>
          </p:cNvPicPr>
          <p:nvPr/>
        </p:nvPicPr>
        <p:blipFill>
          <a:blip r:embed="rId5" cstate="print"/>
          <a:srcRect/>
          <a:stretch>
            <a:fillRect/>
          </a:stretch>
        </p:blipFill>
        <p:spPr bwMode="auto">
          <a:xfrm>
            <a:off x="4800600" y="5181600"/>
            <a:ext cx="1536700" cy="1152525"/>
          </a:xfrm>
          <a:prstGeom prst="rect">
            <a:avLst/>
          </a:prstGeom>
          <a:noFill/>
          <a:ln w="9525">
            <a:noFill/>
            <a:miter lim="800000"/>
            <a:headEnd/>
            <a:tailEnd/>
          </a:ln>
        </p:spPr>
      </p:pic>
      <p:pic>
        <p:nvPicPr>
          <p:cNvPr id="18433" name="Picture 1"/>
          <p:cNvPicPr>
            <a:picLocks noChangeAspect="1" noChangeArrowheads="1"/>
          </p:cNvPicPr>
          <p:nvPr/>
        </p:nvPicPr>
        <p:blipFill>
          <a:blip r:embed="rId6" cstate="print"/>
          <a:srcRect/>
          <a:stretch>
            <a:fillRect/>
          </a:stretch>
        </p:blipFill>
        <p:spPr bwMode="auto">
          <a:xfrm>
            <a:off x="152400" y="762000"/>
            <a:ext cx="3810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961</Words>
  <Application>Microsoft Macintosh PowerPoint</Application>
  <PresentationFormat>On-screen Show (4:3)</PresentationFormat>
  <Paragraphs>195</Paragraphs>
  <Slides>27</Slides>
  <Notes>27</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Office Theme</vt:lpstr>
      <vt:lpstr>Slide 1</vt:lpstr>
      <vt:lpstr>Supper Time!</vt:lpstr>
      <vt:lpstr>On the Table</vt:lpstr>
      <vt:lpstr>What’s to drink?</vt:lpstr>
      <vt:lpstr>How long’s that going to keep?</vt:lpstr>
      <vt:lpstr>Cooking</vt:lpstr>
      <vt:lpstr>Party Time!!</vt:lpstr>
      <vt:lpstr>Slide 8</vt:lpstr>
      <vt:lpstr>Slide 9</vt:lpstr>
      <vt:lpstr>Slide 10</vt:lpstr>
      <vt:lpstr>Slide 11</vt:lpstr>
      <vt:lpstr>Food References in Shakespeare’s Works</vt:lpstr>
      <vt:lpstr>Food References in Shakespeare’s Works</vt:lpstr>
      <vt:lpstr>Food References in Shakespeare’s Works</vt:lpstr>
      <vt:lpstr>Symbolism of Food</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Kevin</dc:creator>
  <cp:lastModifiedBy>Julie</cp:lastModifiedBy>
  <cp:revision>8</cp:revision>
  <dcterms:created xsi:type="dcterms:W3CDTF">2011-06-15T16:23:18Z</dcterms:created>
  <dcterms:modified xsi:type="dcterms:W3CDTF">2011-06-15T16:24:59Z</dcterms:modified>
</cp:coreProperties>
</file>