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96" r:id="rId1"/>
  </p:sldMasterIdLst>
  <p:sldIdLst>
    <p:sldId id="256" r:id="rId2"/>
    <p:sldId id="265" r:id="rId3"/>
    <p:sldId id="266" r:id="rId4"/>
    <p:sldId id="267" r:id="rId5"/>
    <p:sldId id="268" r:id="rId6"/>
    <p:sldId id="269" r:id="rId7"/>
    <p:sldId id="270" r:id="rId8"/>
    <p:sldId id="271" r:id="rId9"/>
    <p:sldId id="272" r:id="rId10"/>
    <p:sldId id="274" r:id="rId11"/>
    <p:sldId id="275" r:id="rId12"/>
    <p:sldId id="276" r:id="rId13"/>
    <p:sldId id="277" r:id="rId14"/>
    <p:sldId id="278" r:id="rId15"/>
    <p:sldId id="279" r:id="rId16"/>
    <p:sldId id="280" r:id="rId17"/>
    <p:sldId id="286" r:id="rId18"/>
    <p:sldId id="287" r:id="rId19"/>
    <p:sldId id="288" r:id="rId20"/>
    <p:sldId id="260" r:id="rId21"/>
    <p:sldId id="257" r:id="rId22"/>
    <p:sldId id="261" r:id="rId23"/>
    <p:sldId id="258" r:id="rId24"/>
    <p:sldId id="259" r:id="rId25"/>
    <p:sldId id="262" r:id="rId26"/>
    <p:sldId id="264" r:id="rId27"/>
    <p:sldId id="263" r:id="rId28"/>
    <p:sldId id="281" r:id="rId29"/>
    <p:sldId id="282" r:id="rId30"/>
    <p:sldId id="283" r:id="rId31"/>
    <p:sldId id="284" r:id="rId32"/>
    <p:sldId id="285"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9134" autoAdjust="0"/>
    <p:restoredTop sz="99231" autoAdjust="0"/>
  </p:normalViewPr>
  <p:slideViewPr>
    <p:cSldViewPr snapToGrid="0" snapToObjects="1">
      <p:cViewPr varScale="1">
        <p:scale>
          <a:sx n="151" d="100"/>
          <a:sy n="151" d="100"/>
        </p:scale>
        <p:origin x="-16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51DEABC-D766-4322-8E78-B830FAE35C72}" type="datetime4">
              <a:rPr lang="en-US" smtClean="0"/>
              <a:pPr/>
              <a:t>June 14,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4A4F265-CA88-4C30-A9AD-02E6A5184734}" type="datetime1">
              <a:rPr lang="en-US" smtClean="0"/>
              <a:pPr/>
              <a:t>6/14/11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3242C-D747-4ADD-80D8-99421268E3A8}" type="datetime1">
              <a:rPr lang="en-US" smtClean="0"/>
              <a:pPr/>
              <a:t>6/14/11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3823242C-D747-4ADD-80D8-99421268E3A8}" type="datetime1">
              <a:rPr lang="en-US" smtClean="0"/>
              <a:pPr/>
              <a:t>6/14/11</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F40B41D-FD10-4A38-B39B-626510BD49B7}"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8C81099-48EC-46A3-9530-F58EB96AF77C}" type="datetime1">
              <a:rPr lang="en-US" smtClean="0"/>
              <a:pPr/>
              <a:t>6/14/11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FF697E24-FFB9-4C73-8C6D-E02A7AD33DB8}" type="datetime1">
              <a:rPr lang="en-US" smtClean="0"/>
              <a:pPr/>
              <a:t>6/14/11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553A80-1253-F64B-BDA4-C29741C90933}"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73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1AD66C-382E-48AD-8F4C-E87C4D4A8B28}" type="datetime1">
              <a:rPr lang="en-US" smtClean="0"/>
              <a:pPr/>
              <a:t>6/14/11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823242C-D747-4ADD-80D8-99421268E3A8}" type="datetime1">
              <a:rPr lang="en-US" smtClean="0"/>
              <a:pPr/>
              <a:t>6/14/11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June 14,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9F63ED-02B1-490A-8EAD-E0CB136D5388}" type="datetime1">
              <a:rPr lang="en-US" smtClean="0"/>
              <a:pPr/>
              <a:t>6/14/11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771BB6-685D-4518-8FAD-1882B9671546}" type="datetime1">
              <a:rPr lang="en-US" smtClean="0"/>
              <a:pPr/>
              <a:t>6/14/11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5FFBFE-5C08-4E0E-AF38-FB925F0B4D71}" type="datetime1">
              <a:rPr lang="en-US" smtClean="0"/>
              <a:pPr/>
              <a:t>6/14/11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3823242C-D747-4ADD-80D8-99421268E3A8}" type="datetime1">
              <a:rPr lang="en-US" smtClean="0"/>
              <a:pPr/>
              <a:t>6/14/11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06E82007-CDD1-4BCF-B9F4-9D458EFEEFE1}" type="datetime1">
              <a:rPr lang="en-US" smtClean="0"/>
              <a:pPr/>
              <a:t>6/14/11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F40B41D-FD10-4A38-B39B-626510BD49B7}"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3823242C-D747-4ADD-80D8-99421268E3A8}" type="datetime1">
              <a:rPr lang="en-US" smtClean="0"/>
              <a:pPr/>
              <a:t>6/14/11</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CF40B41D-FD10-4A38-B39B-626510BD49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hf sldNum="0"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Mythology and folklore</a:t>
            </a:r>
            <a:endParaRPr lang="en-US" dirty="0"/>
          </a:p>
        </p:txBody>
      </p:sp>
      <p:sp>
        <p:nvSpPr>
          <p:cNvPr id="3" name="Subtitle 2"/>
          <p:cNvSpPr>
            <a:spLocks noGrp="1"/>
          </p:cNvSpPr>
          <p:nvPr>
            <p:ph type="subTitle" idx="1"/>
          </p:nvPr>
        </p:nvSpPr>
        <p:spPr>
          <a:xfrm>
            <a:off x="1361658" y="4071903"/>
            <a:ext cx="6400800" cy="1985540"/>
          </a:xfrm>
        </p:spPr>
        <p:txBody>
          <a:bodyPr>
            <a:normAutofit/>
          </a:bodyPr>
          <a:lstStyle/>
          <a:p>
            <a:r>
              <a:rPr lang="en-US" dirty="0" smtClean="0"/>
              <a:t>Jeff </a:t>
            </a:r>
            <a:r>
              <a:rPr lang="en-US" dirty="0" err="1" smtClean="0"/>
              <a:t>Anberg</a:t>
            </a:r>
            <a:endParaRPr lang="en-US" dirty="0" smtClean="0"/>
          </a:p>
          <a:p>
            <a:r>
              <a:rPr lang="en-US" dirty="0" smtClean="0"/>
              <a:t>Claire </a:t>
            </a:r>
            <a:r>
              <a:rPr lang="en-US" dirty="0" err="1" smtClean="0"/>
              <a:t>Kolling</a:t>
            </a:r>
            <a:endParaRPr lang="en-US" dirty="0" smtClean="0"/>
          </a:p>
          <a:p>
            <a:r>
              <a:rPr lang="en-US" dirty="0" smtClean="0"/>
              <a:t>Brittany Wilkins</a:t>
            </a:r>
          </a:p>
          <a:p>
            <a:r>
              <a:rPr lang="en-US" dirty="0" smtClean="0"/>
              <a:t>Kristin Bustamante</a:t>
            </a:r>
          </a:p>
          <a:p>
            <a:r>
              <a:rPr lang="en-US" dirty="0" err="1" smtClean="0"/>
              <a:t>Woojin</a:t>
            </a:r>
            <a:r>
              <a:rPr lang="en-US" dirty="0" smtClean="0"/>
              <a:t> Shin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1531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Mythological Creatures </a:t>
            </a:r>
          </a:p>
        </p:txBody>
      </p:sp>
      <p:sp>
        <p:nvSpPr>
          <p:cNvPr id="3075" name="Rectangle 3"/>
          <p:cNvSpPr>
            <a:spLocks noGrp="1" noChangeArrowheads="1"/>
          </p:cNvSpPr>
          <p:nvPr>
            <p:ph type="body" idx="1"/>
          </p:nvPr>
        </p:nvSpPr>
        <p:spPr/>
        <p:txBody>
          <a:bodyPr/>
          <a:lstStyle/>
          <a:p>
            <a:r>
              <a:rPr lang="en-US"/>
              <a:t>Puck (Robin Goodfellow)</a:t>
            </a:r>
          </a:p>
          <a:p>
            <a:r>
              <a:rPr lang="en-US"/>
              <a:t>Fairies</a:t>
            </a:r>
          </a:p>
          <a:p>
            <a:r>
              <a:rPr lang="en-US"/>
              <a:t>Harpies</a:t>
            </a:r>
          </a:p>
          <a:p>
            <a:r>
              <a:rPr lang="en-US"/>
              <a:t>Muses</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Puck (Robin Goodfellow)</a:t>
            </a:r>
          </a:p>
        </p:txBody>
      </p:sp>
      <p:sp>
        <p:nvSpPr>
          <p:cNvPr id="4099" name="Rectangle 3"/>
          <p:cNvSpPr>
            <a:spLocks noGrp="1" noChangeArrowheads="1"/>
          </p:cNvSpPr>
          <p:nvPr>
            <p:ph type="body" idx="1"/>
          </p:nvPr>
        </p:nvSpPr>
        <p:spPr>
          <a:xfrm>
            <a:off x="779463" y="1828800"/>
            <a:ext cx="7583488" cy="4859867"/>
          </a:xfrm>
        </p:spPr>
        <p:txBody>
          <a:bodyPr>
            <a:normAutofit fontScale="92500" lnSpcReduction="10000"/>
          </a:bodyPr>
          <a:lstStyle/>
          <a:p>
            <a:pPr>
              <a:lnSpc>
                <a:spcPct val="80000"/>
              </a:lnSpc>
              <a:buFontTx/>
              <a:buNone/>
            </a:pPr>
            <a:r>
              <a:rPr lang="en-US" sz="2000" b="1" dirty="0"/>
              <a:t>Background:</a:t>
            </a:r>
          </a:p>
          <a:p>
            <a:pPr>
              <a:lnSpc>
                <a:spcPct val="80000"/>
              </a:lnSpc>
            </a:pPr>
            <a:r>
              <a:rPr lang="en-US" sz="2000" dirty="0"/>
              <a:t>A mythological creature from European folklore</a:t>
            </a:r>
          </a:p>
          <a:p>
            <a:pPr>
              <a:lnSpc>
                <a:spcPct val="80000"/>
              </a:lnSpc>
            </a:pPr>
            <a:r>
              <a:rPr lang="en-US" sz="2000" dirty="0"/>
              <a:t>Fairy or mischievous nature sprite</a:t>
            </a:r>
          </a:p>
          <a:p>
            <a:pPr>
              <a:lnSpc>
                <a:spcPct val="80000"/>
              </a:lnSpc>
            </a:pPr>
            <a:r>
              <a:rPr lang="en-US" sz="2000" dirty="0"/>
              <a:t>The Old English "</a:t>
            </a:r>
            <a:r>
              <a:rPr lang="en-US" sz="2000" dirty="0" err="1"/>
              <a:t>puca</a:t>
            </a:r>
            <a:r>
              <a:rPr lang="en-US" sz="2000" dirty="0"/>
              <a:t>" is a kind of half-tamed woodland sprite known for leading folk astray with echoes and lights in nighttime woodlands or coming into the farmstead and souring milk in the churn. </a:t>
            </a:r>
          </a:p>
          <a:p>
            <a:pPr>
              <a:lnSpc>
                <a:spcPct val="80000"/>
              </a:lnSpc>
            </a:pPr>
            <a:r>
              <a:rPr lang="en-US" sz="2000" dirty="0"/>
              <a:t>In Celtic folklore the </a:t>
            </a:r>
            <a:r>
              <a:rPr lang="en-US" sz="2000" dirty="0" err="1"/>
              <a:t>Púca</a:t>
            </a:r>
            <a:r>
              <a:rPr lang="en-US" sz="2000" dirty="0"/>
              <a:t> (Irish for </a:t>
            </a:r>
            <a:r>
              <a:rPr lang="en-US" sz="2000" i="1" dirty="0"/>
              <a:t>goblin</a:t>
            </a:r>
            <a:r>
              <a:rPr lang="en-US" sz="2000" dirty="0"/>
              <a:t>) is one of the fairy folk and is both respected and feared by those who believe in it  </a:t>
            </a:r>
          </a:p>
          <a:p>
            <a:pPr>
              <a:lnSpc>
                <a:spcPct val="80000"/>
              </a:lnSpc>
            </a:pPr>
            <a:r>
              <a:rPr lang="en-US" sz="2000" dirty="0"/>
              <a:t>According to </a:t>
            </a:r>
            <a:r>
              <a:rPr lang="en-US" sz="2000" i="1" dirty="0"/>
              <a:t>Brewer</a:t>
            </a:r>
            <a:r>
              <a:rPr lang="ja-JP" altLang="en-US" sz="2000" i="1" dirty="0">
                <a:latin typeface="Arial"/>
              </a:rPr>
              <a:t>’</a:t>
            </a:r>
            <a:r>
              <a:rPr lang="en-US" sz="2000" i="1" dirty="0"/>
              <a:t>s Dictionary of Phrase and Fable</a:t>
            </a:r>
            <a:r>
              <a:rPr lang="en-US" sz="2000" dirty="0"/>
              <a:t> (1898):</a:t>
            </a:r>
          </a:p>
          <a:p>
            <a:pPr lvl="1">
              <a:lnSpc>
                <a:spcPct val="80000"/>
              </a:lnSpc>
            </a:pPr>
            <a:r>
              <a:rPr lang="en-US" sz="2000" dirty="0"/>
              <a:t>[Robin </a:t>
            </a:r>
            <a:r>
              <a:rPr lang="en-US" sz="2000" dirty="0" err="1"/>
              <a:t>Goodfellow</a:t>
            </a:r>
            <a:r>
              <a:rPr lang="en-US" sz="2000" dirty="0"/>
              <a:t> is a] "drudging fiend", and merry domestic fairy, famous for mischievous pranks and practical jokes. At night-time he will sometimes do little services for the family over which he presides. The Scots call this domestic spirit a brownie; the Germans, kobold or </a:t>
            </a:r>
            <a:r>
              <a:rPr lang="en-US" sz="2000" dirty="0" err="1"/>
              <a:t>Knecht</a:t>
            </a:r>
            <a:r>
              <a:rPr lang="en-US" sz="2000" dirty="0"/>
              <a:t> </a:t>
            </a:r>
            <a:r>
              <a:rPr lang="en-US" sz="2000" dirty="0" err="1"/>
              <a:t>Ruprecht</a:t>
            </a:r>
            <a:r>
              <a:rPr lang="en-US" sz="2000" dirty="0"/>
              <a:t>. Puck, the jester of Fairy-court, is the same.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Fairies</a:t>
            </a:r>
          </a:p>
        </p:txBody>
      </p:sp>
      <p:pic>
        <p:nvPicPr>
          <p:cNvPr id="9220" name="Picture 4"/>
          <p:cNvPicPr>
            <a:picLocks noGrp="1" noChangeAspect="1" noChangeArrowheads="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967" b="1967"/>
          <a:stretch>
            <a:fillRect/>
          </a:stretch>
        </p:blipFill>
        <p:spPr>
          <a:noFill/>
          <a:ln/>
        </p:spPr>
      </p:pic>
      <p:sp>
        <p:nvSpPr>
          <p:cNvPr id="9219" name="Rectangle 3"/>
          <p:cNvSpPr>
            <a:spLocks noGrp="1" noChangeArrowheads="1"/>
          </p:cNvSpPr>
          <p:nvPr>
            <p:ph sz="half" idx="2"/>
          </p:nvPr>
        </p:nvSpPr>
        <p:spPr>
          <a:xfrm>
            <a:off x="4796791" y="1828800"/>
            <a:ext cx="3566160" cy="4775200"/>
          </a:xfrm>
        </p:spPr>
        <p:txBody>
          <a:bodyPr>
            <a:normAutofit fontScale="85000" lnSpcReduction="20000"/>
          </a:bodyPr>
          <a:lstStyle/>
          <a:p>
            <a:pPr>
              <a:lnSpc>
                <a:spcPct val="90000"/>
              </a:lnSpc>
              <a:buFontTx/>
              <a:buNone/>
            </a:pPr>
            <a:r>
              <a:rPr lang="en-US" sz="1800" b="1" dirty="0"/>
              <a:t>Background:</a:t>
            </a:r>
          </a:p>
          <a:p>
            <a:pPr>
              <a:lnSpc>
                <a:spcPct val="90000"/>
              </a:lnSpc>
            </a:pPr>
            <a:r>
              <a:rPr lang="en-US" sz="1800" dirty="0"/>
              <a:t>Fairies are mythological creatures originating in European folklore </a:t>
            </a:r>
          </a:p>
          <a:p>
            <a:pPr>
              <a:lnSpc>
                <a:spcPct val="90000"/>
              </a:lnSpc>
            </a:pPr>
            <a:r>
              <a:rPr lang="en-US" sz="1800" dirty="0"/>
              <a:t>they are sometimes described as any magical creature, including goblins or gnomes and at other times only describes a specific type of more ethereal creature</a:t>
            </a:r>
          </a:p>
          <a:p>
            <a:pPr>
              <a:lnSpc>
                <a:spcPct val="90000"/>
              </a:lnSpc>
            </a:pPr>
            <a:r>
              <a:rPr lang="en-US" sz="1800" dirty="0"/>
              <a:t>Folk beliefs surrounding Fairies:</a:t>
            </a:r>
          </a:p>
          <a:p>
            <a:pPr lvl="1">
              <a:lnSpc>
                <a:spcPct val="90000"/>
              </a:lnSpc>
            </a:pPr>
            <a:r>
              <a:rPr lang="en-US" sz="1800" dirty="0"/>
              <a:t>In Irish and Northern English folklore fairies were described as the dead, a subclass of the dead, goblins, or elves</a:t>
            </a:r>
          </a:p>
          <a:p>
            <a:pPr lvl="1">
              <a:lnSpc>
                <a:spcPct val="90000"/>
              </a:lnSpc>
            </a:pPr>
            <a:r>
              <a:rPr lang="en-US" sz="1800" dirty="0"/>
              <a:t>In Celtic Folklore fairies were seen as gods and </a:t>
            </a:r>
            <a:r>
              <a:rPr lang="en-US" sz="1800" dirty="0" err="1"/>
              <a:t>godesses</a:t>
            </a:r>
            <a:r>
              <a:rPr lang="en-US" sz="1800" dirty="0"/>
              <a:t> </a:t>
            </a:r>
          </a:p>
          <a:p>
            <a:pPr lvl="1">
              <a:lnSpc>
                <a:spcPct val="90000"/>
              </a:lnSpc>
            </a:pPr>
            <a:r>
              <a:rPr lang="en-US" sz="1800" dirty="0"/>
              <a:t>Some concepts, like those in Persian mythology, explain fairies as demoted angels</a:t>
            </a:r>
          </a:p>
          <a:p>
            <a:pPr lvl="1">
              <a:lnSpc>
                <a:spcPct val="90000"/>
              </a:lnSpc>
            </a:pPr>
            <a:r>
              <a:rPr lang="en-US" sz="1800" dirty="0"/>
              <a:t>With the growth of Puritans, people began viewing mythical creatures like fairies as purely evil, and saw them as demons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Harpy</a:t>
            </a:r>
          </a:p>
        </p:txBody>
      </p:sp>
      <p:pic>
        <p:nvPicPr>
          <p:cNvPr id="12292" name="Picture 4"/>
          <p:cNvPicPr>
            <a:picLocks noGrp="1" noChangeAspect="1" noChangeArrowheads="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044" r="5044"/>
          <a:stretch>
            <a:fillRect/>
          </a:stretch>
        </p:blipFill>
        <p:spPr>
          <a:noFill/>
          <a:ln/>
        </p:spPr>
      </p:pic>
      <p:sp>
        <p:nvSpPr>
          <p:cNvPr id="12291" name="Rectangle 3"/>
          <p:cNvSpPr>
            <a:spLocks noGrp="1" noChangeArrowheads="1"/>
          </p:cNvSpPr>
          <p:nvPr>
            <p:ph sz="half" idx="2"/>
          </p:nvPr>
        </p:nvSpPr>
        <p:spPr>
          <a:xfrm>
            <a:off x="4796791" y="1828800"/>
            <a:ext cx="3566160" cy="4718756"/>
          </a:xfrm>
        </p:spPr>
        <p:txBody>
          <a:bodyPr>
            <a:normAutofit fontScale="92500" lnSpcReduction="20000"/>
          </a:bodyPr>
          <a:lstStyle/>
          <a:p>
            <a:pPr>
              <a:lnSpc>
                <a:spcPct val="90000"/>
              </a:lnSpc>
              <a:buFontTx/>
              <a:buNone/>
            </a:pPr>
            <a:r>
              <a:rPr lang="en-US" sz="1800" b="1" dirty="0"/>
              <a:t>Background:</a:t>
            </a:r>
          </a:p>
          <a:p>
            <a:pPr>
              <a:lnSpc>
                <a:spcPct val="90000"/>
              </a:lnSpc>
            </a:pPr>
            <a:r>
              <a:rPr lang="en-US" sz="1800" dirty="0"/>
              <a:t>Harpies are mythological creatures in </a:t>
            </a:r>
            <a:r>
              <a:rPr lang="en-US" sz="1800" dirty="0" err="1"/>
              <a:t>greek</a:t>
            </a:r>
            <a:r>
              <a:rPr lang="en-US" sz="1800" dirty="0"/>
              <a:t> mythology that are best known from stories related to Phineas, a Phoenician King in </a:t>
            </a:r>
            <a:r>
              <a:rPr lang="en-US" sz="1800" dirty="0" err="1"/>
              <a:t>greek</a:t>
            </a:r>
            <a:r>
              <a:rPr lang="en-US" sz="1800" dirty="0"/>
              <a:t> mythology</a:t>
            </a:r>
          </a:p>
          <a:p>
            <a:pPr>
              <a:lnSpc>
                <a:spcPct val="90000"/>
              </a:lnSpc>
            </a:pPr>
            <a:r>
              <a:rPr lang="en-US" sz="1800" dirty="0"/>
              <a:t>According to Greek Mythology; Phineas, had the gift of prophecy and revealed too much causing Zeus to become angry and punish him by blinding him and putting him on an island with a buffet of food which he could never eat. The harpies always arrived and stole the food out of his hands before he could satisfy his hunger, and befouled the remains of his food </a:t>
            </a:r>
          </a:p>
          <a:p>
            <a:pPr>
              <a:lnSpc>
                <a:spcPct val="90000"/>
              </a:lnSpc>
            </a:pPr>
            <a:r>
              <a:rPr lang="en-US" sz="1800" dirty="0"/>
              <a:t>This creature is similar to: sirens, sphinxes, and centaurs</a:t>
            </a:r>
          </a:p>
          <a:p>
            <a:pPr>
              <a:lnSpc>
                <a:spcPct val="90000"/>
              </a:lnSpc>
            </a:pP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Muses</a:t>
            </a:r>
          </a:p>
        </p:txBody>
      </p:sp>
      <p:sp>
        <p:nvSpPr>
          <p:cNvPr id="13315" name="Rectangle 3"/>
          <p:cNvSpPr>
            <a:spLocks noGrp="1" noChangeArrowheads="1"/>
          </p:cNvSpPr>
          <p:nvPr>
            <p:ph idx="1"/>
          </p:nvPr>
        </p:nvSpPr>
        <p:spPr>
          <a:xfrm>
            <a:off x="779463" y="1828800"/>
            <a:ext cx="7583488" cy="4845756"/>
          </a:xfrm>
        </p:spPr>
        <p:txBody>
          <a:bodyPr>
            <a:normAutofit fontScale="92500" lnSpcReduction="10000"/>
          </a:bodyPr>
          <a:lstStyle/>
          <a:p>
            <a:pPr>
              <a:lnSpc>
                <a:spcPct val="80000"/>
              </a:lnSpc>
              <a:buFontTx/>
              <a:buNone/>
            </a:pPr>
            <a:r>
              <a:rPr lang="en-US" sz="1800" b="1" dirty="0"/>
              <a:t>Background:</a:t>
            </a:r>
          </a:p>
          <a:p>
            <a:pPr>
              <a:lnSpc>
                <a:spcPct val="80000"/>
              </a:lnSpc>
            </a:pPr>
            <a:r>
              <a:rPr lang="en-US" sz="1800" dirty="0"/>
              <a:t>Muses were goddesses or mythological creatures from Greek Mythology</a:t>
            </a:r>
          </a:p>
          <a:p>
            <a:pPr>
              <a:lnSpc>
                <a:spcPct val="80000"/>
              </a:lnSpc>
            </a:pPr>
            <a:r>
              <a:rPr lang="en-US" sz="1800" dirty="0"/>
              <a:t>In Greek Mythology, poetry, and literature Muses are the goddesses who inspire the creation of literature and the arts </a:t>
            </a:r>
          </a:p>
          <a:p>
            <a:pPr>
              <a:lnSpc>
                <a:spcPct val="80000"/>
              </a:lnSpc>
            </a:pPr>
            <a:r>
              <a:rPr lang="en-US" sz="1800" dirty="0"/>
              <a:t>They were considered the source of the knowledge that was contained in poetic lyrics and myths.</a:t>
            </a:r>
          </a:p>
          <a:p>
            <a:pPr>
              <a:lnSpc>
                <a:spcPct val="80000"/>
              </a:lnSpc>
            </a:pPr>
            <a:r>
              <a:rPr lang="en-US" sz="1800" dirty="0"/>
              <a:t>According to Pausanias, a Greek traveler and geographer in the 2</a:t>
            </a:r>
            <a:r>
              <a:rPr lang="en-US" sz="1800" baseline="30000" dirty="0"/>
              <a:t>nd</a:t>
            </a:r>
            <a:r>
              <a:rPr lang="en-US" sz="1800" dirty="0"/>
              <a:t> C. AD, there were three original Muses, worshiped on Mount Helicon: </a:t>
            </a:r>
          </a:p>
          <a:p>
            <a:pPr lvl="1">
              <a:lnSpc>
                <a:spcPct val="80000"/>
              </a:lnSpc>
            </a:pPr>
            <a:r>
              <a:rPr lang="en-US" sz="1800" dirty="0" err="1"/>
              <a:t>Aoidē</a:t>
            </a:r>
            <a:r>
              <a:rPr lang="en-US" sz="1800" dirty="0"/>
              <a:t> ("song" or "voice") </a:t>
            </a:r>
          </a:p>
          <a:p>
            <a:pPr lvl="1">
              <a:lnSpc>
                <a:spcPct val="80000"/>
              </a:lnSpc>
            </a:pPr>
            <a:r>
              <a:rPr lang="en-US" sz="1800" dirty="0" err="1"/>
              <a:t>Meletē</a:t>
            </a:r>
            <a:r>
              <a:rPr lang="en-US" sz="1800" dirty="0"/>
              <a:t> ("practice" or "occasion")</a:t>
            </a:r>
          </a:p>
          <a:p>
            <a:pPr lvl="1">
              <a:lnSpc>
                <a:spcPct val="80000"/>
              </a:lnSpc>
            </a:pPr>
            <a:r>
              <a:rPr lang="en-US" sz="1800" dirty="0" err="1"/>
              <a:t>Mnēmē</a:t>
            </a:r>
            <a:r>
              <a:rPr lang="en-US" sz="1800" dirty="0"/>
              <a:t> ("memory"). </a:t>
            </a:r>
          </a:p>
          <a:p>
            <a:pPr>
              <a:lnSpc>
                <a:spcPct val="80000"/>
              </a:lnSpc>
            </a:pPr>
            <a:r>
              <a:rPr lang="en-US" sz="1800" dirty="0"/>
              <a:t>In Delphi three Muses were worshiped as well: </a:t>
            </a:r>
          </a:p>
          <a:p>
            <a:pPr lvl="1">
              <a:lnSpc>
                <a:spcPct val="80000"/>
              </a:lnSpc>
            </a:pPr>
            <a:r>
              <a:rPr lang="en-US" sz="1800" dirty="0" err="1"/>
              <a:t>Nētē</a:t>
            </a:r>
            <a:r>
              <a:rPr lang="en-US" sz="1800" dirty="0"/>
              <a:t> </a:t>
            </a:r>
          </a:p>
          <a:p>
            <a:pPr lvl="1">
              <a:lnSpc>
                <a:spcPct val="80000"/>
              </a:lnSpc>
            </a:pPr>
            <a:r>
              <a:rPr lang="en-US" sz="1800" dirty="0" err="1"/>
              <a:t>Mesē</a:t>
            </a:r>
            <a:r>
              <a:rPr lang="en-US" sz="1800" dirty="0"/>
              <a:t> </a:t>
            </a:r>
          </a:p>
          <a:p>
            <a:pPr lvl="1">
              <a:lnSpc>
                <a:spcPct val="80000"/>
              </a:lnSpc>
            </a:pPr>
            <a:r>
              <a:rPr lang="en-US" sz="1800" dirty="0" err="1"/>
              <a:t>Hypatē</a:t>
            </a:r>
            <a:r>
              <a:rPr lang="en-US" sz="1800" dirty="0"/>
              <a:t> </a:t>
            </a:r>
          </a:p>
          <a:p>
            <a:pPr lvl="1">
              <a:lnSpc>
                <a:spcPct val="80000"/>
              </a:lnSpc>
            </a:pPr>
            <a:r>
              <a:rPr lang="en-US" sz="1800" dirty="0"/>
              <a:t>the three chords of the ancient musical instrument, the lyre </a:t>
            </a:r>
          </a:p>
          <a:p>
            <a:pPr>
              <a:lnSpc>
                <a:spcPct val="80000"/>
              </a:lnSpc>
              <a:buFontTx/>
              <a:buNone/>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t>Mythological Creatures in Shakespeare</a:t>
            </a:r>
          </a:p>
        </p:txBody>
      </p:sp>
      <p:sp>
        <p:nvSpPr>
          <p:cNvPr id="11267" name="Rectangle 3"/>
          <p:cNvSpPr>
            <a:spLocks noGrp="1" noChangeArrowheads="1"/>
          </p:cNvSpPr>
          <p:nvPr>
            <p:ph type="body" idx="1"/>
          </p:nvPr>
        </p:nvSpPr>
        <p:spPr>
          <a:xfrm>
            <a:off x="779463" y="1828800"/>
            <a:ext cx="7583488" cy="4831644"/>
          </a:xfrm>
        </p:spPr>
        <p:txBody>
          <a:bodyPr>
            <a:normAutofit lnSpcReduction="10000"/>
          </a:bodyPr>
          <a:lstStyle/>
          <a:p>
            <a:pPr>
              <a:lnSpc>
                <a:spcPct val="80000"/>
              </a:lnSpc>
            </a:pPr>
            <a:r>
              <a:rPr lang="en-US" sz="1800" dirty="0"/>
              <a:t>Puck (Robin </a:t>
            </a:r>
            <a:r>
              <a:rPr lang="en-US" sz="1800" dirty="0" err="1"/>
              <a:t>Goodfellow</a:t>
            </a:r>
            <a:r>
              <a:rPr lang="en-US" sz="1800" dirty="0"/>
              <a:t>)</a:t>
            </a:r>
          </a:p>
          <a:p>
            <a:pPr lvl="1">
              <a:lnSpc>
                <a:spcPct val="80000"/>
              </a:lnSpc>
            </a:pPr>
            <a:r>
              <a:rPr lang="en-US" sz="1800" dirty="0"/>
              <a:t>Puck is a character in William Shakespeare</a:t>
            </a:r>
            <a:r>
              <a:rPr lang="ja-JP" altLang="en-US" sz="1800" dirty="0">
                <a:latin typeface="Arial"/>
              </a:rPr>
              <a:t>’</a:t>
            </a:r>
            <a:r>
              <a:rPr lang="en-US" sz="1800" dirty="0"/>
              <a:t>s </a:t>
            </a:r>
            <a:r>
              <a:rPr lang="en-US" sz="1800" i="1" dirty="0"/>
              <a:t>A Midsummer Night</a:t>
            </a:r>
            <a:r>
              <a:rPr lang="ja-JP" altLang="en-US" sz="1800" i="1" dirty="0">
                <a:latin typeface="Arial"/>
              </a:rPr>
              <a:t>’</a:t>
            </a:r>
            <a:r>
              <a:rPr lang="en-US" sz="1800" i="1" dirty="0"/>
              <a:t>s Dream</a:t>
            </a:r>
          </a:p>
          <a:p>
            <a:pPr lvl="1">
              <a:lnSpc>
                <a:spcPct val="80000"/>
              </a:lnSpc>
            </a:pPr>
            <a:r>
              <a:rPr lang="en-US" sz="1800" dirty="0"/>
              <a:t>Act II Scene I:</a:t>
            </a:r>
          </a:p>
          <a:p>
            <a:pPr lvl="1">
              <a:lnSpc>
                <a:spcPct val="80000"/>
              </a:lnSpc>
              <a:buFontTx/>
              <a:buNone/>
            </a:pPr>
            <a:r>
              <a:rPr lang="en-US" sz="1800" dirty="0"/>
              <a:t>	</a:t>
            </a:r>
            <a:r>
              <a:rPr lang="ja-JP" altLang="en-US" sz="1800" dirty="0">
                <a:latin typeface="Arial"/>
              </a:rPr>
              <a:t>“</a:t>
            </a:r>
            <a:r>
              <a:rPr lang="en-US" sz="1800" dirty="0"/>
              <a:t>that shrewd and knavish sprite</a:t>
            </a:r>
            <a:br>
              <a:rPr lang="en-US" sz="1800" dirty="0"/>
            </a:br>
            <a:r>
              <a:rPr lang="en-US" sz="1800" dirty="0" err="1"/>
              <a:t>Call'd</a:t>
            </a:r>
            <a:r>
              <a:rPr lang="en-US" sz="1800" dirty="0"/>
              <a:t> Robin </a:t>
            </a:r>
            <a:r>
              <a:rPr lang="en-US" sz="1800" dirty="0" err="1"/>
              <a:t>Goodfellow</a:t>
            </a:r>
            <a:r>
              <a:rPr lang="en-US" sz="1800" dirty="0"/>
              <a:t>: are not you he</a:t>
            </a:r>
            <a:br>
              <a:rPr lang="en-US" sz="1800" dirty="0"/>
            </a:br>
            <a:r>
              <a:rPr lang="en-US" sz="1800" dirty="0"/>
              <a:t>That frights the maidens of the </a:t>
            </a:r>
            <a:r>
              <a:rPr lang="en-US" sz="1800" dirty="0" err="1"/>
              <a:t>villagery</a:t>
            </a:r>
            <a:r>
              <a:rPr lang="en-US" sz="1800" dirty="0"/>
              <a:t>;</a:t>
            </a:r>
            <a:br>
              <a:rPr lang="en-US" sz="1800" dirty="0"/>
            </a:br>
            <a:r>
              <a:rPr lang="en-US" sz="1800" dirty="0"/>
              <a:t>Skim milk, and sometimes </a:t>
            </a:r>
            <a:r>
              <a:rPr lang="en-US" sz="1800" dirty="0" err="1"/>
              <a:t>labour</a:t>
            </a:r>
            <a:r>
              <a:rPr lang="en-US" sz="1800" dirty="0"/>
              <a:t> in the quern</a:t>
            </a:r>
            <a:br>
              <a:rPr lang="en-US" sz="1800" dirty="0"/>
            </a:br>
            <a:r>
              <a:rPr lang="en-US" sz="1800" dirty="0"/>
              <a:t>And bootless make the breathless housewife churn;</a:t>
            </a:r>
            <a:br>
              <a:rPr lang="en-US" sz="1800" dirty="0"/>
            </a:br>
            <a:r>
              <a:rPr lang="en-US" sz="1800" dirty="0"/>
              <a:t>And sometime make the drink to bear no </a:t>
            </a:r>
            <a:r>
              <a:rPr lang="en-US" sz="1800" dirty="0" err="1"/>
              <a:t>barm</a:t>
            </a:r>
            <a:r>
              <a:rPr lang="en-US" sz="1800" dirty="0"/>
              <a:t>;</a:t>
            </a:r>
            <a:br>
              <a:rPr lang="en-US" sz="1800" dirty="0"/>
            </a:br>
            <a:r>
              <a:rPr lang="en-US" sz="1800" dirty="0"/>
              <a:t>Mislead night-wanderers, laughing at their harm?</a:t>
            </a:r>
            <a:br>
              <a:rPr lang="en-US" sz="1800" dirty="0"/>
            </a:br>
            <a:r>
              <a:rPr lang="en-US" sz="1800" dirty="0"/>
              <a:t>Those that Hobgoblin call you and sweet Puck,</a:t>
            </a:r>
            <a:br>
              <a:rPr lang="en-US" sz="1800" dirty="0"/>
            </a:br>
            <a:r>
              <a:rPr lang="en-US" sz="1800" dirty="0"/>
              <a:t>You do their work, and they shall have good luck:</a:t>
            </a:r>
            <a:br>
              <a:rPr lang="en-US" sz="1800" dirty="0"/>
            </a:br>
            <a:r>
              <a:rPr lang="en-US" sz="1800" dirty="0"/>
              <a:t>Are not you he? </a:t>
            </a:r>
            <a:r>
              <a:rPr lang="ja-JP" altLang="en-US" sz="1800" dirty="0">
                <a:latin typeface="Arial"/>
              </a:rPr>
              <a:t>“</a:t>
            </a:r>
            <a:endParaRPr lang="en-US" sz="1800" dirty="0"/>
          </a:p>
          <a:p>
            <a:pPr>
              <a:lnSpc>
                <a:spcPct val="80000"/>
              </a:lnSpc>
            </a:pPr>
            <a:r>
              <a:rPr lang="en-US" sz="1800" dirty="0"/>
              <a:t>Fairies	</a:t>
            </a:r>
          </a:p>
          <a:p>
            <a:pPr lvl="1">
              <a:lnSpc>
                <a:spcPct val="80000"/>
              </a:lnSpc>
            </a:pPr>
            <a:r>
              <a:rPr lang="en-US" sz="1800" dirty="0"/>
              <a:t>Fairies play an extremely important role in William Shakespeare</a:t>
            </a:r>
            <a:r>
              <a:rPr lang="ja-JP" altLang="en-US" sz="1800" dirty="0">
                <a:latin typeface="Arial"/>
              </a:rPr>
              <a:t>’</a:t>
            </a:r>
            <a:r>
              <a:rPr lang="en-US" sz="1800" dirty="0"/>
              <a:t>s </a:t>
            </a:r>
            <a:r>
              <a:rPr lang="en-US" sz="1800" i="1" dirty="0"/>
              <a:t>A Midsummer Night</a:t>
            </a:r>
            <a:r>
              <a:rPr lang="ja-JP" altLang="en-US" sz="1800" i="1" dirty="0">
                <a:latin typeface="Arial"/>
              </a:rPr>
              <a:t>’</a:t>
            </a:r>
            <a:r>
              <a:rPr lang="en-US" sz="1800" i="1" dirty="0"/>
              <a:t>s Dream</a:t>
            </a:r>
            <a:r>
              <a:rPr lang="en-US" sz="1800" dirty="0"/>
              <a:t> as well</a:t>
            </a:r>
          </a:p>
          <a:p>
            <a:pPr lvl="1">
              <a:lnSpc>
                <a:spcPct val="80000"/>
              </a:lnSpc>
            </a:pPr>
            <a:r>
              <a:rPr lang="en-US" sz="1800" dirty="0"/>
              <a:t>A large portion of the play takes place in the woods which enters the realm of fairyland</a:t>
            </a:r>
          </a:p>
          <a:p>
            <a:pPr lvl="1">
              <a:lnSpc>
                <a:spcPct val="80000"/>
              </a:lnSpc>
            </a:pPr>
            <a:endParaRPr lang="en-US" sz="1800" dirty="0"/>
          </a:p>
          <a:p>
            <a:pPr>
              <a:lnSpc>
                <a:spcPct val="80000"/>
              </a:lnSpc>
              <a:buFontTx/>
              <a:buNone/>
            </a:pPr>
            <a:endParaRPr lang="en-US" sz="1800" dirty="0"/>
          </a:p>
          <a:p>
            <a:pPr>
              <a:lnSpc>
                <a:spcPct val="80000"/>
              </a:lnSpc>
            </a:pP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Mythological Creatures in Shakespeare Cont</a:t>
            </a:r>
            <a:r>
              <a:rPr lang="ja-JP" altLang="en-US" sz="4000">
                <a:latin typeface="Arial"/>
              </a:rPr>
              <a:t>’</a:t>
            </a:r>
            <a:r>
              <a:rPr lang="en-US" sz="4000"/>
              <a:t>d</a:t>
            </a:r>
          </a:p>
        </p:txBody>
      </p:sp>
      <p:sp>
        <p:nvSpPr>
          <p:cNvPr id="10243" name="Rectangle 3"/>
          <p:cNvSpPr>
            <a:spLocks noGrp="1" noChangeArrowheads="1"/>
          </p:cNvSpPr>
          <p:nvPr>
            <p:ph type="body" idx="1"/>
          </p:nvPr>
        </p:nvSpPr>
        <p:spPr>
          <a:xfrm>
            <a:off x="779463" y="1828800"/>
            <a:ext cx="7583488" cy="4817533"/>
          </a:xfrm>
        </p:spPr>
        <p:txBody>
          <a:bodyPr>
            <a:normAutofit fontScale="92500" lnSpcReduction="10000"/>
          </a:bodyPr>
          <a:lstStyle/>
          <a:p>
            <a:pPr lvl="1">
              <a:lnSpc>
                <a:spcPct val="80000"/>
              </a:lnSpc>
            </a:pPr>
            <a:r>
              <a:rPr lang="en-US" sz="1800" dirty="0"/>
              <a:t>Much of the story</a:t>
            </a:r>
            <a:r>
              <a:rPr lang="ja-JP" altLang="en-US" sz="1800" dirty="0"/>
              <a:t>’</a:t>
            </a:r>
            <a:r>
              <a:rPr lang="en-US" sz="1800" dirty="0"/>
              <a:t>s plot and action surrounds a disturbance of </a:t>
            </a:r>
            <a:r>
              <a:rPr lang="en-US" sz="1800" dirty="0" smtClean="0"/>
              <a:t>nature</a:t>
            </a:r>
            <a:br>
              <a:rPr lang="en-US" sz="1800" dirty="0" smtClean="0"/>
            </a:br>
            <a:r>
              <a:rPr lang="en-US" sz="1800" dirty="0" smtClean="0"/>
              <a:t>caused </a:t>
            </a:r>
            <a:r>
              <a:rPr lang="en-US" sz="1800" dirty="0"/>
              <a:t>by a dispute between the fairy king and queen</a:t>
            </a:r>
          </a:p>
          <a:p>
            <a:pPr lvl="1">
              <a:lnSpc>
                <a:spcPct val="80000"/>
              </a:lnSpc>
            </a:pPr>
            <a:r>
              <a:rPr lang="en-US" sz="1800" dirty="0"/>
              <a:t>Many of the characters in Midsummer are fairies, including:</a:t>
            </a:r>
          </a:p>
          <a:p>
            <a:pPr lvl="2">
              <a:lnSpc>
                <a:spcPct val="80000"/>
              </a:lnSpc>
            </a:pPr>
            <a:r>
              <a:rPr lang="en-US" sz="1800" dirty="0"/>
              <a:t>Oberon, King of the Fairies </a:t>
            </a:r>
          </a:p>
          <a:p>
            <a:pPr lvl="2">
              <a:lnSpc>
                <a:spcPct val="80000"/>
              </a:lnSpc>
            </a:pPr>
            <a:r>
              <a:rPr lang="en-US" sz="1800" dirty="0" err="1"/>
              <a:t>Titania</a:t>
            </a:r>
            <a:r>
              <a:rPr lang="en-US" sz="1800" dirty="0"/>
              <a:t>, Queen of the Fairies </a:t>
            </a:r>
          </a:p>
          <a:p>
            <a:pPr lvl="2">
              <a:lnSpc>
                <a:spcPct val="80000"/>
              </a:lnSpc>
            </a:pPr>
            <a:r>
              <a:rPr lang="en-US" sz="1800" dirty="0" err="1"/>
              <a:t>Titania's</a:t>
            </a:r>
            <a:r>
              <a:rPr lang="en-US" sz="1800" dirty="0"/>
              <a:t> fairy servants:</a:t>
            </a:r>
          </a:p>
          <a:p>
            <a:pPr lvl="3">
              <a:lnSpc>
                <a:spcPct val="80000"/>
              </a:lnSpc>
            </a:pPr>
            <a:r>
              <a:rPr lang="en-US" sz="1800" dirty="0" err="1"/>
              <a:t>Peaseblossom</a:t>
            </a:r>
            <a:endParaRPr lang="en-US" sz="1800" dirty="0"/>
          </a:p>
          <a:p>
            <a:pPr lvl="3">
              <a:lnSpc>
                <a:spcPct val="80000"/>
              </a:lnSpc>
            </a:pPr>
            <a:r>
              <a:rPr lang="en-US" sz="1800" dirty="0"/>
              <a:t>Cobweb</a:t>
            </a:r>
          </a:p>
          <a:p>
            <a:pPr lvl="3">
              <a:lnSpc>
                <a:spcPct val="80000"/>
              </a:lnSpc>
            </a:pPr>
            <a:r>
              <a:rPr lang="en-US" sz="1800" dirty="0"/>
              <a:t>Moth </a:t>
            </a:r>
          </a:p>
          <a:p>
            <a:pPr lvl="3">
              <a:lnSpc>
                <a:spcPct val="80000"/>
              </a:lnSpc>
            </a:pPr>
            <a:r>
              <a:rPr lang="en-US" sz="1800" dirty="0" err="1"/>
              <a:t>Mustardseed</a:t>
            </a:r>
            <a:endParaRPr lang="en-US" sz="1800" dirty="0"/>
          </a:p>
          <a:p>
            <a:pPr>
              <a:lnSpc>
                <a:spcPct val="80000"/>
              </a:lnSpc>
            </a:pPr>
            <a:r>
              <a:rPr lang="en-US" sz="1800" dirty="0"/>
              <a:t>Harpies</a:t>
            </a:r>
          </a:p>
          <a:p>
            <a:pPr lvl="1">
              <a:lnSpc>
                <a:spcPct val="80000"/>
              </a:lnSpc>
            </a:pPr>
            <a:r>
              <a:rPr lang="en-US" sz="1800" dirty="0"/>
              <a:t>Shakespeare does not include harpies as characters in his plays, however there are allusions to harpies in </a:t>
            </a:r>
            <a:r>
              <a:rPr lang="en-US" sz="1800" i="1" dirty="0"/>
              <a:t>Much Ado About Nothing </a:t>
            </a:r>
            <a:r>
              <a:rPr lang="en-US" sz="1800" dirty="0"/>
              <a:t>(example: Act II Scene I) in order to refer to nasty or annoying women</a:t>
            </a:r>
          </a:p>
          <a:p>
            <a:pPr>
              <a:lnSpc>
                <a:spcPct val="80000"/>
              </a:lnSpc>
            </a:pPr>
            <a:r>
              <a:rPr lang="en-US" sz="1800" dirty="0"/>
              <a:t>Muses</a:t>
            </a:r>
          </a:p>
          <a:p>
            <a:pPr lvl="1">
              <a:lnSpc>
                <a:spcPct val="80000"/>
              </a:lnSpc>
            </a:pPr>
            <a:r>
              <a:rPr lang="en-US" sz="1800" dirty="0"/>
              <a:t>Similarly to harpies, rather than using muses as common characters in his plays, Shakespeare makes many allusions and references to muses in both his plays and sonnets (example: </a:t>
            </a:r>
            <a:r>
              <a:rPr lang="en-US" sz="1800" i="1" dirty="0"/>
              <a:t>Henry V, </a:t>
            </a:r>
            <a:r>
              <a:rPr lang="en-US" sz="1800" dirty="0"/>
              <a:t>Act I Prologue)</a:t>
            </a:r>
          </a:p>
          <a:p>
            <a:pPr lvl="2">
              <a:lnSpc>
                <a:spcPct val="80000"/>
              </a:lnSpc>
            </a:pP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Homer</a:t>
            </a:r>
            <a:endParaRPr lang="en-US" dirty="0"/>
          </a:p>
        </p:txBody>
      </p:sp>
      <p:sp>
        <p:nvSpPr>
          <p:cNvPr id="5" name="Content Placeholder 4"/>
          <p:cNvSpPr>
            <a:spLocks noGrp="1"/>
          </p:cNvSpPr>
          <p:nvPr>
            <p:ph idx="1"/>
          </p:nvPr>
        </p:nvSpPr>
        <p:spPr/>
        <p:txBody>
          <a:bodyPr>
            <a:normAutofit lnSpcReduction="10000"/>
          </a:bodyPr>
          <a:lstStyle/>
          <a:p>
            <a:r>
              <a:rPr lang="en-US" dirty="0" smtClean="0"/>
              <a:t>Born: </a:t>
            </a:r>
            <a:r>
              <a:rPr lang="en-US" dirty="0" err="1" smtClean="0"/>
              <a:t>c</a:t>
            </a:r>
            <a:r>
              <a:rPr lang="en-US" dirty="0" smtClean="0"/>
              <a:t>. 800 BC</a:t>
            </a:r>
          </a:p>
          <a:p>
            <a:pPr lvl="1"/>
            <a:r>
              <a:rPr lang="en-US" dirty="0" smtClean="0"/>
              <a:t>Herodotus</a:t>
            </a:r>
          </a:p>
          <a:p>
            <a:pPr lvl="1"/>
            <a:r>
              <a:rPr lang="en-US" dirty="0" smtClean="0"/>
              <a:t>Trojan War</a:t>
            </a:r>
          </a:p>
          <a:p>
            <a:r>
              <a:rPr lang="en-US" dirty="0" smtClean="0"/>
              <a:t>Birthplace: Greece</a:t>
            </a:r>
          </a:p>
          <a:p>
            <a:r>
              <a:rPr lang="en-US" dirty="0" smtClean="0"/>
              <a:t>Iliad</a:t>
            </a:r>
          </a:p>
          <a:p>
            <a:r>
              <a:rPr lang="en-US" dirty="0" smtClean="0"/>
              <a:t>Odyssey</a:t>
            </a:r>
          </a:p>
          <a:p>
            <a:r>
              <a:rPr lang="en-US" dirty="0" smtClean="0"/>
              <a:t>Starting point of Western Literature</a:t>
            </a:r>
          </a:p>
          <a:p>
            <a:r>
              <a:rPr lang="en-US" dirty="0" smtClean="0"/>
              <a:t>Mysteries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Iliad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Epic Poem: Dactylic Hexameters</a:t>
            </a:r>
          </a:p>
          <a:p>
            <a:r>
              <a:rPr lang="en-US" dirty="0" smtClean="0"/>
              <a:t>Trojan War</a:t>
            </a:r>
          </a:p>
          <a:p>
            <a:r>
              <a:rPr lang="en-US" dirty="0" smtClean="0"/>
              <a:t>King Agamemnon </a:t>
            </a:r>
            <a:r>
              <a:rPr lang="en-US" dirty="0" err="1" smtClean="0"/>
              <a:t>vs</a:t>
            </a:r>
            <a:r>
              <a:rPr lang="en-US" dirty="0" smtClean="0"/>
              <a:t> Warrior Achilles</a:t>
            </a:r>
          </a:p>
          <a:p>
            <a:r>
              <a:rPr lang="en-US" dirty="0" smtClean="0"/>
              <a:t>Final year of the war</a:t>
            </a:r>
          </a:p>
          <a:p>
            <a:r>
              <a:rPr lang="en-US" dirty="0" err="1" smtClean="0"/>
              <a:t>Nostos</a:t>
            </a:r>
            <a:r>
              <a:rPr lang="en-US" dirty="0" smtClean="0"/>
              <a:t> (homecoming) </a:t>
            </a:r>
            <a:r>
              <a:rPr lang="en-US" dirty="0" err="1" smtClean="0"/>
              <a:t>vs</a:t>
            </a:r>
            <a:r>
              <a:rPr lang="en-US" dirty="0" smtClean="0"/>
              <a:t> </a:t>
            </a:r>
            <a:r>
              <a:rPr lang="en-US" dirty="0" err="1" smtClean="0"/>
              <a:t>Kelos</a:t>
            </a:r>
            <a:r>
              <a:rPr lang="en-US" dirty="0" smtClean="0"/>
              <a:t> (glory)</a:t>
            </a:r>
          </a:p>
          <a:p>
            <a:r>
              <a:rPr lang="en-US" dirty="0" smtClean="0"/>
              <a:t>Wrath</a:t>
            </a:r>
          </a:p>
          <a:p>
            <a:r>
              <a:rPr lang="en-US" dirty="0" smtClean="0"/>
              <a:t>Fate</a:t>
            </a:r>
          </a:p>
          <a:p>
            <a:r>
              <a:rPr lang="en-US" dirty="0" smtClean="0"/>
              <a:t>Loss of individual identity</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Odyssey</a:t>
            </a:r>
            <a:endParaRPr lang="en-US" dirty="0"/>
          </a:p>
        </p:txBody>
      </p:sp>
      <p:sp>
        <p:nvSpPr>
          <p:cNvPr id="3" name="Content Placeholder 2"/>
          <p:cNvSpPr>
            <a:spLocks noGrp="1"/>
          </p:cNvSpPr>
          <p:nvPr>
            <p:ph idx="1"/>
          </p:nvPr>
        </p:nvSpPr>
        <p:spPr/>
        <p:txBody>
          <a:bodyPr/>
          <a:lstStyle/>
          <a:p>
            <a:r>
              <a:rPr lang="en-US" dirty="0" smtClean="0"/>
              <a:t>Epic Poem: Dactylic Hexameter</a:t>
            </a:r>
          </a:p>
          <a:p>
            <a:r>
              <a:rPr lang="en-US" dirty="0" smtClean="0"/>
              <a:t>Odysseus and his long journey home for ten years</a:t>
            </a:r>
          </a:p>
          <a:p>
            <a:r>
              <a:rPr lang="en-US" dirty="0" smtClean="0"/>
              <a:t>Feminism</a:t>
            </a:r>
          </a:p>
          <a:p>
            <a:r>
              <a:rPr lang="en-US" dirty="0" smtClean="0"/>
              <a:t>Mind over strength</a:t>
            </a:r>
          </a:p>
          <a:p>
            <a:r>
              <a:rPr lang="en-US" smtClean="0"/>
              <a:t>Temptations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500" dirty="0" smtClean="0">
                <a:latin typeface="Monotype Corsiva" pitchFamily="66" charset="0"/>
              </a:rPr>
              <a:t>The Gods!!</a:t>
            </a:r>
            <a:endParaRPr lang="en-US" sz="6500" dirty="0">
              <a:latin typeface="Monotype Corsiva" pitchFamily="66" charset="0"/>
            </a:endParaRPr>
          </a:p>
        </p:txBody>
      </p:sp>
      <p:sp>
        <p:nvSpPr>
          <p:cNvPr id="3" name="TextBox 2"/>
          <p:cNvSpPr txBox="1"/>
          <p:nvPr/>
        </p:nvSpPr>
        <p:spPr>
          <a:xfrm>
            <a:off x="457200" y="2057400"/>
            <a:ext cx="4191000" cy="707886"/>
          </a:xfrm>
          <a:prstGeom prst="rect">
            <a:avLst/>
          </a:prstGeom>
          <a:noFill/>
        </p:spPr>
        <p:txBody>
          <a:bodyPr wrap="square" rtlCol="0">
            <a:spAutoFit/>
          </a:bodyPr>
          <a:lstStyle/>
          <a:p>
            <a:r>
              <a:rPr lang="en-US" sz="4000" dirty="0" smtClean="0">
                <a:latin typeface="Monotype Corsiva" pitchFamily="66" charset="0"/>
              </a:rPr>
              <a:t>Apollo and Daphne</a:t>
            </a:r>
          </a:p>
        </p:txBody>
      </p:sp>
      <p:sp>
        <p:nvSpPr>
          <p:cNvPr id="4" name="TextBox 3"/>
          <p:cNvSpPr txBox="1"/>
          <p:nvPr/>
        </p:nvSpPr>
        <p:spPr>
          <a:xfrm>
            <a:off x="5105400" y="1752600"/>
            <a:ext cx="2209800" cy="707886"/>
          </a:xfrm>
          <a:prstGeom prst="rect">
            <a:avLst/>
          </a:prstGeom>
          <a:noFill/>
        </p:spPr>
        <p:txBody>
          <a:bodyPr wrap="square" rtlCol="0">
            <a:spAutoFit/>
          </a:bodyPr>
          <a:lstStyle/>
          <a:p>
            <a:r>
              <a:rPr lang="en-US" sz="4000" dirty="0" smtClean="0">
                <a:latin typeface="Monotype Corsiva" pitchFamily="66" charset="0"/>
              </a:rPr>
              <a:t>Neptune</a:t>
            </a:r>
          </a:p>
        </p:txBody>
      </p:sp>
      <p:sp>
        <p:nvSpPr>
          <p:cNvPr id="5" name="TextBox 4"/>
          <p:cNvSpPr txBox="1"/>
          <p:nvPr/>
        </p:nvSpPr>
        <p:spPr>
          <a:xfrm>
            <a:off x="1066800" y="4267200"/>
            <a:ext cx="2743200" cy="707886"/>
          </a:xfrm>
          <a:prstGeom prst="rect">
            <a:avLst/>
          </a:prstGeom>
          <a:noFill/>
        </p:spPr>
        <p:txBody>
          <a:bodyPr wrap="square" rtlCol="0">
            <a:spAutoFit/>
          </a:bodyPr>
          <a:lstStyle/>
          <a:p>
            <a:r>
              <a:rPr lang="en-US" sz="4000" dirty="0" smtClean="0">
                <a:latin typeface="Monotype Corsiva" pitchFamily="66" charset="0"/>
              </a:rPr>
              <a:t>Venus</a:t>
            </a:r>
            <a:endParaRPr lang="en-US" sz="4000" dirty="0">
              <a:latin typeface="Monotype Corsiva" pitchFamily="66" charset="0"/>
            </a:endParaRPr>
          </a:p>
        </p:txBody>
      </p:sp>
      <p:sp>
        <p:nvSpPr>
          <p:cNvPr id="6" name="TextBox 5"/>
          <p:cNvSpPr txBox="1"/>
          <p:nvPr/>
        </p:nvSpPr>
        <p:spPr>
          <a:xfrm>
            <a:off x="5943600" y="3810000"/>
            <a:ext cx="2514600" cy="707886"/>
          </a:xfrm>
          <a:prstGeom prst="rect">
            <a:avLst/>
          </a:prstGeom>
          <a:noFill/>
        </p:spPr>
        <p:txBody>
          <a:bodyPr wrap="square" rtlCol="0">
            <a:spAutoFit/>
          </a:bodyPr>
          <a:lstStyle/>
          <a:p>
            <a:r>
              <a:rPr lang="en-US" sz="4000" dirty="0" smtClean="0">
                <a:latin typeface="Monotype Corsiva" pitchFamily="66" charset="0"/>
              </a:rPr>
              <a:t>Phoebe</a:t>
            </a:r>
          </a:p>
        </p:txBody>
      </p:sp>
      <p:sp>
        <p:nvSpPr>
          <p:cNvPr id="7" name="TextBox 6"/>
          <p:cNvSpPr txBox="1"/>
          <p:nvPr/>
        </p:nvSpPr>
        <p:spPr>
          <a:xfrm>
            <a:off x="3429000" y="5257800"/>
            <a:ext cx="2590800" cy="707886"/>
          </a:xfrm>
          <a:prstGeom prst="rect">
            <a:avLst/>
          </a:prstGeom>
          <a:noFill/>
        </p:spPr>
        <p:txBody>
          <a:bodyPr wrap="square" rtlCol="0">
            <a:spAutoFit/>
          </a:bodyPr>
          <a:lstStyle/>
          <a:p>
            <a:r>
              <a:rPr lang="en-US" sz="4000" dirty="0" smtClean="0">
                <a:latin typeface="Monotype Corsiva" pitchFamily="66" charset="0"/>
              </a:rPr>
              <a:t>Cupid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grpId="1" nodeType="clickEffect">
                                  <p:stCondLst>
                                    <p:cond delay="0"/>
                                  </p:stCondLst>
                                  <p:childTnLst>
                                    <p:anim to="1.5" calcmode="lin" valueType="num">
                                      <p:cBhvr override="childStyle">
                                        <p:cTn id="11" dur="2000" fill="hold"/>
                                        <p:tgtEl>
                                          <p:spTgt spid="3"/>
                                        </p:tgtEl>
                                        <p:attrNameLst>
                                          <p:attrName>style.fontSize</p:attrName>
                                        </p:attrNameLst>
                                      </p:cBhvr>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mph" presetSubtype="2" fill="hold" grpId="1" nodeType="clickEffect">
                                  <p:stCondLst>
                                    <p:cond delay="0"/>
                                  </p:stCondLst>
                                  <p:childTnLst>
                                    <p:anim to="1.25" calcmode="lin" valueType="num">
                                      <p:cBhvr override="childStyle">
                                        <p:cTn id="20" dur="2000" fill="hold"/>
                                        <p:tgtEl>
                                          <p:spTgt spid="4"/>
                                        </p:tgtEl>
                                        <p:attrNameLst>
                                          <p:attrName>style.fontSize</p:attrName>
                                        </p:attrNameLst>
                                      </p:cBhvr>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mph" presetSubtype="2" fill="hold" grpId="1" nodeType="clickEffect">
                                  <p:stCondLst>
                                    <p:cond delay="0"/>
                                  </p:stCondLst>
                                  <p:childTnLst>
                                    <p:anim to="1.5" calcmode="lin" valueType="num">
                                      <p:cBhvr override="childStyle">
                                        <p:cTn id="29" dur="2000" fill="hold"/>
                                        <p:tgtEl>
                                          <p:spTgt spid="5"/>
                                        </p:tgtEl>
                                        <p:attrNameLst>
                                          <p:attrName>style.fontSize</p:attrName>
                                        </p:attrNameLst>
                                      </p:cBhvr>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mph" presetSubtype="2" fill="hold" grpId="1" nodeType="clickEffect">
                                  <p:stCondLst>
                                    <p:cond delay="0"/>
                                  </p:stCondLst>
                                  <p:childTnLst>
                                    <p:anim to="1.5" calcmode="lin" valueType="num">
                                      <p:cBhvr override="childStyle">
                                        <p:cTn id="38" dur="2000" fill="hold"/>
                                        <p:tgtEl>
                                          <p:spTgt spid="6"/>
                                        </p:tgtEl>
                                        <p:attrNameLst>
                                          <p:attrName>style.fontSize</p:attrName>
                                        </p:attrNameLst>
                                      </p:cBhvr>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amond(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mph" presetSubtype="2" fill="hold" grpId="1" nodeType="clickEffect">
                                  <p:stCondLst>
                                    <p:cond delay="0"/>
                                  </p:stCondLst>
                                  <p:childTnLst>
                                    <p:anim to="1.5" calcmode="lin" valueType="num">
                                      <p:cBhvr override="childStyle">
                                        <p:cTn id="47"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Ovid</a:t>
            </a:r>
            <a:endParaRPr lang="en-US" dirty="0"/>
          </a:p>
        </p:txBody>
      </p:sp>
      <p:pic>
        <p:nvPicPr>
          <p:cNvPr id="4" name="Content Placeholder 3"/>
          <p:cNvPicPr>
            <a:picLocks noGrp="1" noChangeAspect="1"/>
          </p:cNvPicPr>
          <p:nvPr>
            <p:ph idx="1"/>
          </p:nvPr>
        </p:nvPicPr>
        <p:blipFill>
          <a:blip r:embed="rId2"/>
          <a:srcRect l="-46486" r="-46486"/>
          <a:stretch>
            <a:fillRect/>
          </a:stretch>
        </p:blipFill>
        <p:spPr>
          <a:xfrm>
            <a:off x="500364" y="1535244"/>
            <a:ext cx="8115144" cy="491277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1890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Ovid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Born 43 B.C.E near Rome to an aristocratic family, died 17 or 18 C.E.</a:t>
            </a:r>
          </a:p>
          <a:p>
            <a:r>
              <a:rPr lang="en-US" dirty="0" smtClean="0"/>
              <a:t>Roman poet, quite successful and popular within his lifetime</a:t>
            </a:r>
          </a:p>
          <a:p>
            <a:r>
              <a:rPr lang="en-US" dirty="0" smtClean="0"/>
              <a:t>During Ovid’s life, cultural norms and sexuality were far more liberal than during the Elizabethan era of Shakespeare’s life; however, the emperor during most of Ovid’s life, Augustus, began a project of restoring “public morality”</a:t>
            </a:r>
          </a:p>
          <a:p>
            <a:r>
              <a:rPr lang="en-US" dirty="0" smtClean="0"/>
              <a:t>Many of Ovid’s poems included erotic and romantic themes and were written in elegiac couplets.</a:t>
            </a:r>
          </a:p>
          <a:p>
            <a:r>
              <a:rPr lang="en-US" dirty="0" smtClean="0"/>
              <a:t>In 8 CE, he is banished to the Black Sea by Emperor Augustus for murky and unannounced reasons: either for subverting his Augustus’s efforts at more conservative morality or for some personal slight</a:t>
            </a:r>
          </a:p>
          <a:p>
            <a:r>
              <a:rPr lang="en-US" dirty="0" smtClean="0"/>
              <a:t>Spends the rest of his days in exile, lonely and forlorn, writing poems reflecting these feelings.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8805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Ovid’s Banishment</a:t>
            </a:r>
            <a:endParaRPr lang="en-US" dirty="0"/>
          </a:p>
        </p:txBody>
      </p:sp>
      <p:pic>
        <p:nvPicPr>
          <p:cNvPr id="4" name="Content Placeholder 3"/>
          <p:cNvPicPr>
            <a:picLocks noGrp="1" noChangeAspect="1"/>
          </p:cNvPicPr>
          <p:nvPr>
            <p:ph idx="1"/>
          </p:nvPr>
        </p:nvPicPr>
        <p:blipFill>
          <a:blip r:embed="rId2"/>
          <a:srcRect l="-23234" r="-23234"/>
          <a:stretch>
            <a:fillRect/>
          </a:stretch>
        </p:blipFill>
        <p:spPr>
          <a:xfrm>
            <a:off x="265144" y="1605028"/>
            <a:ext cx="8707907" cy="4521136"/>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0652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Metamorphoses</a:t>
            </a:r>
            <a:endParaRPr lang="en-US" dirty="0"/>
          </a:p>
        </p:txBody>
      </p:sp>
      <p:sp>
        <p:nvSpPr>
          <p:cNvPr id="3" name="Content Placeholder 2"/>
          <p:cNvSpPr>
            <a:spLocks noGrp="1"/>
          </p:cNvSpPr>
          <p:nvPr>
            <p:ph idx="1"/>
          </p:nvPr>
        </p:nvSpPr>
        <p:spPr>
          <a:xfrm>
            <a:off x="779463" y="1828800"/>
            <a:ext cx="7583488" cy="4619978"/>
          </a:xfrm>
        </p:spPr>
        <p:txBody>
          <a:bodyPr>
            <a:normAutofit fontScale="85000" lnSpcReduction="20000"/>
          </a:bodyPr>
          <a:lstStyle/>
          <a:p>
            <a:r>
              <a:rPr lang="en-US" dirty="0" smtClean="0"/>
              <a:t>Completed in 8 CE, just before his banishment from Rome, it remains his most popular work.</a:t>
            </a:r>
          </a:p>
          <a:p>
            <a:r>
              <a:rPr lang="en-US" dirty="0" smtClean="0"/>
              <a:t>Formatted as a poetic compilation of stylized Greek myths, intertwined to resemble an entire continuous narrative, it covers a mixture of myths and fictionalized history from the creation of the cosmos to the deification of Julius Caesar.</a:t>
            </a:r>
          </a:p>
          <a:p>
            <a:r>
              <a:rPr lang="en-US" dirty="0" smtClean="0"/>
              <a:t>Written in Latin, with dactylic hexameter. As a poetic form, it is difficult to render into English, giving rise to numerous different translations.</a:t>
            </a:r>
          </a:p>
          <a:p>
            <a:r>
              <a:rPr lang="en-US" dirty="0" smtClean="0"/>
              <a:t>Many of the tales involve mortals or gods being transformed into beasts or even inanimate objects; an entire island in one instance.</a:t>
            </a:r>
          </a:p>
          <a:p>
            <a:r>
              <a:rPr lang="en-US" dirty="0" smtClean="0"/>
              <a:t>Its stories are an abundant source of inspiration to Shakespeare, who not only based many plots on the myths contained within but often references or alludes to specific lines in the poem.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43943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Pyramus</a:t>
            </a:r>
            <a:r>
              <a:rPr lang="en-US" dirty="0" smtClean="0"/>
              <a:t> and </a:t>
            </a:r>
            <a:r>
              <a:rPr lang="en-US" dirty="0" err="1" smtClean="0"/>
              <a:t>Thisbe</a:t>
            </a:r>
            <a:endParaRPr lang="en-US" dirty="0"/>
          </a:p>
        </p:txBody>
      </p:sp>
      <p:sp>
        <p:nvSpPr>
          <p:cNvPr id="3" name="Content Placeholder 2"/>
          <p:cNvSpPr>
            <a:spLocks noGrp="1"/>
          </p:cNvSpPr>
          <p:nvPr>
            <p:ph idx="1"/>
          </p:nvPr>
        </p:nvSpPr>
        <p:spPr/>
        <p:txBody>
          <a:bodyPr>
            <a:normAutofit lnSpcReduction="10000"/>
          </a:bodyPr>
          <a:lstStyle/>
          <a:p>
            <a:r>
              <a:rPr lang="en-US" dirty="0" smtClean="0"/>
              <a:t>Source for the mechanic’s play in Midsummer’s Night Dream, and loose inspiration for Romeo and Juliet.</a:t>
            </a:r>
          </a:p>
          <a:p>
            <a:r>
              <a:rPr lang="en-US" dirty="0" smtClean="0"/>
              <a:t>The absurdity of the mechanic’s play is somewhat explained by the specifics of the plot in the Metamorphoses.</a:t>
            </a:r>
          </a:p>
          <a:p>
            <a:r>
              <a:rPr lang="en-US" dirty="0" smtClean="0"/>
              <a:t>“</a:t>
            </a:r>
            <a:r>
              <a:rPr lang="en-US" b="1" dirty="0" smtClean="0"/>
              <a:t>And then they would scold the wall</a:t>
            </a:r>
            <a:r>
              <a:rPr lang="en-US" dirty="0" smtClean="0"/>
              <a:t>: ‘You envious barrier, / why get in our way? Would it be too much to ask you / To open wide for an embrace, or even / Permit us room to kiss in? Still, we are grateful, / We owe you something, we admit; at least / You let us talk together.’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865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and Daphne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 2 Sc. 1 ll. 236-241</a:t>
            </a:r>
            <a:br>
              <a:rPr lang="en-US" dirty="0" smtClean="0"/>
            </a:br>
            <a:r>
              <a:rPr lang="en-US" dirty="0" smtClean="0"/>
              <a:t>Helena: “The wildest hath not such a heart as you.</a:t>
            </a:r>
            <a:br>
              <a:rPr lang="en-US" dirty="0" smtClean="0"/>
            </a:br>
            <a:r>
              <a:rPr lang="en-US" dirty="0" smtClean="0"/>
              <a:t>Run when you will. The story shall be changed:</a:t>
            </a:r>
            <a:br>
              <a:rPr lang="en-US" dirty="0" smtClean="0"/>
            </a:br>
            <a:r>
              <a:rPr lang="en-US" dirty="0" smtClean="0"/>
              <a:t>Apollo flies and Daphne holds the chase;</a:t>
            </a:r>
            <a:br>
              <a:rPr lang="en-US" dirty="0" smtClean="0"/>
            </a:br>
            <a:r>
              <a:rPr lang="en-US" dirty="0" smtClean="0"/>
              <a:t>The dove pursues the griffin; the mild hind</a:t>
            </a:r>
            <a:br>
              <a:rPr lang="en-US" dirty="0" smtClean="0"/>
            </a:br>
            <a:r>
              <a:rPr lang="en-US" dirty="0" smtClean="0"/>
              <a:t>Makes speed to catch the tiger. Bootless speed</a:t>
            </a:r>
            <a:br>
              <a:rPr lang="en-US" dirty="0" smtClean="0"/>
            </a:br>
            <a:r>
              <a:rPr lang="en-US" dirty="0" smtClean="0"/>
              <a:t>When cowardice pursues and valor flies!”</a:t>
            </a:r>
          </a:p>
          <a:p>
            <a:r>
              <a:rPr lang="en-US" dirty="0" smtClean="0"/>
              <a:t>Book I, Apollo and Daphne</a:t>
            </a:r>
            <a:br>
              <a:rPr lang="en-US" dirty="0" smtClean="0"/>
            </a:br>
            <a:r>
              <a:rPr lang="en-US" dirty="0" smtClean="0"/>
              <a:t>Apollo: “Don’t run away! I am no enemy,</a:t>
            </a:r>
            <a:br>
              <a:rPr lang="en-US" dirty="0" smtClean="0"/>
            </a:br>
            <a:r>
              <a:rPr lang="en-US" dirty="0" smtClean="0"/>
              <a:t>Only your follower: don’t run away!</a:t>
            </a:r>
            <a:br>
              <a:rPr lang="en-US" dirty="0" smtClean="0"/>
            </a:br>
            <a:r>
              <a:rPr lang="en-US" dirty="0" smtClean="0"/>
              <a:t>The lamb flees from the wolf, the deer the lion,</a:t>
            </a:r>
            <a:br>
              <a:rPr lang="en-US" dirty="0" smtClean="0"/>
            </a:br>
            <a:r>
              <a:rPr lang="en-US" dirty="0" smtClean="0"/>
              <a:t>The dove, on trembling wing, flees from the eagle.</a:t>
            </a:r>
            <a:br>
              <a:rPr lang="en-US" dirty="0" smtClean="0"/>
            </a:br>
            <a:r>
              <a:rPr lang="en-US" dirty="0" smtClean="0"/>
              <a:t>All creatures flee from their foes.”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50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Theseus</a:t>
            </a:r>
            <a:endParaRPr lang="en-US" dirty="0"/>
          </a:p>
        </p:txBody>
      </p:sp>
      <p:pic>
        <p:nvPicPr>
          <p:cNvPr id="4" name="Content Placeholder 3"/>
          <p:cNvPicPr>
            <a:picLocks noGrp="1" noChangeAspect="1"/>
          </p:cNvPicPr>
          <p:nvPr>
            <p:ph idx="1"/>
          </p:nvPr>
        </p:nvPicPr>
        <p:blipFill>
          <a:blip r:embed="rId2"/>
          <a:srcRect l="-50664" r="-50664"/>
          <a:stretch>
            <a:fillRect/>
          </a:stretch>
        </p:blipFill>
        <p:spPr>
          <a:xfrm>
            <a:off x="581907" y="1552223"/>
            <a:ext cx="7583488" cy="496711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298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Theseus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Metamorphoses, Theseus is the son of </a:t>
            </a:r>
            <a:r>
              <a:rPr lang="en-US" dirty="0" err="1" smtClean="0"/>
              <a:t>Aegeus</a:t>
            </a:r>
            <a:r>
              <a:rPr lang="en-US" dirty="0" smtClean="0"/>
              <a:t>, founder and king of Athens</a:t>
            </a:r>
          </a:p>
          <a:p>
            <a:r>
              <a:rPr lang="en-US" dirty="0" smtClean="0"/>
              <a:t>Theseus hides his identity until Medea attempts to fool </a:t>
            </a:r>
            <a:r>
              <a:rPr lang="en-US" dirty="0" err="1" smtClean="0"/>
              <a:t>Aegeus</a:t>
            </a:r>
            <a:r>
              <a:rPr lang="en-US" dirty="0" smtClean="0"/>
              <a:t> into poisoning him, and </a:t>
            </a:r>
            <a:r>
              <a:rPr lang="en-US" dirty="0" err="1" smtClean="0"/>
              <a:t>Aegeus</a:t>
            </a:r>
            <a:r>
              <a:rPr lang="en-US" dirty="0" smtClean="0"/>
              <a:t> recognizes a scabbard familiar to him just before the murder.</a:t>
            </a:r>
          </a:p>
          <a:p>
            <a:r>
              <a:rPr lang="en-US" dirty="0" smtClean="0"/>
              <a:t>One of the most popular events in the poem concerns Theseus battling and killing the Minotaur: a creature with the head of a bull, body of a man.</a:t>
            </a:r>
          </a:p>
          <a:p>
            <a:r>
              <a:rPr lang="en-US" dirty="0"/>
              <a:t>No mention of Hippolyta, but their son, Hippolytus, does play </a:t>
            </a:r>
            <a:r>
              <a:rPr lang="en-US" dirty="0" smtClean="0"/>
              <a:t>a role late </a:t>
            </a:r>
            <a:r>
              <a:rPr lang="en-US" dirty="0"/>
              <a:t>in the poem.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147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Amazonian Woman</a:t>
            </a:r>
            <a:endParaRPr lang="en-US" dirty="0"/>
          </a:p>
        </p:txBody>
      </p:sp>
      <p:pic>
        <p:nvPicPr>
          <p:cNvPr id="4" name="Picture 3"/>
          <p:cNvPicPr>
            <a:picLocks noChangeAspect="1"/>
          </p:cNvPicPr>
          <p:nvPr/>
        </p:nvPicPr>
        <p:blipFill>
          <a:blip r:embed="rId2"/>
          <a:stretch>
            <a:fillRect/>
          </a:stretch>
        </p:blipFill>
        <p:spPr>
          <a:xfrm>
            <a:off x="1323622" y="1927578"/>
            <a:ext cx="6832600" cy="4203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2015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a:prstGeom prst="rect">
            <a:avLst/>
          </a:prstGeom>
        </p:spPr>
        <p:txBody>
          <a:bodyPr>
            <a:normAutofit fontScale="92500" lnSpcReduction="10000"/>
          </a:bodyPr>
          <a:lstStyle/>
          <a:p>
            <a:r>
              <a:rPr lang="en-US" dirty="0"/>
              <a:t>Amazon women were brave warriors of the Greek Myth</a:t>
            </a:r>
          </a:p>
          <a:p>
            <a:endParaRPr lang="en-US" dirty="0"/>
          </a:p>
          <a:p>
            <a:r>
              <a:rPr lang="en-US" dirty="0"/>
              <a:t>Historically, Amazons were portrayed as beautiful women in </a:t>
            </a:r>
            <a:r>
              <a:rPr lang="en-US" dirty="0" err="1"/>
              <a:t>Amazonomachies</a:t>
            </a:r>
            <a:r>
              <a:rPr lang="en-US" dirty="0"/>
              <a:t>, which was an </a:t>
            </a:r>
            <a:r>
              <a:rPr lang="en-US" dirty="0" err="1"/>
              <a:t>artform</a:t>
            </a:r>
            <a:r>
              <a:rPr lang="en-US" dirty="0"/>
              <a:t> showing battles between the Amazons and Greeks. Amazons were trained to use all weapons and especially in single combat. They were honorable, courageous, brave and represented rebellion against sexism. Their tales spread quickly and soon stories of the Amazons were everywhere, including Africa, Asia, Europe, South America (the Amazon River was named after the female warriors), and North America in the mid-1900s with the comic book hero, Wonder Woman. </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266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600" dirty="0" smtClean="0">
                <a:latin typeface="Monotype Corsiva" pitchFamily="66" charset="0"/>
              </a:rPr>
              <a:t>Apollo and Daphne</a:t>
            </a:r>
            <a:endParaRPr lang="en-US" sz="5600" dirty="0">
              <a:latin typeface="Monotype Corsiva" pitchFamily="66" charset="0"/>
            </a:endParaRPr>
          </a:p>
        </p:txBody>
      </p:sp>
      <p:pic>
        <p:nvPicPr>
          <p:cNvPr id="7" name="Picture 6" descr="elit1.jpg"/>
          <p:cNvPicPr>
            <a:picLocks noChangeAspect="1"/>
          </p:cNvPicPr>
          <p:nvPr/>
        </p:nvPicPr>
        <p:blipFill>
          <a:blip r:embed="rId2" cstate="print"/>
          <a:stretch>
            <a:fillRect/>
          </a:stretch>
        </p:blipFill>
        <p:spPr>
          <a:xfrm>
            <a:off x="228600" y="1676400"/>
            <a:ext cx="2876550" cy="4572000"/>
          </a:xfrm>
          <a:prstGeom prst="rect">
            <a:avLst/>
          </a:prstGeom>
        </p:spPr>
      </p:pic>
      <p:pic>
        <p:nvPicPr>
          <p:cNvPr id="8" name="Picture 7" descr="elit2.jpg"/>
          <p:cNvPicPr>
            <a:picLocks noChangeAspect="1"/>
          </p:cNvPicPr>
          <p:nvPr/>
        </p:nvPicPr>
        <p:blipFill>
          <a:blip r:embed="rId3" cstate="print"/>
          <a:stretch>
            <a:fillRect/>
          </a:stretch>
        </p:blipFill>
        <p:spPr>
          <a:xfrm>
            <a:off x="3276600" y="2209800"/>
            <a:ext cx="2032000" cy="3048000"/>
          </a:xfrm>
          <a:prstGeom prst="rect">
            <a:avLst/>
          </a:prstGeom>
        </p:spPr>
      </p:pic>
      <p:pic>
        <p:nvPicPr>
          <p:cNvPr id="9" name="Picture 8" descr="elit3.jpg"/>
          <p:cNvPicPr>
            <a:picLocks noChangeAspect="1"/>
          </p:cNvPicPr>
          <p:nvPr/>
        </p:nvPicPr>
        <p:blipFill>
          <a:blip r:embed="rId4" cstate="print"/>
          <a:stretch>
            <a:fillRect/>
          </a:stretch>
        </p:blipFill>
        <p:spPr>
          <a:xfrm>
            <a:off x="5486400" y="1676400"/>
            <a:ext cx="3321273" cy="4495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Amazons</a:t>
            </a:r>
            <a:endParaRPr lang="en-US" dirty="0"/>
          </a:p>
        </p:txBody>
      </p:sp>
      <p:sp>
        <p:nvSpPr>
          <p:cNvPr id="3" name="Content Placeholder 2"/>
          <p:cNvSpPr>
            <a:spLocks noGrp="1"/>
          </p:cNvSpPr>
          <p:nvPr>
            <p:ph idx="1"/>
          </p:nvPr>
        </p:nvSpPr>
        <p:spPr>
          <a:prstGeom prst="rect">
            <a:avLst/>
          </a:prstGeom>
        </p:spPr>
        <p:txBody>
          <a:bodyPr/>
          <a:lstStyle/>
          <a:p>
            <a:r>
              <a:rPr lang="en-US" dirty="0" err="1" smtClean="0"/>
              <a:t>Hippolyte</a:t>
            </a:r>
            <a:r>
              <a:rPr lang="en-US" dirty="0" smtClean="0"/>
              <a:t> </a:t>
            </a:r>
            <a:r>
              <a:rPr lang="en-US" dirty="0"/>
              <a:t>was an Amazon Queen. Daughter of </a:t>
            </a:r>
            <a:r>
              <a:rPr lang="en-US" dirty="0" err="1"/>
              <a:t>Otrera</a:t>
            </a:r>
            <a:r>
              <a:rPr lang="en-US" dirty="0"/>
              <a:t> and Ares, God of War. </a:t>
            </a:r>
            <a:r>
              <a:rPr lang="en-US" dirty="0" err="1"/>
              <a:t>Herakles</a:t>
            </a:r>
            <a:r>
              <a:rPr lang="en-US" dirty="0"/>
              <a:t>' ninth labor was to take </a:t>
            </a:r>
            <a:r>
              <a:rPr lang="en-US" dirty="0" err="1"/>
              <a:t>Hippolyte's</a:t>
            </a:r>
            <a:r>
              <a:rPr lang="en-US" dirty="0"/>
              <a:t> war girdle (a gift from her father). When </a:t>
            </a:r>
            <a:r>
              <a:rPr lang="en-US" dirty="0" err="1"/>
              <a:t>Herakles</a:t>
            </a:r>
            <a:r>
              <a:rPr lang="en-US" dirty="0"/>
              <a:t> came, </a:t>
            </a:r>
            <a:r>
              <a:rPr lang="en-US" dirty="0" err="1"/>
              <a:t>Hippolyte</a:t>
            </a:r>
            <a:r>
              <a:rPr lang="en-US" dirty="0"/>
              <a:t> was impressed with his strength and so gave him the girdle. When Hera, Queen of the Gods and step-mother to </a:t>
            </a:r>
            <a:r>
              <a:rPr lang="en-US" dirty="0" err="1"/>
              <a:t>Herakles</a:t>
            </a:r>
            <a:r>
              <a:rPr lang="en-US" dirty="0"/>
              <a:t> saw this, she told </a:t>
            </a:r>
            <a:r>
              <a:rPr lang="en-US" dirty="0" err="1"/>
              <a:t>Hippolyte's</a:t>
            </a:r>
            <a:r>
              <a:rPr lang="en-US" dirty="0"/>
              <a:t> Amazons, that </a:t>
            </a:r>
            <a:r>
              <a:rPr lang="en-US" dirty="0" err="1"/>
              <a:t>Herakles</a:t>
            </a:r>
            <a:r>
              <a:rPr lang="en-US" dirty="0"/>
              <a:t> was there to abduct their Queen. The Amazons attacked </a:t>
            </a:r>
            <a:r>
              <a:rPr lang="en-US" dirty="0" err="1"/>
              <a:t>Herakles</a:t>
            </a:r>
            <a:r>
              <a:rPr lang="en-US" dirty="0"/>
              <a:t>, and during the battle, </a:t>
            </a:r>
            <a:r>
              <a:rPr lang="en-US" dirty="0" err="1"/>
              <a:t>Hippolyte</a:t>
            </a:r>
            <a:r>
              <a:rPr lang="en-US" dirty="0"/>
              <a:t> was killed. Her name means, "Of the Stampeding Horse</a:t>
            </a:r>
            <a:r>
              <a:rPr lang="en-US"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14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Midsummer Night’s Dream</a:t>
            </a:r>
            <a:endParaRPr lang="en-US" dirty="0"/>
          </a:p>
        </p:txBody>
      </p:sp>
      <p:sp>
        <p:nvSpPr>
          <p:cNvPr id="3" name="Content Placeholder 2"/>
          <p:cNvSpPr>
            <a:spLocks noGrp="1"/>
          </p:cNvSpPr>
          <p:nvPr>
            <p:ph idx="1"/>
          </p:nvPr>
        </p:nvSpPr>
        <p:spPr>
          <a:prstGeom prst="rect">
            <a:avLst/>
          </a:prstGeom>
        </p:spPr>
        <p:txBody>
          <a:bodyPr>
            <a:normAutofit fontScale="85000" lnSpcReduction="10000"/>
          </a:bodyPr>
          <a:lstStyle/>
          <a:p>
            <a:r>
              <a:rPr lang="hu-HU" b="1" dirty="0" smtClean="0"/>
              <a:t>Hippolyta </a:t>
            </a:r>
            <a:r>
              <a:rPr lang="en-US" b="1" dirty="0" smtClean="0"/>
              <a:t>–</a:t>
            </a:r>
            <a:r>
              <a:rPr lang="hu-HU" b="1" dirty="0" smtClean="0"/>
              <a:t> the queen of the amazons and wife of Theseus</a:t>
            </a:r>
          </a:p>
          <a:p>
            <a:endParaRPr lang="hu-HU" b="1" dirty="0"/>
          </a:p>
          <a:p>
            <a:r>
              <a:rPr lang="hu-HU" b="1" dirty="0" smtClean="0"/>
              <a:t>In Shakespeare’s time -Queen Elizabeth- was called the ‘Amazon Queen’ for not ever having a husband and being so independent and powerful. </a:t>
            </a:r>
          </a:p>
          <a:p>
            <a:r>
              <a:rPr lang="en-US" dirty="0" smtClean="0"/>
              <a:t>Who would we consider an amazon queen today?</a:t>
            </a:r>
            <a:br>
              <a:rPr lang="en-US" dirty="0" smtClean="0"/>
            </a:br>
            <a:r>
              <a:rPr lang="en-US" dirty="0" smtClean="0"/>
              <a:t/>
            </a:r>
            <a:br>
              <a:rPr lang="en-US" dirty="0" smtClean="0"/>
            </a:br>
            <a:r>
              <a:rPr lang="en-US" dirty="0" smtClean="0"/>
              <a:t>Qualities:</a:t>
            </a:r>
            <a:br>
              <a:rPr lang="en-US" dirty="0" smtClean="0"/>
            </a:br>
            <a:r>
              <a:rPr lang="en-US" dirty="0" smtClean="0"/>
              <a:t>-strong</a:t>
            </a:r>
            <a:br>
              <a:rPr lang="en-US" dirty="0" smtClean="0"/>
            </a:br>
            <a:r>
              <a:rPr lang="en-US" dirty="0" smtClean="0"/>
              <a:t>-independent</a:t>
            </a:r>
            <a:r>
              <a:rPr lang="en-US" dirty="0"/>
              <a:t/>
            </a:r>
            <a:br>
              <a:rPr lang="en-US" dirty="0"/>
            </a:br>
            <a:r>
              <a:rPr lang="en-US" dirty="0" smtClean="0"/>
              <a:t>-powerful</a:t>
            </a:r>
            <a:br>
              <a:rPr lang="en-US" dirty="0" smtClean="0"/>
            </a:br>
            <a:r>
              <a:rPr lang="en-US" dirty="0" smtClean="0"/>
              <a:t>-intimidating </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1517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Shakespeare Characters </a:t>
            </a:r>
            <a:endParaRPr lang="en-US" dirty="0"/>
          </a:p>
        </p:txBody>
      </p:sp>
      <p:sp>
        <p:nvSpPr>
          <p:cNvPr id="3" name="Content Placeholder 2"/>
          <p:cNvSpPr>
            <a:spLocks noGrp="1"/>
          </p:cNvSpPr>
          <p:nvPr>
            <p:ph idx="1"/>
          </p:nvPr>
        </p:nvSpPr>
        <p:spPr>
          <a:prstGeom prst="rect">
            <a:avLst/>
          </a:prstGeom>
        </p:spPr>
        <p:txBody>
          <a:bodyPr>
            <a:normAutofit fontScale="92500" lnSpcReduction="10000"/>
          </a:bodyPr>
          <a:lstStyle/>
          <a:p>
            <a:pPr marL="0" indent="0">
              <a:buNone/>
            </a:pPr>
            <a:r>
              <a:rPr lang="en-US" dirty="0" smtClean="0"/>
              <a:t>Amazon worthy? YES/NO</a:t>
            </a:r>
          </a:p>
          <a:p>
            <a:pPr marL="0" indent="0">
              <a:buNone/>
            </a:pPr>
            <a:endParaRPr lang="en-US" dirty="0"/>
          </a:p>
          <a:p>
            <a:pPr marL="0" indent="0">
              <a:buNone/>
            </a:pPr>
            <a:r>
              <a:rPr lang="en-US" dirty="0" smtClean="0"/>
              <a:t>-Juliet </a:t>
            </a:r>
          </a:p>
          <a:p>
            <a:pPr marL="0" indent="0">
              <a:buNone/>
            </a:pPr>
            <a:r>
              <a:rPr lang="en-US" dirty="0" smtClean="0"/>
              <a:t>-Cleopatra</a:t>
            </a:r>
          </a:p>
          <a:p>
            <a:pPr marL="0" indent="0">
              <a:buNone/>
            </a:pPr>
            <a:r>
              <a:rPr lang="en-US" dirty="0" smtClean="0"/>
              <a:t>-Lady Macbeth</a:t>
            </a:r>
          </a:p>
          <a:p>
            <a:pPr marL="0" indent="0">
              <a:buNone/>
            </a:pPr>
            <a:r>
              <a:rPr lang="en-US" dirty="0" smtClean="0"/>
              <a:t>-Ophelia (Hamlet)</a:t>
            </a:r>
          </a:p>
          <a:p>
            <a:pPr marL="0" indent="0">
              <a:buNone/>
            </a:pPr>
            <a:r>
              <a:rPr lang="en-US" dirty="0" smtClean="0"/>
              <a:t>-Viola (twelfth night)</a:t>
            </a:r>
          </a:p>
          <a:p>
            <a:pPr marL="0" indent="0">
              <a:buNone/>
            </a:pPr>
            <a:r>
              <a:rPr lang="en-US" dirty="0" smtClean="0"/>
              <a:t>-Katherine (Taming shrew)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656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010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it4.jpg"/>
          <p:cNvPicPr>
            <a:picLocks noChangeAspect="1"/>
          </p:cNvPicPr>
          <p:nvPr/>
        </p:nvPicPr>
        <p:blipFill>
          <a:blip r:embed="rId2" cstate="print"/>
          <a:stretch>
            <a:fillRect/>
          </a:stretch>
        </p:blipFill>
        <p:spPr>
          <a:xfrm>
            <a:off x="533400" y="228600"/>
            <a:ext cx="2913446" cy="4191000"/>
          </a:xfrm>
          <a:prstGeom prst="rect">
            <a:avLst/>
          </a:prstGeom>
        </p:spPr>
      </p:pic>
      <p:pic>
        <p:nvPicPr>
          <p:cNvPr id="4" name="Picture 3" descr="elit5.jpg"/>
          <p:cNvPicPr>
            <a:picLocks noChangeAspect="1"/>
          </p:cNvPicPr>
          <p:nvPr/>
        </p:nvPicPr>
        <p:blipFill>
          <a:blip r:embed="rId3" cstate="print"/>
          <a:stretch>
            <a:fillRect/>
          </a:stretch>
        </p:blipFill>
        <p:spPr>
          <a:xfrm>
            <a:off x="4267200" y="371698"/>
            <a:ext cx="4443375" cy="6105302"/>
          </a:xfrm>
          <a:prstGeom prst="rect">
            <a:avLst/>
          </a:prstGeom>
        </p:spPr>
      </p:pic>
      <p:sp>
        <p:nvSpPr>
          <p:cNvPr id="5" name="TextBox 4"/>
          <p:cNvSpPr txBox="1"/>
          <p:nvPr/>
        </p:nvSpPr>
        <p:spPr>
          <a:xfrm>
            <a:off x="304800" y="4572000"/>
            <a:ext cx="3657600" cy="2092881"/>
          </a:xfrm>
          <a:prstGeom prst="rect">
            <a:avLst/>
          </a:prstGeom>
          <a:noFill/>
        </p:spPr>
        <p:txBody>
          <a:bodyPr wrap="square" rtlCol="0">
            <a:spAutoFit/>
          </a:bodyPr>
          <a:lstStyle/>
          <a:p>
            <a:r>
              <a:rPr lang="en-US" sz="2600" dirty="0" smtClean="0">
                <a:latin typeface="Monotype Corsiva" pitchFamily="66" charset="0"/>
              </a:rPr>
              <a:t>“Run when you will. The story shall be changed:/ Apollo flies and Daphne holds the chase” (2.1.237-238).</a:t>
            </a:r>
            <a:endParaRPr lang="en-US" sz="2600" dirty="0">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600" dirty="0" smtClean="0">
                <a:latin typeface="Monotype Corsiva" pitchFamily="66" charset="0"/>
              </a:rPr>
              <a:t>Phoebe (          ) Moon Goddess</a:t>
            </a:r>
            <a:endParaRPr lang="en-US" sz="5600" dirty="0">
              <a:latin typeface="Monotype Corsiva" pitchFamily="66" charset="0"/>
            </a:endParaRPr>
          </a:p>
        </p:txBody>
      </p:sp>
      <p:pic>
        <p:nvPicPr>
          <p:cNvPr id="4" name="Picture 3" descr="elit6.jpg"/>
          <p:cNvPicPr>
            <a:picLocks noChangeAspect="1"/>
          </p:cNvPicPr>
          <p:nvPr/>
        </p:nvPicPr>
        <p:blipFill>
          <a:blip r:embed="rId2" cstate="print"/>
          <a:stretch>
            <a:fillRect/>
          </a:stretch>
        </p:blipFill>
        <p:spPr>
          <a:xfrm>
            <a:off x="914400" y="1676400"/>
            <a:ext cx="3448050" cy="4363109"/>
          </a:xfrm>
          <a:prstGeom prst="rect">
            <a:avLst/>
          </a:prstGeom>
        </p:spPr>
      </p:pic>
      <p:sp>
        <p:nvSpPr>
          <p:cNvPr id="5" name="TextBox 4"/>
          <p:cNvSpPr txBox="1"/>
          <p:nvPr/>
        </p:nvSpPr>
        <p:spPr>
          <a:xfrm>
            <a:off x="4648200" y="1676400"/>
            <a:ext cx="3962400" cy="1292662"/>
          </a:xfrm>
          <a:prstGeom prst="rect">
            <a:avLst/>
          </a:prstGeom>
          <a:noFill/>
        </p:spPr>
        <p:txBody>
          <a:bodyPr wrap="square" rtlCol="0">
            <a:spAutoFit/>
          </a:bodyPr>
          <a:lstStyle/>
          <a:p>
            <a:r>
              <a:rPr lang="en-US" sz="2600" dirty="0" smtClean="0">
                <a:latin typeface="Monotype Corsiva" pitchFamily="66" charset="0"/>
              </a:rPr>
              <a:t>“Tomorrow night when Phoebe doth behold/ Her silver visage in the </a:t>
            </a:r>
            <a:r>
              <a:rPr lang="en-US" sz="2600" dirty="0" err="1" smtClean="0">
                <a:latin typeface="Monotype Corsiva" pitchFamily="66" charset="0"/>
              </a:rPr>
              <a:t>wat’ry</a:t>
            </a:r>
            <a:r>
              <a:rPr lang="en-US" sz="2600" dirty="0" smtClean="0">
                <a:latin typeface="Monotype Corsiva" pitchFamily="66" charset="0"/>
              </a:rPr>
              <a:t>  glass” (1.1.215-216).</a:t>
            </a:r>
            <a:endParaRPr lang="en-US" sz="2600" dirty="0">
              <a:latin typeface="Monotype Corsiva" pitchFamily="66" charset="0"/>
            </a:endParaRPr>
          </a:p>
        </p:txBody>
      </p:sp>
      <p:pic>
        <p:nvPicPr>
          <p:cNvPr id="6" name="Picture 5" descr="elit7.png"/>
          <p:cNvPicPr>
            <a:picLocks noChangeAspect="1"/>
          </p:cNvPicPr>
          <p:nvPr/>
        </p:nvPicPr>
        <p:blipFill>
          <a:blip r:embed="rId3" cstate="print"/>
          <a:stretch>
            <a:fillRect/>
          </a:stretch>
        </p:blipFill>
        <p:spPr>
          <a:xfrm>
            <a:off x="5029200" y="3124200"/>
            <a:ext cx="3165197" cy="3529013"/>
          </a:xfrm>
          <a:prstGeom prst="rect">
            <a:avLst/>
          </a:prstGeom>
        </p:spPr>
      </p:pic>
      <p:sp>
        <p:nvSpPr>
          <p:cNvPr id="7" name="TextBox 6"/>
          <p:cNvSpPr txBox="1"/>
          <p:nvPr/>
        </p:nvSpPr>
        <p:spPr>
          <a:xfrm>
            <a:off x="2743200" y="381000"/>
            <a:ext cx="1905000" cy="954107"/>
          </a:xfrm>
          <a:prstGeom prst="rect">
            <a:avLst/>
          </a:prstGeom>
          <a:noFill/>
        </p:spPr>
        <p:txBody>
          <a:bodyPr wrap="square" rtlCol="0">
            <a:spAutoFit/>
          </a:bodyPr>
          <a:lstStyle/>
          <a:p>
            <a:r>
              <a:rPr lang="en-US" sz="5600" dirty="0" smtClean="0">
                <a:solidFill>
                  <a:srgbClr val="FF0000"/>
                </a:solidFill>
                <a:latin typeface="Monotype Corsiva" pitchFamily="66" charset="0"/>
              </a:rPr>
              <a:t>Diana</a:t>
            </a:r>
            <a:endParaRPr lang="en-US" sz="5600" dirty="0">
              <a:solidFill>
                <a:srgbClr val="FF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smtClean="0">
                <a:latin typeface="Monotype Corsiva" pitchFamily="66" charset="0"/>
              </a:rPr>
              <a:t>Cupid</a:t>
            </a:r>
            <a:endParaRPr lang="en-US" sz="5600" dirty="0">
              <a:latin typeface="Monotype Corsiva" pitchFamily="66" charset="0"/>
            </a:endParaRPr>
          </a:p>
        </p:txBody>
      </p:sp>
      <p:pic>
        <p:nvPicPr>
          <p:cNvPr id="3" name="Picture 2" descr="elit8.jpg"/>
          <p:cNvPicPr>
            <a:picLocks noChangeAspect="1"/>
          </p:cNvPicPr>
          <p:nvPr/>
        </p:nvPicPr>
        <p:blipFill>
          <a:blip r:embed="rId2" cstate="print"/>
          <a:stretch>
            <a:fillRect/>
          </a:stretch>
        </p:blipFill>
        <p:spPr>
          <a:xfrm>
            <a:off x="5181600" y="1295400"/>
            <a:ext cx="3505200" cy="5250675"/>
          </a:xfrm>
          <a:prstGeom prst="rect">
            <a:avLst/>
          </a:prstGeom>
        </p:spPr>
      </p:pic>
      <p:sp>
        <p:nvSpPr>
          <p:cNvPr id="4" name="TextBox 3"/>
          <p:cNvSpPr txBox="1"/>
          <p:nvPr/>
        </p:nvSpPr>
        <p:spPr>
          <a:xfrm>
            <a:off x="304800" y="1295400"/>
            <a:ext cx="4038600" cy="4893647"/>
          </a:xfrm>
          <a:prstGeom prst="rect">
            <a:avLst/>
          </a:prstGeom>
          <a:noFill/>
        </p:spPr>
        <p:txBody>
          <a:bodyPr wrap="square" rtlCol="0">
            <a:spAutoFit/>
          </a:bodyPr>
          <a:lstStyle/>
          <a:p>
            <a:r>
              <a:rPr lang="en-US" sz="2600" dirty="0" smtClean="0">
                <a:latin typeface="Monotype Corsiva" pitchFamily="66" charset="0"/>
              </a:rPr>
              <a:t>“I swear to thee by Cupid’s strongest bow,/ By his best arrow with the golden head,/ By the simplicity of Venus’ doves,/ By that which </a:t>
            </a:r>
            <a:r>
              <a:rPr lang="en-US" sz="2600" dirty="0" err="1" smtClean="0">
                <a:latin typeface="Monotype Corsiva" pitchFamily="66" charset="0"/>
              </a:rPr>
              <a:t>knitteth</a:t>
            </a:r>
            <a:r>
              <a:rPr lang="en-US" sz="2600" dirty="0" smtClean="0">
                <a:latin typeface="Monotype Corsiva" pitchFamily="66" charset="0"/>
              </a:rPr>
              <a:t> souls and prospers loves” (1.1.172-175). </a:t>
            </a:r>
          </a:p>
          <a:p>
            <a:endParaRPr lang="en-US" sz="2600" dirty="0">
              <a:latin typeface="Monotype Corsiva" pitchFamily="66" charset="0"/>
            </a:endParaRPr>
          </a:p>
          <a:p>
            <a:r>
              <a:rPr lang="en-US" sz="2600" dirty="0" smtClean="0">
                <a:latin typeface="Monotype Corsiva" pitchFamily="66" charset="0"/>
              </a:rPr>
              <a:t>“But I might see young Cupid’s fiery shaft/ Quenched in the chaste beams of the </a:t>
            </a:r>
            <a:r>
              <a:rPr lang="en-US" sz="2600" dirty="0" err="1" smtClean="0">
                <a:latin typeface="Monotype Corsiva" pitchFamily="66" charset="0"/>
              </a:rPr>
              <a:t>wat’ry</a:t>
            </a:r>
            <a:r>
              <a:rPr lang="en-US" sz="2600" dirty="0" smtClean="0">
                <a:latin typeface="Monotype Corsiva" pitchFamily="66" charset="0"/>
              </a:rPr>
              <a:t> moon” (2.1.167-168). </a:t>
            </a:r>
            <a:endParaRPr lang="en-US" sz="2600" dirty="0">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it12.jpg"/>
          <p:cNvPicPr>
            <a:picLocks noChangeAspect="1"/>
          </p:cNvPicPr>
          <p:nvPr/>
        </p:nvPicPr>
        <p:blipFill>
          <a:blip r:embed="rId2" cstate="print"/>
          <a:stretch>
            <a:fillRect/>
          </a:stretch>
        </p:blipFill>
        <p:spPr>
          <a:xfrm>
            <a:off x="5334000" y="304800"/>
            <a:ext cx="3486150" cy="4524375"/>
          </a:xfrm>
          <a:prstGeom prst="rect">
            <a:avLst/>
          </a:prstGeom>
        </p:spPr>
      </p:pic>
      <p:pic>
        <p:nvPicPr>
          <p:cNvPr id="4" name="Picture 3" descr="elit9.jpg"/>
          <p:cNvPicPr>
            <a:picLocks noChangeAspect="1"/>
          </p:cNvPicPr>
          <p:nvPr/>
        </p:nvPicPr>
        <p:blipFill>
          <a:blip r:embed="rId3" cstate="print"/>
          <a:stretch>
            <a:fillRect/>
          </a:stretch>
        </p:blipFill>
        <p:spPr>
          <a:xfrm>
            <a:off x="457200" y="2819400"/>
            <a:ext cx="4673600" cy="3505200"/>
          </a:xfrm>
          <a:prstGeom prst="rect">
            <a:avLst/>
          </a:prstGeom>
        </p:spPr>
      </p:pic>
      <p:sp>
        <p:nvSpPr>
          <p:cNvPr id="5" name="TextBox 4"/>
          <p:cNvSpPr txBox="1"/>
          <p:nvPr/>
        </p:nvSpPr>
        <p:spPr>
          <a:xfrm>
            <a:off x="838200" y="533400"/>
            <a:ext cx="3429000" cy="892552"/>
          </a:xfrm>
          <a:prstGeom prst="rect">
            <a:avLst/>
          </a:prstGeom>
          <a:noFill/>
        </p:spPr>
        <p:txBody>
          <a:bodyPr wrap="square" rtlCol="0">
            <a:spAutoFit/>
          </a:bodyPr>
          <a:lstStyle/>
          <a:p>
            <a:r>
              <a:rPr lang="en-US" sz="2600" dirty="0" smtClean="0">
                <a:latin typeface="Monotype Corsiva" pitchFamily="66" charset="0"/>
              </a:rPr>
              <a:t>Character Robin </a:t>
            </a:r>
            <a:r>
              <a:rPr lang="en-US" sz="2600" dirty="0" err="1" smtClean="0">
                <a:latin typeface="Monotype Corsiva" pitchFamily="66" charset="0"/>
              </a:rPr>
              <a:t>Goodfellow</a:t>
            </a:r>
            <a:r>
              <a:rPr lang="en-US" sz="2600" dirty="0" smtClean="0">
                <a:latin typeface="Monotype Corsiva" pitchFamily="66" charset="0"/>
              </a:rPr>
              <a:t>, “Puck”</a:t>
            </a:r>
            <a:r>
              <a:rPr lang="en-US" sz="2600" dirty="0">
                <a:latin typeface="Monotype Corsiva" pitchFamily="66" charset="0"/>
                <a:sym typeface="Wingdings" pitchFamily="2" charset="2"/>
              </a:rPr>
              <a:t> </a:t>
            </a:r>
            <a:r>
              <a:rPr lang="en-US" sz="2600" dirty="0" smtClean="0">
                <a:latin typeface="Monotype Corsiva" pitchFamily="66" charset="0"/>
                <a:sym typeface="Wingdings" pitchFamily="2" charset="2"/>
              </a:rPr>
              <a:t>→</a:t>
            </a:r>
            <a:endParaRPr lang="en-US" sz="2600" dirty="0">
              <a:latin typeface="Monotype Corsiva" pitchFamily="66" charset="0"/>
            </a:endParaRPr>
          </a:p>
        </p:txBody>
      </p:sp>
      <p:sp>
        <p:nvSpPr>
          <p:cNvPr id="6" name="TextBox 5"/>
          <p:cNvSpPr txBox="1"/>
          <p:nvPr/>
        </p:nvSpPr>
        <p:spPr>
          <a:xfrm>
            <a:off x="685800" y="1828800"/>
            <a:ext cx="3276600" cy="492443"/>
          </a:xfrm>
          <a:prstGeom prst="rect">
            <a:avLst/>
          </a:prstGeom>
          <a:noFill/>
        </p:spPr>
        <p:txBody>
          <a:bodyPr wrap="square" rtlCol="0">
            <a:spAutoFit/>
          </a:bodyPr>
          <a:lstStyle/>
          <a:p>
            <a:r>
              <a:rPr lang="en-US" sz="2600" dirty="0" smtClean="0">
                <a:latin typeface="Monotype Corsiva" pitchFamily="66" charset="0"/>
              </a:rPr>
              <a:t>Venus and Cupid ↓</a:t>
            </a:r>
            <a:endParaRPr lang="en-US" sz="2600" dirty="0">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smtClean="0">
                <a:latin typeface="Monotype Corsiva" pitchFamily="66" charset="0"/>
              </a:rPr>
              <a:t>Venus “Goddess of            ”</a:t>
            </a:r>
            <a:endParaRPr lang="en-US" sz="5600" dirty="0">
              <a:latin typeface="Monotype Corsiva" pitchFamily="66" charset="0"/>
            </a:endParaRPr>
          </a:p>
        </p:txBody>
      </p:sp>
      <p:pic>
        <p:nvPicPr>
          <p:cNvPr id="3" name="Picture 2" descr="elit10.jpg"/>
          <p:cNvPicPr>
            <a:picLocks noChangeAspect="1"/>
          </p:cNvPicPr>
          <p:nvPr/>
        </p:nvPicPr>
        <p:blipFill>
          <a:blip r:embed="rId2" cstate="print"/>
          <a:stretch>
            <a:fillRect/>
          </a:stretch>
        </p:blipFill>
        <p:spPr>
          <a:xfrm>
            <a:off x="304800" y="1676400"/>
            <a:ext cx="5303849" cy="3276600"/>
          </a:xfrm>
          <a:prstGeom prst="rect">
            <a:avLst/>
          </a:prstGeom>
        </p:spPr>
      </p:pic>
      <p:pic>
        <p:nvPicPr>
          <p:cNvPr id="4" name="Picture 3" descr="elit11.jpg"/>
          <p:cNvPicPr>
            <a:picLocks noChangeAspect="1"/>
          </p:cNvPicPr>
          <p:nvPr/>
        </p:nvPicPr>
        <p:blipFill>
          <a:blip r:embed="rId3" cstate="print"/>
          <a:stretch>
            <a:fillRect/>
          </a:stretch>
        </p:blipFill>
        <p:spPr>
          <a:xfrm>
            <a:off x="6324600" y="1524000"/>
            <a:ext cx="1981200" cy="4953000"/>
          </a:xfrm>
          <a:prstGeom prst="rect">
            <a:avLst/>
          </a:prstGeom>
        </p:spPr>
      </p:pic>
      <p:sp>
        <p:nvSpPr>
          <p:cNvPr id="5" name="TextBox 4"/>
          <p:cNvSpPr txBox="1"/>
          <p:nvPr/>
        </p:nvSpPr>
        <p:spPr>
          <a:xfrm>
            <a:off x="6172200" y="381000"/>
            <a:ext cx="1600200" cy="954107"/>
          </a:xfrm>
          <a:prstGeom prst="rect">
            <a:avLst/>
          </a:prstGeom>
          <a:noFill/>
        </p:spPr>
        <p:txBody>
          <a:bodyPr wrap="square" rtlCol="0">
            <a:spAutoFit/>
          </a:bodyPr>
          <a:lstStyle/>
          <a:p>
            <a:r>
              <a:rPr lang="en-US" sz="5600" dirty="0" smtClean="0">
                <a:solidFill>
                  <a:srgbClr val="FF0000"/>
                </a:solidFill>
                <a:latin typeface="Monotype Corsiva" pitchFamily="66" charset="0"/>
              </a:rPr>
              <a:t>Love</a:t>
            </a:r>
            <a:endParaRPr lang="en-US" sz="5600" dirty="0">
              <a:solidFill>
                <a:srgbClr val="FF000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smtClean="0">
                <a:latin typeface="Monotype Corsiva" pitchFamily="66" charset="0"/>
              </a:rPr>
              <a:t>Neptune </a:t>
            </a:r>
            <a:endParaRPr lang="en-US" sz="5600" dirty="0">
              <a:latin typeface="Monotype Corsiva" pitchFamily="66" charset="0"/>
            </a:endParaRPr>
          </a:p>
        </p:txBody>
      </p:sp>
      <p:pic>
        <p:nvPicPr>
          <p:cNvPr id="3" name="Picture 2" descr="elit13.jpg"/>
          <p:cNvPicPr>
            <a:picLocks noChangeAspect="1"/>
          </p:cNvPicPr>
          <p:nvPr/>
        </p:nvPicPr>
        <p:blipFill>
          <a:blip r:embed="rId2" cstate="print"/>
          <a:stretch>
            <a:fillRect/>
          </a:stretch>
        </p:blipFill>
        <p:spPr>
          <a:xfrm>
            <a:off x="4800600" y="3124200"/>
            <a:ext cx="4052888" cy="3452460"/>
          </a:xfrm>
          <a:prstGeom prst="rect">
            <a:avLst/>
          </a:prstGeom>
        </p:spPr>
      </p:pic>
      <p:pic>
        <p:nvPicPr>
          <p:cNvPr id="4" name="Picture 3" descr="elit14.jpg"/>
          <p:cNvPicPr>
            <a:picLocks noChangeAspect="1"/>
          </p:cNvPicPr>
          <p:nvPr/>
        </p:nvPicPr>
        <p:blipFill>
          <a:blip r:embed="rId3" cstate="print"/>
          <a:stretch>
            <a:fillRect/>
          </a:stretch>
        </p:blipFill>
        <p:spPr>
          <a:xfrm>
            <a:off x="228600" y="1676400"/>
            <a:ext cx="4206621" cy="4648200"/>
          </a:xfrm>
          <a:prstGeom prst="rect">
            <a:avLst/>
          </a:prstGeom>
        </p:spPr>
      </p:pic>
      <p:sp>
        <p:nvSpPr>
          <p:cNvPr id="5" name="TextBox 4"/>
          <p:cNvSpPr txBox="1"/>
          <p:nvPr/>
        </p:nvSpPr>
        <p:spPr>
          <a:xfrm>
            <a:off x="4800600" y="1447800"/>
            <a:ext cx="3810000" cy="1692771"/>
          </a:xfrm>
          <a:prstGeom prst="rect">
            <a:avLst/>
          </a:prstGeom>
          <a:noFill/>
        </p:spPr>
        <p:txBody>
          <a:bodyPr wrap="square" rtlCol="0">
            <a:spAutoFit/>
          </a:bodyPr>
          <a:lstStyle/>
          <a:p>
            <a:r>
              <a:rPr lang="en-US" sz="2600" dirty="0" smtClean="0">
                <a:latin typeface="Monotype Corsiva" pitchFamily="66" charset="0"/>
              </a:rPr>
              <a:t>“Full often hath she gossiped by my side/ And sat with me on Neptune’s yellow sands” (2.1.129-130). </a:t>
            </a:r>
            <a:endParaRPr lang="en-US" sz="2600" dirty="0">
              <a:latin typeface="Monotype Corsiva"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1624</TotalTime>
  <Words>2053</Words>
  <Application>Microsoft Macintosh PowerPoint</Application>
  <PresentationFormat>On-screen Show (4:3)</PresentationFormat>
  <Paragraphs>165</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Precedent</vt:lpstr>
      <vt:lpstr>Mythology and folklore</vt:lpstr>
      <vt:lpstr>The Gods!!</vt:lpstr>
      <vt:lpstr>Apollo and Daphne</vt:lpstr>
      <vt:lpstr>Slide 4</vt:lpstr>
      <vt:lpstr>Phoebe (          ) Moon Goddess</vt:lpstr>
      <vt:lpstr>Cupid</vt:lpstr>
      <vt:lpstr>Slide 7</vt:lpstr>
      <vt:lpstr>Venus “Goddess of            ”</vt:lpstr>
      <vt:lpstr>Neptune </vt:lpstr>
      <vt:lpstr>Mythological Creatures </vt:lpstr>
      <vt:lpstr>Puck (Robin Goodfellow)</vt:lpstr>
      <vt:lpstr>Fairies</vt:lpstr>
      <vt:lpstr>Harpy</vt:lpstr>
      <vt:lpstr>Muses</vt:lpstr>
      <vt:lpstr>Mythological Creatures in Shakespeare</vt:lpstr>
      <vt:lpstr>Mythological Creatures in Shakespeare Cont’d</vt:lpstr>
      <vt:lpstr>Homer</vt:lpstr>
      <vt:lpstr>Iliad</vt:lpstr>
      <vt:lpstr>Odyssey</vt:lpstr>
      <vt:lpstr>Ovid</vt:lpstr>
      <vt:lpstr>Ovid</vt:lpstr>
      <vt:lpstr>Ovid’s Banishment</vt:lpstr>
      <vt:lpstr>Metamorphoses</vt:lpstr>
      <vt:lpstr>Pyramus and Thisbe</vt:lpstr>
      <vt:lpstr>Apollo and Daphne</vt:lpstr>
      <vt:lpstr>Theseus</vt:lpstr>
      <vt:lpstr>Theseus</vt:lpstr>
      <vt:lpstr>The Amazonian Woman</vt:lpstr>
      <vt:lpstr>Background Information</vt:lpstr>
      <vt:lpstr>Famous Amazons</vt:lpstr>
      <vt:lpstr>A Midsummer Night’s Dream</vt:lpstr>
      <vt:lpstr>Other Shakespeare Characters </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Mythology and folklore</dc:title>
  <dc:creator>Jeff</dc:creator>
  <cp:lastModifiedBy>Julie</cp:lastModifiedBy>
  <cp:revision>31</cp:revision>
  <dcterms:created xsi:type="dcterms:W3CDTF">2011-06-14T16:41:33Z</dcterms:created>
  <dcterms:modified xsi:type="dcterms:W3CDTF">2011-06-14T16:42:07Z</dcterms:modified>
</cp:coreProperties>
</file>