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4" r:id="rId8"/>
    <p:sldId id="261" r:id="rId9"/>
    <p:sldId id="265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15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8348" y="1371600"/>
            <a:ext cx="8147304" cy="1344168"/>
          </a:xfrm>
        </p:spPr>
        <p:txBody>
          <a:bodyPr vert="horz" lIns="91440" tIns="45720" rIns="91440" bIns="45720" rtlCol="0" anchor="b" anchorCtr="0">
            <a:normAutofit/>
            <a:scene3d>
              <a:camera prst="orthographicFront"/>
              <a:lightRig rig="threePt" dir="t">
                <a:rot lat="0" lon="0" rev="10800000"/>
              </a:lightRig>
            </a:scene3d>
            <a:sp3d extrusionH="57150">
              <a:bevelT w="38100" h="38100" prst="relaxedInset"/>
              <a:bevelB w="38100" h="38100" prst="relaxedInset"/>
            </a:sp3d>
          </a:bodyPr>
          <a:lstStyle>
            <a:lvl1pPr algn="ctr" defTabSz="914400" rtl="0" eaLnBrk="1" latinLnBrk="0" hangingPunct="1">
              <a:lnSpc>
                <a:spcPts val="64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effectLst>
                  <a:outerShdw blurRad="25400" dist="19050" dir="4200000" algn="ctr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8348" y="2715767"/>
            <a:ext cx="8147304" cy="667512"/>
          </a:xfrm>
        </p:spPr>
        <p:txBody>
          <a:bodyPr vert="horz" lIns="91440" tIns="45720" rIns="91440" bIns="45720" rtlCol="0">
            <a:normAutofit/>
            <a:scene3d>
              <a:camera prst="orthographicFront"/>
              <a:lightRig rig="threePt" dir="t"/>
            </a:scene3d>
            <a:sp3d extrusionH="57150">
              <a:bevelT w="38100" h="38100" prst="relaxedInset"/>
              <a:bevelB w="38100" h="38100" prst="relaxedInset"/>
            </a:sp3d>
          </a:bodyPr>
          <a:lstStyle>
            <a:lvl1pPr marL="0" indent="0" algn="ctr" defTabSz="914400" rtl="0" eaLnBrk="1" latinLnBrk="0" hangingPunct="1">
              <a:spcBef>
                <a:spcPts val="0"/>
              </a:spcBef>
              <a:buClr>
                <a:schemeClr val="tx1">
                  <a:lumMod val="75000"/>
                  <a:lumOff val="25000"/>
                </a:schemeClr>
              </a:buClr>
              <a:buSzPct val="75000"/>
              <a:buFont typeface="Wingdings 2" pitchFamily="18" charset="2"/>
              <a:buNone/>
              <a:defRPr sz="2200" b="0" kern="1200" baseline="0">
                <a:solidFill>
                  <a:schemeClr val="bg1"/>
                </a:solidFill>
                <a:effectLst>
                  <a:outerShdw blurRad="25400" dist="254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B449D725-AF79-4FB6-8D02-83EAC61E3211}" type="datetimeFigureOut">
              <a:rPr lang="en-US" smtClean="0"/>
              <a:t>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540" y="416859"/>
            <a:ext cx="3840480" cy="1994647"/>
          </a:xfrm>
        </p:spPr>
        <p:txBody>
          <a:bodyPr anchor="b"/>
          <a:lstStyle>
            <a:lvl1pPr algn="ct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7540" y="2438400"/>
            <a:ext cx="3840480" cy="331694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2/3/14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4805045" y="430306"/>
            <a:ext cx="3840480" cy="5432612"/>
          </a:xfrm>
          <a:solidFill>
            <a:schemeClr val="bg1">
              <a:lumMod val="85000"/>
            </a:schemeClr>
          </a:solidFill>
          <a:ln w="127000" cap="sq">
            <a:solidFill>
              <a:schemeClr val="bg1"/>
            </a:solidFill>
            <a:miter lim="800000"/>
          </a:ln>
          <a:effectLst>
            <a:outerShdw blurRad="76200" dist="12700" dir="5400000" sx="100500" sy="100500" rotWithShape="0">
              <a:prstClr val="black">
                <a:alpha val="30000"/>
              </a:prstClr>
            </a:outerShdw>
          </a:effectLst>
          <a:scene3d>
            <a:camera prst="orthographicFront"/>
            <a:lightRig rig="threePt" dir="t"/>
          </a:scene3d>
          <a:sp3d extrusionH="50800">
            <a:extrusionClr>
              <a:schemeClr val="tx1"/>
            </a:extrusionClr>
            <a:contourClr>
              <a:schemeClr val="tx1"/>
            </a:contourClr>
          </a:sp3d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spcBef>
                <a:spcPts val="2000"/>
              </a:spcBef>
              <a:buClr>
                <a:schemeClr val="accent2">
                  <a:lumMod val="50000"/>
                  <a:lumOff val="50000"/>
                </a:schemeClr>
              </a:buClr>
              <a:buSzPct val="75000"/>
              <a:buFont typeface="Wingdings 2" pitchFamily="18" charset="2"/>
              <a:buNone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7pPr marL="2743200" indent="-457200">
              <a:defRPr/>
            </a:lvl7pPr>
            <a:lvl8pPr marL="2743200" indent="-457200">
              <a:defRPr/>
            </a:lvl8pPr>
            <a:lvl9pPr marL="2743200" indent="-457200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1412" y="417513"/>
            <a:ext cx="1600200" cy="5708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1174" y="417513"/>
            <a:ext cx="6499225" cy="570865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B449D725-AF79-4FB6-8D02-83EAC61E3211}" type="datetimeFigureOut">
              <a:rPr lang="en-US" smtClean="0"/>
              <a:t>2/3/14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8475" y="4343398"/>
            <a:ext cx="8147049" cy="1346013"/>
          </a:xfrm>
        </p:spPr>
        <p:txBody>
          <a:bodyPr>
            <a:normAutofit/>
            <a:scene3d>
              <a:camera prst="orthographicFront"/>
              <a:lightRig rig="threePt" dir="t">
                <a:rot lat="0" lon="0" rev="10800000"/>
              </a:lightRig>
            </a:scene3d>
            <a:sp3d extrusionH="57150">
              <a:bevelT w="38100" h="38100" prst="relaxedInset"/>
              <a:bevelB w="38100" h="38100" prst="relaxedInset"/>
            </a:sp3d>
          </a:bodyPr>
          <a:lstStyle>
            <a:lvl1pPr>
              <a:lnSpc>
                <a:spcPts val="6400"/>
              </a:lnSpc>
              <a:defRPr sz="6000">
                <a:solidFill>
                  <a:schemeClr val="bg1"/>
                </a:solidFill>
                <a:effectLst>
                  <a:outerShdw blurRad="25400" dist="19050" dir="4200000" algn="ctr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8475" y="5688105"/>
            <a:ext cx="8147050" cy="663387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relaxedInset"/>
              <a:bevelB w="38100" h="38100" prst="relaxedInset"/>
            </a:sp3d>
          </a:bodyPr>
          <a:lstStyle>
            <a:lvl1pPr marL="0" indent="0" algn="ctr">
              <a:spcBef>
                <a:spcPts val="0"/>
              </a:spcBef>
              <a:buNone/>
              <a:defRPr b="0" baseline="0">
                <a:solidFill>
                  <a:schemeClr val="bg1"/>
                </a:solidFill>
                <a:effectLst>
                  <a:outerShdw blurRad="25400" dist="25400" dir="4200000" algn="ctr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B449D725-AF79-4FB6-8D02-83EAC61E3211}" type="datetimeFigureOut">
              <a:rPr lang="en-US" smtClean="0"/>
              <a:t>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1981200" y="685800"/>
            <a:ext cx="5181600" cy="3352800"/>
          </a:xfrm>
          <a:solidFill>
            <a:schemeClr val="tx1">
              <a:lumMod val="75000"/>
            </a:schemeClr>
          </a:solidFill>
          <a:ln w="127000" cap="sq">
            <a:solidFill>
              <a:schemeClr val="tx1"/>
            </a:solidFill>
            <a:miter lim="800000"/>
          </a:ln>
          <a:effectLst>
            <a:outerShdw blurRad="63500" sx="101000" sy="101000" algn="ctr" rotWithShape="0">
              <a:schemeClr val="bg2">
                <a:lumMod val="20000"/>
                <a:lumOff val="80000"/>
                <a:alpha val="40000"/>
              </a:schemeClr>
            </a:outerShdw>
          </a:effectLst>
          <a:scene3d>
            <a:camera prst="orthographicFront"/>
            <a:lightRig rig="twoPt" dir="t">
              <a:rot lat="0" lon="0" rev="9000000"/>
            </a:lightRig>
          </a:scene3d>
          <a:sp3d prstMaterial="matte">
            <a:bevelT w="12700" prst="relaxedInset"/>
            <a:bevelB w="38100" h="127000" prst="relaxedInset"/>
            <a:extrusionClr>
              <a:schemeClr val="tx1"/>
            </a:extrusionClr>
            <a:contourClr>
              <a:schemeClr val="tx1"/>
            </a:contourClr>
          </a:sp3d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" y="1774826"/>
            <a:ext cx="8147050" cy="1873250"/>
          </a:xfrm>
        </p:spPr>
        <p:txBody>
          <a:bodyPr anchor="b" anchorCtr="0"/>
          <a:lstStyle>
            <a:lvl1pPr algn="ctr">
              <a:defRPr sz="60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5" y="3654519"/>
            <a:ext cx="8147050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" y="94129"/>
            <a:ext cx="8147051" cy="145228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475" y="1762125"/>
            <a:ext cx="3840480" cy="43640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5046" y="1762125"/>
            <a:ext cx="3840480" cy="43640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 marL="2290763" indent="-461963"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2/3/14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" y="94129"/>
            <a:ext cx="8147051" cy="145228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5" y="1550894"/>
            <a:ext cx="3840480" cy="715962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475" y="2541494"/>
            <a:ext cx="3840480" cy="358466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600"/>
            </a:lvl6pPr>
            <a:lvl7pPr marL="2290763" indent="-461963">
              <a:defRPr sz="1600"/>
            </a:lvl7pPr>
            <a:lvl8pPr marL="2290763" indent="-461963">
              <a:defRPr sz="1600"/>
            </a:lvl8pPr>
            <a:lvl9pPr marL="2290763" indent="-46196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5046" y="1550894"/>
            <a:ext cx="3840480" cy="715962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5046" y="2541494"/>
            <a:ext cx="3840480" cy="358466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600"/>
            </a:lvl6pPr>
            <a:lvl7pPr marL="2290763" indent="-461963">
              <a:defRPr sz="1600"/>
            </a:lvl7pPr>
            <a:lvl8pPr marL="2290763" indent="-461963">
              <a:defRPr sz="1600"/>
            </a:lvl8pPr>
            <a:lvl9pPr marL="2290763" indent="-46196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2/3/14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502920" y="2353235"/>
            <a:ext cx="3840480" cy="1588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805045" y="2353235"/>
            <a:ext cx="3840480" cy="1588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2/3/14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2/3/14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540" y="416859"/>
            <a:ext cx="3840480" cy="1994647"/>
          </a:xfrm>
        </p:spPr>
        <p:txBody>
          <a:bodyPr anchor="b"/>
          <a:lstStyle>
            <a:lvl1pPr algn="ct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2532" y="403412"/>
            <a:ext cx="3840480" cy="572275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7540" y="2438400"/>
            <a:ext cx="3840480" cy="331694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2/3/14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5" y="94129"/>
            <a:ext cx="8147051" cy="145228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5" y="1761565"/>
            <a:ext cx="8147051" cy="43645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825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449D725-AF79-4FB6-8D02-83EAC61E3211}" type="datetimeFigureOut">
              <a:rPr lang="en-US" smtClean="0"/>
              <a:t>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1765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SzPct val="75000"/>
        <a:buFont typeface="Wingdings 2" pitchFamily="18" charset="2"/>
        <a:buChar char="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5000"/>
        <a:buFont typeface="Wingdings 2" pitchFamily="18" charset="2"/>
        <a:buChar char="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75000"/>
        <a:buFont typeface="Wingdings 2" pitchFamily="18" charset="2"/>
        <a:buChar char="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5000"/>
        <a:buFont typeface="Wingdings 2" pitchFamily="18" charset="2"/>
        <a:buChar char="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75000"/>
        <a:buFont typeface="Wingdings 2" pitchFamily="18" charset="2"/>
        <a:buChar char="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43200" indent="-461963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5000"/>
        <a:buFont typeface="Wingdings 2" pitchFamily="18" charset="2"/>
        <a:buChar char="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05163" indent="-461963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SzPct val="75000"/>
        <a:buFont typeface="Wingdings 2" pitchFamily="18" charset="2"/>
        <a:buChar char="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657600" indent="-461963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5000"/>
        <a:buFont typeface="Wingdings 2" pitchFamily="18" charset="2"/>
        <a:buChar char="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119563" indent="-461963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SzPct val="75000"/>
        <a:buFont typeface="Wingdings 2" pitchFamily="18" charset="2"/>
        <a:buChar char="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4" Type="http://schemas.openxmlformats.org/officeDocument/2006/relationships/image" Target="../media/image6.jpg"/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4" Type="http://schemas.openxmlformats.org/officeDocument/2006/relationships/image" Target="../media/image9.jpg"/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4" Type="http://schemas.openxmlformats.org/officeDocument/2006/relationships/image" Target="../media/image12.jpg"/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Folklore and Frame Tales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Joel Chandler Harris and Charles Chesnutt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95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" y="482989"/>
            <a:ext cx="8147051" cy="1109087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Dave’s </a:t>
            </a:r>
            <a:r>
              <a:rPr lang="en-US" dirty="0" err="1"/>
              <a:t>Neckliss</a:t>
            </a:r>
            <a:r>
              <a:rPr lang="en-US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400" dirty="0" smtClean="0"/>
              <a:t>Also a Frame Tale</a:t>
            </a:r>
          </a:p>
          <a:p>
            <a:r>
              <a:rPr lang="en-US" sz="2400" dirty="0"/>
              <a:t>Where are we (time &amp; place)? </a:t>
            </a:r>
            <a:endParaRPr lang="en-US" sz="2400" dirty="0" smtClean="0"/>
          </a:p>
          <a:p>
            <a:r>
              <a:rPr lang="en-US" sz="2400" dirty="0" smtClean="0"/>
              <a:t>Whose </a:t>
            </a:r>
            <a:r>
              <a:rPr lang="en-US" sz="2400" dirty="0"/>
              <a:t>tradition/experience is this?  </a:t>
            </a:r>
            <a:endParaRPr lang="en-US" sz="2400" dirty="0" smtClean="0"/>
          </a:p>
          <a:p>
            <a:r>
              <a:rPr lang="en-US" sz="2400" dirty="0" smtClean="0"/>
              <a:t>What </a:t>
            </a:r>
            <a:r>
              <a:rPr lang="en-US" sz="2400" dirty="0"/>
              <a:t>is the attitude of the </a:t>
            </a:r>
            <a:r>
              <a:rPr lang="en-US" sz="2400" dirty="0" smtClean="0"/>
              <a:t>listeners (John &amp; Annie) toward Uncle Julius &amp; </a:t>
            </a:r>
            <a:r>
              <a:rPr lang="en-US" sz="2400" dirty="0"/>
              <a:t>story itself? </a:t>
            </a:r>
          </a:p>
          <a:p>
            <a:r>
              <a:rPr lang="en-US" sz="2400" dirty="0"/>
              <a:t>Write: </a:t>
            </a:r>
            <a:r>
              <a:rPr lang="en-US" sz="2400" dirty="0"/>
              <a:t>H</a:t>
            </a:r>
            <a:r>
              <a:rPr lang="en-US" sz="2400" dirty="0" smtClean="0"/>
              <a:t>ow </a:t>
            </a:r>
            <a:r>
              <a:rPr lang="en-US" sz="2400" dirty="0"/>
              <a:t>is Chesnutt’s framing different than Harris’s?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841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" y="232550"/>
            <a:ext cx="8147051" cy="82287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African Folklore in America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5" y="1216417"/>
            <a:ext cx="8147051" cy="5241328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sz="2600" dirty="0" smtClean="0"/>
              <a:t>Surviving pieces of </a:t>
            </a:r>
            <a:r>
              <a:rPr lang="en-US" sz="2600" dirty="0"/>
              <a:t>African </a:t>
            </a:r>
            <a:r>
              <a:rPr lang="en-US" sz="2600" dirty="0" smtClean="0"/>
              <a:t>culture are </a:t>
            </a:r>
            <a:r>
              <a:rPr lang="en-US" sz="2600" dirty="0"/>
              <a:t>very important as a source of </a:t>
            </a:r>
            <a:r>
              <a:rPr lang="en-US" sz="2600" b="1" dirty="0"/>
              <a:t>pride, cultural identity and resistance to oppression.  </a:t>
            </a:r>
            <a:endParaRPr lang="en-US" sz="1900" dirty="0"/>
          </a:p>
          <a:p>
            <a:r>
              <a:rPr lang="en-US" dirty="0"/>
              <a:t>Slave system </a:t>
            </a:r>
            <a:r>
              <a:rPr lang="en-US" dirty="0" smtClean="0"/>
              <a:t>attempted </a:t>
            </a:r>
            <a:r>
              <a:rPr lang="en-US" dirty="0"/>
              <a:t>to eradicate the culture Africans brought</a:t>
            </a:r>
          </a:p>
          <a:p>
            <a:pPr lvl="1"/>
            <a:r>
              <a:rPr lang="en-US" dirty="0"/>
              <a:t>Tried to always mix tribal/language groups so they couldn’t talk to each other</a:t>
            </a:r>
          </a:p>
          <a:p>
            <a:pPr lvl="1"/>
            <a:r>
              <a:rPr lang="en-US" dirty="0"/>
              <a:t>Forbad their religions and drums </a:t>
            </a:r>
          </a:p>
          <a:p>
            <a:pPr lvl="2"/>
            <a:r>
              <a:rPr lang="en-US" dirty="0"/>
              <a:t>Why? Haiti’s slave revolution in 1791-1804 was the second revolution of the new world and scared the TAR out of the south.  </a:t>
            </a:r>
            <a:endParaRPr lang="en-US" sz="1600" dirty="0"/>
          </a:p>
          <a:p>
            <a:pPr lvl="3"/>
            <a:r>
              <a:rPr lang="en-US" dirty="0"/>
              <a:t>They communicated war plans from one plantation to the next with drums.  </a:t>
            </a:r>
            <a:endParaRPr lang="en-US" sz="1600" dirty="0"/>
          </a:p>
          <a:p>
            <a:pPr lvl="3"/>
            <a:r>
              <a:rPr lang="en-US" dirty="0"/>
              <a:t>Voodoo (Vodun, African religion) also figured prominently as a unifying religion that made them feel empowered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U.S. &amp; Britain outlawed international slave trade in 1808, so no new people from Africa came into the U.S. </a:t>
            </a:r>
          </a:p>
          <a:p>
            <a:pPr lvl="3"/>
            <a:r>
              <a:rPr lang="en-US" dirty="0"/>
              <a:t>Made it harder to keep cultural memory alive</a:t>
            </a:r>
            <a:endParaRPr lang="en-US" sz="1600" dirty="0"/>
          </a:p>
          <a:p>
            <a:pPr lvl="3"/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570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" y="447212"/>
            <a:ext cx="8147051" cy="10992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/>
              <a:t>Bre’r</a:t>
            </a:r>
            <a:r>
              <a:rPr lang="en-US" dirty="0" smtClean="0"/>
              <a:t> Rabbit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Slaves </a:t>
            </a:r>
            <a:r>
              <a:rPr lang="en-US" dirty="0" smtClean="0"/>
              <a:t>preserved some </a:t>
            </a:r>
            <a:r>
              <a:rPr lang="en-US" dirty="0"/>
              <a:t>of their traditions </a:t>
            </a:r>
            <a:endParaRPr lang="en-US" dirty="0" smtClean="0"/>
          </a:p>
          <a:p>
            <a:pPr lvl="1"/>
            <a:r>
              <a:rPr lang="en-US" dirty="0" smtClean="0"/>
              <a:t>Trickster </a:t>
            </a:r>
            <a:r>
              <a:rPr lang="en-US" dirty="0"/>
              <a:t>tales are about a weak character who wins every contest through cunning </a:t>
            </a:r>
          </a:p>
          <a:p>
            <a:pPr lvl="2"/>
            <a:r>
              <a:rPr lang="en-US" dirty="0"/>
              <a:t>Obvious lesson for slaves on how to outwit the master/overseer</a:t>
            </a:r>
            <a:endParaRPr lang="en-US" sz="1600" dirty="0"/>
          </a:p>
          <a:p>
            <a:pPr lvl="1"/>
            <a:r>
              <a:rPr lang="en-US" dirty="0"/>
              <a:t>Lessons in how to act and how to talk to those who think they have more power</a:t>
            </a:r>
          </a:p>
          <a:p>
            <a:pPr lvl="2"/>
            <a:r>
              <a:rPr lang="en-US" dirty="0" err="1"/>
              <a:t>Brer</a:t>
            </a:r>
            <a:r>
              <a:rPr lang="en-US" dirty="0"/>
              <a:t> Rabbit pretends fear and humility “oh please don’t throw me in the briar patch, I’m begging you.”</a:t>
            </a:r>
            <a:endParaRPr lang="en-US" sz="1600" dirty="0"/>
          </a:p>
          <a:p>
            <a:r>
              <a:rPr lang="en-US" dirty="0" smtClean="0"/>
              <a:t>Also a moment of appropriation and exploitation by Harris</a:t>
            </a:r>
          </a:p>
          <a:p>
            <a:pPr lvl="1"/>
            <a:r>
              <a:rPr lang="en-US" dirty="0" smtClean="0"/>
              <a:t>Used stories he got from slaves without acknowledgement or compensation (like Led </a:t>
            </a:r>
            <a:r>
              <a:rPr lang="en-US" dirty="0" err="1" smtClean="0"/>
              <a:t>Zepplin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96422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s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1966" y="1773642"/>
            <a:ext cx="4762034" cy="3521351"/>
          </a:xfrm>
          <a:prstGeom prst="rect">
            <a:avLst/>
          </a:prstGeom>
        </p:spPr>
      </p:pic>
      <p:pic>
        <p:nvPicPr>
          <p:cNvPr id="5" name="Picture 4" descr="imag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676" y="491643"/>
            <a:ext cx="4575777" cy="2316849"/>
          </a:xfrm>
          <a:prstGeom prst="rect">
            <a:avLst/>
          </a:prstGeom>
        </p:spPr>
      </p:pic>
      <p:pic>
        <p:nvPicPr>
          <p:cNvPr id="6" name="Picture 5" descr="images-2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676" y="3792360"/>
            <a:ext cx="3910170" cy="2683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747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" y="357770"/>
            <a:ext cx="8147051" cy="118864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Frame Tale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lvl="0"/>
            <a:r>
              <a:rPr lang="en-US" sz="2400" dirty="0" smtClean="0"/>
              <a:t>An initial narrator (usually 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person) presents </a:t>
            </a:r>
            <a:r>
              <a:rPr lang="en-US" sz="2400" dirty="0"/>
              <a:t>a character in the story who tells an imbedded story to another character.  </a:t>
            </a:r>
            <a:endParaRPr lang="en-US" sz="2400" dirty="0" smtClean="0"/>
          </a:p>
          <a:p>
            <a:pPr lvl="1"/>
            <a:r>
              <a:rPr lang="en-US" dirty="0" smtClean="0"/>
              <a:t>2 </a:t>
            </a:r>
            <a:r>
              <a:rPr lang="en-US" dirty="0"/>
              <a:t>scenes—one where story is being told, and that story itself, which is about a different time.   </a:t>
            </a:r>
            <a:endParaRPr lang="en-US" sz="1800" dirty="0"/>
          </a:p>
          <a:p>
            <a:r>
              <a:rPr lang="en-US" dirty="0"/>
              <a:t>Usually not much happens in the frame—it’s just a way of giving the other story a cultural context</a:t>
            </a:r>
          </a:p>
          <a:p>
            <a:pPr lvl="1"/>
            <a:r>
              <a:rPr lang="en-US" b="1" dirty="0"/>
              <a:t>Framing devices tell readers </a:t>
            </a:r>
            <a:endParaRPr lang="en-US" b="1" dirty="0" smtClean="0"/>
          </a:p>
          <a:p>
            <a:pPr lvl="2"/>
            <a:r>
              <a:rPr lang="en-US" b="1" dirty="0" smtClean="0"/>
              <a:t>where </a:t>
            </a:r>
            <a:r>
              <a:rPr lang="en-US" b="1" dirty="0"/>
              <a:t>we might be expected to hear a story like this, </a:t>
            </a:r>
            <a:endParaRPr lang="en-US" b="1" dirty="0" smtClean="0"/>
          </a:p>
          <a:p>
            <a:pPr lvl="2"/>
            <a:r>
              <a:rPr lang="en-US" b="1" dirty="0" smtClean="0"/>
              <a:t>whose </a:t>
            </a:r>
            <a:r>
              <a:rPr lang="en-US" b="1" dirty="0"/>
              <a:t>tradition/experience it belongs to, and </a:t>
            </a:r>
            <a:endParaRPr lang="en-US" b="1" dirty="0" smtClean="0"/>
          </a:p>
          <a:p>
            <a:pPr lvl="2"/>
            <a:r>
              <a:rPr lang="en-US" b="1" dirty="0" smtClean="0"/>
              <a:t>listeners </a:t>
            </a:r>
            <a:r>
              <a:rPr lang="en-US" b="1" dirty="0"/>
              <a:t>in the story model an attitude toward the speaker &amp; his message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908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Harris’ Frame Tale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little white boy </a:t>
            </a:r>
            <a:r>
              <a:rPr lang="en-US" dirty="0" smtClean="0"/>
              <a:t>hangs </a:t>
            </a:r>
            <a:r>
              <a:rPr lang="en-US" dirty="0"/>
              <a:t>around the slave </a:t>
            </a:r>
            <a:r>
              <a:rPr lang="en-US" dirty="0" smtClean="0"/>
              <a:t>cabin and begs for stories</a:t>
            </a:r>
            <a:endParaRPr lang="en-US" dirty="0"/>
          </a:p>
          <a:p>
            <a:pPr lvl="1"/>
            <a:r>
              <a:rPr lang="en-US" dirty="0"/>
              <a:t>This story belongs to “Uncle” Remus.  </a:t>
            </a:r>
          </a:p>
          <a:p>
            <a:pPr lvl="2"/>
            <a:r>
              <a:rPr lang="en-US" dirty="0"/>
              <a:t>Real storyteller was George Terrell and others (Too bad George never made any money off it).</a:t>
            </a:r>
            <a:endParaRPr lang="en-US" sz="1600" dirty="0"/>
          </a:p>
          <a:p>
            <a:pPr lvl="2"/>
            <a:r>
              <a:rPr lang="en-US" dirty="0"/>
              <a:t>The scene is again a </a:t>
            </a:r>
            <a:r>
              <a:rPr lang="en-US" dirty="0" smtClean="0"/>
              <a:t>compensatory </a:t>
            </a:r>
            <a:r>
              <a:rPr lang="en-US" dirty="0"/>
              <a:t>fantasy that has special appeal for white readers  </a:t>
            </a:r>
            <a:endParaRPr lang="en-US" sz="1600" dirty="0"/>
          </a:p>
          <a:p>
            <a:pPr lvl="3"/>
            <a:r>
              <a:rPr lang="en-US" dirty="0"/>
              <a:t>Readers see that slaves like Uncle Remus just LOVED little white boys </a:t>
            </a:r>
            <a:endParaRPr lang="en-US" sz="1600" dirty="0"/>
          </a:p>
          <a:p>
            <a:pPr lvl="3"/>
            <a:r>
              <a:rPr lang="en-US" dirty="0"/>
              <a:t>Many literary critics have shied away from these stories because of this kind of paternalistic lie about slavery.</a:t>
            </a:r>
            <a:endParaRPr lang="en-US" sz="1600" dirty="0"/>
          </a:p>
          <a:p>
            <a:pPr lvl="4"/>
            <a:r>
              <a:rPr lang="en-US" dirty="0"/>
              <a:t>Still very important</a:t>
            </a: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859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s-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38" r="9262"/>
          <a:stretch/>
        </p:blipFill>
        <p:spPr>
          <a:xfrm>
            <a:off x="3863284" y="3611381"/>
            <a:ext cx="5190402" cy="3039864"/>
          </a:xfrm>
          <a:prstGeom prst="rect">
            <a:avLst/>
          </a:prstGeom>
        </p:spPr>
      </p:pic>
      <p:pic>
        <p:nvPicPr>
          <p:cNvPr id="5" name="Picture 4" descr="images-4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3284" y="141741"/>
            <a:ext cx="5280716" cy="3469640"/>
          </a:xfrm>
          <a:prstGeom prst="rect">
            <a:avLst/>
          </a:prstGeom>
        </p:spPr>
      </p:pic>
      <p:pic>
        <p:nvPicPr>
          <p:cNvPr id="6" name="Picture 5" descr="images-5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312" y="606841"/>
            <a:ext cx="3466116" cy="5441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275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Does the story transcend the frame?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5" y="1761564"/>
            <a:ext cx="8147051" cy="487506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sz="2600" dirty="0" smtClean="0"/>
              <a:t>Boy’s </a:t>
            </a:r>
            <a:r>
              <a:rPr lang="en-US" sz="2600" dirty="0"/>
              <a:t>a</a:t>
            </a:r>
            <a:r>
              <a:rPr lang="en-US" sz="2600" dirty="0" smtClean="0"/>
              <a:t>ttitude </a:t>
            </a:r>
            <a:r>
              <a:rPr lang="en-US" sz="2600" dirty="0"/>
              <a:t>toward speaker?  </a:t>
            </a:r>
            <a:endParaRPr lang="en-US" sz="2600" dirty="0" smtClean="0"/>
          </a:p>
          <a:p>
            <a:pPr lvl="1"/>
            <a:r>
              <a:rPr lang="en-US" sz="2600" dirty="0"/>
              <a:t>D</a:t>
            </a:r>
            <a:r>
              <a:rPr lang="en-US" sz="2600" dirty="0" smtClean="0"/>
              <a:t>oesn’t </a:t>
            </a:r>
            <a:r>
              <a:rPr lang="en-US" sz="2600" dirty="0"/>
              <a:t>recognize that “uncle” Remus is tired, has his own family to think about.  </a:t>
            </a:r>
            <a:endParaRPr lang="en-US" sz="2600" dirty="0" smtClean="0"/>
          </a:p>
          <a:p>
            <a:pPr lvl="2"/>
            <a:r>
              <a:rPr lang="en-US" sz="2200" dirty="0" smtClean="0"/>
              <a:t>Sense </a:t>
            </a:r>
            <a:r>
              <a:rPr lang="en-US" sz="2200" dirty="0"/>
              <a:t>of entitlement, etc.  </a:t>
            </a:r>
          </a:p>
          <a:p>
            <a:r>
              <a:rPr lang="en-US" sz="2600" dirty="0"/>
              <a:t>Remus also has his own sense of </a:t>
            </a:r>
            <a:r>
              <a:rPr lang="en-US" sz="2600" dirty="0" smtClean="0"/>
              <a:t>trickery</a:t>
            </a:r>
          </a:p>
          <a:p>
            <a:pPr lvl="2"/>
            <a:r>
              <a:rPr lang="en-US" sz="2200" dirty="0" smtClean="0"/>
              <a:t>gets </a:t>
            </a:r>
            <a:r>
              <a:rPr lang="en-US" sz="2200" dirty="0"/>
              <a:t>rid of the kid when he’s had enough </a:t>
            </a:r>
            <a:r>
              <a:rPr lang="en-US" sz="2200" dirty="0" smtClean="0"/>
              <a:t> </a:t>
            </a:r>
          </a:p>
          <a:p>
            <a:pPr lvl="2"/>
            <a:r>
              <a:rPr lang="en-US" sz="2200" dirty="0" smtClean="0"/>
              <a:t>works </a:t>
            </a:r>
            <a:r>
              <a:rPr lang="en-US" sz="2200" dirty="0"/>
              <a:t>in some fairly subversive messages.</a:t>
            </a:r>
          </a:p>
          <a:p>
            <a:r>
              <a:rPr lang="en-US" sz="2600" dirty="0"/>
              <a:t>For those of us who are alert and not children, we can see Remus taking control of the situation to the extent he can</a:t>
            </a:r>
            <a:r>
              <a:rPr lang="en-US" sz="2600" dirty="0" smtClean="0"/>
              <a:t>.</a:t>
            </a:r>
          </a:p>
          <a:p>
            <a:r>
              <a:rPr lang="en-US" sz="2600" dirty="0" smtClean="0"/>
              <a:t>Which part of the message is stronger to you?</a:t>
            </a:r>
          </a:p>
          <a:p>
            <a:r>
              <a:rPr lang="en-US" sz="2600" dirty="0" smtClean="0"/>
              <a:t>Resistance or oppression?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445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220px-Wife_of_His_Youth_-_colo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5833" y="767823"/>
            <a:ext cx="3105829" cy="5279909"/>
          </a:xfrm>
          <a:prstGeom prst="rect">
            <a:avLst/>
          </a:prstGeom>
        </p:spPr>
      </p:pic>
      <p:pic>
        <p:nvPicPr>
          <p:cNvPr id="4" name="Content Placeholder 3" descr="images-6.jpg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51" b="6451"/>
          <a:stretch>
            <a:fillRect/>
          </a:stretch>
        </p:blipFill>
        <p:spPr>
          <a:xfrm>
            <a:off x="478190" y="3676752"/>
            <a:ext cx="5499803" cy="2946168"/>
          </a:xfrm>
        </p:spPr>
      </p:pic>
      <p:pic>
        <p:nvPicPr>
          <p:cNvPr id="6" name="Picture 5" descr="images-7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218" y="143108"/>
            <a:ext cx="3533644" cy="3533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1772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Saddle">
  <a:themeElements>
    <a:clrScheme name="Saddle">
      <a:dk1>
        <a:srgbClr val="302C24"/>
      </a:dk1>
      <a:lt1>
        <a:sysClr val="window" lastClr="FFFFFF"/>
      </a:lt1>
      <a:dk2>
        <a:srgbClr val="AC6416"/>
      </a:dk2>
      <a:lt2>
        <a:srgbClr val="E8E4DB"/>
      </a:lt2>
      <a:accent1>
        <a:srgbClr val="C6B178"/>
      </a:accent1>
      <a:accent2>
        <a:srgbClr val="9C5B14"/>
      </a:accent2>
      <a:accent3>
        <a:srgbClr val="71B2BC"/>
      </a:accent3>
      <a:accent4>
        <a:srgbClr val="78AA5D"/>
      </a:accent4>
      <a:accent5>
        <a:srgbClr val="867099"/>
      </a:accent5>
      <a:accent6>
        <a:srgbClr val="4C6F75"/>
      </a:accent6>
      <a:hlink>
        <a:srgbClr val="F27B0E"/>
      </a:hlink>
      <a:folHlink>
        <a:srgbClr val="989268"/>
      </a:folHlink>
    </a:clrScheme>
    <a:fontScheme name="Saddle">
      <a:maj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Saddle">
      <a:fillStyleLst>
        <a:solidFill>
          <a:schemeClr val="phClr"/>
        </a:solidFill>
        <a:gradFill rotWithShape="1">
          <a:gsLst>
            <a:gs pos="0">
              <a:schemeClr val="phClr"/>
            </a:gs>
            <a:gs pos="30000">
              <a:schemeClr val="phClr">
                <a:tint val="80000"/>
              </a:schemeClr>
            </a:gs>
            <a:gs pos="100000">
              <a:schemeClr val="phClr">
                <a:tint val="100000"/>
              </a:schemeClr>
            </a:gs>
          </a:gsLst>
          <a:path path="rect">
            <a:fillToRect l="50000" r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20000"/>
              </a:schemeClr>
              <a:schemeClr val="phClr">
                <a:tint val="30000"/>
                <a:satMod val="120000"/>
              </a:schemeClr>
            </a:duotone>
          </a:blip>
          <a:stretch/>
        </a:blipFill>
      </a:fillStyleLst>
      <a:lnStyleLst>
        <a:ln w="254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50800" cap="flat" cmpd="dbl" algn="ctr">
          <a:solidFill>
            <a:schemeClr val="phClr"/>
          </a:solidFill>
          <a:prstDash val="solid"/>
        </a:ln>
        <a:ln w="7620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FFFFFF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sunrise" dir="tl">
              <a:rot lat="0" lon="0" rev="1200000"/>
            </a:lightRig>
          </a:scene3d>
          <a:sp3d prstMaterial="softEdge">
            <a:bevelT w="0" h="0"/>
          </a:sp3d>
        </a:effectStyle>
        <a:effectStyle>
          <a:effectLst>
            <a:innerShdw blurRad="76200" dist="38100" dir="13500000">
              <a:srgbClr val="FFFFFF">
                <a:alpha val="75000"/>
              </a:srgbClr>
            </a:innerShdw>
          </a:effectLst>
          <a:scene3d>
            <a:camera prst="perspectiveFront" fov="2400000"/>
            <a:lightRig rig="twoPt" dir="tl"/>
          </a:scene3d>
          <a:sp3d>
            <a:bevelT w="25400" h="12700" prst="angle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250000"/>
              </a:schemeClr>
              <a:schemeClr val="phClr">
                <a:tint val="50000"/>
                <a:satMod val="200000"/>
              </a:schemeClr>
            </a:duotone>
          </a:blip>
          <a:stretch/>
        </a:blipFill>
        <a:blipFill rotWithShape="1">
          <a:blip xmlns:r="http://schemas.openxmlformats.org/officeDocument/2006/relationships" r:embed="rId3">
            <a:duotone>
              <a:schemeClr val="phClr">
                <a:shade val="90000"/>
                <a:hueMod val="90000"/>
                <a:satMod val="150000"/>
                <a:lumMod val="90000"/>
              </a:schemeClr>
              <a:schemeClr val="phClr">
                <a:tint val="70000"/>
                <a:shade val="80000"/>
                <a:satMod val="30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Saddle.thmx</Template>
  <TotalTime>83</TotalTime>
  <Words>599</Words>
  <Application>Microsoft Macintosh PowerPoint</Application>
  <PresentationFormat>On-screen Show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Saddle</vt:lpstr>
      <vt:lpstr>Folklore and Frame Tales</vt:lpstr>
      <vt:lpstr>African Folklore in America</vt:lpstr>
      <vt:lpstr>Bre’r Rabbit</vt:lpstr>
      <vt:lpstr>PowerPoint Presentation</vt:lpstr>
      <vt:lpstr>Frame Tale Definition</vt:lpstr>
      <vt:lpstr>Harris’ Frame Tale</vt:lpstr>
      <vt:lpstr>PowerPoint Presentation</vt:lpstr>
      <vt:lpstr>Does the story transcend the frame?</vt:lpstr>
      <vt:lpstr>PowerPoint Presentation</vt:lpstr>
      <vt:lpstr>Dave’s Neckliss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Folklore and Frame Tales</dc:title>
  <dc:creator>datech2</dc:creator>
  <cp:lastModifiedBy>datech2</cp:lastModifiedBy>
  <cp:revision>7</cp:revision>
  <dcterms:created xsi:type="dcterms:W3CDTF">2014-02-04T02:43:25Z</dcterms:created>
  <dcterms:modified xsi:type="dcterms:W3CDTF">2014-02-04T04:17:16Z</dcterms:modified>
</cp:coreProperties>
</file>