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3"/>
  </p:notesMasterIdLst>
  <p:sldIdLst>
    <p:sldId id="256" r:id="rId2"/>
    <p:sldId id="257" r:id="rId3"/>
    <p:sldId id="258" r:id="rId4"/>
    <p:sldId id="259" r:id="rId5"/>
    <p:sldId id="260" r:id="rId6"/>
    <p:sldId id="261" r:id="rId7"/>
    <p:sldId id="264" r:id="rId8"/>
    <p:sldId id="268"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696" y="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68AC3-32CF-0644-818D-56D5D81CF5F3}" type="datetimeFigureOut">
              <a:rPr lang="en-US" smtClean="0"/>
              <a:t>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48D08-3D35-B040-982C-2F83E09ECFB1}" type="slidenum">
              <a:rPr lang="en-US" smtClean="0"/>
              <a:t>‹#›</a:t>
            </a:fld>
            <a:endParaRPr lang="en-US"/>
          </a:p>
        </p:txBody>
      </p:sp>
    </p:spTree>
    <p:extLst>
      <p:ext uri="{BB962C8B-B14F-4D97-AF65-F5344CB8AC3E}">
        <p14:creationId xmlns:p14="http://schemas.microsoft.com/office/powerpoint/2010/main" val="3417511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lnSpc>
                <a:spcPct val="110000"/>
              </a:lnSpc>
              <a:spcBef>
                <a:spcPct val="0"/>
              </a:spcBef>
            </a:pPr>
            <a:r>
              <a:rPr lang="en-US" sz="900" dirty="0" smtClean="0">
                <a:ea typeface="ＭＳ Ｐゴシック" pitchFamily="1" charset="-128"/>
              </a:rPr>
              <a:t>One of the conceptual leaps that students will need to make if they are to appreciate and enjoy Hawthorne’s fiction is to understand that he was not writing realistic fiction. Indeed, Hawthorne repeatedly told his readers that his longer works of fiction should not be considered </a:t>
            </a:r>
            <a:r>
              <a:rPr lang="en-US" sz="900" i="1" dirty="0" smtClean="0">
                <a:ea typeface="ＭＳ Ｐゴシック" pitchFamily="1" charset="-128"/>
              </a:rPr>
              <a:t>novels</a:t>
            </a:r>
            <a:r>
              <a:rPr lang="en-US" sz="900" dirty="0" smtClean="0">
                <a:ea typeface="ＭＳ Ｐゴシック" pitchFamily="1" charset="-128"/>
              </a:rPr>
              <a:t>, per se, but that they were better described as </a:t>
            </a:r>
            <a:r>
              <a:rPr lang="en-US" sz="900" i="1" dirty="0" smtClean="0">
                <a:ea typeface="ＭＳ Ｐゴシック" pitchFamily="1" charset="-128"/>
              </a:rPr>
              <a:t>romances</a:t>
            </a:r>
            <a:r>
              <a:rPr lang="en-US" sz="900" dirty="0" smtClean="0">
                <a:ea typeface="ＭＳ Ｐゴシック" pitchFamily="1" charset="-128"/>
              </a:rPr>
              <a:t>. In the prefaces to </a:t>
            </a:r>
            <a:r>
              <a:rPr lang="en-US" sz="900" i="1" dirty="0" smtClean="0">
                <a:ea typeface="ＭＳ Ｐゴシック" pitchFamily="1" charset="-128"/>
              </a:rPr>
              <a:t>The House of the Seven Gables</a:t>
            </a:r>
            <a:r>
              <a:rPr lang="en-US" sz="900" dirty="0" smtClean="0">
                <a:ea typeface="ＭＳ Ｐゴシック" pitchFamily="1" charset="-128"/>
              </a:rPr>
              <a:t> and </a:t>
            </a:r>
            <a:r>
              <a:rPr lang="en-US" sz="900" i="1" dirty="0" smtClean="0">
                <a:ea typeface="ＭＳ Ｐゴシック" pitchFamily="1" charset="-128"/>
              </a:rPr>
              <a:t>The </a:t>
            </a:r>
            <a:r>
              <a:rPr lang="en-US" sz="900" i="1" dirty="0" err="1" smtClean="0">
                <a:ea typeface="ＭＳ Ｐゴシック" pitchFamily="1" charset="-128"/>
              </a:rPr>
              <a:t>Blithedale</a:t>
            </a:r>
            <a:r>
              <a:rPr lang="en-US" sz="900" i="1" dirty="0" smtClean="0">
                <a:ea typeface="ＭＳ Ｐゴシック" pitchFamily="1" charset="-128"/>
              </a:rPr>
              <a:t> Romance</a:t>
            </a:r>
            <a:r>
              <a:rPr lang="en-US" sz="900" dirty="0" smtClean="0">
                <a:ea typeface="ＭＳ Ｐゴシック" pitchFamily="1" charset="-128"/>
              </a:rPr>
              <a:t>, Hawthorne offers some useful distinctions between the novel and the romance as fiction genres (see the quotations in the slide and the longer excerpts below). Take some time to discuss these distinctions with your students. Put up lists on the blackboard (or whiteboard) of characteristics of the romance and characteristics of the novel, and ask the students if these distinctions hold true for different kinds of films and television programs as well. What are the advantages of opting for romance over novel? What are the disadvantages? What does Hawthorne in particular hope to gain by embracing the romance genre?</a:t>
            </a:r>
          </a:p>
          <a:p>
            <a:pPr eaLnBrk="1" hangingPunct="1">
              <a:lnSpc>
                <a:spcPct val="110000"/>
              </a:lnSpc>
              <a:spcBef>
                <a:spcPct val="0"/>
              </a:spcBef>
            </a:pPr>
            <a:endParaRPr lang="en-US" sz="900" dirty="0" smtClean="0">
              <a:ea typeface="ＭＳ Ｐゴシック" pitchFamily="1" charset="-128"/>
            </a:endParaRPr>
          </a:p>
          <a:p>
            <a:pPr eaLnBrk="1" hangingPunct="1">
              <a:lnSpc>
                <a:spcPct val="110000"/>
              </a:lnSpc>
              <a:spcBef>
                <a:spcPct val="0"/>
              </a:spcBef>
            </a:pPr>
            <a:r>
              <a:rPr lang="en-US" sz="900" dirty="0" smtClean="0">
                <a:ea typeface="ＭＳ Ｐゴシック" pitchFamily="1" charset="-128"/>
              </a:rPr>
              <a:t>“When a writer calls his work a Romance . . . he wishes to claim a certain latitude, both as to its fashion and material, which he would not have felt himself entitled to assume, had he professed by writing a Novel. The [novel] is presumed to aim . . . the probable and ordinary course of man's experience. [Romance] . . . must rigidly subject itself to laws, and while it sins unpardonably so far as it may swerve aside from the truth of the human heart—has fairly a right to present that truth under circumstances, to a great extent, of the writer's own choosing or creation . . . The point of view in which this tale comes under the Romantic definition lies in the attempt to connect a bygone time with the very present that is flitting away from us” (preface to </a:t>
            </a:r>
            <a:r>
              <a:rPr lang="en-US" sz="900" i="1" dirty="0" smtClean="0">
                <a:ea typeface="ＭＳ Ｐゴシック" pitchFamily="1" charset="-128"/>
              </a:rPr>
              <a:t>The House of the Seven Gables</a:t>
            </a:r>
            <a:r>
              <a:rPr lang="en-US" sz="900" dirty="0" smtClean="0">
                <a:ea typeface="ＭＳ Ｐゴシック" pitchFamily="1" charset="-128"/>
              </a:rPr>
              <a:t>).</a:t>
            </a:r>
          </a:p>
          <a:p>
            <a:pPr eaLnBrk="1" hangingPunct="1">
              <a:lnSpc>
                <a:spcPct val="110000"/>
              </a:lnSpc>
              <a:spcBef>
                <a:spcPct val="0"/>
              </a:spcBef>
            </a:pPr>
            <a:endParaRPr lang="en-US" sz="900" dirty="0" smtClean="0">
              <a:ea typeface="ＭＳ Ｐゴシック" pitchFamily="1" charset="-128"/>
            </a:endParaRPr>
          </a:p>
          <a:p>
            <a:pPr eaLnBrk="1" hangingPunct="1">
              <a:lnSpc>
                <a:spcPct val="110000"/>
              </a:lnSpc>
              <a:spcBef>
                <a:spcPct val="0"/>
              </a:spcBef>
            </a:pPr>
            <a:r>
              <a:rPr lang="en-US" sz="900" dirty="0" smtClean="0">
                <a:ea typeface="ＭＳ Ｐゴシック" pitchFamily="1" charset="-128"/>
              </a:rPr>
              <a:t>“In the old countries, with which Fiction has long been conversant, a certain conventional privilege seems to be awarded to the romancer; his work is not put exactly side by side with nature; and he is allowed a license with regard to every-day Probability, in view of the improved effects which he is bound to produce thereby. Among ourselves, on the contrary, there is as yet no such Faery Land, so like the real world, that, in a suitable remoteness, one cannot well tell the difference, but with an atmosphere of strange enchantment, beheld through which the inhabitants have a propriety of their own. This atmosphere is what the American romancer needs” (preface to </a:t>
            </a:r>
            <a:r>
              <a:rPr lang="en-US" sz="900" i="1" dirty="0" smtClean="0">
                <a:ea typeface="ＭＳ Ｐゴシック" pitchFamily="1" charset="-128"/>
              </a:rPr>
              <a:t>The </a:t>
            </a:r>
            <a:r>
              <a:rPr lang="en-US" sz="900" i="1" dirty="0" err="1" smtClean="0">
                <a:ea typeface="ＭＳ Ｐゴシック" pitchFamily="1" charset="-128"/>
              </a:rPr>
              <a:t>Blithedale</a:t>
            </a:r>
            <a:r>
              <a:rPr lang="en-US" sz="900" i="1" dirty="0" smtClean="0">
                <a:ea typeface="ＭＳ Ｐゴシック" pitchFamily="1" charset="-128"/>
              </a:rPr>
              <a:t> Romance</a:t>
            </a:r>
            <a:r>
              <a:rPr lang="en-US" sz="900" dirty="0" smtClean="0">
                <a:ea typeface="ＭＳ Ｐゴシック" pitchFamily="1" charset="-128"/>
              </a:rPr>
              <a:t>).</a:t>
            </a: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DC8D58F-5E7E-4442-B530-ABDB5182A1F2}" type="slidenum">
              <a:rPr lang="en-US" sz="1200">
                <a:latin typeface="Calibri" pitchFamily="1" charset="0"/>
              </a:rPr>
              <a:pPr eaLnBrk="1" hangingPunct="1"/>
              <a:t>6</a:t>
            </a:fld>
            <a:endParaRPr lang="en-US" sz="1200">
              <a:latin typeface="Calibri"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Exotic location, ruins of ancient civilization, sublime scene dwarfs human scale, idealized (no trash or modern intrusions)</a:t>
            </a:r>
            <a:endParaRPr lang="en-US" dirty="0"/>
          </a:p>
        </p:txBody>
      </p:sp>
      <p:sp>
        <p:nvSpPr>
          <p:cNvPr id="4" name="Slide Number Placeholder 3"/>
          <p:cNvSpPr>
            <a:spLocks noGrp="1"/>
          </p:cNvSpPr>
          <p:nvPr>
            <p:ph type="sldNum" sz="quarter" idx="10"/>
          </p:nvPr>
        </p:nvSpPr>
        <p:spPr/>
        <p:txBody>
          <a:bodyPr/>
          <a:lstStyle/>
          <a:p>
            <a:fld id="{DCC48D08-3D35-B040-982C-2F83E09ECFB1}" type="slidenum">
              <a:rPr lang="en-US" smtClean="0"/>
              <a:t>7</a:t>
            </a:fld>
            <a:endParaRPr lang="en-US"/>
          </a:p>
        </p:txBody>
      </p:sp>
    </p:spTree>
    <p:extLst>
      <p:ext uri="{BB962C8B-B14F-4D97-AF65-F5344CB8AC3E}">
        <p14:creationId xmlns:p14="http://schemas.microsoft.com/office/powerpoint/2010/main" val="297611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January 20,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January 20,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January 20,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January 20,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January 20,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January 20,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January 20,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January 20,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January 20,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January 20,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January 20,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January 20,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2066925"/>
          </a:xfrm>
        </p:spPr>
        <p:txBody>
          <a:bodyPr/>
          <a:lstStyle/>
          <a:p>
            <a:r>
              <a:rPr lang="en-US" dirty="0" smtClean="0"/>
              <a:t>Hawthorne Intro</a:t>
            </a:r>
            <a:endParaRPr lang="en-US" dirty="0"/>
          </a:p>
        </p:txBody>
      </p:sp>
      <p:sp>
        <p:nvSpPr>
          <p:cNvPr id="3" name="Subtitle 2"/>
          <p:cNvSpPr>
            <a:spLocks noGrp="1"/>
          </p:cNvSpPr>
          <p:nvPr>
            <p:ph type="subTitle" idx="1"/>
          </p:nvPr>
        </p:nvSpPr>
        <p:spPr>
          <a:xfrm>
            <a:off x="685800" y="3730625"/>
            <a:ext cx="5257800" cy="2667000"/>
          </a:xfrm>
        </p:spPr>
        <p:txBody>
          <a:bodyPr/>
          <a:lstStyle/>
          <a:p>
            <a:r>
              <a:rPr lang="en-US" dirty="0" smtClean="0"/>
              <a:t>Puritans, literary romanticism </a:t>
            </a:r>
            <a:r>
              <a:rPr lang="en-US" dirty="0" smtClean="0"/>
              <a:t>and </a:t>
            </a:r>
            <a:r>
              <a:rPr lang="en-US" i="1" dirty="0" smtClean="0"/>
              <a:t>The </a:t>
            </a:r>
            <a:r>
              <a:rPr lang="en-US" i="1" dirty="0" smtClean="0"/>
              <a:t>Scarlet Letter</a:t>
            </a:r>
          </a:p>
          <a:p>
            <a:endParaRPr lang="en-US" i="1" dirty="0"/>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44900"/>
            <a:ext cx="2743200" cy="2959100"/>
          </a:xfrm>
          <a:prstGeom prst="rect">
            <a:avLst/>
          </a:prstGeom>
        </p:spPr>
      </p:pic>
    </p:spTree>
    <p:extLst>
      <p:ext uri="{BB962C8B-B14F-4D97-AF65-F5344CB8AC3E}">
        <p14:creationId xmlns:p14="http://schemas.microsoft.com/office/powerpoint/2010/main" val="134059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t>
            </a:r>
            <a:r>
              <a:rPr lang="en-US" i="1" dirty="0" smtClean="0"/>
              <a:t>The Scarlett Letter </a:t>
            </a:r>
            <a:r>
              <a:rPr lang="en-US" dirty="0" smtClean="0"/>
              <a:t>important</a:t>
            </a:r>
            <a:r>
              <a:rPr lang="en-US" dirty="0"/>
              <a:t>? </a:t>
            </a:r>
          </a:p>
        </p:txBody>
      </p:sp>
      <p:sp>
        <p:nvSpPr>
          <p:cNvPr id="3" name="Content Placeholder 2"/>
          <p:cNvSpPr>
            <a:spLocks noGrp="1"/>
          </p:cNvSpPr>
          <p:nvPr>
            <p:ph idx="1"/>
          </p:nvPr>
        </p:nvSpPr>
        <p:spPr/>
        <p:txBody>
          <a:bodyPr/>
          <a:lstStyle/>
          <a:p>
            <a:r>
              <a:rPr lang="en-US" dirty="0" smtClean="0"/>
              <a:t>What it shows us about women in 1850 and 1650</a:t>
            </a:r>
          </a:p>
          <a:p>
            <a:r>
              <a:rPr lang="en-US" dirty="0" smtClean="0"/>
              <a:t>What it shows us about Puritans and U.S. history</a:t>
            </a:r>
            <a:r>
              <a:rPr lang="en-US" dirty="0"/>
              <a:t> </a:t>
            </a:r>
            <a:r>
              <a:rPr lang="en-US" dirty="0" smtClean="0"/>
              <a:t>&amp; national identity</a:t>
            </a:r>
          </a:p>
          <a:p>
            <a:r>
              <a:rPr lang="en-US" dirty="0" smtClean="0"/>
              <a:t>What it shows us about the psychology of desire and repression</a:t>
            </a:r>
          </a:p>
          <a:p>
            <a:r>
              <a:rPr lang="en-US" dirty="0" smtClean="0"/>
              <a:t>What it shows us about the creative power of the </a:t>
            </a:r>
            <a:r>
              <a:rPr lang="en-US" dirty="0" smtClean="0"/>
              <a:t>individual</a:t>
            </a:r>
            <a:endParaRPr lang="en-US" dirty="0" smtClean="0"/>
          </a:p>
          <a:p>
            <a:r>
              <a:rPr lang="en-US" dirty="0" smtClean="0"/>
              <a:t>The beauty and excitement of the language</a:t>
            </a:r>
          </a:p>
          <a:p>
            <a:pPr marL="0" indent="0">
              <a:buNone/>
            </a:pPr>
            <a:endParaRPr lang="en-US" dirty="0"/>
          </a:p>
        </p:txBody>
      </p:sp>
    </p:spTree>
    <p:extLst>
      <p:ext uri="{BB962C8B-B14F-4D97-AF65-F5344CB8AC3E}">
        <p14:creationId xmlns:p14="http://schemas.microsoft.com/office/powerpoint/2010/main" val="119394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What’s the deal with that weird long introduction, “The Custom House”</a:t>
            </a:r>
            <a:r>
              <a:rPr lang="en-US" dirty="0" smtClean="0"/>
              <a:t>?</a:t>
            </a:r>
            <a:endParaRPr lang="en-US" dirty="0"/>
          </a:p>
        </p:txBody>
      </p:sp>
      <p:sp>
        <p:nvSpPr>
          <p:cNvPr id="3" name="Content Placeholder 2"/>
          <p:cNvSpPr>
            <a:spLocks noGrp="1"/>
          </p:cNvSpPr>
          <p:nvPr>
            <p:ph idx="1"/>
          </p:nvPr>
        </p:nvSpPr>
        <p:spPr>
          <a:xfrm>
            <a:off x="457200" y="1600200"/>
            <a:ext cx="5597314" cy="4876800"/>
          </a:xfrm>
        </p:spPr>
        <p:txBody>
          <a:bodyPr>
            <a:normAutofit fontScale="92500" lnSpcReduction="10000"/>
          </a:bodyPr>
          <a:lstStyle/>
          <a:p>
            <a:r>
              <a:rPr lang="en-US" dirty="0" smtClean="0"/>
              <a:t>Hawthorne distancing himself from the material—he just “found” it</a:t>
            </a:r>
            <a:r>
              <a:rPr lang="en-US" dirty="0" smtClean="0"/>
              <a:t>. Also flirts with a truth claim.</a:t>
            </a:r>
            <a:endParaRPr lang="en-US" dirty="0" smtClean="0"/>
          </a:p>
          <a:p>
            <a:r>
              <a:rPr lang="en-US" dirty="0"/>
              <a:t>“What is he?” murmurs one gray shadow of my forefathers to the other. “A writer of story-books! What kind of a business in life,—what mode of glorifying God, or being serviceable to mankind in his day and generation,—may that be?”</a:t>
            </a:r>
          </a:p>
          <a:p>
            <a:r>
              <a:rPr lang="en-US" dirty="0"/>
              <a:t>“Do this,” said the ghost of Mr. Surveyor </a:t>
            </a:r>
            <a:r>
              <a:rPr lang="en-US" dirty="0" err="1"/>
              <a:t>Pue</a:t>
            </a:r>
            <a:r>
              <a:rPr lang="en-US" dirty="0"/>
              <a:t>. . . . “But I charge you, in this matter of old Mistress Prynne, give to your predecessor’s memory the credit which will be rightfully its due!”</a:t>
            </a:r>
          </a:p>
          <a:p>
            <a:endParaRPr lang="en-US" dirty="0"/>
          </a:p>
          <a:p>
            <a:endParaRPr lang="en-US" dirty="0"/>
          </a:p>
        </p:txBody>
      </p:sp>
      <p:pic>
        <p:nvPicPr>
          <p:cNvPr id="4" name="Picture 2" descr="E:\Images\12 Nathaniel Hawthorne uploaded\38_Corbis_SF29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54514" y="1920705"/>
            <a:ext cx="2988959" cy="4110890"/>
          </a:xfrm>
          <a:prstGeom prst="rect">
            <a:avLst/>
          </a:prstGeom>
        </p:spPr>
      </p:pic>
    </p:spTree>
    <p:extLst>
      <p:ext uri="{BB962C8B-B14F-4D97-AF65-F5344CB8AC3E}">
        <p14:creationId xmlns:p14="http://schemas.microsoft.com/office/powerpoint/2010/main" val="196095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I’ll try to address:</a:t>
            </a:r>
            <a:br>
              <a:rPr lang="en-US" dirty="0"/>
            </a:br>
            <a:endParaRPr lang="en-US" dirty="0"/>
          </a:p>
        </p:txBody>
      </p:sp>
      <p:sp>
        <p:nvSpPr>
          <p:cNvPr id="3" name="Content Placeholder 2"/>
          <p:cNvSpPr>
            <a:spLocks noGrp="1"/>
          </p:cNvSpPr>
          <p:nvPr>
            <p:ph idx="1"/>
          </p:nvPr>
        </p:nvSpPr>
        <p:spPr/>
        <p:txBody>
          <a:bodyPr/>
          <a:lstStyle/>
          <a:p>
            <a:pPr lvl="0"/>
            <a:r>
              <a:rPr lang="en-US" dirty="0" smtClean="0"/>
              <a:t>Why </a:t>
            </a:r>
            <a:r>
              <a:rPr lang="en-US" dirty="0"/>
              <a:t>skip to Hawthorne now?</a:t>
            </a:r>
          </a:p>
          <a:p>
            <a:pPr lvl="0"/>
            <a:r>
              <a:rPr lang="en-US" dirty="0"/>
              <a:t>What does this text show us about the Puritan legacy?</a:t>
            </a:r>
          </a:p>
          <a:p>
            <a:pPr lvl="0"/>
            <a:r>
              <a:rPr lang="en-US" dirty="0"/>
              <a:t>What in his life, context, influences might have brought him to this material?</a:t>
            </a:r>
          </a:p>
          <a:p>
            <a:pPr lvl="0"/>
            <a:r>
              <a:rPr lang="en-US" dirty="0" smtClean="0"/>
              <a:t>What </a:t>
            </a:r>
            <a:r>
              <a:rPr lang="en-US" dirty="0"/>
              <a:t>manner of book is this?</a:t>
            </a:r>
          </a:p>
          <a:p>
            <a:pPr lvl="0"/>
            <a:r>
              <a:rPr lang="en-US" dirty="0"/>
              <a:t>Why is it important?</a:t>
            </a:r>
          </a:p>
          <a:p>
            <a:pPr lvl="0"/>
            <a:r>
              <a:rPr lang="en-US" dirty="0"/>
              <a:t>What’s the deal with that weird long introduction, “The Custom House”?</a:t>
            </a:r>
          </a:p>
          <a:p>
            <a:endParaRPr lang="en-US" dirty="0"/>
          </a:p>
        </p:txBody>
      </p:sp>
    </p:spTree>
    <p:extLst>
      <p:ext uri="{BB962C8B-B14F-4D97-AF65-F5344CB8AC3E}">
        <p14:creationId xmlns:p14="http://schemas.microsoft.com/office/powerpoint/2010/main" val="176069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8229600" cy="990600"/>
          </a:xfrm>
        </p:spPr>
        <p:txBody>
          <a:bodyPr/>
          <a:lstStyle/>
          <a:p>
            <a:r>
              <a:rPr lang="en-US" dirty="0" smtClean="0"/>
              <a:t>Why skip to Hawthorne now?</a:t>
            </a:r>
            <a:endParaRPr lang="en-US" dirty="0"/>
          </a:p>
        </p:txBody>
      </p:sp>
      <p:sp>
        <p:nvSpPr>
          <p:cNvPr id="3" name="Content Placeholder 2"/>
          <p:cNvSpPr>
            <a:spLocks noGrp="1"/>
          </p:cNvSpPr>
          <p:nvPr>
            <p:ph idx="1"/>
          </p:nvPr>
        </p:nvSpPr>
        <p:spPr/>
        <p:txBody>
          <a:bodyPr/>
          <a:lstStyle/>
          <a:p>
            <a:r>
              <a:rPr lang="en-US" dirty="0" smtClean="0"/>
              <a:t>From Puritans &amp; Great Awakening (1650 &amp; 1750) to 1850</a:t>
            </a:r>
          </a:p>
          <a:p>
            <a:pPr lvl="1"/>
            <a:r>
              <a:rPr lang="en-US" dirty="0" smtClean="0"/>
              <a:t>Different literary styles and historical context</a:t>
            </a:r>
          </a:p>
          <a:p>
            <a:r>
              <a:rPr lang="en-US" dirty="0"/>
              <a:t>We are trying to figure out how the early settlers, including Puritans </a:t>
            </a:r>
            <a:r>
              <a:rPr lang="en-US" dirty="0" smtClean="0"/>
              <a:t>are </a:t>
            </a:r>
            <a:r>
              <a:rPr lang="en-US" dirty="0"/>
              <a:t>relevant to us now and what they have to tell us.  </a:t>
            </a:r>
            <a:endParaRPr lang="en-US" dirty="0" smtClean="0"/>
          </a:p>
          <a:p>
            <a:pPr lvl="1"/>
            <a:r>
              <a:rPr lang="en-US" dirty="0" smtClean="0"/>
              <a:t>So </a:t>
            </a:r>
            <a:r>
              <a:rPr lang="en-US" dirty="0"/>
              <a:t>is Hawthorne.  </a:t>
            </a:r>
          </a:p>
          <a:p>
            <a:r>
              <a:rPr lang="en-US" dirty="0"/>
              <a:t>He humanizes and gives a complex interior life to them in more modern language.</a:t>
            </a:r>
          </a:p>
          <a:p>
            <a:pPr lvl="2"/>
            <a:r>
              <a:rPr lang="en-US" dirty="0"/>
              <a:t>It’s an opportunity to imagine them more fully and update Hawthorne</a:t>
            </a:r>
          </a:p>
          <a:p>
            <a:endParaRPr lang="en-US" dirty="0"/>
          </a:p>
        </p:txBody>
      </p:sp>
      <p:pic>
        <p:nvPicPr>
          <p:cNvPr id="4" name="Picture 3" descr="images-1.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245509" y="1245861"/>
            <a:ext cx="8692116" cy="5120014"/>
          </a:xfrm>
          <a:prstGeom prst="rect">
            <a:avLst/>
          </a:prstGeom>
        </p:spPr>
      </p:pic>
    </p:spTree>
    <p:extLst>
      <p:ext uri="{BB962C8B-B14F-4D97-AF65-F5344CB8AC3E}">
        <p14:creationId xmlns:p14="http://schemas.microsoft.com/office/powerpoint/2010/main" val="13105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What in his life, context, influences might have brought him to this material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Hawthorne was born in Salem, Massachusetts </a:t>
            </a:r>
          </a:p>
          <a:p>
            <a:pPr lvl="1"/>
            <a:r>
              <a:rPr lang="en-US" dirty="0"/>
              <a:t>The original name of the family was </a:t>
            </a:r>
            <a:r>
              <a:rPr lang="en-US" dirty="0" err="1"/>
              <a:t>Hathorne</a:t>
            </a:r>
            <a:r>
              <a:rPr lang="en-US" dirty="0" smtClean="0"/>
              <a:t>,</a:t>
            </a:r>
          </a:p>
          <a:p>
            <a:pPr lvl="1"/>
            <a:r>
              <a:rPr lang="en-US" dirty="0" smtClean="0"/>
              <a:t> </a:t>
            </a:r>
            <a:r>
              <a:rPr lang="en-US" dirty="0"/>
              <a:t>They included John </a:t>
            </a:r>
            <a:r>
              <a:rPr lang="en-US" dirty="0" err="1"/>
              <a:t>Hathorne</a:t>
            </a:r>
            <a:r>
              <a:rPr lang="en-US" dirty="0"/>
              <a:t>, a prominent judge in the Salem witch trials of 1692-3. </a:t>
            </a:r>
            <a:endParaRPr lang="en-US" dirty="0" smtClean="0"/>
          </a:p>
          <a:p>
            <a:pPr lvl="2"/>
            <a:r>
              <a:rPr lang="en-US" dirty="0" smtClean="0"/>
              <a:t>Nathaniel added a 'w' to the name to distance himself from his ancestors &amp; their story</a:t>
            </a:r>
          </a:p>
          <a:p>
            <a:pPr lvl="2"/>
            <a:r>
              <a:rPr lang="en-US" dirty="0" smtClean="0"/>
              <a:t>The </a:t>
            </a:r>
            <a:r>
              <a:rPr lang="en-US" dirty="0" err="1"/>
              <a:t>Hathorne</a:t>
            </a:r>
            <a:r>
              <a:rPr lang="en-US" dirty="0"/>
              <a:t> legacy was one of strict </a:t>
            </a:r>
            <a:r>
              <a:rPr lang="en-US" dirty="0" smtClean="0"/>
              <a:t>Puritanism</a:t>
            </a:r>
          </a:p>
          <a:p>
            <a:pPr lvl="1"/>
            <a:r>
              <a:rPr lang="en-US" dirty="0" smtClean="0"/>
              <a:t>Strongest influences in his life are female</a:t>
            </a:r>
          </a:p>
          <a:p>
            <a:pPr lvl="2"/>
            <a:r>
              <a:rPr lang="en-US" dirty="0" smtClean="0"/>
              <a:t>When </a:t>
            </a:r>
            <a:r>
              <a:rPr lang="en-US" dirty="0"/>
              <a:t>Hawthorne was four his father, a sea-captain, died of yellow fever in Suriname and Hawthorne's upbringing was left up to his mother.</a:t>
            </a:r>
          </a:p>
          <a:p>
            <a:pPr lvl="2"/>
            <a:r>
              <a:rPr lang="en-US" dirty="0" smtClean="0"/>
              <a:t>Strong women in his life: Mom, Margaret </a:t>
            </a:r>
            <a:r>
              <a:rPr lang="en-US" dirty="0"/>
              <a:t>Fuller (feminist writer), Elizabeth Peabody (education reformer)</a:t>
            </a:r>
          </a:p>
          <a:p>
            <a:pPr lvl="3"/>
            <a:r>
              <a:rPr lang="en-US" dirty="0"/>
              <a:t>Hester </a:t>
            </a:r>
            <a:r>
              <a:rPr lang="en-US" dirty="0" smtClean="0"/>
              <a:t>Prynne, the heroine of the </a:t>
            </a:r>
            <a:r>
              <a:rPr lang="en-US" i="1" dirty="0" smtClean="0"/>
              <a:t>Scarlett Letter </a:t>
            </a:r>
            <a:r>
              <a:rPr lang="en-US" dirty="0"/>
              <a:t>is independent like </a:t>
            </a:r>
            <a:r>
              <a:rPr lang="en-US" dirty="0" smtClean="0"/>
              <a:t>them</a:t>
            </a:r>
            <a:endParaRPr lang="en-US" dirty="0"/>
          </a:p>
          <a:p>
            <a:endParaRPr lang="en-US" dirty="0"/>
          </a:p>
        </p:txBody>
      </p:sp>
    </p:spTree>
    <p:extLst>
      <p:ext uri="{BB962C8B-B14F-4D97-AF65-F5344CB8AC3E}">
        <p14:creationId xmlns:p14="http://schemas.microsoft.com/office/powerpoint/2010/main" val="395074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What manner of book is this</a:t>
            </a:r>
            <a:r>
              <a:rPr lang="en-US" dirty="0" smtClean="0"/>
              <a:t>?</a:t>
            </a:r>
            <a:br>
              <a:rPr lang="en-US" dirty="0" smtClean="0"/>
            </a:br>
            <a:r>
              <a:rPr lang="en-US" dirty="0" smtClean="0"/>
              <a:t>Romance, not a novel.</a:t>
            </a:r>
            <a:endParaRPr lang="en-US" dirty="0"/>
          </a:p>
        </p:txBody>
      </p:sp>
      <p:sp>
        <p:nvSpPr>
          <p:cNvPr id="3" name="Content Placeholder 2"/>
          <p:cNvSpPr>
            <a:spLocks noGrp="1"/>
          </p:cNvSpPr>
          <p:nvPr>
            <p:ph idx="1"/>
          </p:nvPr>
        </p:nvSpPr>
        <p:spPr/>
        <p:txBody>
          <a:bodyPr>
            <a:normAutofit/>
          </a:bodyPr>
          <a:lstStyle/>
          <a:p>
            <a:r>
              <a:rPr lang="en-US" dirty="0" smtClean="0"/>
              <a:t>Romanticism </a:t>
            </a:r>
            <a:r>
              <a:rPr lang="en-US" dirty="0" err="1" smtClean="0"/>
              <a:t>Defintion</a:t>
            </a:r>
            <a:r>
              <a:rPr lang="en-US" dirty="0" smtClean="0"/>
              <a:t>:</a:t>
            </a:r>
          </a:p>
          <a:p>
            <a:pPr lvl="1"/>
            <a:r>
              <a:rPr lang="en-US" dirty="0"/>
              <a:t>European </a:t>
            </a:r>
            <a:r>
              <a:rPr lang="en-US" dirty="0" smtClean="0"/>
              <a:t>and American </a:t>
            </a:r>
            <a:r>
              <a:rPr lang="en-US" dirty="0"/>
              <a:t>late-eighteenth-century and early-nineteenth-century intellectual </a:t>
            </a:r>
            <a:r>
              <a:rPr lang="en-US" dirty="0" smtClean="0"/>
              <a:t>movement. Core values: human </a:t>
            </a:r>
            <a:r>
              <a:rPr lang="en-US" dirty="0"/>
              <a:t>imagination, </a:t>
            </a:r>
            <a:r>
              <a:rPr lang="en-US" dirty="0" smtClean="0"/>
              <a:t>intuition</a:t>
            </a:r>
            <a:r>
              <a:rPr lang="en-US" dirty="0"/>
              <a:t>, subjectivity, emotion, and isolation. </a:t>
            </a:r>
            <a:endParaRPr lang="en-US" dirty="0" smtClean="0"/>
          </a:p>
          <a:p>
            <a:pPr lvl="1"/>
            <a:r>
              <a:rPr lang="en-US" dirty="0"/>
              <a:t>Romanticism </a:t>
            </a:r>
            <a:r>
              <a:rPr lang="en-US" dirty="0" smtClean="0"/>
              <a:t>treats </a:t>
            </a:r>
            <a:r>
              <a:rPr lang="en-US" dirty="0" smtClean="0"/>
              <a:t>nature </a:t>
            </a:r>
            <a:r>
              <a:rPr lang="en-US" dirty="0"/>
              <a:t>as an </a:t>
            </a:r>
            <a:r>
              <a:rPr lang="en-US" dirty="0" smtClean="0"/>
              <a:t>inspiring/sublime force</a:t>
            </a:r>
            <a:r>
              <a:rPr lang="en-US" dirty="0"/>
              <a:t> </a:t>
            </a:r>
            <a:r>
              <a:rPr lang="en-US" dirty="0" smtClean="0"/>
              <a:t>and </a:t>
            </a:r>
            <a:r>
              <a:rPr lang="en-US" dirty="0" smtClean="0"/>
              <a:t>idealizes </a:t>
            </a:r>
            <a:r>
              <a:rPr lang="en-US" dirty="0" smtClean="0"/>
              <a:t>the </a:t>
            </a:r>
            <a:r>
              <a:rPr lang="en-US" dirty="0"/>
              <a:t>radically innovative </a:t>
            </a:r>
            <a:r>
              <a:rPr lang="en-US" dirty="0" smtClean="0"/>
              <a:t>individual (artist</a:t>
            </a:r>
            <a:r>
              <a:rPr lang="en-US" dirty="0" smtClean="0"/>
              <a:t>)</a:t>
            </a:r>
            <a:r>
              <a:rPr lang="en-US" dirty="0" smtClean="0"/>
              <a:t>.</a:t>
            </a:r>
          </a:p>
          <a:p>
            <a:pPr lvl="1"/>
            <a:r>
              <a:rPr lang="en-US" dirty="0" smtClean="0"/>
              <a:t>Literary </a:t>
            </a:r>
            <a:r>
              <a:rPr lang="en-US" dirty="0" smtClean="0"/>
              <a:t>Romanticism uses many of the following techniques/tropes</a:t>
            </a:r>
          </a:p>
          <a:p>
            <a:pPr lvl="2"/>
            <a:r>
              <a:rPr lang="en-US" dirty="0" smtClean="0"/>
              <a:t>Characters: The idealized artist or aristocratic hero/heroine is isolated </a:t>
            </a:r>
            <a:r>
              <a:rPr lang="en-US" dirty="0" smtClean="0"/>
              <a:t>and </a:t>
            </a:r>
            <a:r>
              <a:rPr lang="en-US" dirty="0" smtClean="0"/>
              <a:t>super sensitive</a:t>
            </a:r>
          </a:p>
          <a:p>
            <a:pPr lvl="2"/>
            <a:r>
              <a:rPr lang="en-US" dirty="0" smtClean="0"/>
              <a:t>Settings: Usually a far-off time or place.  Somewhere “exotic” that will be exciting to an artistic or psychologically intense person.  </a:t>
            </a:r>
          </a:p>
          <a:p>
            <a:pPr lvl="3"/>
            <a:r>
              <a:rPr lang="en-US" dirty="0" smtClean="0"/>
              <a:t>Nature is </a:t>
            </a:r>
            <a:r>
              <a:rPr lang="en-US" dirty="0" smtClean="0"/>
              <a:t>communicates </a:t>
            </a:r>
            <a:r>
              <a:rPr lang="en-US" dirty="0" smtClean="0"/>
              <a:t>spiritual messages to people</a:t>
            </a:r>
          </a:p>
          <a:p>
            <a:pPr lvl="2"/>
            <a:r>
              <a:rPr lang="en-US" dirty="0" smtClean="0"/>
              <a:t>Plot: Not strictly realistic—may include supernatural elements.  Often, a lost story is gradually rediscovered, rewritten.</a:t>
            </a:r>
            <a:endParaRPr lang="en-US" dirty="0"/>
          </a:p>
        </p:txBody>
      </p:sp>
    </p:spTree>
    <p:extLst>
      <p:ext uri="{BB962C8B-B14F-4D97-AF65-F5344CB8AC3E}">
        <p14:creationId xmlns:p14="http://schemas.microsoft.com/office/powerpoint/2010/main" val="369764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normAutofit lnSpcReduction="10000"/>
          </a:bodyPr>
          <a:lstStyle/>
          <a:p>
            <a:r>
              <a:rPr lang="en-US" sz="2800" dirty="0" smtClean="0"/>
              <a:t>“When a writer calls his work a Romance . . . he wishes to claim a certain latitude, both as to its fashion and material, which he would not have felt himself entitled to assume, had he professed by writing a Novel.” (</a:t>
            </a:r>
            <a:r>
              <a:rPr lang="en-US" sz="2800" i="1" dirty="0" smtClean="0"/>
              <a:t>The</a:t>
            </a:r>
            <a:r>
              <a:rPr lang="en-US" sz="2800" dirty="0" smtClean="0"/>
              <a:t> </a:t>
            </a:r>
            <a:r>
              <a:rPr lang="en-US" sz="2800" i="1" dirty="0" smtClean="0"/>
              <a:t>House of Seven Gables</a:t>
            </a:r>
            <a:r>
              <a:rPr lang="en-US" sz="2800" dirty="0" smtClean="0"/>
              <a:t>)</a:t>
            </a:r>
          </a:p>
          <a:p>
            <a:r>
              <a:rPr lang="en-US" sz="2800" dirty="0" smtClean="0"/>
              <a:t>“In the old countries . . . a certain conventional privilege seems to be awarded to the romancer; his work is not put exactly side by side with nature; and he is allowed a license with regard to every-day Probability . . . This atmosphere is what the American romancer needs.” (</a:t>
            </a:r>
            <a:r>
              <a:rPr lang="en-US" sz="2800" i="1" dirty="0" err="1" smtClean="0"/>
              <a:t>Blithsdale</a:t>
            </a:r>
            <a:r>
              <a:rPr lang="en-US" sz="2800" i="1" dirty="0" smtClean="0"/>
              <a:t> Romanc</a:t>
            </a:r>
            <a:r>
              <a:rPr lang="en-US" sz="2800" dirty="0" smtClean="0"/>
              <a:t>e)</a:t>
            </a:r>
          </a:p>
        </p:txBody>
      </p:sp>
      <p:sp>
        <p:nvSpPr>
          <p:cNvPr id="20482" name="Title 1"/>
          <p:cNvSpPr>
            <a:spLocks noGrp="1"/>
          </p:cNvSpPr>
          <p:nvPr>
            <p:ph type="title"/>
          </p:nvPr>
        </p:nvSpPr>
        <p:spPr/>
        <p:txBody>
          <a:bodyPr/>
          <a:lstStyle/>
          <a:p>
            <a:r>
              <a:rPr lang="en-US" smtClean="0"/>
              <a:t>Romance vs. Novel</a:t>
            </a:r>
          </a:p>
        </p:txBody>
      </p:sp>
    </p:spTree>
    <p:extLst>
      <p:ext uri="{BB962C8B-B14F-4D97-AF65-F5344CB8AC3E}">
        <p14:creationId xmlns:p14="http://schemas.microsoft.com/office/powerpoint/2010/main" val="37568440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47270_vol-B_plate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207453"/>
            <a:ext cx="7880350" cy="4983163"/>
          </a:xfrm>
        </p:spPr>
      </p:pic>
    </p:spTree>
    <p:extLst>
      <p:ext uri="{BB962C8B-B14F-4D97-AF65-F5344CB8AC3E}">
        <p14:creationId xmlns:p14="http://schemas.microsoft.com/office/powerpoint/2010/main" val="34931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 Hero</a:t>
            </a:r>
            <a:endParaRPr lang="en-US" dirty="0"/>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t="26903" b="26903"/>
          <a:stretch>
            <a:fillRect/>
          </a:stretch>
        </p:blipFill>
        <p:spPr/>
      </p:pic>
    </p:spTree>
    <p:extLst>
      <p:ext uri="{BB962C8B-B14F-4D97-AF65-F5344CB8AC3E}">
        <p14:creationId xmlns:p14="http://schemas.microsoft.com/office/powerpoint/2010/main" val="7548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450975"/>
          </a:xfrm>
        </p:spPr>
        <p:txBody>
          <a:bodyPr>
            <a:normAutofit fontScale="90000"/>
          </a:bodyPr>
          <a:lstStyle/>
          <a:p>
            <a:r>
              <a:rPr lang="en-US" dirty="0" smtClean="0"/>
              <a:t>Many of the conventional ideas about romance are not accurate descriptions of literary romanticism. </a:t>
            </a:r>
            <a:endParaRPr lang="en-US" dirty="0"/>
          </a:p>
        </p:txBody>
      </p:sp>
      <p:sp>
        <p:nvSpPr>
          <p:cNvPr id="3" name="Content Placeholder 2"/>
          <p:cNvSpPr>
            <a:spLocks noGrp="1"/>
          </p:cNvSpPr>
          <p:nvPr>
            <p:ph idx="1"/>
          </p:nvPr>
        </p:nvSpPr>
        <p:spPr>
          <a:xfrm>
            <a:off x="457200" y="2143124"/>
            <a:ext cx="8229600" cy="4333875"/>
          </a:xfrm>
        </p:spPr>
        <p:txBody>
          <a:bodyPr/>
          <a:lstStyle/>
          <a:p>
            <a:r>
              <a:rPr lang="en-US" dirty="0" smtClean="0"/>
              <a:t>Doesn’t have to include a love story</a:t>
            </a:r>
          </a:p>
          <a:p>
            <a:r>
              <a:rPr lang="en-US" dirty="0" smtClean="0"/>
              <a:t>Not “mushy” or emotional in a Hallmark card sense</a:t>
            </a:r>
          </a:p>
          <a:p>
            <a:r>
              <a:rPr lang="en-US" dirty="0" smtClean="0"/>
              <a:t>Women not always pure; men not always strong</a:t>
            </a:r>
          </a:p>
          <a:p>
            <a:pPr lvl="1"/>
            <a:r>
              <a:rPr lang="en-US" dirty="0" smtClean="0"/>
              <a:t>Other romantic </a:t>
            </a:r>
            <a:r>
              <a:rPr lang="en-US" dirty="0" err="1" smtClean="0"/>
              <a:t>cliches</a:t>
            </a:r>
            <a:r>
              <a:rPr lang="en-US" dirty="0" smtClean="0"/>
              <a:t> you want to bring up?	</a:t>
            </a:r>
          </a:p>
          <a:p>
            <a:endParaRPr lang="en-US" dirty="0" smtClean="0"/>
          </a:p>
          <a:p>
            <a:endParaRPr lang="en-US" dirty="0"/>
          </a:p>
        </p:txBody>
      </p:sp>
      <p:pic>
        <p:nvPicPr>
          <p:cNvPr id="4" name="Picture 3" descr="image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79" y="3986991"/>
            <a:ext cx="5359983" cy="1975495"/>
          </a:xfrm>
          <a:prstGeom prst="rect">
            <a:avLst/>
          </a:prstGeom>
        </p:spPr>
      </p:pic>
    </p:spTree>
    <p:extLst>
      <p:ext uri="{BB962C8B-B14F-4D97-AF65-F5344CB8AC3E}">
        <p14:creationId xmlns:p14="http://schemas.microsoft.com/office/powerpoint/2010/main" val="88998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3913</TotalTime>
  <Words>1336</Words>
  <Application>Microsoft Macintosh PowerPoint</Application>
  <PresentationFormat>On-screen Show (4:3)</PresentationFormat>
  <Paragraphs>62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Clarity</vt:lpstr>
      <vt:lpstr>Hawthorne Intro</vt:lpstr>
      <vt:lpstr>Questions I’ll try to address: </vt:lpstr>
      <vt:lpstr>Why skip to Hawthorne now?</vt:lpstr>
      <vt:lpstr>What in his life, context, influences might have brought him to this material?</vt:lpstr>
      <vt:lpstr>What manner of book is this? Romance, not a novel.</vt:lpstr>
      <vt:lpstr>Romance vs. Novel</vt:lpstr>
      <vt:lpstr>PowerPoint Presentation</vt:lpstr>
      <vt:lpstr>Romantic Hero</vt:lpstr>
      <vt:lpstr>Many of the conventional ideas about romance are not accurate descriptions of literary romanticism. </vt:lpstr>
      <vt:lpstr>Why is The Scarlett Letter important? </vt:lpstr>
      <vt:lpstr>What’s the deal with that weird long introduction, “The Custom House”?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Hawthorne Intro</dc:title>
  <dc:creator>datech2</dc:creator>
  <cp:lastModifiedBy>datech2</cp:lastModifiedBy>
  <cp:revision>15</cp:revision>
  <dcterms:created xsi:type="dcterms:W3CDTF">2013-09-15T04:05:06Z</dcterms:created>
  <dcterms:modified xsi:type="dcterms:W3CDTF">2017-01-20T23:55:17Z</dcterms:modified>
</cp:coreProperties>
</file>