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4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7A63F-D407-3E46-B236-468A0EA81037}" type="datetimeFigureOut">
              <a:rPr lang="en-US" smtClean="0"/>
              <a:t>4/17/15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36000-71A6-7945-8321-7E4EAEA6F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23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36000-71A6-7945-8321-7E4EAEA6F9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6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2F40031-534C-E945-B120-9D9F3F8958E4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C712962-7493-5B4E-9349-345747949D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Huckleberry Finn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Character, Voice, Themes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66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Audacious &amp; careful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6504947" cy="489967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400" dirty="0" smtClean="0"/>
              <a:t>Twain is a “</a:t>
            </a:r>
            <a:r>
              <a:rPr lang="en-US" sz="2400" dirty="0"/>
              <a:t>f</a:t>
            </a:r>
            <a:r>
              <a:rPr lang="en-US" sz="2400" dirty="0" smtClean="0"/>
              <a:t>resh</a:t>
            </a:r>
            <a:r>
              <a:rPr lang="en-US" sz="2400" dirty="0"/>
              <a:t>” writer</a:t>
            </a:r>
            <a:endParaRPr lang="en-US" dirty="0"/>
          </a:p>
          <a:p>
            <a:pPr lvl="2"/>
            <a:r>
              <a:rPr lang="en-US" sz="1800" dirty="0" smtClean="0"/>
              <a:t>Tone often “impudent”</a:t>
            </a:r>
            <a:endParaRPr lang="en-US" dirty="0"/>
          </a:p>
          <a:p>
            <a:pPr lvl="2"/>
            <a:r>
              <a:rPr lang="en-US" sz="1800" dirty="0" smtClean="0"/>
              <a:t>Uses Western </a:t>
            </a:r>
            <a:r>
              <a:rPr lang="en-US" sz="1800" dirty="0" smtClean="0"/>
              <a:t>h</a:t>
            </a:r>
            <a:r>
              <a:rPr lang="en-US" sz="1800" dirty="0" smtClean="0"/>
              <a:t>umor</a:t>
            </a:r>
            <a:r>
              <a:rPr lang="en-US" sz="1800" dirty="0"/>
              <a:t> </a:t>
            </a:r>
            <a:r>
              <a:rPr lang="en-US" sz="1800" dirty="0" smtClean="0"/>
              <a:t>and</a:t>
            </a:r>
            <a:r>
              <a:rPr lang="en-US" sz="1800" dirty="0" smtClean="0"/>
              <a:t> </a:t>
            </a:r>
            <a:r>
              <a:rPr lang="en-US" sz="1800" dirty="0"/>
              <a:t>raw </a:t>
            </a:r>
            <a:r>
              <a:rPr lang="en-US" sz="1800" dirty="0" smtClean="0"/>
              <a:t>frontier language</a:t>
            </a:r>
          </a:p>
          <a:p>
            <a:pPr lvl="2"/>
            <a:r>
              <a:rPr lang="en-US" sz="1800" dirty="0" smtClean="0"/>
              <a:t>His style and themes</a:t>
            </a:r>
            <a:r>
              <a:rPr lang="en-US" sz="1800" dirty="0" smtClean="0"/>
              <a:t> challenge New England literary establishment (think Emerson, Hawthorne)</a:t>
            </a:r>
            <a:endParaRPr lang="en-US" dirty="0"/>
          </a:p>
          <a:p>
            <a:pPr lvl="2"/>
            <a:r>
              <a:rPr lang="en-US" sz="1800" dirty="0"/>
              <a:t>Wrote the most famous stories of American </a:t>
            </a:r>
            <a:r>
              <a:rPr lang="en-US" sz="1800" dirty="0" smtClean="0"/>
              <a:t>boyhood</a:t>
            </a:r>
            <a:endParaRPr lang="en-US" sz="2000" dirty="0"/>
          </a:p>
          <a:p>
            <a:pPr lvl="0"/>
            <a:r>
              <a:rPr lang="en-US" sz="2400" dirty="0" err="1" smtClean="0"/>
              <a:t>Also“</a:t>
            </a:r>
            <a:r>
              <a:rPr lang="en-US" sz="2400" dirty="0" err="1"/>
              <a:t>c</a:t>
            </a:r>
            <a:r>
              <a:rPr lang="en-US" sz="2400" dirty="0" err="1" smtClean="0"/>
              <a:t>ensored</a:t>
            </a:r>
            <a:r>
              <a:rPr lang="en-US" sz="2400" dirty="0" smtClean="0"/>
              <a:t>” in a few ways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voids </a:t>
            </a:r>
            <a:r>
              <a:rPr lang="en-US" sz="2000" dirty="0"/>
              <a:t>adult language &amp; issues</a:t>
            </a:r>
            <a:endParaRPr lang="en-US" dirty="0"/>
          </a:p>
          <a:p>
            <a:pPr lvl="1"/>
            <a:r>
              <a:rPr lang="en-US" sz="2000" dirty="0"/>
              <a:t>H</a:t>
            </a:r>
            <a:r>
              <a:rPr lang="en-US" sz="2000" dirty="0" smtClean="0"/>
              <a:t>is </a:t>
            </a:r>
            <a:r>
              <a:rPr lang="en-US" sz="2000" dirty="0"/>
              <a:t>wife </a:t>
            </a:r>
            <a:r>
              <a:rPr lang="en-US" sz="2000" dirty="0" smtClean="0"/>
              <a:t>Livy</a:t>
            </a:r>
            <a:r>
              <a:rPr lang="en-US" sz="2000" dirty="0"/>
              <a:t> </a:t>
            </a:r>
            <a:r>
              <a:rPr lang="en-US" sz="2000" dirty="0" smtClean="0"/>
              <a:t>cleaned </a:t>
            </a:r>
            <a:r>
              <a:rPr lang="en-US" sz="2000" dirty="0"/>
              <a:t>up language</a:t>
            </a:r>
            <a:endParaRPr lang="en-US" dirty="0"/>
          </a:p>
          <a:p>
            <a:pPr lvl="1"/>
            <a:r>
              <a:rPr lang="en-US" sz="2000" dirty="0"/>
              <a:t>Skirts violence, terror, sexuality, adult themes</a:t>
            </a:r>
            <a:endParaRPr lang="en-US" dirty="0"/>
          </a:p>
          <a:p>
            <a:pPr lvl="1"/>
            <a:r>
              <a:rPr lang="en-US" sz="2000" dirty="0" smtClean="0"/>
              <a:t>Expresses a desire </a:t>
            </a:r>
            <a:r>
              <a:rPr lang="en-US" sz="2000" dirty="0"/>
              <a:t>to avoid growing up, be a boy forever </a:t>
            </a:r>
            <a:endParaRPr lang="en-US" dirty="0"/>
          </a:p>
          <a:p>
            <a:pPr lvl="2"/>
            <a:r>
              <a:rPr lang="en-US" sz="1800" dirty="0"/>
              <a:t>Huck tries to avoid the discipline of school &amp; adult world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12" name="Picture 11" descr="images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060" y="1719071"/>
            <a:ext cx="2118368" cy="332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3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Huck’s voice </a:t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i="1" dirty="0" smtClean="0"/>
              <a:t>Huck Finn </a:t>
            </a:r>
            <a:r>
              <a:rPr lang="en-US" sz="2800" dirty="0" smtClean="0"/>
              <a:t>is the first </a:t>
            </a:r>
            <a:r>
              <a:rPr lang="en-US" sz="2800" dirty="0"/>
              <a:t>vernacular novel </a:t>
            </a:r>
            <a:endParaRPr lang="en-US" dirty="0"/>
          </a:p>
          <a:p>
            <a:r>
              <a:rPr lang="en-US" sz="2800" dirty="0"/>
              <a:t>Huck’s voice leads Twain to perspectives he wouldn’t find in 3</a:t>
            </a:r>
            <a:r>
              <a:rPr lang="en-US" sz="2800" baseline="30000" dirty="0"/>
              <a:t>rd</a:t>
            </a:r>
            <a:r>
              <a:rPr lang="en-US" sz="2800" dirty="0"/>
              <a:t> person </a:t>
            </a:r>
            <a:endParaRPr lang="en-US" dirty="0"/>
          </a:p>
          <a:p>
            <a:pPr lvl="1"/>
            <a:r>
              <a:rPr lang="en-US" sz="2400" dirty="0" smtClean="0"/>
              <a:t>lyricism </a:t>
            </a:r>
            <a:r>
              <a:rPr lang="en-US" sz="2400" dirty="0"/>
              <a:t>&amp; humor</a:t>
            </a:r>
            <a:endParaRPr lang="en-US" sz="2200" dirty="0"/>
          </a:p>
          <a:p>
            <a:pPr lvl="2"/>
            <a:r>
              <a:rPr lang="en-US" sz="2000" dirty="0"/>
              <a:t>description of widow’s dinner (</a:t>
            </a:r>
            <a:r>
              <a:rPr lang="en-US" sz="2000" dirty="0" smtClean="0"/>
              <a:t>131) </a:t>
            </a:r>
          </a:p>
          <a:p>
            <a:pPr lvl="2"/>
            <a:r>
              <a:rPr lang="en-US" sz="2000" dirty="0" smtClean="0"/>
              <a:t>description </a:t>
            </a:r>
            <a:r>
              <a:rPr lang="en-US" sz="2000" dirty="0"/>
              <a:t>of storm </a:t>
            </a:r>
            <a:r>
              <a:rPr lang="en-US" sz="2000" dirty="0" smtClean="0"/>
              <a:t>(209)</a:t>
            </a:r>
            <a:endParaRPr lang="en-US" dirty="0"/>
          </a:p>
          <a:p>
            <a:pPr lvl="3"/>
            <a:r>
              <a:rPr lang="en-US" sz="1600" dirty="0"/>
              <a:t>vernacular gives description vivid quickness </a:t>
            </a:r>
            <a:endParaRPr lang="en-US" sz="1400" dirty="0"/>
          </a:p>
          <a:p>
            <a:endParaRPr lang="en-US" dirty="0"/>
          </a:p>
        </p:txBody>
      </p:sp>
      <p:pic>
        <p:nvPicPr>
          <p:cNvPr id="6" name="Content Placeholder 5" descr="images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81" r="159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619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Huck’s </a:t>
            </a:r>
            <a:r>
              <a:rPr lang="en-US" dirty="0"/>
              <a:t>v</a:t>
            </a:r>
            <a:r>
              <a:rPr lang="en-US" dirty="0" smtClean="0"/>
              <a:t>ision </a:t>
            </a:r>
            <a:r>
              <a:rPr lang="en-US" dirty="0" smtClean="0"/>
              <a:t>is the</a:t>
            </a:r>
            <a:r>
              <a:rPr lang="en-US" dirty="0" smtClean="0"/>
              <a:t> </a:t>
            </a:r>
            <a:r>
              <a:rPr lang="en-US" dirty="0" smtClean="0"/>
              <a:t>moral </a:t>
            </a:r>
            <a:r>
              <a:rPr lang="en-US" dirty="0"/>
              <a:t>heart of </a:t>
            </a:r>
            <a:r>
              <a:rPr lang="en-US" dirty="0" smtClean="0"/>
              <a:t>the novel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0999" y="1444532"/>
            <a:ext cx="8407893" cy="5263653"/>
          </a:xfrm>
        </p:spPr>
        <p:txBody>
          <a:bodyPr>
            <a:normAutofit fontScale="85000" lnSpcReduction="10000"/>
          </a:bodyPr>
          <a:lstStyle/>
          <a:p>
            <a:r>
              <a:rPr lang="en-US" sz="2100" dirty="0" smtClean="0"/>
              <a:t>Huck is a pragmatist</a:t>
            </a:r>
            <a:r>
              <a:rPr lang="en-US" sz="2100" dirty="0"/>
              <a:t>—doesn’t go along w/ Tom Sawyer if it won’t work</a:t>
            </a:r>
          </a:p>
          <a:p>
            <a:r>
              <a:rPr lang="en-US" sz="2100" dirty="0"/>
              <a:t>Outsider who can’t be civilized, doesn’t fit in</a:t>
            </a:r>
          </a:p>
          <a:p>
            <a:pPr lvl="1"/>
            <a:r>
              <a:rPr lang="en-US" sz="1900" dirty="0"/>
              <a:t>He can give us more critical perspectives on his society because he has so little stake in it. </a:t>
            </a:r>
          </a:p>
          <a:p>
            <a:r>
              <a:rPr lang="en-US" sz="2100" dirty="0" smtClean="0"/>
              <a:t>Twai</a:t>
            </a:r>
            <a:r>
              <a:rPr lang="en-US" sz="2100" dirty="0" smtClean="0"/>
              <a:t>n has to figure out: </a:t>
            </a:r>
            <a:r>
              <a:rPr lang="en-US" sz="2100" dirty="0"/>
              <a:t>w</a:t>
            </a:r>
            <a:r>
              <a:rPr lang="en-US" sz="2100" dirty="0" smtClean="0"/>
              <a:t>hat’s </a:t>
            </a:r>
            <a:r>
              <a:rPr lang="en-US" sz="2100" dirty="0" smtClean="0"/>
              <a:t>this </a:t>
            </a:r>
            <a:r>
              <a:rPr lang="en-US" sz="2100" dirty="0"/>
              <a:t>kid going to think about his world, especially slavery?</a:t>
            </a:r>
          </a:p>
          <a:p>
            <a:pPr lvl="1"/>
            <a:r>
              <a:rPr lang="en-US" sz="1900" dirty="0"/>
              <a:t>Sees things the way he has been taught to see them</a:t>
            </a:r>
          </a:p>
          <a:p>
            <a:pPr lvl="2"/>
            <a:r>
              <a:rPr lang="en-US" sz="1900" dirty="0"/>
              <a:t>Sees Jim as property, not fully human</a:t>
            </a:r>
          </a:p>
          <a:p>
            <a:pPr lvl="2"/>
            <a:r>
              <a:rPr lang="en-US" sz="1900" dirty="0" smtClean="0"/>
              <a:t>BUT: Undergoes a massive </a:t>
            </a:r>
            <a:r>
              <a:rPr lang="en-US" sz="1900" dirty="0"/>
              <a:t>conversion </a:t>
            </a:r>
          </a:p>
          <a:p>
            <a:pPr lvl="3"/>
            <a:r>
              <a:rPr lang="en-US" sz="1600" dirty="0" smtClean="0"/>
              <a:t>Recognizes </a:t>
            </a:r>
            <a:r>
              <a:rPr lang="en-US" sz="1600" dirty="0"/>
              <a:t>Jim’s emotional depth in missing his </a:t>
            </a:r>
            <a:r>
              <a:rPr lang="en-US" sz="1600" dirty="0" smtClean="0"/>
              <a:t>own children </a:t>
            </a:r>
            <a:endParaRPr lang="en-US" sz="1300" dirty="0"/>
          </a:p>
          <a:p>
            <a:pPr lvl="3"/>
            <a:r>
              <a:rPr lang="en-US" sz="1500" dirty="0" smtClean="0"/>
              <a:t>The novel is “The making </a:t>
            </a:r>
            <a:r>
              <a:rPr lang="en-US" sz="1500" dirty="0"/>
              <a:t>of a human being</a:t>
            </a:r>
            <a:r>
              <a:rPr lang="en-US" sz="1500" dirty="0" smtClean="0"/>
              <a:t>” (Huck, not Jim)</a:t>
            </a:r>
            <a:endParaRPr lang="en-US" sz="1500" dirty="0"/>
          </a:p>
          <a:p>
            <a:pPr lvl="1"/>
            <a:r>
              <a:rPr lang="en-US" sz="1900" dirty="0" smtClean="0"/>
              <a:t>Huck </a:t>
            </a:r>
            <a:r>
              <a:rPr lang="en-US" sz="1900" dirty="0" smtClean="0"/>
              <a:t>blames </a:t>
            </a:r>
            <a:r>
              <a:rPr lang="en-US" sz="1900" dirty="0"/>
              <a:t>himself for Jim’s escape</a:t>
            </a:r>
          </a:p>
          <a:p>
            <a:pPr lvl="2"/>
            <a:r>
              <a:rPr lang="en-US" sz="1900" dirty="0" smtClean="0"/>
              <a:t>“Scorched</a:t>
            </a:r>
            <a:r>
              <a:rPr lang="en-US" sz="1900" dirty="0"/>
              <a:t>” by guilt about theft of property (</a:t>
            </a:r>
            <a:r>
              <a:rPr lang="en-US" sz="1900" dirty="0" smtClean="0"/>
              <a:t>184)</a:t>
            </a:r>
            <a:endParaRPr lang="en-US" sz="1900" dirty="0"/>
          </a:p>
          <a:p>
            <a:pPr lvl="2"/>
            <a:r>
              <a:rPr lang="en-US" sz="1900" dirty="0"/>
              <a:t>A</a:t>
            </a:r>
            <a:r>
              <a:rPr lang="en-US" sz="1900" dirty="0" smtClean="0"/>
              <a:t>ccepts </a:t>
            </a:r>
            <a:r>
              <a:rPr lang="en-US" sz="1900" dirty="0"/>
              <a:t>g</a:t>
            </a:r>
            <a:r>
              <a:rPr lang="en-US" sz="1900" dirty="0" smtClean="0"/>
              <a:t>uilt </a:t>
            </a:r>
            <a:r>
              <a:rPr lang="en-US" sz="1900" dirty="0"/>
              <a:t>&amp; social condemnation as preferable to turning in his friend</a:t>
            </a:r>
          </a:p>
          <a:p>
            <a:pPr lvl="3"/>
            <a:r>
              <a:rPr lang="en-US" sz="1600" dirty="0"/>
              <a:t>“I’ll go to hell,” says </a:t>
            </a:r>
            <a:r>
              <a:rPr lang="en-US" sz="1600" b="1" dirty="0"/>
              <a:t>NO</a:t>
            </a:r>
            <a:r>
              <a:rPr lang="en-US" sz="1600" dirty="0"/>
              <a:t> to his </a:t>
            </a:r>
            <a:r>
              <a:rPr lang="en-US" sz="1600" dirty="0" smtClean="0"/>
              <a:t>culture (262)</a:t>
            </a:r>
            <a:endParaRPr lang="en-US" sz="1300" dirty="0"/>
          </a:p>
          <a:p>
            <a:pPr lvl="3"/>
            <a:r>
              <a:rPr lang="en-US" sz="1900" dirty="0" smtClean="0"/>
              <a:t>learns </a:t>
            </a:r>
            <a:r>
              <a:rPr lang="en-US" sz="1900" dirty="0"/>
              <a:t>to value love above social </a:t>
            </a:r>
            <a:r>
              <a:rPr lang="en-US" sz="1900" dirty="0" smtClean="0"/>
              <a:t>expectations and conventional morality</a:t>
            </a:r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46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611495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The Novel deconstructs nature, proves that much of what we take to be “natural” is culture</a:t>
            </a:r>
            <a:endParaRPr lang="en-US" sz="3200" dirty="0"/>
          </a:p>
        </p:txBody>
      </p:sp>
      <p:pic>
        <p:nvPicPr>
          <p:cNvPr id="5" name="Content Placeholder 4" descr="images-1.jp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9" b="3709"/>
          <a:stretch/>
        </p:blipFill>
        <p:spPr>
          <a:xfrm>
            <a:off x="549275" y="2096456"/>
            <a:ext cx="3840480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80343"/>
            <a:ext cx="4038600" cy="4720785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Huck tries to be a girl &amp; fakes it badly</a:t>
            </a:r>
            <a:endParaRPr lang="en-US" sz="1600" dirty="0"/>
          </a:p>
          <a:p>
            <a:pPr lvl="2"/>
            <a:r>
              <a:rPr lang="en-US" dirty="0"/>
              <a:t>Learns </a:t>
            </a:r>
            <a:r>
              <a:rPr lang="en-US" dirty="0" smtClean="0"/>
              <a:t>the meaning of gender: </a:t>
            </a:r>
          </a:p>
          <a:p>
            <a:pPr lvl="3"/>
            <a:r>
              <a:rPr lang="en-US" dirty="0" smtClean="0"/>
              <a:t> to </a:t>
            </a:r>
            <a:r>
              <a:rPr lang="en-US" dirty="0"/>
              <a:t>be a </a:t>
            </a:r>
            <a:r>
              <a:rPr lang="en-US" dirty="0" smtClean="0"/>
              <a:t>girl, you have to copy girl habits; </a:t>
            </a:r>
            <a:r>
              <a:rPr lang="en-US" sz="1400" dirty="0"/>
              <a:t> </a:t>
            </a:r>
            <a:r>
              <a:rPr lang="en-US" dirty="0" smtClean="0"/>
              <a:t>It’s </a:t>
            </a:r>
            <a:r>
              <a:rPr lang="en-US" dirty="0"/>
              <a:t>a performance </a:t>
            </a:r>
            <a:r>
              <a:rPr lang="en-US" dirty="0" smtClean="0"/>
              <a:t>(167) </a:t>
            </a:r>
            <a:endParaRPr lang="en-US" sz="1200" dirty="0"/>
          </a:p>
          <a:p>
            <a:pPr lvl="1"/>
            <a:r>
              <a:rPr lang="en-US" dirty="0" smtClean="0"/>
              <a:t>Deconstructs race, but doesn’t </a:t>
            </a:r>
            <a:r>
              <a:rPr lang="en-US" dirty="0"/>
              <a:t>“get clear” of racist ideologies</a:t>
            </a:r>
            <a:endParaRPr lang="en-US" sz="1600" dirty="0"/>
          </a:p>
          <a:p>
            <a:pPr lvl="2"/>
            <a:r>
              <a:rPr lang="en-US" dirty="0"/>
              <a:t>Aunt Sally</a:t>
            </a:r>
            <a:r>
              <a:rPr lang="en-US" dirty="0" smtClean="0"/>
              <a:t>—”niggers” </a:t>
            </a:r>
            <a:r>
              <a:rPr lang="en-US" dirty="0"/>
              <a:t>aren’t really people we need to worry </a:t>
            </a:r>
            <a:r>
              <a:rPr lang="en-US" dirty="0" smtClean="0"/>
              <a:t>about if they die </a:t>
            </a:r>
            <a:r>
              <a:rPr lang="en-US" dirty="0"/>
              <a:t>in an accident</a:t>
            </a:r>
            <a:endParaRPr lang="en-US" sz="1400" dirty="0"/>
          </a:p>
          <a:p>
            <a:pPr lvl="3"/>
            <a:r>
              <a:rPr lang="en-US" dirty="0" smtClean="0"/>
              <a:t>One of many racist representations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8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smtClean="0"/>
              <a:t>Another angle on the </a:t>
            </a:r>
            <a:r>
              <a:rPr lang="en-US" sz="3200" smtClean="0"/>
              <a:t>novel: </a:t>
            </a:r>
            <a:r>
              <a:rPr lang="en-US" sz="3200" smtClean="0"/>
              <a:t>American Myth</a:t>
            </a:r>
            <a:r>
              <a:rPr lang="en-US" sz="3200" smtClean="0"/>
              <a:t> of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Black/white fraternal love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792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Huck Finn is the original black/white buddy movie</a:t>
            </a:r>
          </a:p>
          <a:p>
            <a:pPr lvl="1"/>
            <a:r>
              <a:rPr lang="en-US" i="1" dirty="0" smtClean="0">
                <a:solidFill>
                  <a:schemeClr val="tx1"/>
                </a:solidFill>
              </a:rPr>
              <a:t>Lethal </a:t>
            </a:r>
            <a:r>
              <a:rPr lang="en-US" i="1" dirty="0">
                <a:solidFill>
                  <a:schemeClr val="tx1"/>
                </a:solidFill>
              </a:rPr>
              <a:t>Weapon, Die Hard, Trading Places, 48 Hours, Men in Black, Training Day, Nothing to Lose </a:t>
            </a:r>
            <a:r>
              <a:rPr lang="en-US" dirty="0">
                <a:solidFill>
                  <a:schemeClr val="tx1"/>
                </a:solidFill>
              </a:rPr>
              <a:t>and lots more.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Compensatory myth to cover up the reality of violence and oppression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Projects love &amp; brotherhood because we don’t have it but want to think we </a:t>
            </a:r>
            <a:r>
              <a:rPr lang="en-US" dirty="0" smtClean="0">
                <a:solidFill>
                  <a:schemeClr val="tx1"/>
                </a:solidFill>
              </a:rPr>
              <a:t>do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Also confuses the issue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Being friendly doesn’t solve the problem; justice solves the problem.</a:t>
            </a:r>
            <a:endParaRPr lang="en-US" sz="2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5" name="Content Placeholder 4" descr="images-2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2" r="205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5097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Another theme:</a:t>
            </a:r>
            <a:r>
              <a:rPr lang="en-US" dirty="0"/>
              <a:t> </a:t>
            </a:r>
            <a:r>
              <a:rPr lang="en-US" dirty="0" smtClean="0"/>
              <a:t>Orphaning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81022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novel is packed with Identity </a:t>
            </a:r>
            <a:r>
              <a:rPr lang="en-US" dirty="0" smtClean="0"/>
              <a:t>questions</a:t>
            </a:r>
            <a:endParaRPr lang="en-US" dirty="0"/>
          </a:p>
          <a:p>
            <a:pPr lvl="1"/>
            <a:r>
              <a:rPr lang="en-US" dirty="0"/>
              <a:t>All his fake </a:t>
            </a:r>
            <a:r>
              <a:rPr lang="en-US" dirty="0" smtClean="0"/>
              <a:t>IDs </a:t>
            </a:r>
            <a:r>
              <a:rPr lang="en-US" dirty="0"/>
              <a:t>are abused orphans</a:t>
            </a:r>
          </a:p>
          <a:p>
            <a:pPr lvl="1"/>
            <a:r>
              <a:rPr lang="en-US" dirty="0" smtClean="0"/>
              <a:t>Huck stages </a:t>
            </a:r>
            <a:r>
              <a:rPr lang="en-US" dirty="0"/>
              <a:t>his own death </a:t>
            </a:r>
          </a:p>
          <a:p>
            <a:r>
              <a:rPr lang="en-US" dirty="0"/>
              <a:t>Abandonment goes further than we think</a:t>
            </a:r>
          </a:p>
          <a:p>
            <a:pPr lvl="1"/>
            <a:r>
              <a:rPr lang="en-US" dirty="0"/>
              <a:t>Huck is “the loneliest character in American Literature”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Many images of ghosts </a:t>
            </a:r>
            <a:r>
              <a:rPr lang="en-US" dirty="0">
                <a:solidFill>
                  <a:srgbClr val="000000"/>
                </a:solidFill>
              </a:rPr>
              <a:t>that grieve—he feels like a </a:t>
            </a:r>
            <a:r>
              <a:rPr lang="en-US" dirty="0" smtClean="0">
                <a:solidFill>
                  <a:srgbClr val="000000"/>
                </a:solidFill>
              </a:rPr>
              <a:t>ghost 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Jim thinks he’s dead at first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dirty="0"/>
              <a:t>Haunted barrel (164-6)</a:t>
            </a:r>
          </a:p>
          <a:p>
            <a:pPr lvl="2"/>
            <a:r>
              <a:rPr lang="en-US" dirty="0"/>
              <a:t>Dead body of the child a </a:t>
            </a:r>
            <a:r>
              <a:rPr lang="en-US" dirty="0" smtClean="0"/>
              <a:t>rafts man </a:t>
            </a:r>
            <a:r>
              <a:rPr lang="en-US" dirty="0"/>
              <a:t>had killed</a:t>
            </a:r>
          </a:p>
          <a:p>
            <a:pPr lvl="3"/>
            <a:r>
              <a:rPr lang="en-US" dirty="0"/>
              <a:t>Huck says he is the orphan that can’t die—his identity</a:t>
            </a:r>
            <a:endParaRPr lang="en-US" sz="1200" dirty="0"/>
          </a:p>
          <a:p>
            <a:pPr lvl="1"/>
            <a:r>
              <a:rPr lang="en-US" dirty="0"/>
              <a:t>Search for fathers</a:t>
            </a:r>
          </a:p>
          <a:p>
            <a:pPr lvl="2"/>
            <a:r>
              <a:rPr lang="en-US" dirty="0"/>
              <a:t>Is it Pap, the Judge? NO</a:t>
            </a:r>
          </a:p>
          <a:p>
            <a:pPr lvl="2"/>
            <a:r>
              <a:rPr lang="en-US" dirty="0"/>
              <a:t>Jim is his emotional father—only one who loves him &amp; cares for him</a:t>
            </a:r>
          </a:p>
          <a:p>
            <a:pPr lvl="3"/>
            <a:r>
              <a:rPr lang="en-US" dirty="0"/>
              <a:t>Tells story of his daughter being deaf (p.226)</a:t>
            </a:r>
            <a:endParaRPr lang="en-US" sz="1200" dirty="0"/>
          </a:p>
          <a:p>
            <a:pPr lvl="3"/>
            <a:r>
              <a:rPr lang="en-US" dirty="0"/>
              <a:t>Teaches Huck not to hurt someone else after Huck lies to him (183-4)</a:t>
            </a:r>
            <a:endParaRPr lang="en-US" sz="1200" dirty="0"/>
          </a:p>
          <a:p>
            <a:pPr lvl="0"/>
            <a:r>
              <a:rPr lang="en-US" dirty="0"/>
              <a:t>Twain himself was missing a </a:t>
            </a:r>
            <a:r>
              <a:rPr lang="en-US" dirty="0" smtClean="0"/>
              <a:t>father in a way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is </a:t>
            </a:r>
            <a:r>
              <a:rPr lang="en-US" dirty="0"/>
              <a:t>father couldn’t show emotion, so Twain as a boy hung out with slaves </a:t>
            </a:r>
            <a:endParaRPr lang="en-US" sz="1600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0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of Identity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01444" y="1719072"/>
            <a:ext cx="3541343" cy="44074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400" dirty="0" smtClean="0"/>
              <a:t>Beneath orphaning </a:t>
            </a:r>
            <a:r>
              <a:rPr lang="en-US" sz="2400" dirty="0"/>
              <a:t>is the problem of losing identity </a:t>
            </a:r>
            <a:r>
              <a:rPr lang="en-US" sz="2400" u="sng" dirty="0"/>
              <a:t>completely</a:t>
            </a:r>
            <a:endParaRPr lang="en-US" sz="2100" u="sng" dirty="0"/>
          </a:p>
          <a:p>
            <a:pPr lvl="2"/>
            <a:r>
              <a:rPr lang="en-US" b="1" dirty="0">
                <a:solidFill>
                  <a:srgbClr val="000000"/>
                </a:solidFill>
              </a:rPr>
              <a:t>Life = fog </a:t>
            </a:r>
            <a:endParaRPr lang="en-US" sz="1800" b="1" dirty="0">
              <a:solidFill>
                <a:srgbClr val="000000"/>
              </a:solidFill>
            </a:endParaRPr>
          </a:p>
          <a:p>
            <a:pPr lvl="2"/>
            <a:r>
              <a:rPr lang="en-US" dirty="0"/>
              <a:t>All the </a:t>
            </a:r>
            <a:r>
              <a:rPr lang="en-US" b="1" dirty="0">
                <a:solidFill>
                  <a:srgbClr val="000000"/>
                </a:solidFill>
              </a:rPr>
              <a:t>disguises</a:t>
            </a:r>
            <a:r>
              <a:rPr lang="en-US" dirty="0"/>
              <a:t>—he forgets who he really is</a:t>
            </a:r>
            <a:endParaRPr lang="en-US" sz="1800" dirty="0"/>
          </a:p>
          <a:p>
            <a:pPr lvl="3"/>
            <a:r>
              <a:rPr lang="en-US" dirty="0"/>
              <a:t>Turns into Tom at the end</a:t>
            </a:r>
            <a:endParaRPr lang="en-US" sz="1600" dirty="0"/>
          </a:p>
          <a:p>
            <a:pPr lvl="3"/>
            <a:r>
              <a:rPr lang="en-US" dirty="0"/>
              <a:t>We are fluid, not fixed identities</a:t>
            </a:r>
            <a:endParaRPr lang="en-US" sz="1600" dirty="0"/>
          </a:p>
          <a:p>
            <a:pPr lvl="3"/>
            <a:r>
              <a:rPr lang="en-US" dirty="0"/>
              <a:t>How can we know who is who and what’s what?  </a:t>
            </a:r>
            <a:endParaRPr lang="en-US" dirty="0" smtClean="0"/>
          </a:p>
          <a:p>
            <a:pPr lvl="4"/>
            <a:r>
              <a:rPr lang="en-US" dirty="0" smtClean="0"/>
              <a:t>Esp</a:t>
            </a:r>
            <a:r>
              <a:rPr lang="en-US" dirty="0"/>
              <a:t>. in terms of race.</a:t>
            </a:r>
            <a:endParaRPr lang="en-US" sz="1600" dirty="0"/>
          </a:p>
          <a:p>
            <a:endParaRPr lang="en-US" dirty="0"/>
          </a:p>
        </p:txBody>
      </p:sp>
      <p:pic>
        <p:nvPicPr>
          <p:cNvPr id="11" name="Content Placeholder 10" descr="images-3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492" b="-11492"/>
          <a:stretch>
            <a:fillRect/>
          </a:stretch>
        </p:blipFill>
        <p:spPr>
          <a:xfrm>
            <a:off x="549275" y="1600200"/>
            <a:ext cx="4851400" cy="4343400"/>
          </a:xfrm>
        </p:spPr>
      </p:pic>
    </p:spTree>
    <p:extLst>
      <p:ext uri="{BB962C8B-B14F-4D97-AF65-F5344CB8AC3E}">
        <p14:creationId xmlns:p14="http://schemas.microsoft.com/office/powerpoint/2010/main" val="317016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2911</TotalTime>
  <Words>724</Words>
  <Application>Microsoft Macintosh PowerPoint</Application>
  <PresentationFormat>On-screen Show (4:3)</PresentationFormat>
  <Paragraphs>77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Breeze</vt:lpstr>
      <vt:lpstr>Huckleberry Finn</vt:lpstr>
      <vt:lpstr>Both Audacious &amp; careful</vt:lpstr>
      <vt:lpstr>Huck’s voice  </vt:lpstr>
      <vt:lpstr>Huck’s vision is the moral heart of the novel</vt:lpstr>
      <vt:lpstr>The Novel deconstructs nature, proves that much of what we take to be “natural” is culture</vt:lpstr>
      <vt:lpstr>Another angle on the novel: American Myth of Black/white fraternal love</vt:lpstr>
      <vt:lpstr>Another theme: Orphaning</vt:lpstr>
      <vt:lpstr>Loss of Identity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Huckleberry Finn</dc:title>
  <dc:creator>datech2</dc:creator>
  <cp:lastModifiedBy>datech2</cp:lastModifiedBy>
  <cp:revision>14</cp:revision>
  <dcterms:created xsi:type="dcterms:W3CDTF">2014-01-18T04:44:16Z</dcterms:created>
  <dcterms:modified xsi:type="dcterms:W3CDTF">2015-04-18T05:13:56Z</dcterms:modified>
</cp:coreProperties>
</file>