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6" r:id="rId9"/>
    <p:sldId id="261" r:id="rId10"/>
    <p:sldId id="267" r:id="rId11"/>
    <p:sldId id="262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D5E2-0EEE-1A4D-B5F4-797199DDA837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04F6F-FB05-2443-BD34-4488A5E7F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0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F6F-FB05-2443-BD34-4488A5E7F9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Contexts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Civil War, Economic Change, Immigration,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8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Tenements &amp; Factories</a:t>
            </a:r>
            <a:endParaRPr lang="en-US" dirty="0"/>
          </a:p>
        </p:txBody>
      </p:sp>
      <p:pic>
        <p:nvPicPr>
          <p:cNvPr id="6" name="Content Placeholder 5" descr="C_1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19037"/>
          <a:stretch>
            <a:fillRect/>
          </a:stretch>
        </p:blipFill>
        <p:spPr>
          <a:xfrm>
            <a:off x="4803395" y="1870125"/>
            <a:ext cx="4038600" cy="4718304"/>
          </a:xfrm>
        </p:spPr>
      </p:pic>
      <p:pic>
        <p:nvPicPr>
          <p:cNvPr id="8" name="Content Placeholder 7" descr="C_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r="17749"/>
          <a:stretch>
            <a:fillRect/>
          </a:stretch>
        </p:blipFill>
        <p:spPr>
          <a:xfrm>
            <a:off x="457200" y="1870125"/>
            <a:ext cx="4038600" cy="4718304"/>
          </a:xfrm>
        </p:spPr>
      </p:pic>
    </p:spTree>
    <p:extLst>
      <p:ext uri="{BB962C8B-B14F-4D97-AF65-F5344CB8AC3E}">
        <p14:creationId xmlns:p14="http://schemas.microsoft.com/office/powerpoint/2010/main" val="34950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American Imperialism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83"/>
            <a:ext cx="8229600" cy="52069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Conquest of continent complete in </a:t>
            </a:r>
            <a:r>
              <a:rPr lang="en-US" dirty="0" smtClean="0"/>
              <a:t>1848</a:t>
            </a:r>
            <a:endParaRPr lang="en-US" sz="2000" dirty="0"/>
          </a:p>
          <a:p>
            <a:pPr lvl="1"/>
            <a:r>
              <a:rPr lang="en-US" dirty="0"/>
              <a:t>Brought a lot of that mineral wealth (gold rush in 1849)</a:t>
            </a:r>
            <a:endParaRPr lang="en-US" sz="1800" dirty="0"/>
          </a:p>
          <a:p>
            <a:pPr lvl="1"/>
            <a:r>
              <a:rPr lang="en-US" b="1" dirty="0"/>
              <a:t>End of Frontier</a:t>
            </a:r>
            <a:endParaRPr lang="en-US" sz="1800" dirty="0"/>
          </a:p>
          <a:p>
            <a:pPr lvl="2"/>
            <a:r>
              <a:rPr lang="en-US" dirty="0"/>
              <a:t>Census says no place in America has les than 2 people per square mile—everywhere is settled, discovered.</a:t>
            </a:r>
            <a:endParaRPr lang="en-US" sz="1600" dirty="0"/>
          </a:p>
          <a:p>
            <a:pPr lvl="2"/>
            <a:r>
              <a:rPr lang="en-US" dirty="0"/>
              <a:t>Native people pushed onto reservations</a:t>
            </a:r>
            <a:endParaRPr lang="en-US" sz="1600" dirty="0"/>
          </a:p>
          <a:p>
            <a:pPr lvl="3"/>
            <a:r>
              <a:rPr lang="en-US" dirty="0"/>
              <a:t>Suddenly anthropologists want to study them</a:t>
            </a:r>
            <a:endParaRPr lang="en-US" sz="1400" dirty="0"/>
          </a:p>
          <a:p>
            <a:pPr lvl="3"/>
            <a:r>
              <a:rPr lang="en-US" b="1" dirty="0"/>
              <a:t>Dawes Act</a:t>
            </a:r>
            <a:r>
              <a:rPr lang="en-US" dirty="0"/>
              <a:t> ends collective holding of land </a:t>
            </a:r>
            <a:endParaRPr lang="en-US" sz="1400" dirty="0"/>
          </a:p>
          <a:p>
            <a:pPr lvl="4"/>
            <a:r>
              <a:rPr lang="en-US" dirty="0"/>
              <a:t>Devastating to culture and economic well-being</a:t>
            </a:r>
            <a:endParaRPr lang="en-US" sz="1200" dirty="0"/>
          </a:p>
          <a:p>
            <a:pPr lvl="0"/>
            <a:r>
              <a:rPr lang="en-US" dirty="0" smtClean="0"/>
              <a:t>New </a:t>
            </a:r>
            <a:r>
              <a:rPr lang="en-US" dirty="0"/>
              <a:t>acquisitions overseas</a:t>
            </a:r>
            <a:endParaRPr lang="en-US" sz="2000" dirty="0"/>
          </a:p>
          <a:p>
            <a:pPr lvl="1"/>
            <a:r>
              <a:rPr lang="en-US" dirty="0"/>
              <a:t>Stepped into </a:t>
            </a:r>
            <a:r>
              <a:rPr lang="en-US" b="1" dirty="0"/>
              <a:t>Spanish-American war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 smtClean="0"/>
              <a:t>Used </a:t>
            </a:r>
            <a:r>
              <a:rPr lang="en-US" dirty="0"/>
              <a:t>victory to take over Cuba, Puerto Rico and </a:t>
            </a:r>
            <a:r>
              <a:rPr lang="en-US" dirty="0" smtClean="0"/>
              <a:t>Philippines</a:t>
            </a:r>
          </a:p>
          <a:p>
            <a:pPr lvl="3"/>
            <a:r>
              <a:rPr lang="en-US" sz="1400" b="1" dirty="0" smtClean="0"/>
              <a:t>Twain</a:t>
            </a:r>
            <a:r>
              <a:rPr lang="en-US" sz="1400" dirty="0" smtClean="0"/>
              <a:t> </a:t>
            </a:r>
            <a:r>
              <a:rPr lang="en-US" sz="1200" dirty="0"/>
              <a:t>HATED this—worse than </a:t>
            </a:r>
            <a:r>
              <a:rPr lang="en-US" sz="1200" dirty="0" smtClean="0"/>
              <a:t>Iraq</a:t>
            </a:r>
            <a:endParaRPr lang="en-US" sz="1600" dirty="0"/>
          </a:p>
          <a:p>
            <a:pPr lvl="2"/>
            <a:r>
              <a:rPr lang="en-US" dirty="0"/>
              <a:t>Also took over Hawaii—annexed in 1898 due to the influence of big planters there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1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Wars and Imperialism</a:t>
            </a:r>
            <a:endParaRPr lang="en-US" dirty="0"/>
          </a:p>
        </p:txBody>
      </p:sp>
      <p:pic>
        <p:nvPicPr>
          <p:cNvPr id="6" name="Content Placeholder 5" descr="47270_vol-C fig11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r="9344"/>
          <a:stretch/>
        </p:blipFill>
        <p:spPr>
          <a:xfrm>
            <a:off x="457200" y="1673225"/>
            <a:ext cx="3846513" cy="4718050"/>
          </a:xfrm>
        </p:spPr>
      </p:pic>
      <p:pic>
        <p:nvPicPr>
          <p:cNvPr id="9" name="Content Placeholder 8" descr="images-5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r="15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27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this all means for literature: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Themes and issues writers take up are different than the ones that interested the early settlers.</a:t>
            </a:r>
          </a:p>
          <a:p>
            <a:r>
              <a:rPr lang="en-US" sz="2800" dirty="0"/>
              <a:t>More </a:t>
            </a:r>
            <a:r>
              <a:rPr lang="en-US" sz="2800" dirty="0" smtClean="0"/>
              <a:t>economic/material </a:t>
            </a:r>
            <a:r>
              <a:rPr lang="en-US" sz="2800" dirty="0"/>
              <a:t>focus, less spiritual </a:t>
            </a:r>
            <a:r>
              <a:rPr lang="en-US" sz="2800" dirty="0" smtClean="0"/>
              <a:t>&amp; romantic </a:t>
            </a:r>
          </a:p>
          <a:p>
            <a:pPr lvl="1"/>
            <a:r>
              <a:rPr lang="en-US" sz="2400" b="1" dirty="0" smtClean="0"/>
              <a:t>Leads to literary movement </a:t>
            </a:r>
            <a:r>
              <a:rPr lang="en-US" sz="2400" b="1" dirty="0"/>
              <a:t>known as R</a:t>
            </a:r>
            <a:r>
              <a:rPr lang="en-US" sz="2400" b="1" dirty="0" smtClean="0"/>
              <a:t>ealism</a:t>
            </a:r>
            <a:endParaRPr lang="en-US" sz="2400" dirty="0"/>
          </a:p>
          <a:p>
            <a:r>
              <a:rPr lang="en-US" sz="2800" dirty="0"/>
              <a:t>C</a:t>
            </a:r>
            <a:r>
              <a:rPr lang="en-US" sz="2800" dirty="0" smtClean="0"/>
              <a:t>ontact </a:t>
            </a:r>
            <a:r>
              <a:rPr lang="en-US" sz="2800" dirty="0"/>
              <a:t>with more and different people, so trying to understand </a:t>
            </a:r>
            <a:r>
              <a:rPr lang="en-US" sz="2800" dirty="0" smtClean="0"/>
              <a:t>our differences </a:t>
            </a:r>
            <a:r>
              <a:rPr lang="en-US" sz="2800" dirty="0"/>
              <a:t>and basic human nature become urgent </a:t>
            </a:r>
            <a:r>
              <a:rPr lang="en-US" sz="2800" dirty="0" smtClean="0"/>
              <a:t>concerns.  </a:t>
            </a:r>
          </a:p>
          <a:p>
            <a:pPr lvl="1"/>
            <a:r>
              <a:rPr lang="en-US" sz="2400" b="1" dirty="0" smtClean="0"/>
              <a:t>Leads to literary movement known as Naturalism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War Reporting and Photos shocked the nation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b="11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35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Legacy of the Civil War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How bad was the violence?</a:t>
            </a:r>
            <a:endParaRPr lang="en-US" sz="2000" dirty="0"/>
          </a:p>
          <a:p>
            <a:pPr lvl="1"/>
            <a:r>
              <a:rPr lang="en-US" dirty="0"/>
              <a:t>Numbers killed: 1,030,000 </a:t>
            </a:r>
            <a:r>
              <a:rPr lang="en-US" dirty="0" smtClean="0"/>
              <a:t>casualties</a:t>
            </a:r>
            <a:endParaRPr lang="en-US" sz="1800" dirty="0"/>
          </a:p>
          <a:p>
            <a:pPr lvl="1"/>
            <a:r>
              <a:rPr lang="en-US" dirty="0"/>
              <a:t>620,000 soldier deaths—two-thirds by disease</a:t>
            </a:r>
            <a:endParaRPr lang="en-US" sz="1800" dirty="0"/>
          </a:p>
          <a:p>
            <a:pPr lvl="1"/>
            <a:r>
              <a:rPr lang="en-US" dirty="0"/>
              <a:t>As many American deaths as all American deaths in other U.S. wars </a:t>
            </a:r>
            <a:r>
              <a:rPr lang="en-US" dirty="0" smtClean="0"/>
              <a:t>combined</a:t>
            </a:r>
            <a:endParaRPr lang="en-US" sz="2000" dirty="0"/>
          </a:p>
          <a:p>
            <a:pPr lvl="0"/>
            <a:r>
              <a:rPr lang="en-US" dirty="0"/>
              <a:t>How did they try to patch things up after the war? </a:t>
            </a:r>
            <a:endParaRPr lang="en-US" sz="2000" dirty="0"/>
          </a:p>
          <a:p>
            <a:pPr lvl="2"/>
            <a:r>
              <a:rPr lang="en-US" b="1" dirty="0"/>
              <a:t>Johnson</a:t>
            </a:r>
            <a:r>
              <a:rPr lang="en-US" dirty="0"/>
              <a:t> 20,000 U.S. Army troops stayed to protect former slaves &amp; make sure Southerners didn’t try to re-start war </a:t>
            </a:r>
            <a:endParaRPr lang="en-US" sz="1600" dirty="0"/>
          </a:p>
          <a:p>
            <a:pPr lvl="2"/>
            <a:r>
              <a:rPr lang="en-US" dirty="0"/>
              <a:t>Took over gov’ts, rebuild the south, sign loyalty oaths</a:t>
            </a:r>
            <a:endParaRPr lang="en-US" sz="1600" dirty="0"/>
          </a:p>
          <a:p>
            <a:pPr lvl="2"/>
            <a:r>
              <a:rPr lang="en-US" dirty="0"/>
              <a:t>Gave land to some ex-slaves in S. Carolina</a:t>
            </a:r>
            <a:endParaRPr lang="en-US" sz="1600" dirty="0"/>
          </a:p>
          <a:p>
            <a:pPr lvl="2"/>
            <a:r>
              <a:rPr lang="en-US" b="1" dirty="0"/>
              <a:t>Johnson</a:t>
            </a:r>
            <a:r>
              <a:rPr lang="en-US" dirty="0"/>
              <a:t> tried to make it easy for southerners, but “radical republicans” rejected his ideas &amp; over-rode his vetoes (1867)</a:t>
            </a:r>
            <a:endParaRPr lang="en-US" sz="1600" dirty="0"/>
          </a:p>
          <a:p>
            <a:pPr lvl="2"/>
            <a:r>
              <a:rPr lang="en-US" b="1" dirty="0"/>
              <a:t>Radical Republicans</a:t>
            </a:r>
            <a:r>
              <a:rPr lang="en-US" dirty="0"/>
              <a:t> removed all southern governments, put their own people in (carpetbaggers)</a:t>
            </a:r>
            <a:endParaRPr lang="en-US" sz="1600" dirty="0"/>
          </a:p>
          <a:p>
            <a:pPr lvl="3"/>
            <a:r>
              <a:rPr lang="en-US" dirty="0"/>
              <a:t>Radical reconstruction offered massive aid for railroads, built public schools, and raised taxes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8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(1877)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2 reasons why Reconstruction ended in the south</a:t>
            </a:r>
            <a:endParaRPr lang="en-US" dirty="0"/>
          </a:p>
          <a:p>
            <a:pPr lvl="4"/>
            <a:r>
              <a:rPr lang="en-US" sz="1600" dirty="0"/>
              <a:t>Southern opposition (often violent, KKK)</a:t>
            </a:r>
            <a:endParaRPr lang="en-US" dirty="0"/>
          </a:p>
          <a:p>
            <a:pPr lvl="4"/>
            <a:r>
              <a:rPr lang="en-US" sz="1600" dirty="0"/>
              <a:t>Economic instability meant republicans (liberals then) lost congress &amp; democrats came back representing both northern and southern states</a:t>
            </a:r>
            <a:endParaRPr lang="en-US" dirty="0"/>
          </a:p>
          <a:p>
            <a:pPr lvl="1"/>
            <a:r>
              <a:rPr lang="en-US" sz="2400" dirty="0"/>
              <a:t>Political re-</a:t>
            </a:r>
            <a:r>
              <a:rPr lang="en-US" sz="2400" dirty="0" smtClean="0"/>
              <a:t>unification </a:t>
            </a:r>
          </a:p>
          <a:p>
            <a:pPr lvl="2"/>
            <a:r>
              <a:rPr lang="en-US" sz="2200" dirty="0" smtClean="0"/>
              <a:t>All </a:t>
            </a:r>
            <a:r>
              <a:rPr lang="en-US" sz="2200" dirty="0"/>
              <a:t>southern states re-admitted union and government representation by </a:t>
            </a:r>
            <a:r>
              <a:rPr lang="en-US" sz="2200" dirty="0" smtClean="0"/>
              <a:t>1870</a:t>
            </a:r>
            <a:endParaRPr lang="en-US" sz="2200" dirty="0"/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ll </a:t>
            </a:r>
            <a:r>
              <a:rPr lang="en-US" sz="2200" dirty="0"/>
              <a:t>southerners pardoned of treason in 1872.</a:t>
            </a:r>
            <a:endParaRPr lang="en-US" dirty="0"/>
          </a:p>
          <a:p>
            <a:pPr lvl="1"/>
            <a:r>
              <a:rPr lang="en-US" sz="2400" dirty="0" smtClean="0"/>
              <a:t>Unfinished Reconstruction work </a:t>
            </a:r>
          </a:p>
          <a:p>
            <a:pPr lvl="2"/>
            <a:r>
              <a:rPr lang="en-US" sz="2200" dirty="0" smtClean="0"/>
              <a:t>North </a:t>
            </a:r>
            <a:r>
              <a:rPr lang="en-US" sz="2200" dirty="0"/>
              <a:t>basically said “fine, you do it then” even though the work of rebuilding was far from over and blacks still needed legal and police protection</a:t>
            </a:r>
            <a:r>
              <a:rPr lang="en-US" sz="2200" dirty="0" smtClean="0"/>
              <a:t>.</a:t>
            </a:r>
            <a:r>
              <a:rPr lang="en-US" sz="2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KKK </a:t>
            </a:r>
            <a:endParaRPr lang="en-US" dirty="0"/>
          </a:p>
        </p:txBody>
      </p:sp>
      <p:pic>
        <p:nvPicPr>
          <p:cNvPr id="7" name="Content Placeholder 6" descr="images-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r="22584"/>
          <a:stretch>
            <a:fillRect/>
          </a:stretch>
        </p:blipFill>
        <p:spPr>
          <a:xfrm>
            <a:off x="4648200" y="1673352"/>
            <a:ext cx="4038600" cy="4718304"/>
          </a:xfrm>
        </p:spPr>
      </p:pic>
      <p:pic>
        <p:nvPicPr>
          <p:cNvPr id="8" name="Content Placeholder 7" descr="images-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9909"/>
          <a:stretch>
            <a:fillRect/>
          </a:stretch>
        </p:blipFill>
        <p:spPr>
          <a:xfrm>
            <a:off x="266234" y="1673352"/>
            <a:ext cx="4038600" cy="4718304"/>
          </a:xfrm>
        </p:spPr>
      </p:pic>
    </p:spTree>
    <p:extLst>
      <p:ext uri="{BB962C8B-B14F-4D97-AF65-F5344CB8AC3E}">
        <p14:creationId xmlns:p14="http://schemas.microsoft.com/office/powerpoint/2010/main" val="217123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Status of former slaves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Slavery ended for the Confederacy's 3.5 million </a:t>
            </a:r>
            <a:r>
              <a:rPr lang="en-US" sz="2400" dirty="0" smtClean="0"/>
              <a:t>blacks</a:t>
            </a:r>
            <a:endParaRPr lang="en-US" dirty="0"/>
          </a:p>
          <a:p>
            <a:pPr lvl="1"/>
            <a:r>
              <a:rPr lang="en-US" sz="2400" dirty="0"/>
              <a:t>Bumpy transition into new </a:t>
            </a:r>
            <a:r>
              <a:rPr lang="en-US" sz="2400" dirty="0" smtClean="0"/>
              <a:t>“free” status </a:t>
            </a:r>
            <a:endParaRPr lang="en-US" dirty="0"/>
          </a:p>
          <a:p>
            <a:pPr lvl="2"/>
            <a:r>
              <a:rPr lang="en-US" sz="2000" b="1" dirty="0"/>
              <a:t>Share cropping</a:t>
            </a:r>
            <a:r>
              <a:rPr lang="en-US" sz="2000" dirty="0"/>
              <a:t>, </a:t>
            </a:r>
            <a:r>
              <a:rPr lang="en-US" sz="2000" b="1" dirty="0"/>
              <a:t>convict lease system</a:t>
            </a:r>
            <a:r>
              <a:rPr lang="en-US" sz="2000" dirty="0"/>
              <a:t> </a:t>
            </a:r>
            <a:endParaRPr lang="en-US" dirty="0"/>
          </a:p>
          <a:p>
            <a:pPr lvl="3"/>
            <a:r>
              <a:rPr lang="en-US" sz="1800" dirty="0"/>
              <a:t>Allowed slavery to continue under new names</a:t>
            </a:r>
            <a:endParaRPr lang="en-US" dirty="0"/>
          </a:p>
          <a:p>
            <a:pPr lvl="2"/>
            <a:r>
              <a:rPr lang="en-US" sz="2000" dirty="0"/>
              <a:t>Lynching, marginalization, whole towns of blacks burned down</a:t>
            </a:r>
            <a:endParaRPr lang="en-US" dirty="0"/>
          </a:p>
          <a:p>
            <a:pPr lvl="4"/>
            <a:r>
              <a:rPr lang="en-US" sz="1600" dirty="0"/>
              <a:t>1898—161 blacks lynched in the south </a:t>
            </a:r>
            <a:endParaRPr lang="en-US" dirty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1870 the KKK is outlawed as a “terrorist organization”</a:t>
            </a:r>
            <a:endParaRPr lang="en-US" dirty="0"/>
          </a:p>
          <a:p>
            <a:pPr lvl="2"/>
            <a:r>
              <a:rPr lang="en-US" sz="2000" dirty="0"/>
              <a:t>It’s revived in big numbers </a:t>
            </a:r>
            <a:r>
              <a:rPr lang="en-US" sz="2000" dirty="0" smtClean="0"/>
              <a:t>as a secret club at </a:t>
            </a:r>
            <a:r>
              <a:rPr lang="en-US" sz="2000" dirty="0"/>
              <a:t>the turn of the century after the film </a:t>
            </a:r>
            <a:r>
              <a:rPr lang="en-US" sz="2000" i="1" dirty="0"/>
              <a:t>Birth of a Nation</a:t>
            </a:r>
            <a:r>
              <a:rPr lang="en-US" sz="2000" dirty="0"/>
              <a:t> </a:t>
            </a:r>
            <a:endParaRPr lang="en-US" dirty="0"/>
          </a:p>
          <a:p>
            <a:pPr lvl="1"/>
            <a:r>
              <a:rPr lang="en-US" sz="2400" dirty="0"/>
              <a:t> “Jim Crow” laws &amp; </a:t>
            </a:r>
            <a:r>
              <a:rPr lang="en-US" sz="2400" b="1" dirty="0" err="1"/>
              <a:t>Plessy</a:t>
            </a:r>
            <a:r>
              <a:rPr lang="en-US" sz="2400" b="1" dirty="0"/>
              <a:t> v. Ferguson</a:t>
            </a:r>
            <a:r>
              <a:rPr lang="en-US" sz="2400" dirty="0"/>
              <a:t> 1896</a:t>
            </a:r>
            <a:endParaRPr lang="en-US" dirty="0"/>
          </a:p>
          <a:p>
            <a:pPr lvl="2"/>
            <a:r>
              <a:rPr lang="en-US" sz="2000" dirty="0"/>
              <a:t>Accommodation of white southerners (U.S. sold out new black citizens to patch things up with white south)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5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Economic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417"/>
            <a:ext cx="8229600" cy="526058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Transportation and manufacturing change the country completely</a:t>
            </a:r>
          </a:p>
          <a:p>
            <a:pPr lvl="1"/>
            <a:r>
              <a:rPr lang="en-US" dirty="0" smtClean="0"/>
              <a:t>From family farms &amp; workshops to factories &amp; agribusiness</a:t>
            </a:r>
          </a:p>
          <a:p>
            <a:r>
              <a:rPr lang="en-US" dirty="0" smtClean="0"/>
              <a:t>First </a:t>
            </a:r>
            <a:r>
              <a:rPr lang="en-US" b="1" dirty="0"/>
              <a:t>Transcontinental railroad 1869</a:t>
            </a:r>
            <a:endParaRPr lang="en-US" sz="2200" dirty="0"/>
          </a:p>
          <a:p>
            <a:pPr lvl="2"/>
            <a:r>
              <a:rPr lang="en-US" dirty="0"/>
              <a:t>Wagons took 2-3 months; trains a couple days</a:t>
            </a:r>
            <a:endParaRPr lang="en-US" sz="1600" dirty="0"/>
          </a:p>
          <a:p>
            <a:pPr lvl="2"/>
            <a:r>
              <a:rPr lang="en-US" dirty="0"/>
              <a:t>Goods get to markets much faster, so people can sell much more stuff, esp. farm products that would spoil otherwise</a:t>
            </a:r>
            <a:endParaRPr lang="en-US" sz="1600" dirty="0"/>
          </a:p>
          <a:p>
            <a:pPr lvl="2"/>
            <a:r>
              <a:rPr lang="en-US" dirty="0"/>
              <a:t>Ended plains Indians way of life and cut in ½ the buffalo path of migration</a:t>
            </a:r>
            <a:endParaRPr lang="en-US" sz="1600" dirty="0"/>
          </a:p>
          <a:p>
            <a:pPr lvl="1"/>
            <a:r>
              <a:rPr lang="en-US" dirty="0"/>
              <a:t>Telegraph comes to small towns</a:t>
            </a:r>
            <a:endParaRPr lang="en-US" sz="1800" dirty="0"/>
          </a:p>
          <a:p>
            <a:pPr lvl="1"/>
            <a:r>
              <a:rPr lang="en-US" dirty="0"/>
              <a:t>Electricity on a larger scale</a:t>
            </a:r>
            <a:endParaRPr lang="en-US" sz="1800" dirty="0"/>
          </a:p>
          <a:p>
            <a:pPr lvl="0"/>
            <a:r>
              <a:rPr lang="en-US" dirty="0"/>
              <a:t>Mineral wealth: coal, oil, iron, gold (</a:t>
            </a:r>
            <a:r>
              <a:rPr lang="en-US" dirty="0" smtClean="0"/>
              <a:t>rush 1849)</a:t>
            </a:r>
            <a:r>
              <a:rPr lang="en-US" dirty="0"/>
              <a:t>, silver</a:t>
            </a:r>
            <a:r>
              <a:rPr lang="en-US" b="1" dirty="0"/>
              <a:t> </a:t>
            </a:r>
            <a:endParaRPr lang="en-US" sz="2000" dirty="0"/>
          </a:p>
          <a:p>
            <a:pPr lvl="0"/>
            <a:r>
              <a:rPr lang="en-US" dirty="0"/>
              <a:t>Monopolies emerge in many industries (robber barons)</a:t>
            </a:r>
            <a:endParaRPr lang="en-US" sz="2000" dirty="0"/>
          </a:p>
          <a:p>
            <a:pPr lvl="1"/>
            <a:r>
              <a:rPr lang="en-US" b="1" dirty="0"/>
              <a:t>Carnegie</a:t>
            </a:r>
            <a:r>
              <a:rPr lang="en-US" dirty="0"/>
              <a:t> in steel—vertical integration (mines to sheet metal)</a:t>
            </a:r>
            <a:endParaRPr lang="en-US" sz="1800" dirty="0"/>
          </a:p>
          <a:p>
            <a:pPr lvl="1"/>
            <a:r>
              <a:rPr lang="en-US" dirty="0"/>
              <a:t>Leads to “</a:t>
            </a:r>
            <a:r>
              <a:rPr lang="en-US" b="1" dirty="0"/>
              <a:t>Gilded Age”</a:t>
            </a:r>
            <a:r>
              <a:rPr lang="en-US" dirty="0"/>
              <a:t> (Twain’s term) of “conspicuous consumption”</a:t>
            </a:r>
            <a:endParaRPr lang="en-US" sz="1800" dirty="0"/>
          </a:p>
          <a:p>
            <a:pPr lvl="2"/>
            <a:r>
              <a:rPr lang="en-US" dirty="0"/>
              <a:t>Ideal man is bearded (= no syphilis!) and rather fat </a:t>
            </a:r>
            <a:endParaRPr lang="en-US" sz="1600" dirty="0"/>
          </a:p>
          <a:p>
            <a:pPr lvl="0"/>
            <a:r>
              <a:rPr lang="en-US" dirty="0"/>
              <a:t>The economy overall climbs, but with some terrible crashes in 1873 and 1890s</a:t>
            </a:r>
            <a:endParaRPr lang="en-US" sz="2000" dirty="0"/>
          </a:p>
          <a:p>
            <a:pPr lvl="1"/>
            <a:r>
              <a:rPr lang="en-US" dirty="0"/>
              <a:t>No public welfare system—unemployed simply starved or maybe church helped.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7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Westward Expansion and Transcontinental Railroad</a:t>
            </a:r>
            <a:endParaRPr lang="en-US" dirty="0"/>
          </a:p>
        </p:txBody>
      </p:sp>
      <p:pic>
        <p:nvPicPr>
          <p:cNvPr id="9" name="Content Placeholder 8" descr="47270_vol-C fig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19402"/>
          <a:stretch>
            <a:fillRect/>
          </a:stretch>
        </p:blipFill>
        <p:spPr>
          <a:xfrm>
            <a:off x="4648200" y="1673225"/>
            <a:ext cx="4038600" cy="4718304"/>
          </a:xfrm>
        </p:spPr>
      </p:pic>
      <p:pic>
        <p:nvPicPr>
          <p:cNvPr id="13" name="Content Placeholder 12" descr="B_17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7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96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5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529"/>
            <a:ext cx="8229600" cy="527847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Nation needed more people to keep up with economic growth (and depress wages)</a:t>
            </a:r>
            <a:endParaRPr lang="en-US" sz="2000" dirty="0"/>
          </a:p>
          <a:p>
            <a:pPr lvl="1"/>
            <a:r>
              <a:rPr lang="en-US" dirty="0"/>
              <a:t>Why does the </a:t>
            </a:r>
            <a:r>
              <a:rPr lang="en-US" b="1" dirty="0"/>
              <a:t>Statue of Liberty</a:t>
            </a:r>
            <a:r>
              <a:rPr lang="en-US" dirty="0"/>
              <a:t> (erected 1886) want the “tired, poor huddled masses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City </a:t>
            </a:r>
            <a:r>
              <a:rPr lang="en-US" dirty="0"/>
              <a:t>populations exploded with new immigrants from Italy, Ireland, Poland, Russia, etc.  </a:t>
            </a:r>
            <a:endParaRPr lang="en-US" sz="1800" dirty="0"/>
          </a:p>
          <a:p>
            <a:pPr lvl="1"/>
            <a:r>
              <a:rPr lang="en-US" dirty="0"/>
              <a:t>Population growth: 1870 US. = 38.5 million; 1910 pop = 92 Million; 1920 pop = 123 million</a:t>
            </a:r>
            <a:endParaRPr lang="en-US" sz="1800" dirty="0"/>
          </a:p>
          <a:p>
            <a:pPr lvl="2"/>
            <a:r>
              <a:rPr lang="en-US" b="1" dirty="0"/>
              <a:t>27.5 million total immigrants</a:t>
            </a:r>
            <a:r>
              <a:rPr lang="en-US" dirty="0"/>
              <a:t> arr. From 1865-1918</a:t>
            </a:r>
            <a:endParaRPr lang="en-US" sz="1600" dirty="0"/>
          </a:p>
          <a:p>
            <a:pPr lvl="0"/>
            <a:r>
              <a:rPr lang="en-US" dirty="0"/>
              <a:t>New class and ethnic divisions due to immigration</a:t>
            </a:r>
            <a:endParaRPr lang="en-US" sz="2000" dirty="0"/>
          </a:p>
          <a:p>
            <a:pPr lvl="1"/>
            <a:r>
              <a:rPr lang="en-US" dirty="0"/>
              <a:t>Incredible wealth of </a:t>
            </a:r>
            <a:r>
              <a:rPr lang="en-US" b="1" dirty="0"/>
              <a:t>Carnegie,</a:t>
            </a:r>
            <a:r>
              <a:rPr lang="en-US" dirty="0"/>
              <a:t> </a:t>
            </a:r>
            <a:r>
              <a:rPr lang="en-US" b="1" dirty="0"/>
              <a:t>JP Morgan, Rockefeller, Vanderbilt</a:t>
            </a:r>
            <a:endParaRPr lang="en-US" sz="1800" dirty="0"/>
          </a:p>
          <a:p>
            <a:pPr lvl="1"/>
            <a:r>
              <a:rPr lang="en-US" dirty="0"/>
              <a:t>Contrast to immigrant slums—new to American life as factories were new</a:t>
            </a:r>
            <a:endParaRPr lang="en-US" sz="1800" dirty="0"/>
          </a:p>
          <a:p>
            <a:pPr lvl="2"/>
            <a:r>
              <a:rPr lang="en-US" dirty="0" smtClean="0"/>
              <a:t>Urban </a:t>
            </a:r>
            <a:r>
              <a:rPr lang="en-US" dirty="0"/>
              <a:t>immigrant workers hideously exploited—12 to 16 hour days, not enough to live on, dangerous conditions, etc.  </a:t>
            </a:r>
            <a:endParaRPr lang="en-US" sz="1600" dirty="0"/>
          </a:p>
          <a:p>
            <a:pPr lvl="1"/>
            <a:r>
              <a:rPr lang="en-US" dirty="0"/>
              <a:t>Workers tried to organized to get fair working conditions, but they were violently repressed </a:t>
            </a:r>
            <a:endParaRPr lang="en-US" sz="1800" dirty="0"/>
          </a:p>
          <a:p>
            <a:pPr lvl="2"/>
            <a:r>
              <a:rPr lang="en-US" dirty="0"/>
              <a:t>Right to strike not recognized until 1930s</a:t>
            </a:r>
            <a:endParaRPr lang="en-US" sz="1600" dirty="0"/>
          </a:p>
          <a:p>
            <a:pPr lvl="1"/>
            <a:r>
              <a:rPr lang="en-US" b="1" dirty="0"/>
              <a:t>Homestead Act </a:t>
            </a:r>
            <a:r>
              <a:rPr lang="en-US" b="1" dirty="0" smtClean="0"/>
              <a:t>1862</a:t>
            </a:r>
            <a:endParaRPr lang="en-US" sz="1800" dirty="0"/>
          </a:p>
          <a:p>
            <a:pPr lvl="2"/>
            <a:r>
              <a:rPr lang="en-US" dirty="0"/>
              <a:t>Promised land to any family that would “improve” it</a:t>
            </a:r>
            <a:endParaRPr lang="en-US" sz="1600" dirty="0"/>
          </a:p>
          <a:p>
            <a:pPr lvl="2"/>
            <a:r>
              <a:rPr lang="en-US" dirty="0"/>
              <a:t>Land actually went to speculators most of the time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84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72</TotalTime>
  <Words>942</Words>
  <Application>Microsoft Macintosh PowerPoint</Application>
  <PresentationFormat>On-screen Show (4:3)</PresentationFormat>
  <Paragraphs>91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Historical Contexts</vt:lpstr>
      <vt:lpstr>Civil War Reporting and Photos shocked the nation</vt:lpstr>
      <vt:lpstr>Legacy of the Civil War </vt:lpstr>
      <vt:lpstr>End of Reconstruction (1877)</vt:lpstr>
      <vt:lpstr>Rise of the KKK </vt:lpstr>
      <vt:lpstr>Status of former slaves </vt:lpstr>
      <vt:lpstr>Economic Change </vt:lpstr>
      <vt:lpstr>Westward Expansion and Transcontinental Railroad</vt:lpstr>
      <vt:lpstr>Immigration</vt:lpstr>
      <vt:lpstr>Tenements &amp; Factories</vt:lpstr>
      <vt:lpstr>American Imperialism </vt:lpstr>
      <vt:lpstr>Indian Wars and Imperialism</vt:lpstr>
      <vt:lpstr>What this all means for literature: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Contexts</dc:title>
  <dc:creator>datech2</dc:creator>
  <cp:lastModifiedBy>datech2</cp:lastModifiedBy>
  <cp:revision>8</cp:revision>
  <dcterms:created xsi:type="dcterms:W3CDTF">2014-01-04T19:25:38Z</dcterms:created>
  <dcterms:modified xsi:type="dcterms:W3CDTF">2015-04-06T02:46:27Z</dcterms:modified>
</cp:coreProperties>
</file>