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8E3C210D-5EDB-9A42-A07E-6AD945674862}" type="datetimeFigureOut">
              <a:rPr lang="en-US" smtClean="0"/>
              <a:t>5/24/17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50E1AAA-F7E8-134D-A2F8-DB0439491E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Lecture 5: </a:t>
            </a:r>
            <a:r>
              <a:rPr lang="en-US" b="1" dirty="0" smtClean="0"/>
              <a:t>Plot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Managing time, pacing, crisis, and ending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178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Time &amp; </a:t>
            </a:r>
            <a:r>
              <a:rPr lang="en-US" b="1" dirty="0" smtClean="0"/>
              <a:t>Pacing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195" y="1767134"/>
            <a:ext cx="8089653" cy="42983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Where do you start the story? </a:t>
            </a:r>
            <a:r>
              <a:rPr lang="en-US" sz="2000" b="1" dirty="0" smtClean="0"/>
              <a:t> </a:t>
            </a:r>
            <a:r>
              <a:rPr lang="en-US" sz="1800" dirty="0" smtClean="0"/>
              <a:t>Not </a:t>
            </a:r>
            <a:r>
              <a:rPr lang="en-US" sz="1800" dirty="0"/>
              <a:t>at the beginning (birth), not for a </a:t>
            </a:r>
            <a:r>
              <a:rPr lang="en-US" sz="1800" dirty="0" smtClean="0"/>
              <a:t>short story</a:t>
            </a:r>
            <a:r>
              <a:rPr lang="en-US" sz="1800" dirty="0"/>
              <a:t>. 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In </a:t>
            </a:r>
            <a:r>
              <a:rPr lang="en-US" sz="1800" dirty="0"/>
              <a:t>short fiction it’s conventional to </a:t>
            </a:r>
            <a:r>
              <a:rPr lang="en-US" sz="1800" dirty="0" smtClean="0"/>
              <a:t>start with the story </a:t>
            </a:r>
            <a:r>
              <a:rPr lang="en-US" sz="1800" dirty="0"/>
              <a:t>already moving forward, a tense situation already set up, without a lengthy introduction to the people and situation. </a:t>
            </a:r>
            <a:r>
              <a:rPr lang="en-US" sz="1800" dirty="0" smtClean="0"/>
              <a:t> Most </a:t>
            </a:r>
            <a:r>
              <a:rPr lang="en-US" sz="1800" dirty="0"/>
              <a:t>short </a:t>
            </a:r>
            <a:r>
              <a:rPr lang="en-US" sz="1800" dirty="0" smtClean="0"/>
              <a:t>stories actually </a:t>
            </a:r>
            <a:r>
              <a:rPr lang="en-US" sz="1800" dirty="0"/>
              <a:t>begin much closer to the end point than we might </a:t>
            </a:r>
            <a:r>
              <a:rPr lang="en-US" sz="1800" dirty="0" smtClean="0"/>
              <a:t>think </a:t>
            </a:r>
            <a:r>
              <a:rPr lang="en-US" sz="1800" dirty="0"/>
              <a:t>when we sit down for the first draft. You want a character already hovering on the precipice (even though he doesn’t know it) so he needs just a push to plunge into </a:t>
            </a:r>
            <a:r>
              <a:rPr lang="en-US" sz="1800" dirty="0" smtClean="0"/>
              <a:t>a new </a:t>
            </a:r>
            <a:r>
              <a:rPr lang="en-US" sz="1800" dirty="0"/>
              <a:t>reality.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At </a:t>
            </a:r>
            <a:r>
              <a:rPr lang="en-US" sz="1800" dirty="0"/>
              <a:t>the very least, you want to have a character doing something physically, even it’s sitting at a desk or folding laundry. Slip in necessary background information as once we are involved in the action, once we want to know</a:t>
            </a:r>
            <a:r>
              <a:rPr lang="en-US" sz="1800" dirty="0" smtClean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Write 1 min</a:t>
            </a:r>
            <a:r>
              <a:rPr lang="en-US" sz="1800" dirty="0"/>
              <a:t>: where is your character and what is he/she doing physically in the first 2 sentences of the story? </a:t>
            </a:r>
          </a:p>
        </p:txBody>
      </p:sp>
    </p:spTree>
    <p:extLst>
      <p:ext uri="{BB962C8B-B14F-4D97-AF65-F5344CB8AC3E}">
        <p14:creationId xmlns:p14="http://schemas.microsoft.com/office/powerpoint/2010/main" val="327087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Narrative </a:t>
            </a:r>
            <a:r>
              <a:rPr lang="en-US" b="1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Most short stories need a few spots of summary to move us quickly through the backstory or through a period of waiting or things not changing a lot. </a:t>
            </a:r>
          </a:p>
          <a:p>
            <a:r>
              <a:rPr lang="en-US" dirty="0"/>
              <a:t>You’ll use phrases like “for the first six months of her job . . .” or “he never imagined life would turn out like this. He was raised to be . . . but all that changed . . .”  and then describe the pattern or the events quickly, not in real time, but as a sketch. </a:t>
            </a:r>
            <a:endParaRPr lang="en-US" dirty="0" smtClean="0"/>
          </a:p>
          <a:p>
            <a:pPr lvl="1"/>
            <a:r>
              <a:rPr lang="en-US" dirty="0" smtClean="0"/>
              <a:t>Again</a:t>
            </a:r>
            <a:r>
              <a:rPr lang="en-US" dirty="0"/>
              <a:t>, you don’t usually start with this kind of material </a:t>
            </a:r>
            <a:r>
              <a:rPr lang="en-US" dirty="0" smtClean="0"/>
              <a:t>(or not much of it) because </a:t>
            </a:r>
            <a:r>
              <a:rPr lang="en-US" dirty="0"/>
              <a:t>it’s not the most engaging</a:t>
            </a:r>
            <a:r>
              <a:rPr lang="en-US" dirty="0" smtClean="0"/>
              <a:t>—because it’s summary, readers </a:t>
            </a:r>
            <a:r>
              <a:rPr lang="en-US" dirty="0"/>
              <a:t>are naturally more distant.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4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Scene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story also needs about 2-5 segments told in “scene” rather than summary, places where you get as close as possible to real time. A scene continues as long as we stay in that moment. Here you’ll show us everything the character notices—details of the environment to reflect his/her emotional state, thoughts and judgments of the characters, dialogue, etc. </a:t>
            </a:r>
          </a:p>
          <a:p>
            <a:r>
              <a:rPr lang="en-US" dirty="0"/>
              <a:t>When you sketch out your story, identify the points of change or intense character conflict and make those the places where you drop into scene.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833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Jumping </a:t>
            </a:r>
            <a:r>
              <a:rPr lang="en-US" b="1" dirty="0"/>
              <a:t>A</a:t>
            </a:r>
            <a:r>
              <a:rPr lang="en-US" b="1" dirty="0" smtClean="0"/>
              <a:t>cross </a:t>
            </a:r>
            <a:r>
              <a:rPr lang="en-US" b="1" dirty="0"/>
              <a:t>T</a:t>
            </a:r>
            <a:r>
              <a:rPr lang="en-US" b="1" dirty="0" smtClean="0"/>
              <a:t>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780" y="1753328"/>
            <a:ext cx="8144873" cy="45558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You can skip forward or back ward any time you like, even in the middle of battle or with a knife to your character’s throat. </a:t>
            </a:r>
            <a:r>
              <a:rPr lang="en-US" sz="1600" dirty="0" smtClean="0"/>
              <a:t>Jumping </a:t>
            </a:r>
            <a:r>
              <a:rPr lang="en-US" sz="1600" dirty="0"/>
              <a:t>to another place or time in the middle of a crisis (cliffhanger) is one way to create suspense, but be careful not to do that too much or readers can get frustrated </a:t>
            </a:r>
            <a:r>
              <a:rPr lang="en-US" sz="1600" dirty="0" smtClean="0"/>
              <a:t>and annoyed by how contrived it feels. Use it; don’t abuse it. </a:t>
            </a:r>
            <a:r>
              <a:rPr lang="en-US" sz="1600" dirty="0" smtClean="0">
                <a:sym typeface="Wingdings"/>
              </a:rPr>
              <a:t>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 convention for publishers </a:t>
            </a:r>
            <a:r>
              <a:rPr lang="en-US" sz="1600" dirty="0" smtClean="0"/>
              <a:t>is </a:t>
            </a:r>
            <a:r>
              <a:rPr lang="en-US" sz="1600" dirty="0"/>
              <a:t>three asterisks centered to indicate a space break. Like this</a:t>
            </a:r>
            <a:r>
              <a:rPr lang="en-US" sz="1600" dirty="0" smtClean="0"/>
              <a:t>:</a:t>
            </a:r>
            <a:br>
              <a:rPr lang="en-US" sz="1600" dirty="0" smtClean="0"/>
            </a:br>
            <a:r>
              <a:rPr lang="en-US" sz="1600" dirty="0" smtClean="0"/>
              <a:t>				* * *</a:t>
            </a:r>
            <a:br>
              <a:rPr lang="en-US" sz="1600" dirty="0" smtClean="0"/>
            </a:br>
            <a:r>
              <a:rPr lang="en-US" sz="1600" dirty="0" smtClean="0"/>
              <a:t>When </a:t>
            </a:r>
            <a:r>
              <a:rPr lang="en-US" sz="1600" dirty="0"/>
              <a:t>you go back and </a:t>
            </a:r>
            <a:r>
              <a:rPr lang="en-US" sz="1600" dirty="0" smtClean="0"/>
              <a:t>forth to different times, </a:t>
            </a:r>
            <a:r>
              <a:rPr lang="en-US" sz="1600" dirty="0"/>
              <a:t>you might use a time-indicator phrase or some anchoring object to indicate where we are. </a:t>
            </a:r>
            <a:r>
              <a:rPr lang="en-US" sz="1600" dirty="0" smtClean="0"/>
              <a:t> For example: “</a:t>
            </a:r>
            <a:r>
              <a:rPr lang="en-US" sz="1600" dirty="0"/>
              <a:t>They first met in high school . . . </a:t>
            </a:r>
            <a:r>
              <a:rPr lang="en-US" sz="1600" dirty="0" smtClean="0"/>
              <a:t>[a </a:t>
            </a:r>
            <a:r>
              <a:rPr lang="en-US" sz="1600" dirty="0"/>
              <a:t>scene when they </a:t>
            </a:r>
            <a:r>
              <a:rPr lang="en-US" sz="1600" dirty="0" smtClean="0"/>
              <a:t>meet].</a:t>
            </a:r>
            <a:r>
              <a:rPr lang="en-US" sz="1600" dirty="0"/>
              <a:t>” Then when you come back, use another space break and </a:t>
            </a:r>
            <a:r>
              <a:rPr lang="en-US" sz="1600" dirty="0" smtClean="0"/>
              <a:t>perhaps a </a:t>
            </a:r>
            <a:r>
              <a:rPr lang="en-US" sz="1600" dirty="0"/>
              <a:t>phrase to show you’re back:  “She looked different at twenty four, harder but also more nervous. Maybe it was the spiked hair.”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Try not to be clunky and obvious about it: </a:t>
            </a:r>
            <a:r>
              <a:rPr lang="en-US" sz="1600" dirty="0"/>
              <a:t>“Now, five years later; back at the ranch; that was six months ago.” Readers are smarter than you think. It’s better to just leave a break and let us figure it out than to make your devices call attention to </a:t>
            </a:r>
            <a:r>
              <a:rPr lang="en-US" sz="1600" dirty="0" smtClean="0"/>
              <a:t>themselves.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0903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146" y="1877580"/>
            <a:ext cx="8227702" cy="4431642"/>
          </a:xfrm>
        </p:spPr>
        <p:txBody>
          <a:bodyPr>
            <a:normAutofit fontScale="92500"/>
          </a:bodyPr>
          <a:lstStyle/>
          <a:p>
            <a:r>
              <a:rPr lang="en-US" dirty="0"/>
              <a:t>Almost every story has a crisis point, or a series of escalating conflicts that finally lead to some new status quo. These stories all handle crisis differently: </a:t>
            </a:r>
          </a:p>
          <a:p>
            <a:pPr lvl="1" indent="-342900"/>
            <a:r>
              <a:rPr lang="en-US" dirty="0"/>
              <a:t>“We Didn’t” (at the beginning)</a:t>
            </a:r>
          </a:p>
          <a:p>
            <a:pPr lvl="1" indent="-342900"/>
            <a:r>
              <a:rPr lang="en-US" dirty="0"/>
              <a:t>“Sea Fairies” (known at the beginning to readers</a:t>
            </a:r>
            <a:r>
              <a:rPr lang="en-US" dirty="0" smtClean="0"/>
              <a:t>; revealed </a:t>
            </a:r>
            <a:r>
              <a:rPr lang="en-US" dirty="0"/>
              <a:t>to all at the end)</a:t>
            </a:r>
          </a:p>
          <a:p>
            <a:pPr lvl="1" indent="-342900"/>
            <a:r>
              <a:rPr lang="en-US" dirty="0"/>
              <a:t>“Mule Killers” (known as an event at the beginning; experienced as a character crisis near the end) </a:t>
            </a:r>
          </a:p>
          <a:p>
            <a:pPr lvl="1" indent="-342900"/>
            <a:r>
              <a:rPr lang="en-US" dirty="0"/>
              <a:t>“A Small Good Thing” (a crisis/showdown at the end)</a:t>
            </a:r>
          </a:p>
          <a:p>
            <a:r>
              <a:rPr lang="en-US" sz="2200" dirty="0"/>
              <a:t>Write: what new status quo will end your story? What kind of conflicts could push your character enough so that he/she must step away from the set of beliefs that ran the show in the beginning</a:t>
            </a:r>
            <a:r>
              <a:rPr lang="en-US" sz="2200" dirty="0" smtClean="0"/>
              <a:t>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18174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</a:t>
            </a:r>
            <a:r>
              <a:rPr lang="en-US" b="1" dirty="0" smtClean="0"/>
              <a:t>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219" y="1836163"/>
            <a:ext cx="7951605" cy="3837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In real life, very few important things really end. Even a divorce or a death requires years of mopping up and recovery</a:t>
            </a:r>
            <a:r>
              <a:rPr lang="en-US" sz="1800" dirty="0" smtClean="0"/>
              <a:t>. The end isn’t the end. A wedding is just the beginning of trying to have a relationship for most of us.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In fiction, </a:t>
            </a:r>
            <a:r>
              <a:rPr lang="en-US" sz="1800" dirty="0" smtClean="0"/>
              <a:t>it’s not </a:t>
            </a:r>
            <a:r>
              <a:rPr lang="en-US" sz="1800" dirty="0"/>
              <a:t>necessary or </a:t>
            </a:r>
            <a:r>
              <a:rPr lang="en-US" sz="1800" dirty="0" smtClean="0"/>
              <a:t>desirable to always tie everything up neatly, </a:t>
            </a:r>
            <a:r>
              <a:rPr lang="en-US" sz="1800" dirty="0"/>
              <a:t>but </a:t>
            </a:r>
            <a:r>
              <a:rPr lang="en-US" sz="1800" dirty="0" smtClean="0"/>
              <a:t>readers should </a:t>
            </a:r>
            <a:r>
              <a:rPr lang="en-US" sz="1800" dirty="0"/>
              <a:t>get to a place where we can reasonably take a </a:t>
            </a:r>
            <a:r>
              <a:rPr lang="en-US" sz="1800" dirty="0" smtClean="0"/>
              <a:t>breath and </a:t>
            </a:r>
            <a:r>
              <a:rPr lang="en-US" sz="1800" dirty="0"/>
              <a:t>realize we are in a different place with these characters than where we started. </a:t>
            </a:r>
          </a:p>
          <a:p>
            <a:pPr marL="0" indent="0">
              <a:buNone/>
            </a:pPr>
            <a:r>
              <a:rPr lang="en-US" sz="1800" smtClean="0"/>
              <a:t>It’s also possible </a:t>
            </a:r>
            <a:r>
              <a:rPr lang="en-US" sz="1800" dirty="0"/>
              <a:t>to write a “slice of life” story in which we </a:t>
            </a:r>
            <a:r>
              <a:rPr lang="en-US" sz="1800" dirty="0" smtClean="0"/>
              <a:t>come to realize </a:t>
            </a:r>
            <a:r>
              <a:rPr lang="en-US" sz="1800" dirty="0"/>
              <a:t>that change is impossible, but that’s still a different place for the reader than what we </a:t>
            </a:r>
            <a:r>
              <a:rPr lang="en-US" sz="1800" dirty="0" smtClean="0"/>
              <a:t>knew starting the story. </a:t>
            </a:r>
          </a:p>
        </p:txBody>
      </p:sp>
    </p:spTree>
    <p:extLst>
      <p:ext uri="{BB962C8B-B14F-4D97-AF65-F5344CB8AC3E}">
        <p14:creationId xmlns:p14="http://schemas.microsoft.com/office/powerpoint/2010/main" val="1083694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35</TotalTime>
  <Words>796</Words>
  <Application>Microsoft Macintosh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Capital</vt:lpstr>
      <vt:lpstr>Lecture 5: Plot </vt:lpstr>
      <vt:lpstr>Time &amp; Pacing</vt:lpstr>
      <vt:lpstr>Narrative Summary</vt:lpstr>
      <vt:lpstr>Scene </vt:lpstr>
      <vt:lpstr>Jumping Across Time</vt:lpstr>
      <vt:lpstr>Crisis</vt:lpstr>
      <vt:lpstr>The Ending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5: Plot </dc:title>
  <dc:creator>datech2</dc:creator>
  <cp:lastModifiedBy>datech2</cp:lastModifiedBy>
  <cp:revision>4</cp:revision>
  <dcterms:created xsi:type="dcterms:W3CDTF">2017-05-24T19:12:37Z</dcterms:created>
  <dcterms:modified xsi:type="dcterms:W3CDTF">2017-05-24T19:48:16Z</dcterms:modified>
</cp:coreProperties>
</file>