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9" r:id="rId2"/>
    <p:sldId id="303" r:id="rId3"/>
    <p:sldId id="304" r:id="rId4"/>
    <p:sldId id="300" r:id="rId5"/>
    <p:sldId id="301" r:id="rId6"/>
    <p:sldId id="302" r:id="rId7"/>
    <p:sldId id="305" r:id="rId8"/>
    <p:sldId id="286" r:id="rId9"/>
    <p:sldId id="287" r:id="rId10"/>
    <p:sldId id="289" r:id="rId11"/>
    <p:sldId id="290" r:id="rId12"/>
    <p:sldId id="291" r:id="rId13"/>
    <p:sldId id="293" r:id="rId14"/>
    <p:sldId id="294" r:id="rId15"/>
    <p:sldId id="295" r:id="rId16"/>
    <p:sldId id="296" r:id="rId17"/>
    <p:sldId id="30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D56"/>
    <a:srgbClr val="48694E"/>
    <a:srgbClr val="89223C"/>
    <a:srgbClr val="4C4C4C"/>
    <a:srgbClr val="8A8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360" y="-80"/>
      </p:cViewPr>
      <p:guideLst>
        <p:guide orient="horz" pos="2160"/>
        <p:guide pos="2880"/>
      </p:guideLst>
    </p:cSldViewPr>
  </p:slideViewPr>
  <p:notesTextViewPr>
    <p:cViewPr>
      <p:scale>
        <a:sx n="100" d="100"/>
        <a:sy n="100" d="100"/>
      </p:scale>
      <p:origin x="0" y="0"/>
    </p:cViewPr>
  </p:notesTextViewPr>
  <p:notesViewPr>
    <p:cSldViewPr showGuides="1">
      <p:cViewPr varScale="1">
        <p:scale>
          <a:sx n="49" d="100"/>
          <a:sy n="49" d="100"/>
        </p:scale>
        <p:origin x="-188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defRPr>
            </a:lvl1pPr>
          </a:lstStyle>
          <a:p>
            <a:pPr>
              <a:defRPr/>
            </a:pPr>
            <a:fld id="{D556545F-F62F-F542-9B46-E9394612A351}" type="datetime1">
              <a:rPr lang="en-US"/>
              <a:pPr>
                <a:defRPr/>
              </a:pPr>
              <a:t>2/15/17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defRPr>
            </a:lvl1pPr>
          </a:lstStyle>
          <a:p>
            <a:pPr>
              <a:defRPr/>
            </a:pPr>
            <a:fld id="{835BB03F-F3E7-044C-9262-67F17AD0F3BC}" type="slidenum">
              <a:rPr lang="en-US"/>
              <a:pPr>
                <a:defRPr/>
              </a:pPr>
              <a:t>‹#›</a:t>
            </a:fld>
            <a:endParaRPr lang="en-US" dirty="0"/>
          </a:p>
        </p:txBody>
      </p:sp>
    </p:spTree>
    <p:extLst>
      <p:ext uri="{BB962C8B-B14F-4D97-AF65-F5344CB8AC3E}">
        <p14:creationId xmlns:p14="http://schemas.microsoft.com/office/powerpoint/2010/main" val="579079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engraving by Paul Revere depicting events.</a:t>
            </a:r>
            <a:endParaRPr lang="en-US" dirty="0"/>
          </a:p>
        </p:txBody>
      </p:sp>
      <p:sp>
        <p:nvSpPr>
          <p:cNvPr id="4" name="Slide Number Placeholder 3"/>
          <p:cNvSpPr>
            <a:spLocks noGrp="1"/>
          </p:cNvSpPr>
          <p:nvPr>
            <p:ph type="sldNum" sz="quarter" idx="10"/>
          </p:nvPr>
        </p:nvSpPr>
        <p:spPr/>
        <p:txBody>
          <a:bodyPr/>
          <a:lstStyle/>
          <a:p>
            <a:pPr>
              <a:defRPr/>
            </a:pPr>
            <a:fld id="{835BB03F-F3E7-044C-9262-67F17AD0F3BC}" type="slidenum">
              <a:rPr lang="en-US" smtClean="0"/>
              <a:pPr>
                <a:defRPr/>
              </a:pPr>
              <a:t>2</a:t>
            </a:fld>
            <a:endParaRPr lang="en-US" dirty="0"/>
          </a:p>
        </p:txBody>
      </p:sp>
    </p:spTree>
    <p:extLst>
      <p:ext uri="{BB962C8B-B14F-4D97-AF65-F5344CB8AC3E}">
        <p14:creationId xmlns:p14="http://schemas.microsoft.com/office/powerpoint/2010/main" val="551501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1" charset="-128"/>
              </a:rPr>
              <a:t>What similarities and essential differences can we see between Franklin’s “Project of arriving at moral Perfection” and the Puritan practice of rigorous introspection and meditation? Franklin writes that “daily Examination would be necessary,” and he uses a “little Book,” duly lined, “on which Line and in its proper Column I might mark by a little black Spot every Fault I found upon Examination to have been committed respecting that Virtue upon that Day.” What is familiar about this practice—and what makes it radically new?</a:t>
            </a: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87F735DD-7C94-4C0B-B247-33A695D10CE0}" type="slidenum">
              <a:rPr lang="en-US" sz="1200">
                <a:latin typeface="Calibri" pitchFamily="1" charset="0"/>
              </a:rPr>
              <a:pPr eaLnBrk="1" hangingPunct="1"/>
              <a:t>15</a:t>
            </a:fld>
            <a:endParaRPr lang="en-US" sz="1200">
              <a:latin typeface="Calibri"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Students will have much to say about that as an intellectual and moral strategy and about whether or not a Puritan thinker would ever allow himself or herself an evasion of that kind. Franklin’s life and his “instruction” through </a:t>
            </a:r>
            <a:r>
              <a:rPr lang="en-US" i="1" dirty="0" smtClean="0">
                <a:ea typeface="ＭＳ Ｐゴシック" pitchFamily="1" charset="-128"/>
              </a:rPr>
              <a:t>The Autobiography</a:t>
            </a:r>
            <a:r>
              <a:rPr lang="en-US" dirty="0" smtClean="0">
                <a:ea typeface="ＭＳ Ｐゴシック" pitchFamily="1" charset="-128"/>
              </a:rPr>
              <a:t> transform daily routine into something resembling a religious practice. Practical life itself seems to become his secular or deistic “religion,” governed by precepts, self-discipline, and a consistent desire for worldly self-improvement, so that Franklin’s work can be seen as both deriving from Puritan religious method and reacting against it. You might need to make clear that materialism and greed evidently aren’t the motives that propel Franklin but an assumption that civic, intellectual, scientific, and charitable action constitute the only self worth caring about and the only self that the Almighty (who Franklin imagines as somebody much like himself—busy, intellectual, reasonable, benign, </a:t>
            </a:r>
            <a:r>
              <a:rPr lang="en-US" dirty="0" err="1" smtClean="0">
                <a:ea typeface="ＭＳ Ｐゴシック" pitchFamily="1" charset="-128"/>
              </a:rPr>
              <a:t>undogmatic</a:t>
            </a:r>
            <a:r>
              <a:rPr lang="en-US" dirty="0" smtClean="0">
                <a:ea typeface="ＭＳ Ｐゴシック" pitchFamily="1" charset="-128"/>
              </a:rPr>
              <a:t>, and forgiving) cares about either. Students will have fun considering the implications of Franklin’s use of the word “erratum” in describing moral failings and his refusal to use the word “sin.”</a:t>
            </a:r>
          </a:p>
          <a:p>
            <a:pPr eaLnBrk="1" hangingPunct="1">
              <a:spcBef>
                <a:spcPct val="0"/>
              </a:spcBef>
            </a:pPr>
            <a:endParaRPr lang="en-US" dirty="0" smtClean="0">
              <a:ea typeface="ＭＳ Ｐゴシック" pitchFamily="1" charset="-128"/>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B167B65-49B4-4487-9546-8465A2257C40}" type="slidenum">
              <a:rPr lang="en-US" sz="1200">
                <a:latin typeface="Calibri" pitchFamily="1" charset="0"/>
              </a:rPr>
              <a:pPr eaLnBrk="1" hangingPunct="1"/>
              <a:t>16</a:t>
            </a:fld>
            <a:endParaRPr lang="en-US" sz="1200">
              <a:latin typeface="Calibri"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5BB03F-F3E7-044C-9262-67F17AD0F3BC}" type="slidenum">
              <a:rPr lang="en-US" smtClean="0"/>
              <a:pPr>
                <a:defRPr/>
              </a:pPr>
              <a:t>3</a:t>
            </a:fld>
            <a:endParaRPr lang="en-US" dirty="0"/>
          </a:p>
        </p:txBody>
      </p:sp>
    </p:spTree>
    <p:extLst>
      <p:ext uri="{BB962C8B-B14F-4D97-AF65-F5344CB8AC3E}">
        <p14:creationId xmlns:p14="http://schemas.microsoft.com/office/powerpoint/2010/main" val="3450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Illustration of Benjamin Franklin (1706–1790), American philosopher, author, and scientist, wearing a fur hat and holding a walking stick.</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Benjamin Franklin was born in Boston, the tenth son in a family of fifteen children. “[W]hen Benjamin was twelve he was apprenticed to his brother, a printer. He must have been a natural student of the printing trade; he loved books and reading, he learned quickly, and he liked to write. . . . In 1723 Franklin broke with his brother and ran away to Philadelphia. . . . [Franklin’s career as a printer came] at the very time when the colonies’ print culture experienced a remarkable </a:t>
            </a:r>
            <a:r>
              <a:rPr lang="en-US" dirty="0" err="1" smtClean="0">
                <a:ea typeface="ＭＳ Ｐゴシック" pitchFamily="1" charset="-128"/>
              </a:rPr>
              <a:t>upsurgence</a:t>
            </a:r>
            <a:r>
              <a:rPr lang="en-US" dirty="0" smtClean="0">
                <a:ea typeface="ＭＳ Ｐゴシック" pitchFamily="1" charset="-128"/>
              </a:rPr>
              <a:t> that marked a period of increasing dependence on the printer as a disseminator of information. Franklin, ever an astute businessman, turned this to his advantage” (</a:t>
            </a:r>
            <a:r>
              <a:rPr lang="en-US" i="1" dirty="0" smtClean="0">
                <a:ea typeface="ＭＳ Ｐゴシック" pitchFamily="1" charset="-128"/>
              </a:rPr>
              <a:t>NAAL</a:t>
            </a:r>
            <a:r>
              <a:rPr lang="en-US" dirty="0" smtClean="0">
                <a:ea typeface="ＭＳ Ｐゴシック" pitchFamily="1" charset="-128"/>
              </a:rPr>
              <a:t> 455–56). </a:t>
            </a:r>
          </a:p>
          <a:p>
            <a:pPr eaLnBrk="1" hangingPunct="1">
              <a:spcBef>
                <a:spcPct val="0"/>
              </a:spcBef>
            </a:pPr>
            <a:endParaRPr lang="en-US" dirty="0" smtClean="0">
              <a:ea typeface="ＭＳ Ｐゴシック" pitchFamily="1"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DD2F6E7-E917-4998-9916-F6143A88B49D}" type="slidenum">
              <a:rPr lang="en-US" sz="1200">
                <a:latin typeface="Calibri" pitchFamily="1" charset="0"/>
              </a:rPr>
              <a:pPr eaLnBrk="1" hangingPunct="1"/>
              <a:t>8</a:t>
            </a:fld>
            <a:endParaRPr lang="en-US" sz="1200">
              <a:latin typeface="Calibri"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Benjamin Franklin in an engraving entitled, </a:t>
            </a:r>
            <a:r>
              <a:rPr lang="en-US" i="1" dirty="0" smtClean="0">
                <a:ea typeface="ＭＳ Ｐゴシック" pitchFamily="1" charset="-128"/>
              </a:rPr>
              <a:t>Benjamin's Visit to James's Printing Office</a:t>
            </a:r>
            <a:r>
              <a:rPr lang="en-US" dirty="0" smtClean="0">
                <a:ea typeface="ＭＳ Ｐゴシック" pitchFamily="1" charset="-128"/>
              </a:rPr>
              <a:t>, ca. 1800. In 1718, 12-year-old Benjamin Franklin was apprenticed to his brother James, a printer in Boston, Massachusetts who had started the </a:t>
            </a:r>
            <a:r>
              <a:rPr lang="en-US" i="1" dirty="0" smtClean="0">
                <a:ea typeface="ＭＳ Ｐゴシック" pitchFamily="1" charset="-128"/>
              </a:rPr>
              <a:t>New England Courant</a:t>
            </a:r>
            <a:r>
              <a:rPr lang="en-US" dirty="0" smtClean="0">
                <a:ea typeface="ＭＳ Ｐゴシック" pitchFamily="1" charset="-128"/>
              </a:rPr>
              <a:t> in 1709.</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“By the time he was twenty-four he was the sole owner of a successful printing shop and was editor and publisher of the </a:t>
            </a:r>
            <a:r>
              <a:rPr lang="en-US" i="1" dirty="0" smtClean="0">
                <a:ea typeface="ＭＳ Ｐゴシック" pitchFamily="1" charset="-128"/>
              </a:rPr>
              <a:t>Pennsylvania Gazette</a:t>
            </a:r>
            <a:r>
              <a:rPr lang="en-US" dirty="0" smtClean="0">
                <a:ea typeface="ＭＳ Ｐゴシック" pitchFamily="1" charset="-128"/>
              </a:rPr>
              <a:t>” (</a:t>
            </a:r>
            <a:r>
              <a:rPr lang="en-US" i="1" dirty="0" smtClean="0">
                <a:ea typeface="ＭＳ Ｐゴシック" pitchFamily="1" charset="-128"/>
              </a:rPr>
              <a:t>NAAL</a:t>
            </a:r>
            <a:r>
              <a:rPr lang="en-US" dirty="0" smtClean="0">
                <a:ea typeface="ＭＳ Ｐゴシック" pitchFamily="1" charset="-128"/>
              </a:rPr>
              <a:t> 456).  </a:t>
            </a:r>
          </a:p>
          <a:p>
            <a:pPr eaLnBrk="1" hangingPunct="1">
              <a:spcBef>
                <a:spcPct val="0"/>
              </a:spcBef>
            </a:pPr>
            <a:endParaRPr lang="en-US" dirty="0" smtClean="0">
              <a:ea typeface="ＭＳ Ｐゴシック" pitchFamily="1" charset="-128"/>
            </a:endParaRP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08F4535-A498-4A76-BB87-CF21EAC41483}" type="slidenum">
              <a:rPr lang="en-US" sz="1200">
                <a:latin typeface="Calibri" pitchFamily="1" charset="0"/>
              </a:rPr>
              <a:pPr eaLnBrk="1" hangingPunct="1"/>
              <a:t>9</a:t>
            </a:fld>
            <a:endParaRPr lang="en-US" sz="1200">
              <a:latin typeface="Calibri"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Panel from an engraving for Benjamin Franklin's </a:t>
            </a:r>
            <a:r>
              <a:rPr lang="en-US" i="1" dirty="0" smtClean="0">
                <a:ea typeface="ＭＳ Ｐゴシック" pitchFamily="1" charset="-128"/>
              </a:rPr>
              <a:t>Poor Richard’s Almanac</a:t>
            </a:r>
            <a:r>
              <a:rPr lang="en-US" dirty="0" smtClean="0">
                <a:ea typeface="ＭＳ Ｐゴシック" pitchFamily="1" charset="-128"/>
              </a:rPr>
              <a:t>, with the motto "Dost Thou Love Life? Then Do Not Squander Time, For That Is The Stuff Life Is Made Of." Ca. 1800.</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“He offered his </a:t>
            </a:r>
            <a:r>
              <a:rPr lang="en-US" i="1" dirty="0" smtClean="0">
                <a:ea typeface="ＭＳ Ｐゴシック" pitchFamily="1" charset="-128"/>
              </a:rPr>
              <a:t>Poor Richard’s Almanac </a:t>
            </a:r>
            <a:r>
              <a:rPr lang="en-US" dirty="0" smtClean="0">
                <a:ea typeface="ＭＳ Ｐゴシック" pitchFamily="1" charset="-128"/>
              </a:rPr>
              <a:t>for sale in 1733 and made it an American institution, filling it with maxims, most of which he coined himself, for achieving wealth and preaching hard work and thrift” (</a:t>
            </a:r>
            <a:r>
              <a:rPr lang="en-US" i="1" dirty="0" smtClean="0">
                <a:ea typeface="ＭＳ Ｐゴシック" pitchFamily="1" charset="-128"/>
              </a:rPr>
              <a:t>NAAL</a:t>
            </a:r>
            <a:r>
              <a:rPr lang="en-US" dirty="0" smtClean="0">
                <a:ea typeface="ＭＳ Ｐゴシック" pitchFamily="1" charset="-128"/>
              </a:rPr>
              <a:t> 456).</a:t>
            </a:r>
          </a:p>
          <a:p>
            <a:pPr eaLnBrk="1" hangingPunct="1">
              <a:spcBef>
                <a:spcPct val="0"/>
              </a:spcBef>
            </a:pPr>
            <a:endParaRPr lang="en-US" dirty="0" smtClean="0">
              <a:ea typeface="ＭＳ Ｐゴシック" pitchFamily="1" charset="-128"/>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CB5EC8DA-82E7-4566-966C-8888D5C4732B}" type="slidenum">
              <a:rPr lang="en-US" sz="1200">
                <a:latin typeface="Calibri" pitchFamily="1" charset="0"/>
              </a:rPr>
              <a:pPr eaLnBrk="1" hangingPunct="1"/>
              <a:t>10</a:t>
            </a:fld>
            <a:endParaRPr lang="en-US" sz="1200">
              <a:latin typeface="Calibri"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Franklin's famous stove, designed just before he began his electrical experiments. The important feature was the flue, which doubled back and formed a sort of radiator. The stove was redesigned by David R. Rittenhouse and was in wide use by 1795.</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“Before he retired from business at the age of forty-two, Franklin had founded a library, invented a stove, established a fire company, subscribed to an academy that would become the University of Pennsylvania, and served as secretary to the American Philosophical Society. It was his intention when he retired to devote himself to public affairs and his lifelong passion for the natural sciences, especially the phenomena of sound, vapors, earthquakes, and electricity” (</a:t>
            </a:r>
            <a:r>
              <a:rPr lang="en-US" i="1" dirty="0" smtClean="0">
                <a:ea typeface="ＭＳ Ｐゴシック" pitchFamily="1" charset="-128"/>
              </a:rPr>
              <a:t>NAAL</a:t>
            </a:r>
            <a:r>
              <a:rPr lang="en-US" dirty="0" smtClean="0">
                <a:ea typeface="ＭＳ Ｐゴシック" pitchFamily="1" charset="-128"/>
              </a:rPr>
              <a:t> 456).</a:t>
            </a:r>
          </a:p>
          <a:p>
            <a:pPr eaLnBrk="1" hangingPunct="1">
              <a:spcBef>
                <a:spcPct val="0"/>
              </a:spcBef>
            </a:pPr>
            <a:endParaRPr lang="en-US" dirty="0" smtClean="0">
              <a:ea typeface="ＭＳ Ｐゴシック" pitchFamily="1" charset="-128"/>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30B2367B-2A2E-4AD2-B24D-5FA8123ADA25}" type="slidenum">
              <a:rPr lang="en-US" sz="1200">
                <a:latin typeface="Calibri" pitchFamily="1" charset="0"/>
              </a:rPr>
              <a:pPr eaLnBrk="1" hangingPunct="1"/>
              <a:t>11</a:t>
            </a:fld>
            <a:endParaRPr lang="en-US" sz="1200">
              <a:latin typeface="Calibri"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The title page from the 5th edition of Benjamin Franklin's scientific book </a:t>
            </a:r>
            <a:r>
              <a:rPr lang="en-US" i="1" dirty="0" smtClean="0">
                <a:ea typeface="ＭＳ Ｐゴシック" pitchFamily="1" charset="-128"/>
              </a:rPr>
              <a:t>Experiments and Observations on Electricity</a:t>
            </a:r>
            <a:r>
              <a:rPr lang="en-US" dirty="0" smtClean="0">
                <a:ea typeface="ＭＳ Ｐゴシック" pitchFamily="1" charset="-128"/>
              </a:rPr>
              <a:t>, ca. 1750. The book was published in London in 1774, 23 years after it was first published in America.</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“Franklin’s observations on electricity were published in London in 1751 and, despite his disclaimers in the </a:t>
            </a:r>
            <a:r>
              <a:rPr lang="en-US" i="1" dirty="0" smtClean="0">
                <a:ea typeface="ＭＳ Ｐゴシック" pitchFamily="1" charset="-128"/>
              </a:rPr>
              <a:t>Autobiography, </a:t>
            </a:r>
            <a:r>
              <a:rPr lang="en-US" dirty="0" smtClean="0">
                <a:ea typeface="ＭＳ Ｐゴシック" pitchFamily="1" charset="-128"/>
              </a:rPr>
              <a:t>won him the applause of British scientists.  Science was Franklin’s great passion, the only thing, the American historian Charles Beard once said, about which Franklin was not ironic” (</a:t>
            </a:r>
            <a:r>
              <a:rPr lang="en-US" i="1" dirty="0" smtClean="0">
                <a:ea typeface="ＭＳ Ｐゴシック" pitchFamily="1" charset="-128"/>
              </a:rPr>
              <a:t>NAAL</a:t>
            </a:r>
            <a:r>
              <a:rPr lang="en-US" dirty="0" smtClean="0">
                <a:ea typeface="ＭＳ Ｐゴシック" pitchFamily="1" charset="-128"/>
              </a:rPr>
              <a:t> 456).</a:t>
            </a:r>
          </a:p>
          <a:p>
            <a:pPr eaLnBrk="1" hangingPunct="1">
              <a:spcBef>
                <a:spcPct val="0"/>
              </a:spcBef>
            </a:pPr>
            <a:endParaRPr lang="en-US" dirty="0" smtClean="0">
              <a:ea typeface="ＭＳ Ｐゴシック" pitchFamily="1" charset="-128"/>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F2D994E-BFE1-4867-B7F8-02DC76ADCA51}" type="slidenum">
              <a:rPr lang="en-US" sz="1200">
                <a:latin typeface="Calibri" pitchFamily="1" charset="0"/>
              </a:rPr>
              <a:pPr eaLnBrk="1" hangingPunct="1"/>
              <a:t>12</a:t>
            </a:fld>
            <a:endParaRPr lang="en-US" sz="1200">
              <a:latin typeface="Calibri"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John Trumbull, Declaration of Independence, 4 July, 1776. Ca. 1786–1819. </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“Franklin’s remaining years, however, were spent not in a laboratory, but at diplomatic tables in London, Paris, and Philadelphia. . . . [H]e was chosen as a  representative to the Second Continental Congress, and he served on the committee to draft the Declaration of Independence. In October 1776, he was appointed minister to France, where he successfully negotiated a treaty of allegiance and became something of a cult hero” (</a:t>
            </a:r>
            <a:r>
              <a:rPr lang="en-US" i="1" dirty="0" smtClean="0">
                <a:ea typeface="ＭＳ Ｐゴシック" pitchFamily="1" charset="-128"/>
              </a:rPr>
              <a:t>NAAL </a:t>
            </a:r>
            <a:r>
              <a:rPr lang="en-US" dirty="0" smtClean="0">
                <a:ea typeface="ＭＳ Ｐゴシック" pitchFamily="1" charset="-128"/>
              </a:rPr>
              <a:t>456).</a:t>
            </a:r>
          </a:p>
          <a:p>
            <a:pPr eaLnBrk="1" hangingPunct="1">
              <a:spcBef>
                <a:spcPct val="0"/>
              </a:spcBef>
            </a:pPr>
            <a:endParaRPr lang="en-US" dirty="0" smtClean="0">
              <a:ea typeface="ＭＳ Ｐゴシック" pitchFamily="1" charset="-128"/>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C280F469-9E37-4F6B-8867-DF4C671D550A}" type="slidenum">
              <a:rPr lang="en-US" sz="1200">
                <a:latin typeface="Calibri" pitchFamily="1" charset="0"/>
              </a:rPr>
              <a:pPr eaLnBrk="1" hangingPunct="1"/>
              <a:t>13</a:t>
            </a:fld>
            <a:endParaRPr lang="en-US" sz="1200">
              <a:latin typeface="Calibri"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1" charset="-128"/>
              </a:rPr>
              <a:t>Franklin’s most significant contribution to American literature was his autobiography, which he wrote between 1771 and his death in 1790. </a:t>
            </a:r>
            <a:r>
              <a:rPr lang="en-US" i="1" smtClean="0">
                <a:ea typeface="ＭＳ Ｐゴシック" pitchFamily="1" charset="-128"/>
              </a:rPr>
              <a:t>The Autobiography</a:t>
            </a:r>
            <a:r>
              <a:rPr lang="en-US" smtClean="0">
                <a:ea typeface="ＭＳ Ｐゴシック" pitchFamily="1" charset="-128"/>
              </a:rPr>
              <a:t>  allows us to chart a transition from the Puritan tradition to the Enlightenment and beyond. What could be shocking about Franklin, from the point of view of a fervent New England Puritan, is his breezy acceptance of unreconciled conflicts and discontinuities in his own system of values. The Puritan quest for complete integrity among all of one’s words, public actions, private life, and cherished principles is replaced by a quest for maximum worldly effectiveness and exemplary citizenship—and the condition of the soul seems to have little to do with his plan. One can begin with a look at the famous rules that he lays out for himself in </a:t>
            </a:r>
            <a:r>
              <a:rPr lang="en-US" i="1" smtClean="0">
                <a:ea typeface="ＭＳ Ｐゴシック" pitchFamily="1" charset="-128"/>
              </a:rPr>
              <a:t>The Autobiography </a:t>
            </a:r>
            <a:r>
              <a:rPr lang="en-US" smtClean="0">
                <a:ea typeface="ＭＳ Ｐゴシック" pitchFamily="1" charset="-128"/>
              </a:rPr>
              <a:t>as a method for achieving a kind of perfection. With delight, students will notice the hedge about “venery”—to be used “rarely” for purposes other than “health or procreation,” meaning that it’s okay to go on a tear once in a while, provided you do it discreetly and don’t disturb others. And they may jump at the paradox inherent in trying to “imitate” both “Jesus and Socrates,” as if there were no differences between these moral models and as if such “imitation” weren’t in itself a problem in trying to achieve “humility.” When Franklin encounters such dilemmas (as he does here), he escapes with a wink and a joke. </a:t>
            </a: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7344B06-5D61-4201-8303-72168E5BDE38}" type="slidenum">
              <a:rPr lang="en-US" sz="1200">
                <a:latin typeface="Calibri" pitchFamily="1" charset="0"/>
              </a:rPr>
              <a:pPr eaLnBrk="1" hangingPunct="1"/>
              <a:t>14</a:t>
            </a:fld>
            <a:endParaRPr lang="en-US" sz="1200">
              <a:latin typeface="Calibri"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hyperlink" Target="http://wwnorton.com/studyspace"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0"/>
            <a:ext cx="9144000" cy="2082800"/>
          </a:xfrm>
        </p:spPr>
        <p:txBody>
          <a:bodyPr>
            <a:normAutofit/>
          </a:bodyPr>
          <a:lstStyle>
            <a:lvl1pPr>
              <a:defRPr sz="4800">
                <a:ln>
                  <a:noFill/>
                </a:ln>
                <a:solidFill>
                  <a:schemeClr val="bg2"/>
                </a:solidFill>
                <a:latin typeface="Arial"/>
                <a:cs typeface="Aria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81600" y="6629400"/>
            <a:ext cx="3962400" cy="228600"/>
          </a:xfrm>
          <a:prstGeom prst="rect">
            <a:avLst/>
          </a:prstGeom>
          <a:noFill/>
        </p:spPr>
        <p:txBody>
          <a:bodyPr>
            <a:prstTxWarp prst="textNoShape">
              <a:avLst/>
            </a:prstTxWarp>
            <a:normAutofit/>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3" name="Content Placeholder 2"/>
          <p:cNvSpPr>
            <a:spLocks noGrp="1"/>
          </p:cNvSpPr>
          <p:nvPr>
            <p:ph idx="1"/>
          </p:nvPr>
        </p:nvSpPr>
        <p:spPr>
          <a:xfrm>
            <a:off x="457200" y="1193800"/>
            <a:ext cx="8229600" cy="5029200"/>
          </a:xfrm>
        </p:spPr>
        <p:txBody>
          <a:bodyPr anchor="ctr" anchorCtr="0"/>
          <a:lstStyle>
            <a:lvl1pPr>
              <a:defRPr>
                <a:latin typeface="Arial"/>
                <a:cs typeface="Arial"/>
              </a:defRPr>
            </a:lvl1pPr>
            <a:lvl2pPr>
              <a:defRPr sz="2600">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71438"/>
            <a:ext cx="8229600" cy="893762"/>
          </a:xfrm>
        </p:spPr>
        <p:txBody>
          <a:bodyPr anchor="t">
            <a:normAutofit/>
          </a:bodyPr>
          <a:lstStyle>
            <a:lvl1pPr>
              <a:defRPr>
                <a:solidFill>
                  <a:schemeClr val="bg1"/>
                </a:solidFill>
                <a:latin typeface="Arial"/>
                <a:cs typeface="Aria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5181600" y="6629400"/>
            <a:ext cx="3962400" cy="228600"/>
          </a:xfrm>
          <a:prstGeom prst="rect">
            <a:avLst/>
          </a:prstGeom>
          <a:noFill/>
        </p:spPr>
        <p:txBody>
          <a:bodyPr>
            <a:prstTxWarp prst="textNoShape">
              <a:avLst/>
            </a:prstTxWarp>
            <a:normAutofit/>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2" name="Title 1"/>
          <p:cNvSpPr>
            <a:spLocks noGrp="1"/>
          </p:cNvSpPr>
          <p:nvPr>
            <p:ph type="title"/>
          </p:nvPr>
        </p:nvSpPr>
        <p:spPr>
          <a:xfrm>
            <a:off x="457200" y="71438"/>
            <a:ext cx="8229600" cy="842962"/>
          </a:xfrm>
        </p:spPr>
        <p:txBody>
          <a:bodyPr anchor="t">
            <a:normAutofit/>
          </a:bodyPr>
          <a:lstStyle>
            <a:lvl1pPr>
              <a:defRPr>
                <a:solidFill>
                  <a:schemeClr val="bg1"/>
                </a:solidFill>
                <a:latin typeface="Arial"/>
                <a:cs typeface="Arial"/>
              </a:defRPr>
            </a:lvl1pPr>
          </a:lstStyle>
          <a:p>
            <a:r>
              <a:rPr lang="en-US" smtClean="0"/>
              <a:t>Click to edit Master title style</a:t>
            </a:r>
            <a:endParaRPr lang="en-US" dirty="0"/>
          </a:p>
        </p:txBody>
      </p:sp>
      <p:sp>
        <p:nvSpPr>
          <p:cNvPr id="4" name="Content Placeholder 3"/>
          <p:cNvSpPr>
            <a:spLocks noGrp="1"/>
          </p:cNvSpPr>
          <p:nvPr>
            <p:ph sz="half" idx="2"/>
          </p:nvPr>
        </p:nvSpPr>
        <p:spPr>
          <a:xfrm>
            <a:off x="254000" y="1358900"/>
            <a:ext cx="4167188" cy="4889499"/>
          </a:xfrm>
        </p:spPr>
        <p:txBody>
          <a:bodyPr/>
          <a:lstStyle>
            <a:lvl1pPr>
              <a:defRPr sz="2400">
                <a:latin typeface="Arial"/>
                <a:cs typeface="Arial"/>
              </a:defRPr>
            </a:lvl1pPr>
            <a:lvl2pPr>
              <a:defRPr sz="20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0"/>
          </p:nvPr>
        </p:nvSpPr>
        <p:spPr>
          <a:xfrm>
            <a:off x="4648200" y="1358901"/>
            <a:ext cx="4167188" cy="4889499"/>
          </a:xfrm>
        </p:spPr>
        <p:txBody>
          <a:bodyPr/>
          <a:lstStyle>
            <a:lvl1pPr>
              <a:defRPr sz="2400">
                <a:latin typeface="Arial"/>
                <a:cs typeface="Arial"/>
              </a:defRPr>
            </a:lvl1pPr>
            <a:lvl2pPr>
              <a:defRPr sz="20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3327400"/>
            <a:ext cx="4775200" cy="1588"/>
          </a:xfrm>
          <a:prstGeom prst="line">
            <a:avLst/>
          </a:prstGeom>
          <a:ln>
            <a:solidFill>
              <a:srgbClr val="9F4D56"/>
            </a:solidFill>
          </a:ln>
        </p:spPr>
        <p:style>
          <a:lnRef idx="2">
            <a:schemeClr val="accent2"/>
          </a:lnRef>
          <a:fillRef idx="0">
            <a:schemeClr val="accent2"/>
          </a:fillRef>
          <a:effectRef idx="1">
            <a:schemeClr val="accent2"/>
          </a:effectRef>
          <a:fontRef idx="minor">
            <a:schemeClr val="tx1"/>
          </a:fontRef>
        </p:style>
      </p:cxnSp>
      <p:sp>
        <p:nvSpPr>
          <p:cNvPr id="4" name="TextBox 3"/>
          <p:cNvSpPr txBox="1"/>
          <p:nvPr userDrawn="1"/>
        </p:nvSpPr>
        <p:spPr bwMode="auto">
          <a:xfrm>
            <a:off x="0" y="3657600"/>
            <a:ext cx="4800600" cy="2819400"/>
          </a:xfrm>
          <a:prstGeom prst="rect">
            <a:avLst/>
          </a:prstGeom>
          <a:noFill/>
          <a:ln w="9525">
            <a:noFill/>
            <a:miter lim="800000"/>
            <a:headEnd/>
            <a:tailEnd/>
          </a:ln>
        </p:spPr>
        <p:txBody>
          <a:bodyPr anchor="ctr">
            <a:prstTxWarp prst="textNoShape">
              <a:avLst/>
            </a:prstTxWarp>
            <a:normAutofit/>
          </a:bodyPr>
          <a:lstStyle/>
          <a:p>
            <a:pPr algn="ctr">
              <a:defRPr/>
            </a:pPr>
            <a:r>
              <a:rPr lang="en-US" sz="2000" dirty="0">
                <a:solidFill>
                  <a:srgbClr val="9F4D56"/>
                </a:solidFill>
              </a:rPr>
              <a:t>Visit the </a:t>
            </a:r>
            <a:r>
              <a:rPr lang="en-US" sz="2000" dirty="0" err="1">
                <a:solidFill>
                  <a:srgbClr val="9F4D56"/>
                </a:solidFill>
              </a:rPr>
              <a:t>StudySpace</a:t>
            </a:r>
            <a:r>
              <a:rPr lang="en-US" sz="2000" dirty="0">
                <a:solidFill>
                  <a:srgbClr val="9F4D56"/>
                </a:solidFill>
              </a:rPr>
              <a:t> at:</a:t>
            </a:r>
          </a:p>
          <a:p>
            <a:pPr algn="ctr">
              <a:defRPr/>
            </a:pPr>
            <a:r>
              <a:rPr lang="en-US" sz="2000" dirty="0">
                <a:solidFill>
                  <a:srgbClr val="9F4D56"/>
                </a:solidFill>
                <a:hlinkClick r:id="rId3"/>
              </a:rPr>
              <a:t>http://wwnorton.com/studyspace</a:t>
            </a:r>
            <a:endParaRPr lang="en-US" sz="2000" dirty="0">
              <a:solidFill>
                <a:srgbClr val="9F4D56"/>
              </a:solidFill>
            </a:endParaRPr>
          </a:p>
          <a:p>
            <a:pPr algn="ctr">
              <a:defRPr/>
            </a:pPr>
            <a:endParaRPr lang="en-US" sz="2000" dirty="0">
              <a:solidFill>
                <a:srgbClr val="9F4D56"/>
              </a:solidFill>
            </a:endParaRPr>
          </a:p>
          <a:p>
            <a:pPr algn="ctr">
              <a:defRPr/>
            </a:pPr>
            <a:r>
              <a:rPr lang="en-US" sz="2000" dirty="0">
                <a:solidFill>
                  <a:srgbClr val="9F4D56"/>
                </a:solidFill>
              </a:rPr>
              <a:t>For more learning resources, </a:t>
            </a:r>
          </a:p>
          <a:p>
            <a:pPr algn="ctr">
              <a:defRPr/>
            </a:pPr>
            <a:r>
              <a:rPr lang="en-US" sz="2000" dirty="0">
                <a:solidFill>
                  <a:srgbClr val="9F4D56"/>
                </a:solidFill>
              </a:rPr>
              <a:t>please visit the </a:t>
            </a:r>
            <a:r>
              <a:rPr lang="en-US" sz="2000" dirty="0" err="1">
                <a:solidFill>
                  <a:srgbClr val="9F4D56"/>
                </a:solidFill>
              </a:rPr>
              <a:t>StudySpace</a:t>
            </a:r>
            <a:r>
              <a:rPr lang="en-US" sz="2000" dirty="0">
                <a:solidFill>
                  <a:srgbClr val="9F4D56"/>
                </a:solidFill>
              </a:rPr>
              <a:t> site for </a:t>
            </a:r>
            <a:br>
              <a:rPr lang="en-US" sz="2000" dirty="0">
                <a:solidFill>
                  <a:srgbClr val="9F4D56"/>
                </a:solidFill>
              </a:rPr>
            </a:br>
            <a:r>
              <a:rPr lang="en-US" sz="2000" i="1" dirty="0">
                <a:solidFill>
                  <a:srgbClr val="9F4D56"/>
                </a:solidFill>
              </a:rPr>
              <a:t>The Norton Anthology </a:t>
            </a:r>
          </a:p>
          <a:p>
            <a:pPr algn="ctr">
              <a:defRPr/>
            </a:pPr>
            <a:r>
              <a:rPr lang="en-US" sz="2000" i="1" dirty="0">
                <a:solidFill>
                  <a:srgbClr val="9F4D56"/>
                </a:solidFill>
              </a:rPr>
              <a:t>of American Literature.</a:t>
            </a:r>
          </a:p>
        </p:txBody>
      </p:sp>
      <p:sp>
        <p:nvSpPr>
          <p:cNvPr id="24" name="Title 23"/>
          <p:cNvSpPr>
            <a:spLocks noGrp="1"/>
          </p:cNvSpPr>
          <p:nvPr>
            <p:ph type="title"/>
          </p:nvPr>
        </p:nvSpPr>
        <p:spPr>
          <a:xfrm>
            <a:off x="0" y="428774"/>
            <a:ext cx="4800600" cy="2771626"/>
          </a:xfrm>
        </p:spPr>
        <p:txBody>
          <a:bodyPr>
            <a:normAutofit/>
          </a:bodyPr>
          <a:lstStyle>
            <a:lvl1pPr>
              <a:defRPr sz="2400">
                <a:solidFill>
                  <a:srgbClr val="89223C"/>
                </a:solidFill>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5181600" y="6629400"/>
            <a:ext cx="3962400" cy="228600"/>
          </a:xfrm>
          <a:prstGeom prst="rect">
            <a:avLst/>
          </a:prstGeom>
          <a:noFill/>
        </p:spPr>
        <p:txBody>
          <a:bodyPr>
            <a:prstTxWarp prst="textNoShape">
              <a:avLst/>
            </a:prstTxWarp>
            <a:normAutofit/>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3" name="Picture Placeholder 2"/>
          <p:cNvSpPr>
            <a:spLocks noGrp="1"/>
          </p:cNvSpPr>
          <p:nvPr>
            <p:ph type="pic" idx="1"/>
          </p:nvPr>
        </p:nvSpPr>
        <p:spPr>
          <a:xfrm>
            <a:off x="819150" y="165100"/>
            <a:ext cx="7505700" cy="54990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0" y="5875338"/>
            <a:ext cx="9144000" cy="601662"/>
          </a:xfrm>
          <a:solidFill>
            <a:schemeClr val="bg2"/>
          </a:solidFill>
          <a:ln w="0" cap="flat" cmpd="sng" algn="ctr">
            <a:noFill/>
            <a:prstDash val="solid"/>
            <a:miter lim="800000"/>
            <a:headEnd type="none" w="med" len="med"/>
            <a:tailEnd type="none" w="med" len="med"/>
          </a:ln>
        </p:spPr>
        <p:txBody>
          <a:bodyPr anchor="ctr">
            <a:normAutofit/>
          </a:bodyPr>
          <a:lstStyle>
            <a:lvl1pPr marL="0" indent="0" algn="ctr">
              <a:buNone/>
              <a:defRPr sz="2000">
                <a:solidFill>
                  <a:srgbClr val="953735"/>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74F5A7-028A-4546-85FE-25358F5A622F}" type="datetime1">
              <a:rPr lang="en-US"/>
              <a:pPr>
                <a:defRPr/>
              </a:pPr>
              <a:t>2/15/17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1A57C4-EA57-3D42-A8AC-5EE53EED54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69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5C97A3B-EF43-DD45-A1D0-1298B1BF4FE1}" type="datetime1">
              <a:rPr lang="en-US"/>
              <a:pPr>
                <a:defRPr/>
              </a:pPr>
              <a:t>2/15/17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2674133-2DC2-0D41-9C02-3F32BE7745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0" r:id="rId7"/>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p:spPr>
        <p:txBody>
          <a:bodyPr/>
          <a:lstStyle/>
          <a:p>
            <a:pPr>
              <a:lnSpc>
                <a:spcPct val="90000"/>
              </a:lnSpc>
            </a:pPr>
            <a:r>
              <a:rPr lang="en-US" dirty="0" smtClean="0"/>
              <a:t>Philosophical</a:t>
            </a:r>
          </a:p>
          <a:p>
            <a:pPr lvl="1">
              <a:lnSpc>
                <a:spcPct val="90000"/>
              </a:lnSpc>
            </a:pPr>
            <a:r>
              <a:rPr lang="en-US" sz="2400" dirty="0" smtClean="0"/>
              <a:t>Enlightenment thinkers debunk many traditional ideas, including divine right of kings</a:t>
            </a:r>
          </a:p>
          <a:p>
            <a:pPr>
              <a:lnSpc>
                <a:spcPct val="90000"/>
              </a:lnSpc>
            </a:pPr>
            <a:r>
              <a:rPr lang="en-US" dirty="0" smtClean="0"/>
              <a:t>Legal</a:t>
            </a:r>
          </a:p>
          <a:p>
            <a:pPr lvl="1">
              <a:lnSpc>
                <a:spcPct val="90000"/>
              </a:lnSpc>
            </a:pPr>
            <a:r>
              <a:rPr lang="en-US" sz="2400" dirty="0" smtClean="0"/>
              <a:t>British declaratory Act 1766</a:t>
            </a:r>
          </a:p>
          <a:p>
            <a:pPr lvl="1">
              <a:lnSpc>
                <a:spcPct val="90000"/>
              </a:lnSpc>
            </a:pPr>
            <a:r>
              <a:rPr lang="en-US" sz="2400" dirty="0" smtClean="0"/>
              <a:t>Local governments/elections could be declared null</a:t>
            </a:r>
          </a:p>
          <a:p>
            <a:pPr lvl="1">
              <a:lnSpc>
                <a:spcPct val="90000"/>
              </a:lnSpc>
            </a:pPr>
            <a:r>
              <a:rPr lang="en-US" sz="2400" dirty="0" smtClean="0"/>
              <a:t>No representation in Parliament in England</a:t>
            </a:r>
          </a:p>
          <a:p>
            <a:pPr>
              <a:lnSpc>
                <a:spcPct val="90000"/>
              </a:lnSpc>
            </a:pPr>
            <a:r>
              <a:rPr lang="en-US" dirty="0" smtClean="0"/>
              <a:t>Practical</a:t>
            </a:r>
          </a:p>
          <a:p>
            <a:pPr lvl="1">
              <a:lnSpc>
                <a:spcPct val="90000"/>
              </a:lnSpc>
            </a:pPr>
            <a:r>
              <a:rPr lang="en-US" sz="2400" dirty="0" smtClean="0"/>
              <a:t>Harassment by British soldiers who forced people to house &amp; feed them</a:t>
            </a:r>
          </a:p>
          <a:p>
            <a:pPr lvl="2">
              <a:lnSpc>
                <a:spcPct val="90000"/>
              </a:lnSpc>
            </a:pPr>
            <a:r>
              <a:rPr lang="en-US" sz="2200" dirty="0" smtClean="0"/>
              <a:t>Boston Massacre 1770</a:t>
            </a:r>
          </a:p>
          <a:p>
            <a:pPr lvl="1">
              <a:lnSpc>
                <a:spcPct val="90000"/>
              </a:lnSpc>
            </a:pPr>
            <a:r>
              <a:rPr lang="en-US" sz="2400" dirty="0" smtClean="0"/>
              <a:t>Taxes </a:t>
            </a:r>
            <a:r>
              <a:rPr lang="en-US" sz="2400" dirty="0" smtClean="0"/>
              <a:t>&amp; trade </a:t>
            </a:r>
            <a:r>
              <a:rPr lang="en-US" sz="2400" dirty="0" smtClean="0"/>
              <a:t>restrictions</a:t>
            </a:r>
          </a:p>
          <a:p>
            <a:pPr lvl="2">
              <a:lnSpc>
                <a:spcPct val="90000"/>
              </a:lnSpc>
            </a:pPr>
            <a:r>
              <a:rPr lang="en-US" sz="2200" dirty="0" smtClean="0"/>
              <a:t>Tea party 1773</a:t>
            </a:r>
          </a:p>
          <a:p>
            <a:pPr lvl="1"/>
            <a:endParaRPr lang="en-US" dirty="0"/>
          </a:p>
        </p:txBody>
      </p:sp>
      <p:sp>
        <p:nvSpPr>
          <p:cNvPr id="3" name="Title 2"/>
          <p:cNvSpPr>
            <a:spLocks noGrp="1"/>
          </p:cNvSpPr>
          <p:nvPr>
            <p:ph type="title"/>
          </p:nvPr>
        </p:nvSpPr>
        <p:spPr/>
        <p:txBody>
          <a:bodyPr/>
          <a:lstStyle/>
          <a:p>
            <a:r>
              <a:rPr lang="en-US" dirty="0" smtClean="0"/>
              <a:t>What sparked the revolution?</a:t>
            </a:r>
            <a:endParaRPr lang="en-US" dirty="0"/>
          </a:p>
        </p:txBody>
      </p:sp>
    </p:spTree>
    <p:extLst>
      <p:ext uri="{BB962C8B-B14F-4D97-AF65-F5344CB8AC3E}">
        <p14:creationId xmlns:p14="http://schemas.microsoft.com/office/powerpoint/2010/main" val="162036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E:\Images\06 Benjamin Franklin uploaded\33a_Granger_003945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295400"/>
            <a:ext cx="6050378" cy="5220968"/>
          </a:xfrm>
        </p:spPr>
      </p:pic>
      <p:sp>
        <p:nvSpPr>
          <p:cNvPr id="21506" name="Title 1"/>
          <p:cNvSpPr>
            <a:spLocks noGrp="1"/>
          </p:cNvSpPr>
          <p:nvPr>
            <p:ph type="title"/>
          </p:nvPr>
        </p:nvSpPr>
        <p:spPr/>
        <p:txBody>
          <a:bodyPr>
            <a:noAutofit/>
          </a:bodyPr>
          <a:lstStyle/>
          <a:p>
            <a:r>
              <a:rPr lang="en-US" sz="3600" i="1" dirty="0" smtClean="0"/>
              <a:t>Poor Richard’s Almanac </a:t>
            </a:r>
            <a:br>
              <a:rPr lang="en-US" sz="3600" i="1" dirty="0" smtClean="0"/>
            </a:br>
            <a:r>
              <a:rPr lang="en-US" sz="2800" i="1" dirty="0" smtClean="0"/>
              <a:t>Started 1733</a:t>
            </a:r>
          </a:p>
        </p:txBody>
      </p:sp>
    </p:spTree>
    <p:extLst>
      <p:ext uri="{BB962C8B-B14F-4D97-AF65-F5344CB8AC3E}">
        <p14:creationId xmlns:p14="http://schemas.microsoft.com/office/powerpoint/2010/main" val="28816885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E:\Images\06 Benjamin Franklin uploaded\32a_Granger_006728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46549" y="1295400"/>
            <a:ext cx="6450902" cy="5105401"/>
          </a:xfrm>
        </p:spPr>
      </p:pic>
      <p:sp>
        <p:nvSpPr>
          <p:cNvPr id="23554" name="Title 1"/>
          <p:cNvSpPr>
            <a:spLocks noGrp="1"/>
          </p:cNvSpPr>
          <p:nvPr>
            <p:ph type="title"/>
          </p:nvPr>
        </p:nvSpPr>
        <p:spPr/>
        <p:txBody>
          <a:bodyPr/>
          <a:lstStyle/>
          <a:p>
            <a:r>
              <a:rPr lang="en-US" smtClean="0"/>
              <a:t>Franklin the Inventor</a:t>
            </a:r>
          </a:p>
        </p:txBody>
      </p:sp>
    </p:spTree>
    <p:extLst>
      <p:ext uri="{BB962C8B-B14F-4D97-AF65-F5344CB8AC3E}">
        <p14:creationId xmlns:p14="http://schemas.microsoft.com/office/powerpoint/2010/main" val="30283125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E:\Images\06 Benjamin Franklin uploaded\32_Getty_5124608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07158" y="1295400"/>
            <a:ext cx="7729683" cy="5207000"/>
          </a:xfrm>
        </p:spPr>
      </p:pic>
      <p:sp>
        <p:nvSpPr>
          <p:cNvPr id="25602" name="Title 1"/>
          <p:cNvSpPr>
            <a:spLocks noGrp="1"/>
          </p:cNvSpPr>
          <p:nvPr>
            <p:ph type="title"/>
          </p:nvPr>
        </p:nvSpPr>
        <p:spPr/>
        <p:txBody>
          <a:bodyPr/>
          <a:lstStyle/>
          <a:p>
            <a:r>
              <a:rPr lang="en-US" smtClean="0"/>
              <a:t>Franklin the Inventor</a:t>
            </a:r>
          </a:p>
        </p:txBody>
      </p:sp>
    </p:spTree>
    <p:extLst>
      <p:ext uri="{BB962C8B-B14F-4D97-AF65-F5344CB8AC3E}">
        <p14:creationId xmlns:p14="http://schemas.microsoft.com/office/powerpoint/2010/main" val="22167702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74715" y="1371600"/>
            <a:ext cx="7594569" cy="4995803"/>
          </a:xfrm>
        </p:spPr>
      </p:pic>
      <p:sp>
        <p:nvSpPr>
          <p:cNvPr id="29698" name="Title 1"/>
          <p:cNvSpPr>
            <a:spLocks noGrp="1"/>
          </p:cNvSpPr>
          <p:nvPr>
            <p:ph type="title"/>
          </p:nvPr>
        </p:nvSpPr>
        <p:spPr/>
        <p:txBody>
          <a:bodyPr/>
          <a:lstStyle/>
          <a:p>
            <a:r>
              <a:rPr lang="en-US" smtClean="0"/>
              <a:t>Franklin the Statesman</a:t>
            </a:r>
          </a:p>
        </p:txBody>
      </p:sp>
    </p:spTree>
    <p:extLst>
      <p:ext uri="{BB962C8B-B14F-4D97-AF65-F5344CB8AC3E}">
        <p14:creationId xmlns:p14="http://schemas.microsoft.com/office/powerpoint/2010/main" val="21299398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lstStyle/>
          <a:p>
            <a:pPr marL="0" indent="0" algn="ctr">
              <a:spcBef>
                <a:spcPts val="300"/>
              </a:spcBef>
              <a:buNone/>
            </a:pPr>
            <a:r>
              <a:rPr lang="en-US" sz="1800" dirty="0" smtClean="0"/>
              <a:t>1. TEMPERANCE.</a:t>
            </a:r>
          </a:p>
          <a:p>
            <a:pPr marL="0" indent="0" algn="ctr">
              <a:spcBef>
                <a:spcPts val="300"/>
              </a:spcBef>
              <a:buNone/>
            </a:pPr>
            <a:r>
              <a:rPr lang="en-US" sz="1800" dirty="0" smtClean="0"/>
              <a:t>Eat not to Dullness. Drink not to Elevation.</a:t>
            </a:r>
          </a:p>
          <a:p>
            <a:pPr marL="0" indent="0" algn="ctr">
              <a:spcBef>
                <a:spcPts val="300"/>
              </a:spcBef>
              <a:buNone/>
            </a:pPr>
            <a:r>
              <a:rPr lang="en-US" sz="1800" dirty="0" smtClean="0"/>
              <a:t>2. SILENCE.</a:t>
            </a:r>
          </a:p>
          <a:p>
            <a:pPr marL="0" indent="0" algn="ctr">
              <a:spcBef>
                <a:spcPts val="300"/>
              </a:spcBef>
              <a:buNone/>
            </a:pPr>
            <a:r>
              <a:rPr lang="en-US" sz="1800" dirty="0" smtClean="0"/>
              <a:t>Speak not but what may benefit others or yourself. Avoiding trifling Conversation.</a:t>
            </a:r>
          </a:p>
          <a:p>
            <a:pPr marL="0" indent="0" algn="ctr">
              <a:spcBef>
                <a:spcPts val="300"/>
              </a:spcBef>
              <a:buNone/>
            </a:pPr>
            <a:r>
              <a:rPr lang="en-US" sz="1800" dirty="0" smtClean="0"/>
              <a:t> . . . . . </a:t>
            </a:r>
          </a:p>
          <a:p>
            <a:pPr marL="0" indent="0" algn="ctr">
              <a:spcBef>
                <a:spcPts val="300"/>
              </a:spcBef>
              <a:buNone/>
            </a:pPr>
            <a:r>
              <a:rPr lang="en-US" sz="1800" dirty="0" smtClean="0"/>
              <a:t>5. FRUGALITY.</a:t>
            </a:r>
          </a:p>
          <a:p>
            <a:pPr marL="0" indent="0" algn="ctr">
              <a:spcBef>
                <a:spcPts val="300"/>
              </a:spcBef>
              <a:buNone/>
            </a:pPr>
            <a:r>
              <a:rPr lang="en-US" sz="1800" dirty="0" smtClean="0"/>
              <a:t>Make no Expense but to do good to others or yourself: i.e., Waste nothing.</a:t>
            </a:r>
          </a:p>
          <a:p>
            <a:pPr marL="0" indent="0" algn="ctr">
              <a:spcBef>
                <a:spcPts val="300"/>
              </a:spcBef>
              <a:buNone/>
            </a:pPr>
            <a:r>
              <a:rPr lang="en-US" sz="1800" dirty="0" smtClean="0"/>
              <a:t>6. INDUSTRY.</a:t>
            </a:r>
          </a:p>
          <a:p>
            <a:pPr marL="0" indent="0" algn="ctr">
              <a:spcBef>
                <a:spcPts val="300"/>
              </a:spcBef>
              <a:buNone/>
            </a:pPr>
            <a:r>
              <a:rPr lang="en-US" sz="1800" dirty="0" smtClean="0"/>
              <a:t>Lose no Time. Be always </a:t>
            </a:r>
            <a:r>
              <a:rPr lang="en-US" sz="1800" dirty="0" err="1" smtClean="0"/>
              <a:t>employ’d</a:t>
            </a:r>
            <a:r>
              <a:rPr lang="en-US" sz="1800" dirty="0" smtClean="0"/>
              <a:t> in something useful. Cut off all unnecessary Actions.</a:t>
            </a:r>
          </a:p>
          <a:p>
            <a:pPr marL="0" indent="0" algn="ctr">
              <a:spcBef>
                <a:spcPts val="300"/>
              </a:spcBef>
              <a:buNone/>
            </a:pPr>
            <a:r>
              <a:rPr lang="en-US" sz="1800" dirty="0" smtClean="0"/>
              <a:t>. . . . . </a:t>
            </a:r>
          </a:p>
          <a:p>
            <a:pPr marL="0" indent="0" algn="ctr">
              <a:spcBef>
                <a:spcPts val="300"/>
              </a:spcBef>
              <a:buNone/>
            </a:pPr>
            <a:r>
              <a:rPr lang="en-US" sz="1800" dirty="0" smtClean="0"/>
              <a:t>12. CHASTITY.</a:t>
            </a:r>
          </a:p>
          <a:p>
            <a:pPr marL="0" indent="0" algn="ctr">
              <a:spcBef>
                <a:spcPts val="300"/>
              </a:spcBef>
              <a:buNone/>
            </a:pPr>
            <a:r>
              <a:rPr lang="en-US" sz="1800" dirty="0" smtClean="0"/>
              <a:t>Rarely use Venery but for Health or Offspring; Never to Dullness, Weakness, or the Injury of your own or another’s Peace or Reputation.</a:t>
            </a:r>
          </a:p>
          <a:p>
            <a:pPr marL="0" indent="0" algn="ctr">
              <a:spcBef>
                <a:spcPts val="300"/>
              </a:spcBef>
              <a:buNone/>
            </a:pPr>
            <a:r>
              <a:rPr lang="en-US" sz="1800" dirty="0" smtClean="0"/>
              <a:t>13. HUMILITY.</a:t>
            </a:r>
          </a:p>
          <a:p>
            <a:pPr marL="0" indent="0" algn="ctr">
              <a:spcBef>
                <a:spcPts val="300"/>
              </a:spcBef>
              <a:buNone/>
            </a:pPr>
            <a:r>
              <a:rPr lang="en-US" sz="1800" dirty="0" smtClean="0"/>
              <a:t>Imitate Jesus and Socrates.</a:t>
            </a:r>
          </a:p>
        </p:txBody>
      </p:sp>
      <p:sp>
        <p:nvSpPr>
          <p:cNvPr id="31746" name="Title 1"/>
          <p:cNvSpPr>
            <a:spLocks noGrp="1"/>
          </p:cNvSpPr>
          <p:nvPr>
            <p:ph type="title"/>
          </p:nvPr>
        </p:nvSpPr>
        <p:spPr/>
        <p:txBody>
          <a:bodyPr/>
          <a:lstStyle/>
          <a:p>
            <a:r>
              <a:rPr lang="en-US" i="1" dirty="0" smtClean="0"/>
              <a:t>The Autobiography</a:t>
            </a:r>
          </a:p>
        </p:txBody>
      </p:sp>
    </p:spTree>
    <p:extLst>
      <p:ext uri="{BB962C8B-B14F-4D97-AF65-F5344CB8AC3E}">
        <p14:creationId xmlns:p14="http://schemas.microsoft.com/office/powerpoint/2010/main" val="844208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marL="0" indent="0">
              <a:buNone/>
            </a:pPr>
            <a:r>
              <a:rPr lang="en-US" dirty="0" smtClean="0"/>
              <a:t>“I made a little Book in which I allotted a Page for each of the Virtues. . . . marking the Beginning of each Line with the first Letter of one of the Virtues, on which Line and in its proper Column I might mark by a little black Spot every Fault I found upon Examination, to have been committed respecting that Virtue upon that Day.”</a:t>
            </a:r>
          </a:p>
        </p:txBody>
      </p:sp>
      <p:sp>
        <p:nvSpPr>
          <p:cNvPr id="33794" name="Title 1"/>
          <p:cNvSpPr>
            <a:spLocks noGrp="1"/>
          </p:cNvSpPr>
          <p:nvPr>
            <p:ph type="title"/>
          </p:nvPr>
        </p:nvSpPr>
        <p:spPr/>
        <p:txBody>
          <a:bodyPr/>
          <a:lstStyle/>
          <a:p>
            <a:r>
              <a:rPr lang="en-US" i="1" dirty="0" smtClean="0"/>
              <a:t>The Autobiography</a:t>
            </a:r>
          </a:p>
        </p:txBody>
      </p:sp>
    </p:spTree>
    <p:extLst>
      <p:ext uri="{BB962C8B-B14F-4D97-AF65-F5344CB8AC3E}">
        <p14:creationId xmlns:p14="http://schemas.microsoft.com/office/powerpoint/2010/main" val="37779934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marL="0" indent="0">
              <a:buNone/>
            </a:pPr>
            <a:r>
              <a:rPr lang="en-US" dirty="0" smtClean="0"/>
              <a:t>“I grew fond of her Company, and being at this time under no Religious Restraints, and presuming on my Importance to her, I attempted Familiarities, (another Erratum) which she </a:t>
            </a:r>
            <a:r>
              <a:rPr lang="en-US" dirty="0" err="1" smtClean="0"/>
              <a:t>repuls’d</a:t>
            </a:r>
            <a:r>
              <a:rPr lang="en-US" dirty="0" smtClean="0"/>
              <a:t> with a proper Resentment, and acquainted him with my Behavior.”</a:t>
            </a:r>
          </a:p>
          <a:p>
            <a:pPr marL="0" indent="0">
              <a:buNone/>
            </a:pPr>
            <a:r>
              <a:rPr lang="en-US" dirty="0" smtClean="0"/>
              <a:t>“Mr. Vernon about this time put me in mind of the Debt I </a:t>
            </a:r>
            <a:r>
              <a:rPr lang="en-US" dirty="0" err="1" smtClean="0"/>
              <a:t>ow’d</a:t>
            </a:r>
            <a:r>
              <a:rPr lang="en-US" dirty="0" smtClean="0"/>
              <a:t> him: but did not press me. . . . as soon as I was able I paid the Principal with Interest and many Thanks. So that Erratum was in some degree corrected.”</a:t>
            </a:r>
          </a:p>
        </p:txBody>
      </p:sp>
      <p:sp>
        <p:nvSpPr>
          <p:cNvPr id="35842" name="Title 1"/>
          <p:cNvSpPr>
            <a:spLocks noGrp="1"/>
          </p:cNvSpPr>
          <p:nvPr>
            <p:ph type="title"/>
          </p:nvPr>
        </p:nvSpPr>
        <p:spPr/>
        <p:txBody>
          <a:bodyPr/>
          <a:lstStyle/>
          <a:p>
            <a:r>
              <a:rPr lang="en-US" i="1" dirty="0" smtClean="0"/>
              <a:t>The Autobiography</a:t>
            </a:r>
          </a:p>
        </p:txBody>
      </p:sp>
    </p:spTree>
    <p:extLst>
      <p:ext uri="{BB962C8B-B14F-4D97-AF65-F5344CB8AC3E}">
        <p14:creationId xmlns:p14="http://schemas.microsoft.com/office/powerpoint/2010/main" val="21027309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do you see in Franklin that reminds you of Enlightenment ideals? In </a:t>
            </a:r>
            <a:r>
              <a:rPr lang="en-US" dirty="0"/>
              <a:t>what ways does he adapt what he calls the “Age of Experiments” to political and personal life</a:t>
            </a:r>
            <a:r>
              <a:rPr lang="en-US" dirty="0" smtClean="0"/>
              <a:t>?</a:t>
            </a:r>
          </a:p>
          <a:p>
            <a:r>
              <a:rPr lang="en-US" dirty="0" smtClean="0"/>
              <a:t>Is there something about his list of virtues and focus on service that harkens back to Puritans?</a:t>
            </a:r>
            <a:endParaRPr lang="en-US" dirty="0"/>
          </a:p>
          <a:p>
            <a:endParaRPr lang="en-US" dirty="0"/>
          </a:p>
        </p:txBody>
      </p:sp>
      <p:sp>
        <p:nvSpPr>
          <p:cNvPr id="3" name="Title 2"/>
          <p:cNvSpPr>
            <a:spLocks noGrp="1"/>
          </p:cNvSpPr>
          <p:nvPr>
            <p:ph type="title"/>
          </p:nvPr>
        </p:nvSpPr>
        <p:spPr/>
        <p:txBody>
          <a:bodyPr/>
          <a:lstStyle/>
          <a:p>
            <a:r>
              <a:rPr lang="en-US" dirty="0" smtClean="0"/>
              <a:t>Franklin in context</a:t>
            </a:r>
            <a:endParaRPr lang="en-US" dirty="0"/>
          </a:p>
        </p:txBody>
      </p:sp>
    </p:spTree>
    <p:extLst>
      <p:ext uri="{BB962C8B-B14F-4D97-AF65-F5344CB8AC3E}">
        <p14:creationId xmlns:p14="http://schemas.microsoft.com/office/powerpoint/2010/main" val="424990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10px-Boston_Massacre_high-res.jpg"/>
          <p:cNvPicPr>
            <a:picLocks noGrp="1" noChangeAspect="1"/>
          </p:cNvPicPr>
          <p:nvPr>
            <p:ph idx="1"/>
          </p:nvPr>
        </p:nvPicPr>
        <p:blipFill>
          <a:blip r:embed="rId3">
            <a:extLst>
              <a:ext uri="{28A0092B-C50C-407E-A947-70E740481C1C}">
                <a14:useLocalDpi xmlns:a14="http://schemas.microsoft.com/office/drawing/2010/main" val="0"/>
              </a:ext>
            </a:extLst>
          </a:blip>
          <a:srcRect t="24028" b="24028"/>
          <a:stretch>
            <a:fillRect/>
          </a:stretch>
        </p:blipFill>
        <p:spPr/>
      </p:pic>
      <p:sp>
        <p:nvSpPr>
          <p:cNvPr id="3" name="Title 2"/>
          <p:cNvSpPr>
            <a:spLocks noGrp="1"/>
          </p:cNvSpPr>
          <p:nvPr>
            <p:ph type="title"/>
          </p:nvPr>
        </p:nvSpPr>
        <p:spPr/>
        <p:txBody>
          <a:bodyPr/>
          <a:lstStyle/>
          <a:p>
            <a:r>
              <a:rPr lang="en-US" dirty="0" smtClean="0"/>
              <a:t>Boston Massacre 1770</a:t>
            </a:r>
            <a:endParaRPr lang="en-US" dirty="0"/>
          </a:p>
        </p:txBody>
      </p:sp>
      <p:sp>
        <p:nvSpPr>
          <p:cNvPr id="5" name="TextBox 4"/>
          <p:cNvSpPr txBox="1"/>
          <p:nvPr/>
        </p:nvSpPr>
        <p:spPr bwMode="auto">
          <a:xfrm>
            <a:off x="6867399" y="568193"/>
            <a:ext cx="914400" cy="9144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200774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75px-Boston_Tea_Party_Currier_colored.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820" r="691" b="126"/>
          <a:stretch/>
        </p:blipFill>
        <p:spPr>
          <a:xfrm>
            <a:off x="551396" y="1193800"/>
            <a:ext cx="8135403" cy="5022894"/>
          </a:xfrm>
        </p:spPr>
      </p:pic>
      <p:sp>
        <p:nvSpPr>
          <p:cNvPr id="3" name="Title 2"/>
          <p:cNvSpPr>
            <a:spLocks noGrp="1"/>
          </p:cNvSpPr>
          <p:nvPr>
            <p:ph type="title"/>
          </p:nvPr>
        </p:nvSpPr>
        <p:spPr/>
        <p:txBody>
          <a:bodyPr/>
          <a:lstStyle/>
          <a:p>
            <a:r>
              <a:rPr lang="en-US" dirty="0" smtClean="0"/>
              <a:t>Boston Tea Party 1773</a:t>
            </a:r>
            <a:endParaRPr lang="en-US" dirty="0"/>
          </a:p>
        </p:txBody>
      </p:sp>
    </p:spTree>
    <p:extLst>
      <p:ext uri="{BB962C8B-B14F-4D97-AF65-F5344CB8AC3E}">
        <p14:creationId xmlns:p14="http://schemas.microsoft.com/office/powerpoint/2010/main" val="426975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Thomas Paine</a:t>
            </a:r>
            <a:endParaRPr lang="en-US" dirty="0"/>
          </a:p>
        </p:txBody>
      </p:sp>
      <p:pic>
        <p:nvPicPr>
          <p:cNvPr id="4" name="Picture 3" descr="Paine_Thoma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2758794"/>
            <a:ext cx="3162474" cy="4099206"/>
          </a:xfrm>
          <a:prstGeom prst="rect">
            <a:avLst/>
          </a:prstGeom>
        </p:spPr>
      </p:pic>
      <p:sp>
        <p:nvSpPr>
          <p:cNvPr id="2" name="Content Placeholder 1"/>
          <p:cNvSpPr>
            <a:spLocks noGrp="1"/>
          </p:cNvSpPr>
          <p:nvPr>
            <p:ph idx="1"/>
          </p:nvPr>
        </p:nvSpPr>
        <p:spPr/>
        <p:txBody>
          <a:bodyPr anchor="t"/>
          <a:lstStyle/>
          <a:p>
            <a:pPr algn="dist"/>
            <a:r>
              <a:rPr lang="en-US" dirty="0" smtClean="0"/>
              <a:t>John Adams said</a:t>
            </a:r>
            <a:r>
              <a:rPr lang="en-US" dirty="0"/>
              <a:t>, "Without the pen of the author of </a:t>
            </a:r>
            <a:r>
              <a:rPr lang="en-US" i="1" dirty="0"/>
              <a:t>Common Sense</a:t>
            </a:r>
            <a:r>
              <a:rPr lang="en-US" dirty="0"/>
              <a:t>, the sword of Washington would have been raised in vain</a:t>
            </a:r>
            <a:r>
              <a:rPr lang="en-US" dirty="0" smtClean="0"/>
              <a:t>.”</a:t>
            </a:r>
          </a:p>
          <a:p>
            <a:pPr marL="0" indent="0">
              <a:buNone/>
            </a:pPr>
            <a:endParaRPr lang="en-US" dirty="0"/>
          </a:p>
        </p:txBody>
      </p:sp>
    </p:spTree>
    <p:extLst>
      <p:ext uri="{BB962C8B-B14F-4D97-AF65-F5344CB8AC3E}">
        <p14:creationId xmlns:p14="http://schemas.microsoft.com/office/powerpoint/2010/main" val="49935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Key moments in Paine’s Bio</a:t>
            </a:r>
            <a:endParaRPr lang="en-US" dirty="0"/>
          </a:p>
        </p:txBody>
      </p:sp>
      <p:sp>
        <p:nvSpPr>
          <p:cNvPr id="5" name="Content Placeholder 4"/>
          <p:cNvSpPr>
            <a:spLocks noGrp="1"/>
          </p:cNvSpPr>
          <p:nvPr>
            <p:ph idx="1"/>
          </p:nvPr>
        </p:nvSpPr>
        <p:spPr>
          <a:xfrm>
            <a:off x="533400" y="1778000"/>
            <a:ext cx="8229600" cy="4699000"/>
          </a:xfrm>
        </p:spPr>
        <p:txBody>
          <a:bodyPr anchor="ctr"/>
          <a:lstStyle/>
          <a:p>
            <a:r>
              <a:rPr lang="en-US" sz="2000" dirty="0" smtClean="0"/>
              <a:t>Born 1737</a:t>
            </a:r>
            <a:r>
              <a:rPr lang="en-US" sz="2000" smtClean="0"/>
              <a:t>, the </a:t>
            </a:r>
            <a:r>
              <a:rPr lang="en-US" sz="2000" dirty="0"/>
              <a:t>p</a:t>
            </a:r>
            <a:r>
              <a:rPr lang="en-US" sz="2000" smtClean="0"/>
              <a:t>oor </a:t>
            </a:r>
            <a:r>
              <a:rPr lang="en-US" sz="2000" dirty="0" smtClean="0"/>
              <a:t>son of a </a:t>
            </a:r>
            <a:r>
              <a:rPr lang="en-US" sz="2000" dirty="0" err="1" smtClean="0"/>
              <a:t>corsetmaker</a:t>
            </a:r>
            <a:r>
              <a:rPr lang="en-US" sz="2000" dirty="0" smtClean="0"/>
              <a:t> in England </a:t>
            </a:r>
          </a:p>
          <a:p>
            <a:pPr lvl="1"/>
            <a:r>
              <a:rPr lang="en-US" sz="1800" dirty="0" smtClean="0"/>
              <a:t>Runs away as a teenager, but comes back and goes to work on the corsets &amp; later works for the gov’t as a tax collector.</a:t>
            </a:r>
          </a:p>
          <a:p>
            <a:pPr lvl="1"/>
            <a:r>
              <a:rPr lang="en-US" sz="1800" dirty="0" smtClean="0"/>
              <a:t>Gets married, she dies in childbirth</a:t>
            </a:r>
          </a:p>
          <a:p>
            <a:pPr lvl="1"/>
            <a:r>
              <a:rPr lang="en-US" sz="1800" dirty="0" smtClean="0"/>
              <a:t>Remarries, later divorced (maybe due to indiscretions)</a:t>
            </a:r>
          </a:p>
          <a:p>
            <a:r>
              <a:rPr lang="en-US" sz="2000" dirty="0" smtClean="0"/>
              <a:t>Arrives in America 1774, age 37 with a letter recommending him to Ben Franklin</a:t>
            </a:r>
          </a:p>
          <a:p>
            <a:pPr lvl="1"/>
            <a:r>
              <a:rPr lang="en-US" sz="2000" dirty="0" smtClean="0"/>
              <a:t>Franklin puts him to work as a journalist</a:t>
            </a:r>
          </a:p>
          <a:p>
            <a:pPr lvl="1"/>
            <a:r>
              <a:rPr lang="en-US" sz="2000" dirty="0" smtClean="0"/>
              <a:t>Volunteered in the revolutionary army</a:t>
            </a:r>
          </a:p>
          <a:p>
            <a:pPr lvl="1"/>
            <a:r>
              <a:rPr lang="en-US" sz="2000" dirty="0" smtClean="0"/>
              <a:t>Got donations and loans from France to fund the revolution (French king hated England)</a:t>
            </a:r>
          </a:p>
          <a:p>
            <a:r>
              <a:rPr lang="en-US" sz="2000" dirty="0" smtClean="0"/>
              <a:t>Floundered later in life</a:t>
            </a:r>
          </a:p>
          <a:p>
            <a:pPr lvl="1"/>
            <a:r>
              <a:rPr lang="en-US" sz="2000" dirty="0" smtClean="0"/>
              <a:t>Harshly criticized Christianity in a very devout time</a:t>
            </a:r>
          </a:p>
          <a:p>
            <a:pPr lvl="2"/>
            <a:r>
              <a:rPr lang="en-US" sz="1800" dirty="0" smtClean="0"/>
              <a:t>7 people came to his funeral &amp; nobody knows where his bones are</a:t>
            </a:r>
          </a:p>
          <a:p>
            <a:endParaRPr lang="en-US" dirty="0" smtClean="0"/>
          </a:p>
          <a:p>
            <a:endParaRPr lang="en-US" dirty="0"/>
          </a:p>
        </p:txBody>
      </p:sp>
    </p:spTree>
    <p:extLst>
      <p:ext uri="{BB962C8B-B14F-4D97-AF65-F5344CB8AC3E}">
        <p14:creationId xmlns:p14="http://schemas.microsoft.com/office/powerpoint/2010/main" val="92603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Political: </a:t>
            </a:r>
          </a:p>
          <a:p>
            <a:pPr lvl="1"/>
            <a:r>
              <a:rPr lang="en-US" sz="2400" dirty="0" smtClean="0"/>
              <a:t>A </a:t>
            </a:r>
            <a:r>
              <a:rPr lang="en-US" sz="2400" dirty="0"/>
              <a:t>utopian image of an egalitarian, republican </a:t>
            </a:r>
            <a:r>
              <a:rPr lang="en-US" sz="2400" dirty="0" smtClean="0"/>
              <a:t>society</a:t>
            </a:r>
          </a:p>
          <a:p>
            <a:pPr lvl="2"/>
            <a:r>
              <a:rPr lang="en-US" sz="2200" dirty="0" smtClean="0"/>
              <a:t>combined </a:t>
            </a:r>
            <a:r>
              <a:rPr lang="en-US" sz="2200" dirty="0"/>
              <a:t>civic republicanism, belief in the inevitably of scientific and social progress and commitment to free markets and liberty </a:t>
            </a:r>
            <a:endParaRPr lang="en-US" sz="2200" dirty="0" smtClean="0"/>
          </a:p>
          <a:p>
            <a:pPr lvl="2"/>
            <a:r>
              <a:rPr lang="en-US" sz="2200" dirty="0" smtClean="0"/>
              <a:t>Envisioned a </a:t>
            </a:r>
            <a:r>
              <a:rPr lang="en-US" sz="2200" dirty="0"/>
              <a:t>society based on the common good and </a:t>
            </a:r>
            <a:r>
              <a:rPr lang="en-US" sz="2200" dirty="0" smtClean="0"/>
              <a:t>individualism </a:t>
            </a:r>
          </a:p>
          <a:p>
            <a:r>
              <a:rPr lang="en-US" sz="2400" dirty="0" smtClean="0"/>
              <a:t>Religious:</a:t>
            </a:r>
          </a:p>
          <a:p>
            <a:pPr lvl="1"/>
            <a:r>
              <a:rPr lang="en-US" sz="2000" dirty="0" smtClean="0"/>
              <a:t>“All </a:t>
            </a:r>
            <a:r>
              <a:rPr lang="en-US" sz="2000" dirty="0"/>
              <a:t>national institutions of </a:t>
            </a:r>
            <a:r>
              <a:rPr lang="en-US" sz="2000" dirty="0" smtClean="0"/>
              <a:t>churches . . . appear </a:t>
            </a:r>
            <a:r>
              <a:rPr lang="en-US" sz="2000" dirty="0"/>
              <a:t>to me no other than human inventions, set up to terrify and enslave mankind, and monopolize power and </a:t>
            </a:r>
            <a:r>
              <a:rPr lang="en-US" sz="2000" dirty="0" smtClean="0"/>
              <a:t>profit” (Age of Reason)</a:t>
            </a:r>
            <a:r>
              <a:rPr lang="en-US" sz="2000" dirty="0" smtClean="0"/>
              <a:t>.</a:t>
            </a:r>
          </a:p>
          <a:p>
            <a:pPr lvl="1"/>
            <a:endParaRPr lang="en-US" sz="2000"/>
          </a:p>
          <a:p>
            <a:pPr marL="457200" lvl="1" indent="0">
              <a:buNone/>
            </a:pPr>
            <a:endParaRPr lang="en-US" sz="2000" dirty="0"/>
          </a:p>
        </p:txBody>
      </p:sp>
      <p:sp>
        <p:nvSpPr>
          <p:cNvPr id="3" name="Title 2"/>
          <p:cNvSpPr>
            <a:spLocks noGrp="1"/>
          </p:cNvSpPr>
          <p:nvPr>
            <p:ph type="title"/>
          </p:nvPr>
        </p:nvSpPr>
        <p:spPr/>
        <p:txBody>
          <a:bodyPr/>
          <a:lstStyle/>
          <a:p>
            <a:r>
              <a:rPr lang="en-US" dirty="0" smtClean="0"/>
              <a:t>Paine’s Ideas</a:t>
            </a:r>
            <a:endParaRPr lang="en-US" dirty="0"/>
          </a:p>
        </p:txBody>
      </p:sp>
    </p:spTree>
    <p:extLst>
      <p:ext uri="{BB962C8B-B14F-4D97-AF65-F5344CB8AC3E}">
        <p14:creationId xmlns:p14="http://schemas.microsoft.com/office/powerpoint/2010/main" val="375501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l="2573" r="2573"/>
          <a:stretch>
            <a:fillRect/>
          </a:stretch>
        </p:blipFill>
        <p:spPr/>
      </p:pic>
      <p:sp>
        <p:nvSpPr>
          <p:cNvPr id="3" name="Title 2"/>
          <p:cNvSpPr>
            <a:spLocks noGrp="1"/>
          </p:cNvSpPr>
          <p:nvPr>
            <p:ph type="title"/>
          </p:nvPr>
        </p:nvSpPr>
        <p:spPr/>
        <p:txBody>
          <a:bodyPr>
            <a:noAutofit/>
          </a:bodyPr>
          <a:lstStyle/>
          <a:p>
            <a:r>
              <a:rPr lang="en-US" sz="3200" dirty="0" smtClean="0"/>
              <a:t>The Crisis was read aloud to troops</a:t>
            </a:r>
            <a:br>
              <a:rPr lang="en-US" sz="3200" dirty="0" smtClean="0"/>
            </a:br>
            <a:r>
              <a:rPr lang="en-US" sz="3200" dirty="0" smtClean="0"/>
              <a:t> to inspire them.  </a:t>
            </a:r>
            <a:endParaRPr lang="en-US" sz="3200" dirty="0"/>
          </a:p>
        </p:txBody>
      </p:sp>
    </p:spTree>
    <p:extLst>
      <p:ext uri="{BB962C8B-B14F-4D97-AF65-F5344CB8AC3E}">
        <p14:creationId xmlns:p14="http://schemas.microsoft.com/office/powerpoint/2010/main" val="278526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E:\Images\06 Benjamin Franklin uploaded\31_Getty_5068352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3" r="13"/>
          <a:stretch>
            <a:fillRect/>
          </a:stretch>
        </p:blipFill>
        <p:spPr>
          <a:xfrm>
            <a:off x="6324600" y="1219200"/>
            <a:ext cx="2619375" cy="5278438"/>
          </a:xfrm>
        </p:spPr>
      </p:pic>
      <p:sp>
        <p:nvSpPr>
          <p:cNvPr id="15362" name="Title 1"/>
          <p:cNvSpPr>
            <a:spLocks noGrp="1"/>
          </p:cNvSpPr>
          <p:nvPr>
            <p:ph type="title"/>
          </p:nvPr>
        </p:nvSpPr>
        <p:spPr/>
        <p:txBody>
          <a:bodyPr/>
          <a:lstStyle/>
          <a:p>
            <a:r>
              <a:rPr lang="en-US" smtClean="0"/>
              <a:t>Benjamin Franklin</a:t>
            </a:r>
          </a:p>
        </p:txBody>
      </p:sp>
      <p:sp>
        <p:nvSpPr>
          <p:cNvPr id="2" name="TextBox 1"/>
          <p:cNvSpPr txBox="1"/>
          <p:nvPr/>
        </p:nvSpPr>
        <p:spPr bwMode="auto">
          <a:xfrm>
            <a:off x="381000" y="1295400"/>
            <a:ext cx="5410200" cy="51054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lnSpcReduction="10000"/>
          </a:bodyPr>
          <a:lstStyle/>
          <a:p>
            <a:pPr marL="0" marR="0" indent="0" defTabSz="457200" rtl="0" eaLnBrk="1" fontAlgn="base" latinLnBrk="0" hangingPunct="1">
              <a:lnSpc>
                <a:spcPct val="100000"/>
              </a:lnSpc>
              <a:spcBef>
                <a:spcPct val="0"/>
              </a:spcBef>
              <a:spcAft>
                <a:spcPct val="0"/>
              </a:spcAft>
              <a:buClrTx/>
              <a:buSzTx/>
              <a:buFontTx/>
              <a:buNone/>
              <a:tabLst/>
            </a:pPr>
            <a:r>
              <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rPr>
              <a:t>Born in Boston 1706</a:t>
            </a:r>
          </a:p>
          <a:p>
            <a:pPr marL="0" marR="0" indent="0" defTabSz="457200" rtl="0" eaLnBrk="1" fontAlgn="base" latinLnBrk="0" hangingPunct="1">
              <a:lnSpc>
                <a:spcPct val="100000"/>
              </a:lnSpc>
              <a:spcBef>
                <a:spcPct val="0"/>
              </a:spcBef>
              <a:spcAft>
                <a:spcPct val="0"/>
              </a:spcAft>
              <a:buClrTx/>
              <a:buSzTx/>
              <a:buFontTx/>
              <a:buNone/>
              <a:tabLst/>
            </a:pPr>
            <a:r>
              <a:rPr lang="en-US" sz="2400" dirty="0" smtClean="0">
                <a:solidFill>
                  <a:schemeClr val="accent2">
                    <a:lumMod val="75000"/>
                  </a:schemeClr>
                </a:solidFill>
                <a:latin typeface="Arial"/>
                <a:ea typeface="ＭＳ Ｐゴシック" charset="-128"/>
                <a:cs typeface="Arial"/>
              </a:rPr>
              <a:t>10</a:t>
            </a:r>
            <a:r>
              <a:rPr lang="en-US" sz="2400" baseline="30000" dirty="0" smtClean="0">
                <a:solidFill>
                  <a:schemeClr val="accent2">
                    <a:lumMod val="75000"/>
                  </a:schemeClr>
                </a:solidFill>
                <a:latin typeface="Arial"/>
                <a:ea typeface="ＭＳ Ｐゴシック" charset="-128"/>
                <a:cs typeface="Arial"/>
              </a:rPr>
              <a:t>th</a:t>
            </a:r>
            <a:r>
              <a:rPr lang="en-US" sz="2400" dirty="0" smtClean="0">
                <a:solidFill>
                  <a:schemeClr val="accent2">
                    <a:lumMod val="75000"/>
                  </a:schemeClr>
                </a:solidFill>
                <a:latin typeface="Arial"/>
                <a:ea typeface="ＭＳ Ｐゴシック" charset="-128"/>
                <a:cs typeface="Arial"/>
              </a:rPr>
              <a:t> son of 15 children</a:t>
            </a:r>
          </a:p>
          <a:p>
            <a:pPr marL="0" marR="0" indent="0" defTabSz="457200" rtl="0" eaLnBrk="1" fontAlgn="base" latinLnBrk="0" hangingPunct="1">
              <a:lnSpc>
                <a:spcPct val="100000"/>
              </a:lnSpc>
              <a:spcBef>
                <a:spcPct val="0"/>
              </a:spcBef>
              <a:spcAft>
                <a:spcPct val="0"/>
              </a:spcAft>
              <a:buClrTx/>
              <a:buSzTx/>
              <a:buFontTx/>
              <a:buNone/>
              <a:tabLst/>
            </a:pPr>
            <a:endPar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r>
              <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rPr>
              <a:t>Apprenticed</a:t>
            </a:r>
            <a:r>
              <a:rPr kumimoji="0" lang="en-US" sz="2400" b="0" i="0" u="none" strike="noStrike" kern="1200" cap="none" spc="0" normalizeH="0" noProof="0" dirty="0" smtClean="0">
                <a:ln>
                  <a:noFill/>
                </a:ln>
                <a:solidFill>
                  <a:schemeClr val="accent2">
                    <a:lumMod val="75000"/>
                  </a:schemeClr>
                </a:solidFill>
                <a:effectLst/>
                <a:uLnTx/>
                <a:uFillTx/>
                <a:latin typeface="Arial"/>
                <a:ea typeface="ＭＳ Ｐゴシック" charset="-128"/>
                <a:cs typeface="Arial"/>
              </a:rPr>
              <a:t> at 12 to his brother, a printer</a:t>
            </a:r>
          </a:p>
          <a:p>
            <a:pPr marL="0" marR="0" indent="0" defTabSz="457200" rtl="0" eaLnBrk="1" fontAlgn="base" latinLnBrk="0" hangingPunct="1">
              <a:lnSpc>
                <a:spcPct val="100000"/>
              </a:lnSpc>
              <a:spcBef>
                <a:spcPct val="0"/>
              </a:spcBef>
              <a:spcAft>
                <a:spcPct val="0"/>
              </a:spcAft>
              <a:buClrTx/>
              <a:buSzTx/>
              <a:buFontTx/>
              <a:buNone/>
              <a:tabLst/>
            </a:pPr>
            <a:endPar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r>
              <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rPr>
              <a:t>Set up his</a:t>
            </a:r>
            <a:r>
              <a:rPr kumimoji="0" lang="en-US" sz="2400" b="0" i="0" u="none" strike="noStrike" kern="1200" cap="none" spc="0" normalizeH="0" noProof="0" dirty="0" smtClean="0">
                <a:ln>
                  <a:noFill/>
                </a:ln>
                <a:solidFill>
                  <a:schemeClr val="accent2">
                    <a:lumMod val="75000"/>
                  </a:schemeClr>
                </a:solidFill>
                <a:effectLst/>
                <a:uLnTx/>
                <a:uFillTx/>
                <a:latin typeface="Arial"/>
                <a:ea typeface="ＭＳ Ｐゴシック" charset="-128"/>
                <a:cs typeface="Arial"/>
              </a:rPr>
              <a:t> own printing business </a:t>
            </a:r>
          </a:p>
          <a:p>
            <a:pPr marL="0" marR="0" indent="0" defTabSz="457200" rtl="0" eaLnBrk="1" fontAlgn="base" latinLnBrk="0" hangingPunct="1">
              <a:lnSpc>
                <a:spcPct val="100000"/>
              </a:lnSpc>
              <a:spcBef>
                <a:spcPct val="0"/>
              </a:spcBef>
              <a:spcAft>
                <a:spcPct val="0"/>
              </a:spcAft>
              <a:buClrTx/>
              <a:buSzTx/>
              <a:buFontTx/>
              <a:buNone/>
              <a:tabLst/>
            </a:pPr>
            <a:r>
              <a:rPr lang="en-US" sz="2400" baseline="0" dirty="0" smtClean="0">
                <a:solidFill>
                  <a:schemeClr val="accent2">
                    <a:lumMod val="75000"/>
                  </a:schemeClr>
                </a:solidFill>
                <a:latin typeface="Arial"/>
                <a:ea typeface="ＭＳ Ｐゴシック" charset="-128"/>
                <a:cs typeface="Arial"/>
              </a:rPr>
              <a:t>just</a:t>
            </a:r>
            <a:r>
              <a:rPr lang="en-US" sz="2400" dirty="0" smtClean="0">
                <a:solidFill>
                  <a:schemeClr val="accent2">
                    <a:lumMod val="75000"/>
                  </a:schemeClr>
                </a:solidFill>
                <a:latin typeface="Arial"/>
                <a:ea typeface="ＭＳ Ｐゴシック" charset="-128"/>
                <a:cs typeface="Arial"/>
              </a:rPr>
              <a:t> as demand for printed material</a:t>
            </a:r>
          </a:p>
          <a:p>
            <a:pPr marL="0" marR="0" indent="0" defTabSz="457200" rtl="0" eaLnBrk="1" fontAlgn="base" latinLnBrk="0" hangingPunct="1">
              <a:lnSpc>
                <a:spcPct val="100000"/>
              </a:lnSpc>
              <a:spcBef>
                <a:spcPct val="0"/>
              </a:spcBef>
              <a:spcAft>
                <a:spcPct val="0"/>
              </a:spcAft>
              <a:buClrTx/>
              <a:buSzTx/>
              <a:buFontTx/>
              <a:buNone/>
              <a:tabLst/>
            </a:pPr>
            <a:r>
              <a:rPr lang="en-US" sz="2400" dirty="0" smtClean="0">
                <a:solidFill>
                  <a:schemeClr val="accent2">
                    <a:lumMod val="75000"/>
                  </a:schemeClr>
                </a:solidFill>
                <a:latin typeface="Arial"/>
                <a:ea typeface="ＭＳ Ｐゴシック" charset="-128"/>
                <a:cs typeface="Arial"/>
              </a:rPr>
              <a:t>skyrocketed in the colonies.</a:t>
            </a:r>
          </a:p>
          <a:p>
            <a:pPr marL="0" marR="0" indent="0" defTabSz="457200" rtl="0" eaLnBrk="1" fontAlgn="base" latinLnBrk="0" hangingPunct="1">
              <a:lnSpc>
                <a:spcPct val="100000"/>
              </a:lnSpc>
              <a:spcBef>
                <a:spcPct val="0"/>
              </a:spcBef>
              <a:spcAft>
                <a:spcPct val="0"/>
              </a:spcAft>
              <a:buClrTx/>
              <a:buSzTx/>
              <a:buFontTx/>
              <a:buNone/>
              <a:tabLst/>
            </a:pPr>
            <a:endPar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r>
              <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rPr>
              <a:t>At 24 he was sole owner of the </a:t>
            </a:r>
          </a:p>
          <a:p>
            <a:pPr marL="0" marR="0" indent="0" defTabSz="457200" rtl="0" eaLnBrk="1" fontAlgn="base" latinLnBrk="0" hangingPunct="1">
              <a:lnSpc>
                <a:spcPct val="100000"/>
              </a:lnSpc>
              <a:spcBef>
                <a:spcPct val="0"/>
              </a:spcBef>
              <a:spcAft>
                <a:spcPct val="0"/>
              </a:spcAft>
              <a:buClrTx/>
              <a:buSzTx/>
              <a:buFontTx/>
              <a:buNone/>
              <a:tabLst/>
            </a:pPr>
            <a:r>
              <a:rPr lang="en-US" sz="2400" i="1" dirty="0" smtClean="0">
                <a:solidFill>
                  <a:schemeClr val="accent2">
                    <a:lumMod val="75000"/>
                  </a:schemeClr>
                </a:solidFill>
                <a:latin typeface="Arial"/>
                <a:ea typeface="ＭＳ Ｐゴシック" charset="-128"/>
                <a:cs typeface="Arial"/>
              </a:rPr>
              <a:t>Pennsylvania Gazette</a:t>
            </a:r>
            <a:endParaRPr lang="en-US" sz="2400" dirty="0" smtClean="0">
              <a:solidFill>
                <a:schemeClr val="accent2">
                  <a:lumMod val="75000"/>
                </a:schemeClr>
              </a:solidFill>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endParaRPr kumimoji="0" lang="en-US" sz="2400" b="0" u="none" strike="noStrike" kern="1200" cap="none" spc="0" normalizeH="0" baseline="0" noProof="0" dirty="0">
              <a:ln>
                <a:noFill/>
              </a:ln>
              <a:solidFill>
                <a:schemeClr val="accent2">
                  <a:lumMod val="75000"/>
                </a:schemeClr>
              </a:solidFill>
              <a:effectLst/>
              <a:uLnTx/>
              <a:uFillTx/>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r>
              <a:rPr lang="en-US" sz="2400" dirty="0" smtClean="0">
                <a:solidFill>
                  <a:schemeClr val="accent2">
                    <a:lumMod val="75000"/>
                  </a:schemeClr>
                </a:solidFill>
                <a:latin typeface="Arial"/>
                <a:ea typeface="ＭＳ Ｐゴシック" charset="-128"/>
                <a:cs typeface="Arial"/>
              </a:rPr>
              <a:t>Prominent as a publisher,</a:t>
            </a:r>
            <a:r>
              <a:rPr lang="en-US" sz="2400" noProof="0" dirty="0" smtClean="0">
                <a:solidFill>
                  <a:schemeClr val="accent2">
                    <a:lumMod val="75000"/>
                  </a:schemeClr>
                </a:solidFill>
                <a:latin typeface="Arial"/>
                <a:ea typeface="ＭＳ Ｐゴシック" charset="-128"/>
                <a:cs typeface="Arial"/>
              </a:rPr>
              <a:t> writer, </a:t>
            </a:r>
          </a:p>
          <a:p>
            <a:pPr marL="0" marR="0" indent="0" defTabSz="457200" rtl="0" eaLnBrk="1" fontAlgn="base" latinLnBrk="0" hangingPunct="1">
              <a:lnSpc>
                <a:spcPct val="100000"/>
              </a:lnSpc>
              <a:spcBef>
                <a:spcPct val="0"/>
              </a:spcBef>
              <a:spcAft>
                <a:spcPct val="0"/>
              </a:spcAft>
              <a:buClrTx/>
              <a:buSzTx/>
              <a:buFontTx/>
              <a:buNone/>
              <a:tabLst/>
            </a:pPr>
            <a:r>
              <a:rPr lang="en-US" sz="2400" noProof="0" dirty="0" smtClean="0">
                <a:solidFill>
                  <a:schemeClr val="accent2">
                    <a:lumMod val="75000"/>
                  </a:schemeClr>
                </a:solidFill>
                <a:latin typeface="Arial"/>
                <a:ea typeface="ＭＳ Ｐゴシック" charset="-128"/>
                <a:cs typeface="Arial"/>
              </a:rPr>
              <a:t>inventor, scientist, </a:t>
            </a:r>
            <a:r>
              <a:rPr lang="en-US" sz="2400" dirty="0" smtClean="0">
                <a:solidFill>
                  <a:schemeClr val="accent2">
                    <a:lumMod val="75000"/>
                  </a:schemeClr>
                </a:solidFill>
                <a:latin typeface="Arial"/>
                <a:ea typeface="ＭＳ Ｐゴシック" charset="-128"/>
                <a:cs typeface="Arial"/>
              </a:rPr>
              <a:t>and statesman</a:t>
            </a:r>
            <a:endParaRPr kumimoji="0" lang="en-US" sz="2400" b="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38516919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E:\Images\06 Benjamin Franklin uploaded\33_Getty_191092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9886" y="1295400"/>
            <a:ext cx="7904228" cy="5105400"/>
          </a:xfrm>
        </p:spPr>
      </p:pic>
      <p:sp>
        <p:nvSpPr>
          <p:cNvPr id="17410" name="Title 1"/>
          <p:cNvSpPr>
            <a:spLocks noGrp="1"/>
          </p:cNvSpPr>
          <p:nvPr>
            <p:ph type="title"/>
          </p:nvPr>
        </p:nvSpPr>
        <p:spPr/>
        <p:txBody>
          <a:bodyPr/>
          <a:lstStyle/>
          <a:p>
            <a:r>
              <a:rPr lang="en-US" smtClean="0"/>
              <a:t>Franklin the Printer</a:t>
            </a:r>
          </a:p>
        </p:txBody>
      </p:sp>
    </p:spTree>
    <p:extLst>
      <p:ext uri="{BB962C8B-B14F-4D97-AF65-F5344CB8AC3E}">
        <p14:creationId xmlns:p14="http://schemas.microsoft.com/office/powerpoint/2010/main" val="7772840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AAL8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91440" tIns="45720" rIns="91440" bIns="45720" numCol="1" anchor="t" anchorCtr="0" compatLnSpc="1">
        <a:prstTxWarp prst="textNoShape">
          <a:avLst/>
        </a:prstTxWarp>
        <a:normAutofit/>
      </a:bodyPr>
      <a:lstStyle>
        <a:defPPr marL="0" marR="0" indent="0" algn="ctr" defTabSz="457200" rtl="0" eaLnBrk="1" fontAlgn="base" latinLnBrk="0" hangingPunct="1">
          <a:lnSpc>
            <a:spcPct val="100000"/>
          </a:lnSpc>
          <a:spcBef>
            <a:spcPct val="0"/>
          </a:spcBef>
          <a:spcAft>
            <a:spcPct val="0"/>
          </a:spcAft>
          <a:buClrTx/>
          <a:buSzTx/>
          <a:buFontTx/>
          <a:buNone/>
          <a:tabLst/>
          <a:defRPr kumimoji="0" sz="2400" b="0" i="0" u="none" strike="noStrike" kern="1200" cap="none" spc="0" normalizeH="0" baseline="0" noProof="0" smtClean="0">
            <a:ln>
              <a:noFill/>
            </a:ln>
            <a:solidFill>
              <a:schemeClr val="accent2">
                <a:lumMod val="75000"/>
              </a:schemeClr>
            </a:solidFill>
            <a:effectLst/>
            <a:uLnTx/>
            <a:uFillTx/>
            <a:latin typeface="Arial"/>
            <a:ea typeface="ＭＳ Ｐゴシック" charset="-128"/>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NAAL8_template</Template>
  <TotalTime>5138</TotalTime>
  <Words>2040</Words>
  <Application>Microsoft Macintosh PowerPoint</Application>
  <PresentationFormat>On-screen Show (4:3)</PresentationFormat>
  <Paragraphs>112</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NAAL8_template</vt:lpstr>
      <vt:lpstr>What sparked the revolution?</vt:lpstr>
      <vt:lpstr>Boston Massacre 1770</vt:lpstr>
      <vt:lpstr>Boston Tea Party 1773</vt:lpstr>
      <vt:lpstr>Thomas Paine</vt:lpstr>
      <vt:lpstr>Key moments in Paine’s Bio</vt:lpstr>
      <vt:lpstr>Paine’s Ideas</vt:lpstr>
      <vt:lpstr>The Crisis was read aloud to troops  to inspire them.  </vt:lpstr>
      <vt:lpstr>Benjamin Franklin</vt:lpstr>
      <vt:lpstr>Franklin the Printer</vt:lpstr>
      <vt:lpstr>Poor Richard’s Almanac  Started 1733</vt:lpstr>
      <vt:lpstr>Franklin the Inventor</vt:lpstr>
      <vt:lpstr>Franklin the Inventor</vt:lpstr>
      <vt:lpstr>Franklin the Statesman</vt:lpstr>
      <vt:lpstr>The Autobiography</vt:lpstr>
      <vt:lpstr>The Autobiography</vt:lpstr>
      <vt:lpstr>The Autobiography</vt:lpstr>
      <vt:lpstr>Franklin in context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Controversy: Race and the Ending of  Adventures of Huckleberry Finn</dc:title>
  <dc:creator>Terrie Cundiff</dc:creator>
  <cp:lastModifiedBy>datech2</cp:lastModifiedBy>
  <cp:revision>24</cp:revision>
  <dcterms:created xsi:type="dcterms:W3CDTF">2012-04-17T17:37:43Z</dcterms:created>
  <dcterms:modified xsi:type="dcterms:W3CDTF">2017-02-15T18:06:00Z</dcterms:modified>
</cp:coreProperties>
</file>