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13" r:id="rId1"/>
  </p:sldMasterIdLst>
  <p:sldIdLst>
    <p:sldId id="256" r:id="rId2"/>
    <p:sldId id="259" r:id="rId3"/>
    <p:sldId id="258" r:id="rId4"/>
    <p:sldId id="257" r:id="rId5"/>
    <p:sldId id="260" r:id="rId6"/>
    <p:sldId id="262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-150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jpe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199" y="1295400"/>
            <a:ext cx="8228013" cy="1927225"/>
          </a:xfrm>
        </p:spPr>
        <p:txBody>
          <a:bodyPr tIns="0" bIns="0" anchor="b" anchorCtr="0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199" y="3307976"/>
            <a:ext cx="8228013" cy="1066800"/>
          </a:xfrm>
        </p:spPr>
        <p:txBody>
          <a:bodyPr tIns="0" bIns="0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1"/>
                </a:solidFill>
                <a:latin typeface="+mj-lt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B93F-7781-914A-941A-1DDB8B6D8FBD}" type="datetimeFigureOut">
              <a:rPr lang="en-US" smtClean="0"/>
              <a:t>5/31/15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2816C-1652-DC4F-B858-64B7DEA4A5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B93F-7781-914A-941A-1DDB8B6D8FBD}" type="datetimeFigureOut">
              <a:rPr lang="en-US" smtClean="0"/>
              <a:t>5/31/15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2816C-1652-DC4F-B858-64B7DEA4A5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381001"/>
            <a:ext cx="3509683" cy="2209800"/>
          </a:xfrm>
        </p:spPr>
        <p:txBody>
          <a:bodyPr anchor="b"/>
          <a:lstStyle>
            <a:lvl1pPr algn="l">
              <a:defRPr sz="44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0" y="273050"/>
            <a:ext cx="3657600" cy="5853113"/>
          </a:xfrm>
        </p:spPr>
        <p:txBody>
          <a:bodyPr>
            <a:normAutofit/>
          </a:bodyPr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199" y="2649071"/>
            <a:ext cx="3509683" cy="3388192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E3B93F-7781-914A-941A-1DDB8B6D8FBD}" type="datetimeFigureOut">
              <a:rPr lang="en-US" smtClean="0"/>
              <a:t>5/31/15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2816C-1652-DC4F-B858-64B7DEA4A5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E3B93F-7781-914A-941A-1DDB8B6D8FBD}" type="datetimeFigureOut">
              <a:rPr lang="en-US" smtClean="0"/>
              <a:t>5/31/15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2816C-1652-DC4F-B858-64B7DEA4A53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228600" y="1143000"/>
            <a:ext cx="4267200" cy="4267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1425" y="381001"/>
            <a:ext cx="3635375" cy="2209800"/>
          </a:xfrm>
        </p:spPr>
        <p:txBody>
          <a:bodyPr anchor="b"/>
          <a:lstStyle>
            <a:lvl1pPr algn="l">
              <a:defRPr sz="4400" b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1425" y="2649070"/>
            <a:ext cx="3635375" cy="3505667"/>
          </a:xfrm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E3B93F-7781-914A-941A-1DDB8B6D8FBD}" type="datetimeFigureOut">
              <a:rPr lang="en-US" smtClean="0"/>
              <a:t>5/31/15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2816C-1652-DC4F-B858-64B7DEA4A53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990600" y="2590800"/>
            <a:ext cx="3505200" cy="3505200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8" name="Picture Placeholder 8"/>
          <p:cNvSpPr>
            <a:spLocks noGrp="1"/>
          </p:cNvSpPr>
          <p:nvPr>
            <p:ph type="pic" sz="quarter" idx="14"/>
          </p:nvPr>
        </p:nvSpPr>
        <p:spPr>
          <a:xfrm>
            <a:off x="2479675" y="1260475"/>
            <a:ext cx="1254125" cy="12541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10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269875" y="762000"/>
            <a:ext cx="2092325" cy="2092325"/>
          </a:xfrm>
          <a:prstGeom prst="ellipse">
            <a:avLst/>
          </a:prstGeom>
          <a:ln w="28575">
            <a:solidFill>
              <a:schemeClr val="accent1"/>
            </a:solidFill>
          </a:ln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568388"/>
            <a:ext cx="8228013" cy="3468875"/>
          </a:xfrm>
        </p:spPr>
        <p:txBody>
          <a:bodyPr vert="eaVert"/>
          <a:lstStyle>
            <a:lvl5pPr>
              <a:defRPr/>
            </a:lvl5pPr>
            <a:lvl6pPr marL="1719072">
              <a:defRPr/>
            </a:lvl6pPr>
            <a:lvl7pPr marL="1719072">
              <a:defRPr/>
            </a:lvl7pPr>
            <a:lvl8pPr marL="1719072">
              <a:defRPr/>
            </a:lvl8pPr>
            <a:lvl9pPr marL="1719072"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B93F-7781-914A-941A-1DDB8B6D8FBD}" type="datetimeFigureOut">
              <a:rPr lang="en-US" smtClean="0"/>
              <a:t>5/31/15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2816C-1652-DC4F-B858-64B7DEA4A5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274638"/>
            <a:ext cx="1524000" cy="5851525"/>
          </a:xfrm>
        </p:spPr>
        <p:txBody>
          <a:bodyPr vert="eaVert" anchor="t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6859"/>
            <a:ext cx="6019800" cy="5615642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B93F-7781-914A-941A-1DDB8B6D8FBD}" type="datetimeFigureOut">
              <a:rPr lang="en-US" smtClean="0"/>
              <a:t>5/31/15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2816C-1652-DC4F-B858-64B7DEA4A5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B93F-7781-914A-941A-1DDB8B6D8FBD}" type="datetimeFigureOut">
              <a:rPr lang="en-US" smtClean="0"/>
              <a:t>5/31/15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2816C-1652-DC4F-B858-64B7DEA4A53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B93F-7781-914A-941A-1DDB8B6D8FBD}" type="datetimeFigureOut">
              <a:rPr lang="en-US" smtClean="0"/>
              <a:t>5/31/15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2816C-1652-DC4F-B858-64B7DEA4A5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36694"/>
            <a:ext cx="6400800" cy="1362075"/>
          </a:xfrm>
        </p:spPr>
        <p:txBody>
          <a:bodyPr anchor="b" anchorCtr="0"/>
          <a:lstStyle>
            <a:lvl1pPr algn="r">
              <a:defRPr sz="4600" b="0" cap="none" baseline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6399" y="3609695"/>
            <a:ext cx="5181601" cy="1500187"/>
          </a:xfrm>
        </p:spPr>
        <p:txBody>
          <a:bodyPr anchor="t" anchorCtr="0"/>
          <a:lstStyle>
            <a:lvl1pPr marL="0" indent="0" algn="r">
              <a:spcBef>
                <a:spcPts val="300"/>
              </a:spcBef>
              <a:buNone/>
              <a:defRPr sz="1800" baseline="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67E3B93F-7781-914A-941A-1DDB8B6D8FBD}" type="datetimeFigureOut">
              <a:rPr lang="en-US" smtClean="0"/>
              <a:t>5/31/15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38999" y="6356350"/>
            <a:ext cx="144621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832816C-1652-DC4F-B858-64B7DEA4A5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292818" y="5804647"/>
            <a:ext cx="3670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sz="4400">
                <a:solidFill>
                  <a:schemeClr val="accent1"/>
                </a:solidFill>
                <a:latin typeface="Wingdings" pitchFamily="2" charset="2"/>
              </a:rPr>
              <a:t>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34753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tabLst/>
              <a:defRPr sz="1600"/>
            </a:lvl6pPr>
            <a:lvl7pPr marL="2173288" indent="-227013">
              <a:tabLst/>
              <a:defRPr sz="1600"/>
            </a:lvl7pPr>
            <a:lvl8pPr marL="2398713" indent="-227013">
              <a:tabLst/>
              <a:defRPr sz="1600"/>
            </a:lvl8pPr>
            <a:lvl9pPr marL="2625725" indent="-227013">
              <a:tabLst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B93F-7781-914A-941A-1DDB8B6D8FBD}" type="datetimeFigureOut">
              <a:rPr lang="en-US" smtClean="0"/>
              <a:t>5/31/15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2816C-1652-DC4F-B858-64B7DEA4A5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0664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1578" y="2232211"/>
            <a:ext cx="3767328" cy="762000"/>
          </a:xfrm>
        </p:spPr>
        <p:txBody>
          <a:bodyPr anchor="b">
            <a:noAutofit/>
          </a:bodyPr>
          <a:lstStyle>
            <a:lvl1pPr marL="0" indent="0" algn="ctr">
              <a:lnSpc>
                <a:spcPts val="2600"/>
              </a:lnSpc>
              <a:spcBef>
                <a:spcPts val="0"/>
              </a:spcBef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1578" y="3160059"/>
            <a:ext cx="3767328" cy="2891491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B93F-7781-914A-941A-1DDB8B6D8FBD}" type="datetimeFigureOut">
              <a:rPr lang="en-US" smtClean="0"/>
              <a:t>5/31/15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2816C-1652-DC4F-B858-64B7DEA4A5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Content, Top and Bot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2784475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B93F-7781-914A-941A-1DDB8B6D8FBD}" type="datetimeFigureOut">
              <a:rPr lang="en-US" smtClean="0"/>
              <a:t>5/31/15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2816C-1652-DC4F-B858-64B7DEA4A5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762000" y="4497070"/>
            <a:ext cx="7656512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B93F-7781-914A-941A-1DDB8B6D8FBD}" type="datetimeFigureOut">
              <a:rPr lang="en-US" smtClean="0"/>
              <a:t>5/31/15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2816C-1652-DC4F-B858-64B7DEA4A5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4"/>
          </p:nvPr>
        </p:nvSpPr>
        <p:spPr>
          <a:xfrm>
            <a:off x="740664" y="2784475"/>
            <a:ext cx="3767328" cy="3252788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>
              <a:defRPr sz="1600"/>
            </a:lvl6pPr>
            <a:lvl7pPr marL="2173288" indent="-234950">
              <a:defRPr sz="1600"/>
            </a:lvl7pPr>
            <a:lvl8pPr marL="2398713" indent="-234950">
              <a:defRPr sz="1600"/>
            </a:lvl8pPr>
            <a:lvl9pPr marL="2625725" indent="-234950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36008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B93F-7781-914A-941A-1DDB8B6D8FBD}" type="datetimeFigureOut">
              <a:rPr lang="en-US" smtClean="0"/>
              <a:t>5/31/15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2816C-1652-DC4F-B858-64B7DEA4A53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2"/>
          <p:cNvSpPr>
            <a:spLocks noGrp="1"/>
          </p:cNvSpPr>
          <p:nvPr>
            <p:ph sz="half" idx="13"/>
          </p:nvPr>
        </p:nvSpPr>
        <p:spPr>
          <a:xfrm>
            <a:off x="4636008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739775" y="2784475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27013">
              <a:defRPr sz="1600"/>
            </a:lvl6pPr>
            <a:lvl7pPr marL="2173288" indent="-227013">
              <a:defRPr sz="1600"/>
            </a:lvl7pPr>
            <a:lvl8pPr marL="2398713" indent="-227013">
              <a:defRPr sz="1600"/>
            </a:lvl8pPr>
            <a:lvl9pPr marL="2625725" indent="-227013"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11" name="Content Placeholder 2"/>
          <p:cNvSpPr>
            <a:spLocks noGrp="1"/>
          </p:cNvSpPr>
          <p:nvPr>
            <p:ph sz="half" idx="15"/>
          </p:nvPr>
        </p:nvSpPr>
        <p:spPr>
          <a:xfrm>
            <a:off x="739775" y="4497070"/>
            <a:ext cx="3767328" cy="155448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194627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173288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2398713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2625725" indent="-234950" algn="l" defTabSz="914400" rtl="0" eaLnBrk="1" latinLnBrk="0" hangingPunct="1">
              <a:spcBef>
                <a:spcPct val="20000"/>
              </a:spcBef>
              <a:buSzPct val="90000"/>
              <a:buFont typeface="Wingdings" pitchFamily="2" charset="2"/>
              <a:buChar char=""/>
              <a:defRPr lang="en-US" sz="1600" kern="1200" dirty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3B93F-7781-914A-941A-1DDB8B6D8FBD}" type="datetimeFigureOut">
              <a:rPr lang="en-US" smtClean="0"/>
              <a:t>5/31/15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32816C-1652-DC4F-B858-64B7DEA4A53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4514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9775" y="2770094"/>
            <a:ext cx="7662864" cy="32671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67E3B93F-7781-914A-941A-1DDB8B6D8FBD}" type="datetimeFigureOut">
              <a:rPr lang="en-US" smtClean="0"/>
              <a:t>5/31/15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78961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832816C-1652-DC4F-B858-64B7DEA4A53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txStyles>
    <p:titleStyle>
      <a:lvl1pPr algn="ctr" defTabSz="914400" rtl="0" eaLnBrk="1" latinLnBrk="0" hangingPunct="1">
        <a:spcBef>
          <a:spcPct val="0"/>
        </a:spcBef>
        <a:buNone/>
        <a:defRPr sz="4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accent1"/>
        </a:buClr>
        <a:buSzPct val="90000"/>
        <a:buFont typeface="Wingdings" pitchFamily="2" charset="2"/>
        <a:buChar char="S"/>
        <a:defRPr sz="22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Clr>
          <a:schemeClr val="accent1"/>
        </a:buClr>
        <a:buSzPct val="90000"/>
        <a:buFont typeface="Wingdings" pitchFamily="2" charset="2"/>
        <a:buChar char="S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SzPct val="90000"/>
        <a:buFont typeface="Wingdings" pitchFamily="2" charset="2"/>
        <a:buChar char=""/>
        <a:defRPr lang="en-US" sz="1800" kern="1200" dirty="0" smtClean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" pitchFamily="2" charset="2"/>
        <a:buChar char=""/>
        <a:defRPr lang="en-US" sz="1800" kern="1200" dirty="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Relationship Id="rId2" Type="http://schemas.openxmlformats.org/officeDocument/2006/relationships/image" Target="../media/image8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jpg"/><Relationship Id="rId3" Type="http://schemas.openxmlformats.org/officeDocument/2006/relationships/image" Target="../media/image10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1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Jack London &amp; the Klondike Gold </a:t>
            </a:r>
            <a:r>
              <a:rPr lang="en-US" dirty="0" smtClean="0"/>
              <a:t>Rush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3969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Jack London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sz="2400" dirty="0"/>
              <a:t>Childhood origins</a:t>
            </a:r>
            <a:endParaRPr lang="en-US" sz="1800" dirty="0"/>
          </a:p>
          <a:p>
            <a:pPr lvl="1"/>
            <a:r>
              <a:rPr lang="en-US" dirty="0"/>
              <a:t>Comes from childhood of abuse and neglect</a:t>
            </a:r>
            <a:endParaRPr lang="en-US" sz="1600" dirty="0"/>
          </a:p>
          <a:p>
            <a:pPr lvl="2"/>
            <a:r>
              <a:rPr lang="en-US" dirty="0"/>
              <a:t>Mother abandoned while pregnant with him</a:t>
            </a:r>
            <a:endParaRPr lang="en-US" sz="1400" dirty="0"/>
          </a:p>
          <a:p>
            <a:pPr lvl="2"/>
            <a:r>
              <a:rPr lang="en-US" dirty="0"/>
              <a:t>New father adopts him, but it’s not happy</a:t>
            </a:r>
            <a:endParaRPr lang="en-US" sz="1400" dirty="0"/>
          </a:p>
          <a:p>
            <a:pPr lvl="2"/>
            <a:r>
              <a:rPr lang="en-US" dirty="0"/>
              <a:t>He spends all his time with the black </a:t>
            </a:r>
            <a:r>
              <a:rPr lang="en-US" dirty="0" smtClean="0"/>
              <a:t>neighbors in S. F.</a:t>
            </a:r>
            <a:endParaRPr lang="en-US" sz="1400" dirty="0"/>
          </a:p>
          <a:p>
            <a:pPr lvl="0"/>
            <a:r>
              <a:rPr lang="en-US" sz="2400" dirty="0"/>
              <a:t>Jobs </a:t>
            </a:r>
            <a:endParaRPr lang="en-US" sz="1800" dirty="0"/>
          </a:p>
          <a:p>
            <a:pPr lvl="1"/>
            <a:r>
              <a:rPr lang="en-US" dirty="0"/>
              <a:t>Went to sea, became an alcoholic, socialist, </a:t>
            </a:r>
            <a:endParaRPr lang="en-US" sz="1600" dirty="0"/>
          </a:p>
          <a:p>
            <a:pPr lvl="1"/>
            <a:r>
              <a:rPr lang="en-US" dirty="0"/>
              <a:t>Went to Alaska for their gold rush in 1897</a:t>
            </a:r>
            <a:endParaRPr lang="en-US" sz="16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5649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orient="vert"/>
          </p:nvPr>
        </p:nvSpPr>
        <p:spPr/>
        <p:txBody>
          <a:bodyPr/>
          <a:lstStyle/>
          <a:p>
            <a:r>
              <a:rPr lang="en-US" smtClean="0"/>
              <a:t>Klondike Gold</a:t>
            </a:r>
            <a:endParaRPr lang="en-US" dirty="0"/>
          </a:p>
        </p:txBody>
      </p:sp>
      <p:sp>
        <p:nvSpPr>
          <p:cNvPr id="11" name="Vertical Text Placeholder 10"/>
          <p:cNvSpPr>
            <a:spLocks noGrp="1"/>
          </p:cNvSpPr>
          <p:nvPr>
            <p:ph type="body" orient="vert" idx="1"/>
          </p:nvPr>
        </p:nvSpPr>
        <p:spPr>
          <a:xfrm>
            <a:off x="250399" y="0"/>
            <a:ext cx="6581890" cy="6690295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2" name="Picture 11" descr="klondike-gold-rush-map_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764" y="149795"/>
            <a:ext cx="5991325" cy="67369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38253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Thousands Came Looking</a:t>
            </a:r>
            <a:endParaRPr lang="en-US" dirty="0"/>
          </a:p>
        </p:txBody>
      </p:sp>
      <p:pic>
        <p:nvPicPr>
          <p:cNvPr id="4" name="Content Placeholder 3" descr="images-1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429" b="3429"/>
          <a:stretch>
            <a:fillRect/>
          </a:stretch>
        </p:blipFill>
        <p:spPr/>
      </p:pic>
      <p:pic>
        <p:nvPicPr>
          <p:cNvPr id="6" name="Content Placeholder 5" descr="images-4.jpg"/>
          <p:cNvPicPr>
            <a:picLocks noGrp="1" noChangeAspect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8152" b="815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6190546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London’s Career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740663" y="2784475"/>
            <a:ext cx="4052671" cy="3923708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Was </a:t>
            </a:r>
            <a:r>
              <a:rPr lang="en-US" sz="2400" dirty="0"/>
              <a:t>considered too “popular” and said he wrote only for money, but was very disciplined about his craft.</a:t>
            </a:r>
          </a:p>
          <a:p>
            <a:pPr lvl="1"/>
            <a:r>
              <a:rPr lang="en-US" sz="2400" dirty="0"/>
              <a:t>Wrote 18 novels, 198 </a:t>
            </a:r>
            <a:r>
              <a:rPr lang="en-US" sz="2400" dirty="0" smtClean="0"/>
              <a:t>stories</a:t>
            </a:r>
            <a:r>
              <a:rPr lang="en-US" sz="2400" dirty="0"/>
              <a:t>, plays &amp; tons of non-fiction.</a:t>
            </a:r>
            <a:endParaRPr lang="en-US" sz="2000" dirty="0"/>
          </a:p>
          <a:p>
            <a:pPr lvl="1"/>
            <a:r>
              <a:rPr lang="en-US" sz="2400" dirty="0"/>
              <a:t>He’s pretty mixed up about race, but good at what he does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4" name="Content Placeholder 13" descr="images-8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26" r="6626"/>
          <a:stretch>
            <a:fillRect/>
          </a:stretch>
        </p:blipFill>
        <p:spPr>
          <a:xfrm>
            <a:off x="4634753" y="2784474"/>
            <a:ext cx="4544378" cy="3923709"/>
          </a:xfrm>
        </p:spPr>
      </p:pic>
    </p:spTree>
    <p:extLst>
      <p:ext uri="{BB962C8B-B14F-4D97-AF65-F5344CB8AC3E}">
        <p14:creationId xmlns:p14="http://schemas.microsoft.com/office/powerpoint/2010/main" val="2800928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Literary Craft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400" dirty="0"/>
              <a:t>I</a:t>
            </a:r>
            <a:r>
              <a:rPr lang="en-US" sz="2400" dirty="0" smtClean="0"/>
              <a:t>ncredibly </a:t>
            </a:r>
            <a:r>
              <a:rPr lang="en-US" sz="2400" dirty="0"/>
              <a:t>precise physical detail: </a:t>
            </a:r>
          </a:p>
          <a:p>
            <a:r>
              <a:rPr lang="en-US" sz="2400" dirty="0" smtClean="0"/>
              <a:t>Cold of space (</a:t>
            </a:r>
            <a:r>
              <a:rPr lang="en-US" sz="2400" dirty="0" smtClean="0"/>
              <a:t>1052 bottom) </a:t>
            </a:r>
          </a:p>
          <a:p>
            <a:r>
              <a:rPr lang="en-US" sz="2400" dirty="0" smtClean="0"/>
              <a:t>Lighting a match (1054) 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1" name="Content Placeholder 10" descr="images-6.jpg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148" b="10148"/>
          <a:stretch>
            <a:fillRect/>
          </a:stretch>
        </p:blipFill>
        <p:spPr>
          <a:xfrm>
            <a:off x="561299" y="2629608"/>
            <a:ext cx="3946693" cy="3407655"/>
          </a:xfrm>
        </p:spPr>
      </p:pic>
    </p:spTree>
    <p:extLst>
      <p:ext uri="{BB962C8B-B14F-4D97-AF65-F5344CB8AC3E}">
        <p14:creationId xmlns:p14="http://schemas.microsoft.com/office/powerpoint/2010/main" val="17501942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Naturalism in London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0664" y="2784475"/>
            <a:ext cx="3767328" cy="3655382"/>
          </a:xfrm>
        </p:spPr>
        <p:txBody>
          <a:bodyPr>
            <a:normAutofit/>
          </a:bodyPr>
          <a:lstStyle/>
          <a:p>
            <a:r>
              <a:rPr lang="en-US" sz="2000" dirty="0"/>
              <a:t>P</a:t>
            </a:r>
            <a:r>
              <a:rPr lang="en-US" sz="2000" dirty="0" smtClean="0"/>
              <a:t>eople versus animals</a:t>
            </a:r>
            <a:endParaRPr lang="en-US" sz="2000" dirty="0"/>
          </a:p>
          <a:p>
            <a:pPr lvl="1"/>
            <a:r>
              <a:rPr lang="en-US" dirty="0" smtClean="0"/>
              <a:t>Man </a:t>
            </a:r>
            <a:r>
              <a:rPr lang="en-US" dirty="0"/>
              <a:t>is unimaginative (</a:t>
            </a:r>
            <a:r>
              <a:rPr lang="en-US" dirty="0" smtClean="0"/>
              <a:t>1048</a:t>
            </a:r>
            <a:r>
              <a:rPr lang="en-US" dirty="0" smtClean="0"/>
              <a:t>)</a:t>
            </a:r>
            <a:endParaRPr lang="en-US" dirty="0"/>
          </a:p>
          <a:p>
            <a:pPr lvl="1"/>
            <a:r>
              <a:rPr lang="en-US" dirty="0" smtClean="0"/>
              <a:t>Dog </a:t>
            </a:r>
            <a:r>
              <a:rPr lang="en-US" dirty="0"/>
              <a:t>has more </a:t>
            </a:r>
            <a:r>
              <a:rPr lang="en-US" dirty="0" smtClean="0"/>
              <a:t>response to the cold (</a:t>
            </a:r>
            <a:r>
              <a:rPr lang="en-US" dirty="0" smtClean="0"/>
              <a:t>bottom </a:t>
            </a:r>
            <a:r>
              <a:rPr lang="en-US" dirty="0" smtClean="0"/>
              <a:t>1049)</a:t>
            </a:r>
            <a:endParaRPr lang="en-US" dirty="0"/>
          </a:p>
          <a:p>
            <a:r>
              <a:rPr lang="en-US" sz="2000" dirty="0"/>
              <a:t>W</a:t>
            </a:r>
            <a:r>
              <a:rPr lang="en-US" sz="2000" dirty="0" smtClean="0"/>
              <a:t>hat </a:t>
            </a:r>
            <a:r>
              <a:rPr lang="en-US" sz="2000" dirty="0" smtClean="0"/>
              <a:t>allows </a:t>
            </a:r>
            <a:r>
              <a:rPr lang="en-US" sz="2000" dirty="0" smtClean="0"/>
              <a:t>the </a:t>
            </a:r>
            <a:r>
              <a:rPr lang="en-US" sz="2000" dirty="0" smtClean="0"/>
              <a:t>dog to survive and not the man?</a:t>
            </a:r>
          </a:p>
          <a:p>
            <a:r>
              <a:rPr lang="en-US" sz="2000" dirty="0" smtClean="0"/>
              <a:t>Is </a:t>
            </a:r>
            <a:r>
              <a:rPr lang="en-US" sz="2000" dirty="0" smtClean="0"/>
              <a:t>this </a:t>
            </a:r>
            <a:r>
              <a:rPr lang="en-US" sz="2000" dirty="0" smtClean="0"/>
              <a:t>biological or scientific determinism? </a:t>
            </a:r>
            <a:r>
              <a:rPr lang="en-US" dirty="0"/>
              <a:t>	</a:t>
            </a:r>
          </a:p>
        </p:txBody>
      </p:sp>
      <p:pic>
        <p:nvPicPr>
          <p:cNvPr id="9" name="Content Placeholder 8" descr="images-10.jp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461" b="1546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77221611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Genesis">
  <a:themeElements>
    <a:clrScheme name="Genesis">
      <a:dk1>
        <a:sysClr val="windowText" lastClr="000000"/>
      </a:dk1>
      <a:lt1>
        <a:sysClr val="window" lastClr="FFFFFF"/>
      </a:lt1>
      <a:dk2>
        <a:srgbClr val="465466"/>
      </a:dk2>
      <a:lt2>
        <a:srgbClr val="BBD7F8"/>
      </a:lt2>
      <a:accent1>
        <a:srgbClr val="80B606"/>
      </a:accent1>
      <a:accent2>
        <a:srgbClr val="E29F1D"/>
      </a:accent2>
      <a:accent3>
        <a:srgbClr val="2397E2"/>
      </a:accent3>
      <a:accent4>
        <a:srgbClr val="35ACA2"/>
      </a:accent4>
      <a:accent5>
        <a:srgbClr val="5430BB"/>
      </a:accent5>
      <a:accent6>
        <a:srgbClr val="8D34E0"/>
      </a:accent6>
      <a:hlink>
        <a:srgbClr val="00B0F0"/>
      </a:hlink>
      <a:folHlink>
        <a:srgbClr val="0070C0"/>
      </a:folHlink>
    </a:clrScheme>
    <a:fontScheme name="Genesis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Genesis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70000"/>
                <a:satMod val="100000"/>
                <a:greenMod val="110000"/>
              </a:schemeClr>
            </a:gs>
            <a:gs pos="75000">
              <a:schemeClr val="phClr">
                <a:tint val="40000"/>
                <a:satMod val="150000"/>
                <a:redMod val="100000"/>
                <a:blueMod val="100000"/>
              </a:schemeClr>
            </a:gs>
            <a:gs pos="100000">
              <a:schemeClr val="phClr">
                <a:tint val="60000"/>
                <a:satMod val="120000"/>
                <a:redMod val="100000"/>
                <a:blueMod val="100000"/>
              </a:schemeClr>
            </a:gs>
          </a:gsLst>
          <a:path path="circle">
            <a:fillToRect l="25000" t="25000" r="5000" b="5000"/>
          </a:path>
        </a:gradFill>
        <a:gradFill rotWithShape="1">
          <a:gsLst>
            <a:gs pos="0">
              <a:schemeClr val="phClr">
                <a:tint val="50000"/>
                <a:shade val="100000"/>
                <a:alpha val="100000"/>
                <a:satMod val="150000"/>
              </a:schemeClr>
            </a:gs>
            <a:gs pos="40000">
              <a:schemeClr val="phClr">
                <a:tint val="70000"/>
                <a:shade val="100000"/>
                <a:alpha val="100000"/>
                <a:satMod val="150000"/>
              </a:schemeClr>
            </a:gs>
            <a:gs pos="100000">
              <a:schemeClr val="phClr">
                <a:shade val="90000"/>
                <a:satMod val="110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st="50800" dir="11400000" sx="102000" sy="101000" algn="tl" rotWithShape="0">
              <a:srgbClr val="000000">
                <a:alpha val="35000"/>
              </a:srgbClr>
            </a:outerShdw>
          </a:effectLst>
          <a:scene3d>
            <a:camera prst="perspectiveFront" fov="4800000"/>
            <a:lightRig rig="morning" dir="tl"/>
          </a:scene3d>
          <a:sp3d prstMaterial="softmetal">
            <a:bevelT w="0" h="0"/>
          </a:sp3d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  <a:reflection blurRad="101600" stA="40000" endPos="50000" dist="63500" dir="5400000" fadeDir="7200000" sy="-100000" kx="300000" rotWithShape="0"/>
          </a:effectLst>
          <a:scene3d>
            <a:camera prst="orthographicFront">
              <a:rot lat="0" lon="0" rev="0"/>
            </a:camera>
            <a:lightRig rig="chilly" dir="tr">
              <a:rot lat="0" lon="0" rev="1200000"/>
            </a:lightRig>
          </a:scene3d>
          <a:sp3d prstMaterial="plastic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1"/>
          <a:stretch/>
        </a:blipFill>
        <a:blipFill rotWithShape="1">
          <a:blip xmlns:r="http://schemas.openxmlformats.org/officeDocument/2006/relationships" r:embed="rId2"/>
          <a:stretch/>
        </a:blipFill>
        <a:blipFill rotWithShape="1">
          <a:blip xmlns:r="http://schemas.openxmlformats.org/officeDocument/2006/relationships" r:embed="rId3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Genesis.thmx</Template>
  <TotalTime>54</TotalTime>
  <Words>186</Words>
  <Application>Microsoft Macintosh PowerPoint</Application>
  <PresentationFormat>On-screen Show (4:3)</PresentationFormat>
  <Paragraphs>27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Genesis</vt:lpstr>
      <vt:lpstr>Jack London &amp; the Klondike Gold Rush</vt:lpstr>
      <vt:lpstr>Jack London</vt:lpstr>
      <vt:lpstr>Klondike Gold</vt:lpstr>
      <vt:lpstr>Thousands Came Looking</vt:lpstr>
      <vt:lpstr>London’s Career</vt:lpstr>
      <vt:lpstr>Literary Craft</vt:lpstr>
      <vt:lpstr>Naturalism in London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Jack London &amp; the Gold Rush</dc:title>
  <dc:creator>datech2</dc:creator>
  <cp:lastModifiedBy>datech2</cp:lastModifiedBy>
  <cp:revision>7</cp:revision>
  <dcterms:created xsi:type="dcterms:W3CDTF">2014-03-02T23:25:30Z</dcterms:created>
  <dcterms:modified xsi:type="dcterms:W3CDTF">2015-05-31T20:38:53Z</dcterms:modified>
</cp:coreProperties>
</file>