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1/7/14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1/7/14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Authentic Happiness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42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nuns?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Rules out the interference of some lifestyle factors </a:t>
            </a:r>
          </a:p>
          <a:p>
            <a:pPr lvl="1"/>
            <a:r>
              <a:rPr lang="en-US" dirty="0"/>
              <a:t>Similar bland diet</a:t>
            </a:r>
          </a:p>
          <a:p>
            <a:pPr lvl="1"/>
            <a:r>
              <a:rPr lang="en-US" dirty="0"/>
              <a:t>Similar work &amp; sex life</a:t>
            </a:r>
          </a:p>
          <a:p>
            <a:r>
              <a:rPr lang="en-US" dirty="0"/>
              <a:t>Easy to track </a:t>
            </a:r>
          </a:p>
          <a:p>
            <a:pPr lvl="1"/>
            <a:r>
              <a:rPr lang="en-US" dirty="0"/>
              <a:t>Stay in the same job</a:t>
            </a:r>
          </a:p>
          <a:p>
            <a:r>
              <a:rPr lang="en-US" dirty="0"/>
              <a:t>What conclusion did he draw?</a:t>
            </a:r>
          </a:p>
          <a:p>
            <a:pPr lvl="1"/>
            <a:r>
              <a:rPr lang="en-US" dirty="0"/>
              <a:t>Optimism and happiness contributes to longevity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4869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8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8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Seligman’s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First ½ of the book is about the momentary feelings of positive emotion: </a:t>
            </a:r>
            <a:r>
              <a:rPr lang="en-US" sz="2400" dirty="0" smtClean="0"/>
              <a:t>joy, flow, glee, pleasure, contentment, serenity, hope and ecstasy. </a:t>
            </a:r>
          </a:p>
          <a:p>
            <a:r>
              <a:rPr lang="en-US" dirty="0" smtClean="0"/>
              <a:t>He has 3 questions about these emotions:</a:t>
            </a:r>
          </a:p>
          <a:p>
            <a:pPr lvl="1"/>
            <a:r>
              <a:rPr lang="en-US" dirty="0" smtClean="0"/>
              <a:t>Why has evolution endowed us with positive feelings? What are the functions and consequences of these emotions, beyond making us feel good?</a:t>
            </a:r>
          </a:p>
          <a:p>
            <a:pPr lvl="1"/>
            <a:r>
              <a:rPr lang="en-US" dirty="0" smtClean="0"/>
              <a:t>Who has positive emotion in abundance and who does not? What enables these emotions, and what disables them?</a:t>
            </a:r>
          </a:p>
          <a:p>
            <a:pPr lvl="1"/>
            <a:r>
              <a:rPr lang="en-US" dirty="0" smtClean="0"/>
              <a:t>How can you build more and lasting positive emotion into your life?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950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Hedonism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hedonist wants as many good moments and as few bad moments as possible in his life.</a:t>
            </a:r>
          </a:p>
          <a:p>
            <a:pPr lvl="1"/>
            <a:r>
              <a:rPr lang="en-US" dirty="0" smtClean="0"/>
              <a:t>Seligman believes that adding up the total of our momentary feelings is a flawed measure of how good or bad our experience really is.</a:t>
            </a:r>
          </a:p>
          <a:p>
            <a:pPr lvl="2"/>
            <a:r>
              <a:rPr lang="en-US" dirty="0" smtClean="0"/>
              <a:t>Colonoscopy study (how it ends is important)</a:t>
            </a:r>
          </a:p>
          <a:p>
            <a:r>
              <a:rPr lang="en-US" dirty="0" smtClean="0"/>
              <a:t>Relying too much on hedonistic shortcuts leads to “spiritual starvation”</a:t>
            </a:r>
          </a:p>
          <a:p>
            <a:pPr lvl="1"/>
            <a:r>
              <a:rPr lang="en-US" dirty="0" smtClean="0"/>
              <a:t>Drugs, chocolate, casual sex, masturbation, TV</a:t>
            </a:r>
          </a:p>
          <a:p>
            <a:pPr lvl="2"/>
            <a:r>
              <a:rPr lang="en-US" dirty="0" smtClean="0"/>
              <a:t>Just “fidgeting </a:t>
            </a:r>
            <a:r>
              <a:rPr lang="en-US" dirty="0"/>
              <a:t>until we die” (8).</a:t>
            </a:r>
          </a:p>
          <a:p>
            <a:pPr lvl="1"/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 rotWithShape="1">
          <a:blip r:embed="rId2">
            <a:alphaModFix amt="3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284" b="42707"/>
          <a:stretch/>
        </p:blipFill>
        <p:spPr>
          <a:xfrm>
            <a:off x="1379175" y="1176457"/>
            <a:ext cx="7764825" cy="5681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4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Gratification versus Pleasure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Afterglow of pleasure is weak compared to satisfaction of a philanthropic act.</a:t>
            </a:r>
          </a:p>
          <a:p>
            <a:pPr lvl="1"/>
            <a:r>
              <a:rPr lang="en-US" dirty="0" smtClean="0"/>
              <a:t>Read example p. 8</a:t>
            </a:r>
          </a:p>
          <a:p>
            <a:pPr lvl="2"/>
            <a:r>
              <a:rPr lang="en-US" dirty="0" smtClean="0"/>
              <a:t>“Gratification calls on your strengths to rise to an occasion and meet a challenge. Kindness is not accompanied by a separable stream of positive emotion like joy; rather it consists in total engagement and in the loss of self-consciousness.” </a:t>
            </a:r>
          </a:p>
          <a:p>
            <a:r>
              <a:rPr lang="en-US" dirty="0" smtClean="0"/>
              <a:t>A stronger route to gratification &amp; happiness is to find out what your positive traits are and develop them, work at it. </a:t>
            </a:r>
          </a:p>
          <a:p>
            <a:pPr lvl="2"/>
            <a:r>
              <a:rPr lang="en-US" sz="2600" dirty="0" smtClean="0"/>
              <a:t>Don’t spend a lot of time correcting your weaknesses, just develop your strengths.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149170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Strengths valued in most every culture include: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Wisdom and knowledge</a:t>
            </a:r>
          </a:p>
          <a:p>
            <a:r>
              <a:rPr lang="en-US" dirty="0" smtClean="0"/>
              <a:t>Courage</a:t>
            </a:r>
          </a:p>
          <a:p>
            <a:r>
              <a:rPr lang="en-US" dirty="0" smtClean="0"/>
              <a:t>Love and humanity </a:t>
            </a:r>
          </a:p>
          <a:p>
            <a:r>
              <a:rPr lang="en-US" dirty="0" smtClean="0"/>
              <a:t>Justice</a:t>
            </a:r>
          </a:p>
          <a:p>
            <a:r>
              <a:rPr lang="en-US" dirty="0" smtClean="0"/>
              <a:t>Temperance</a:t>
            </a:r>
          </a:p>
          <a:p>
            <a:r>
              <a:rPr lang="en-US" dirty="0" smtClean="0"/>
              <a:t>Spirituality and transcendence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sz="2800" dirty="0" smtClean="0"/>
              <a:t>Sometimes these </a:t>
            </a:r>
            <a:r>
              <a:rPr lang="en-US" sz="2800" smtClean="0"/>
              <a:t>emerge more </a:t>
            </a:r>
            <a:r>
              <a:rPr lang="en-US" sz="2800" dirty="0" smtClean="0"/>
              <a:t>in difficult times</a:t>
            </a:r>
          </a:p>
          <a:p>
            <a:pPr lvl="1"/>
            <a:endParaRPr lang="en-US" dirty="0"/>
          </a:p>
        </p:txBody>
      </p:sp>
      <p:pic>
        <p:nvPicPr>
          <p:cNvPr id="4" name="Picture 3" descr="imag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00" y="1447800"/>
            <a:ext cx="28448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56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Seligman’s formula for a good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6792" y="1523999"/>
            <a:ext cx="3791742" cy="524130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“The good life is using your signature strengths every day to produce authentic happiness and abundant gratification” (13).</a:t>
            </a:r>
          </a:p>
          <a:p>
            <a:r>
              <a:rPr lang="en-US" sz="2800" dirty="0" smtClean="0"/>
              <a:t>Finding meaning in life “consists in attachment to something larger” (14).</a:t>
            </a:r>
          </a:p>
          <a:p>
            <a:pPr lvl="1"/>
            <a:r>
              <a:rPr lang="en-US" sz="2400" dirty="0" smtClean="0"/>
              <a:t>Living for self-centered momentary pleasures (</a:t>
            </a:r>
            <a:r>
              <a:rPr lang="en-US" sz="2400" dirty="0" err="1" smtClean="0"/>
              <a:t>ie</a:t>
            </a:r>
            <a:r>
              <a:rPr lang="en-US" sz="2400" dirty="0" smtClean="0"/>
              <a:t>. </a:t>
            </a:r>
            <a:r>
              <a:rPr lang="en-US" sz="2400" dirty="0"/>
              <a:t>e</a:t>
            </a:r>
            <a:r>
              <a:rPr lang="en-US" sz="2400" dirty="0" smtClean="0"/>
              <a:t>ating, sex and shopping) will leave one empty.</a:t>
            </a:r>
            <a:endParaRPr lang="en-US" sz="2400" dirty="0"/>
          </a:p>
        </p:txBody>
      </p:sp>
      <p:pic>
        <p:nvPicPr>
          <p:cNvPr id="5" name="Content Placeholder 4" descr="9461-1315146729.3546.gif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" b="466"/>
          <a:stretch>
            <a:fillRect/>
          </a:stretch>
        </p:blipFill>
        <p:spPr>
          <a:xfrm>
            <a:off x="4793334" y="1216024"/>
            <a:ext cx="4350666" cy="5549285"/>
          </a:xfrm>
        </p:spPr>
      </p:pic>
    </p:spTree>
    <p:extLst>
      <p:ext uri="{BB962C8B-B14F-4D97-AF65-F5344CB8AC3E}">
        <p14:creationId xmlns:p14="http://schemas.microsoft.com/office/powerpoint/2010/main" val="2851661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the questionnaire </a:t>
            </a:r>
            <a:r>
              <a:rPr lang="en-US" sz="2800" dirty="0" smtClean="0"/>
              <a:t>(16)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b="1" dirty="0" smtClean="0"/>
              <a:t>Write</a:t>
            </a:r>
            <a:r>
              <a:rPr lang="en-US" dirty="0" smtClean="0"/>
              <a:t>:</a:t>
            </a:r>
          </a:p>
          <a:p>
            <a:r>
              <a:rPr lang="en-US" dirty="0" smtClean="0"/>
              <a:t>Which parts of Seligman’s argument seem correct to you? </a:t>
            </a:r>
          </a:p>
          <a:p>
            <a:r>
              <a:rPr lang="en-US" dirty="0" smtClean="0"/>
              <a:t>Which parts would you be reluctant to accept without a lot more information?</a:t>
            </a:r>
          </a:p>
          <a:p>
            <a:r>
              <a:rPr lang="en-US" dirty="0" smtClean="0"/>
              <a:t>What in your life do you think contributes most to your happiness questionnaire results?  </a:t>
            </a:r>
          </a:p>
          <a:p>
            <a:pPr marL="82296" indent="0">
              <a:buNone/>
            </a:pPr>
            <a:r>
              <a:rPr lang="en-US" b="1" dirty="0" smtClean="0"/>
              <a:t>Share with a group</a:t>
            </a:r>
          </a:p>
          <a:p>
            <a:r>
              <a:rPr lang="en-US" sz="3000" dirty="0" smtClean="0"/>
              <a:t>Choose a note-taker, facilitator, and speaker 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879077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184</TotalTime>
  <Words>495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Authentic Happiness Ch 1</vt:lpstr>
      <vt:lpstr>Why study nuns?</vt:lpstr>
      <vt:lpstr>Seligman’s project</vt:lpstr>
      <vt:lpstr>Hedonism is not enough</vt:lpstr>
      <vt:lpstr>Gratification versus Pleasure</vt:lpstr>
      <vt:lpstr>Strengths valued in most every culture include: </vt:lpstr>
      <vt:lpstr>Seligman’s formula for a good life</vt:lpstr>
      <vt:lpstr>Take the questionnaire (16)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 Happiness Ch 1</dc:title>
  <dc:creator>datech2</dc:creator>
  <cp:lastModifiedBy>datech2</cp:lastModifiedBy>
  <cp:revision>10</cp:revision>
  <dcterms:created xsi:type="dcterms:W3CDTF">2014-01-07T01:56:26Z</dcterms:created>
  <dcterms:modified xsi:type="dcterms:W3CDTF">2014-01-08T01:57:52Z</dcterms:modified>
</cp:coreProperties>
</file>