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6" r:id="rId11"/>
    <p:sldId id="264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FA7FD-5C83-8545-A493-ECEFB41B9592}" type="datetimeFigureOut">
              <a:rPr lang="en-US" smtClean="0"/>
              <a:t>6/7/15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B97A01-42F9-0D49-9C1F-123838532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67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97A01-42F9-0D49-9C1F-123838532CF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50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6/7/15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Carrie and the Psychology of Desire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6791" y="3600450"/>
            <a:ext cx="6903832" cy="203835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/>
              <a:t>“We spend most of our money not on necessities but to keep us amused and socially important and to prevent our being laughed at</a:t>
            </a:r>
            <a:r>
              <a:rPr lang="en-US" sz="3400" dirty="0" smtClean="0"/>
              <a:t>”—</a:t>
            </a:r>
            <a:r>
              <a:rPr lang="en-US" sz="3400" dirty="0"/>
              <a:t>Dreiser in </a:t>
            </a:r>
            <a:r>
              <a:rPr lang="en-US" sz="3400" i="1" dirty="0"/>
              <a:t>Notes on Life</a:t>
            </a:r>
            <a:r>
              <a:rPr lang="en-US" sz="34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072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½ equipped little knight</a:t>
            </a:r>
            <a:endParaRPr lang="en-US" dirty="0"/>
          </a:p>
        </p:txBody>
      </p:sp>
      <p:pic>
        <p:nvPicPr>
          <p:cNvPr id="4" name="Content Placeholder 3" descr="imgres-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44" b="1044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25083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Carrie succeeds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Carrie can deal with </a:t>
            </a:r>
            <a:r>
              <a:rPr lang="en-US" dirty="0" smtClean="0"/>
              <a:t>the fact that others are better; in </a:t>
            </a:r>
            <a:r>
              <a:rPr lang="en-US" dirty="0"/>
              <a:t>fact it motivates her</a:t>
            </a:r>
            <a:endParaRPr lang="en-US" sz="2400" dirty="0"/>
          </a:p>
          <a:p>
            <a:pPr lvl="2"/>
            <a:r>
              <a:rPr lang="en-US" dirty="0"/>
              <a:t>She doesn’t waste time on jealousy of better women—she just goes to work getting that</a:t>
            </a:r>
            <a:endParaRPr lang="en-US" sz="2000" dirty="0"/>
          </a:p>
          <a:p>
            <a:pPr lvl="2"/>
            <a:r>
              <a:rPr lang="en-US" dirty="0" err="1"/>
              <a:t>Drieser</a:t>
            </a:r>
            <a:r>
              <a:rPr lang="en-US" dirty="0"/>
              <a:t> credits her with imagination</a:t>
            </a:r>
            <a:endParaRPr lang="en-US" sz="2000" dirty="0"/>
          </a:p>
          <a:p>
            <a:pPr lvl="3"/>
            <a:r>
              <a:rPr lang="en-US" dirty="0"/>
              <a:t>Her imagination is not just as a natural actress, but also in her ability to imagine new selves, new spheres for herself. 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160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This process of self-creation can’t end</a:t>
            </a:r>
            <a:endParaRPr lang="en-US" sz="2800" dirty="0"/>
          </a:p>
          <a:p>
            <a:pPr lvl="2"/>
            <a:r>
              <a:rPr lang="en-US" b="1" dirty="0"/>
              <a:t>The goal is not consumption, but comparison and emulation</a:t>
            </a:r>
            <a:endParaRPr lang="en-US" sz="2200" dirty="0"/>
          </a:p>
          <a:p>
            <a:pPr lvl="3"/>
            <a:r>
              <a:rPr lang="en-US" dirty="0"/>
              <a:t>Satiation is not possible—there are always new standards for comparison</a:t>
            </a:r>
            <a:endParaRPr lang="en-US" sz="1800" dirty="0"/>
          </a:p>
          <a:p>
            <a:pPr lvl="2"/>
            <a:r>
              <a:rPr lang="en-US" dirty="0"/>
              <a:t>This is capitalism translated into selfhood: we must never be satisfied with what/who we are, or the economy/self will cease growing.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254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Find a quote where Carrie compares herself or her things to others’.</a:t>
            </a:r>
          </a:p>
          <a:p>
            <a:pPr lvl="0"/>
            <a:r>
              <a:rPr lang="en-US" dirty="0"/>
              <a:t>What’s her real motivation and what’s the outcome? </a:t>
            </a:r>
          </a:p>
          <a:p>
            <a:pPr lvl="0"/>
            <a:r>
              <a:rPr lang="en-US" dirty="0"/>
              <a:t>Do you agree that the tendency to compare is “innate” in her and in us?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213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Sister Carrie </a:t>
            </a:r>
            <a:r>
              <a:rPr lang="en-US" dirty="0" smtClean="0"/>
              <a:t>&amp; Consumerism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741" y="1600200"/>
            <a:ext cx="8799703" cy="494698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Usually seen as a critique of the </a:t>
            </a:r>
            <a:r>
              <a:rPr lang="en-US" dirty="0"/>
              <a:t>culture of consumption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/>
              <a:t>Characters are “fragile selves” doomed to hollow, unsatisfying lives because of the dehumanizing effects of capitalism</a:t>
            </a:r>
          </a:p>
          <a:p>
            <a:pPr lvl="1"/>
            <a:r>
              <a:rPr lang="en-US" dirty="0"/>
              <a:t>They become commodities to each other and in the marketplace</a:t>
            </a:r>
          </a:p>
          <a:p>
            <a:pPr lvl="2"/>
            <a:r>
              <a:rPr lang="en-US" dirty="0"/>
              <a:t>Carrie is “arm candy”</a:t>
            </a:r>
            <a:endParaRPr lang="en-US" sz="2000" dirty="0"/>
          </a:p>
          <a:p>
            <a:pPr lvl="2"/>
            <a:r>
              <a:rPr lang="en-US" dirty="0" err="1"/>
              <a:t>Drouet</a:t>
            </a:r>
            <a:r>
              <a:rPr lang="en-US" dirty="0"/>
              <a:t> is security </a:t>
            </a:r>
            <a:endParaRPr lang="en-US" sz="2000" dirty="0"/>
          </a:p>
          <a:p>
            <a:pPr lvl="2"/>
            <a:r>
              <a:rPr lang="en-US" dirty="0" err="1"/>
              <a:t>Hurstwood</a:t>
            </a:r>
            <a:r>
              <a:rPr lang="en-US" dirty="0"/>
              <a:t> is </a:t>
            </a:r>
            <a:r>
              <a:rPr lang="en-US" dirty="0" smtClean="0"/>
              <a:t>prestige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38704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goods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book is crammed with consumer goods—laces, food, shoes, </a:t>
            </a:r>
            <a:r>
              <a:rPr lang="en-US" dirty="0" smtClean="0"/>
              <a:t>jackets, </a:t>
            </a:r>
            <a:r>
              <a:rPr lang="en-US" dirty="0" err="1" smtClean="0"/>
              <a:t>etc</a:t>
            </a:r>
            <a:endParaRPr lang="en-US" dirty="0"/>
          </a:p>
          <a:p>
            <a:pPr lvl="1"/>
            <a:r>
              <a:rPr lang="en-US" dirty="0" smtClean="0"/>
              <a:t>To </a:t>
            </a:r>
            <a:r>
              <a:rPr lang="en-US" dirty="0"/>
              <a:t>make the setting more vivid and real for us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document the economic history of that time</a:t>
            </a:r>
          </a:p>
          <a:p>
            <a:pPr lvl="1"/>
            <a:r>
              <a:rPr lang="en-US" dirty="0"/>
              <a:t>To make a social commentary on consumerism</a:t>
            </a:r>
          </a:p>
          <a:p>
            <a:r>
              <a:rPr lang="en-US" dirty="0"/>
              <a:t>What I’ll focus on—to bring together economic and psychological concerns in a new theory of the self.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17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 of the Century Fashion</a:t>
            </a:r>
            <a:endParaRPr lang="en-US" dirty="0"/>
          </a:p>
        </p:txBody>
      </p:sp>
      <p:pic>
        <p:nvPicPr>
          <p:cNvPr id="7" name="Content Placeholder 6" descr="images.jpg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3" r="7243"/>
          <a:stretch>
            <a:fillRect/>
          </a:stretch>
        </p:blipFill>
        <p:spPr>
          <a:xfrm>
            <a:off x="0" y="1600200"/>
            <a:ext cx="3870325" cy="4525963"/>
          </a:xfrm>
        </p:spPr>
      </p:pic>
      <p:pic>
        <p:nvPicPr>
          <p:cNvPr id="10" name="Content Placeholder 9" descr="Ladies' Fashion1897_625.jpg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890" b="-22890"/>
          <a:stretch>
            <a:fillRect/>
          </a:stretch>
        </p:blipFill>
        <p:spPr>
          <a:xfrm>
            <a:off x="3470275" y="1600200"/>
            <a:ext cx="5673725" cy="4525963"/>
          </a:xfrm>
        </p:spPr>
      </p:pic>
    </p:spTree>
    <p:extLst>
      <p:ext uri="{BB962C8B-B14F-4D97-AF65-F5344CB8AC3E}">
        <p14:creationId xmlns:p14="http://schemas.microsoft.com/office/powerpoint/2010/main" val="564671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“Innate” Drive to Compare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397" y="1600200"/>
            <a:ext cx="8638733" cy="5090095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Dreiser believed that the impulse to compare oneself to others is innate—</a:t>
            </a:r>
            <a:r>
              <a:rPr lang="en-US" dirty="0" smtClean="0"/>
              <a:t>instinctive</a:t>
            </a:r>
            <a:endParaRPr lang="en-US" sz="2800" dirty="0"/>
          </a:p>
          <a:p>
            <a:r>
              <a:rPr lang="en-US" dirty="0"/>
              <a:t>This instinct drives </a:t>
            </a:r>
            <a:r>
              <a:rPr lang="en-US" dirty="0" smtClean="0"/>
              <a:t>us to </a:t>
            </a:r>
            <a:r>
              <a:rPr lang="en-US" dirty="0"/>
              <a:t>continuously compare and </a:t>
            </a:r>
            <a:r>
              <a:rPr lang="en-US" dirty="0" smtClean="0"/>
              <a:t>(hopefully) improve </a:t>
            </a:r>
            <a:r>
              <a:rPr lang="en-US" dirty="0"/>
              <a:t>oneself</a:t>
            </a:r>
          </a:p>
          <a:p>
            <a:pPr lvl="1"/>
            <a:r>
              <a:rPr lang="en-US" dirty="0"/>
              <a:t>The self is thus never done.</a:t>
            </a:r>
          </a:p>
          <a:p>
            <a:pPr lvl="1"/>
            <a:r>
              <a:rPr lang="en-US" dirty="0"/>
              <a:t>There is no “True Self” at the core.</a:t>
            </a:r>
          </a:p>
          <a:p>
            <a:pPr lvl="2"/>
            <a:r>
              <a:rPr lang="en-US" dirty="0"/>
              <a:t>Maybe why </a:t>
            </a:r>
            <a:r>
              <a:rPr lang="en-US" dirty="0" smtClean="0"/>
              <a:t>the characters seem </a:t>
            </a:r>
            <a:r>
              <a:rPr lang="en-US" dirty="0"/>
              <a:t>hollow</a:t>
            </a:r>
            <a:endParaRPr lang="en-US" sz="2200" dirty="0"/>
          </a:p>
          <a:p>
            <a:pPr lvl="3"/>
            <a:r>
              <a:rPr lang="en-US" sz="2400" dirty="0"/>
              <a:t>no core set of beliefs, or even </a:t>
            </a:r>
            <a:r>
              <a:rPr lang="en-US" sz="2400" dirty="0" smtClean="0"/>
              <a:t>much personality</a:t>
            </a:r>
            <a:endParaRPr lang="en-US" sz="2100" dirty="0"/>
          </a:p>
          <a:p>
            <a:pPr lvl="3"/>
            <a:r>
              <a:rPr lang="en-US" sz="2400" dirty="0"/>
              <a:t>just comparing, improving, creating an image inside and out </a:t>
            </a:r>
            <a:endParaRPr lang="en-US" sz="2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884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Carrie’s Journey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Carrie’s bildungsroman, her education, is learning </a:t>
            </a:r>
            <a:r>
              <a:rPr lang="en-US" b="1" i="1" u="sng" dirty="0"/>
              <a:t>who to be</a:t>
            </a:r>
            <a:endParaRPr lang="en-US" sz="2800" i="1" u="sng" dirty="0"/>
          </a:p>
          <a:p>
            <a:pPr lvl="1"/>
            <a:r>
              <a:rPr lang="en-US" dirty="0"/>
              <a:t>She isn’t just a helpless bit of driftwood in the marketplace, tossed, carved or mangled by everything around her</a:t>
            </a:r>
            <a:endParaRPr lang="en-US" sz="2400" dirty="0"/>
          </a:p>
          <a:p>
            <a:pPr lvl="2"/>
            <a:r>
              <a:rPr lang="en-US" dirty="0"/>
              <a:t>She creates herself proactively through the things she desires and through comparison with others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98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Carrie isn’t fundamentally materialistic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Carrie’s longing for </a:t>
            </a:r>
            <a:r>
              <a:rPr lang="en-US" dirty="0" smtClean="0"/>
              <a:t>new things </a:t>
            </a:r>
            <a:r>
              <a:rPr lang="en-US" dirty="0"/>
              <a:t>is not </a:t>
            </a:r>
            <a:r>
              <a:rPr lang="en-US" dirty="0" smtClean="0"/>
              <a:t>for </a:t>
            </a:r>
            <a:r>
              <a:rPr lang="en-US" dirty="0"/>
              <a:t>the sake of the things </a:t>
            </a:r>
            <a:r>
              <a:rPr lang="en-US" dirty="0" smtClean="0"/>
              <a:t>themselves, not greed </a:t>
            </a:r>
            <a:endParaRPr lang="en-US" dirty="0"/>
          </a:p>
          <a:p>
            <a:r>
              <a:rPr lang="en-US" dirty="0"/>
              <a:t>She wants to be like the successful </a:t>
            </a:r>
            <a:r>
              <a:rPr lang="en-US" dirty="0" smtClean="0"/>
              <a:t>people—to be one of them</a:t>
            </a:r>
            <a:endParaRPr lang="en-US" dirty="0"/>
          </a:p>
          <a:p>
            <a:r>
              <a:rPr lang="en-US" dirty="0"/>
              <a:t>She’s always looking forward to new versions of herself she might be able to create, to greater self-perfection</a:t>
            </a:r>
          </a:p>
          <a:p>
            <a:pPr lvl="1"/>
            <a:r>
              <a:rPr lang="en-US" dirty="0"/>
              <a:t>It’s painful to go out and see that you are not as good as others, but Carrie faces it, and works to get to the next </a:t>
            </a:r>
            <a:r>
              <a:rPr lang="en-US" dirty="0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665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Carrie </a:t>
            </a:r>
            <a:r>
              <a:rPr lang="en-US" dirty="0"/>
              <a:t>A</a:t>
            </a:r>
            <a:r>
              <a:rPr lang="en-US" dirty="0" smtClean="0"/>
              <a:t>s Actress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0095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sz="4000" dirty="0"/>
              <a:t>Carrie as </a:t>
            </a:r>
            <a:r>
              <a:rPr lang="en-US" sz="4000" dirty="0" smtClean="0"/>
              <a:t>actress arouses </a:t>
            </a:r>
            <a:r>
              <a:rPr lang="en-US" sz="4000" dirty="0"/>
              <a:t>more desire in men than ever before</a:t>
            </a:r>
            <a:endParaRPr lang="en-US" sz="2900" dirty="0"/>
          </a:p>
          <a:p>
            <a:pPr lvl="2"/>
            <a:r>
              <a:rPr lang="en-US" sz="3400" dirty="0" err="1"/>
              <a:t>Drouet</a:t>
            </a:r>
            <a:r>
              <a:rPr lang="en-US" sz="3400" dirty="0"/>
              <a:t> and </a:t>
            </a:r>
            <a:r>
              <a:rPr lang="en-US" sz="3400" dirty="0" err="1"/>
              <a:t>Hurstwood</a:t>
            </a:r>
            <a:r>
              <a:rPr lang="en-US" sz="3400" dirty="0"/>
              <a:t> are both desperate to have her after seeing her on stage</a:t>
            </a:r>
            <a:endParaRPr lang="en-US" sz="2900" dirty="0"/>
          </a:p>
          <a:p>
            <a:r>
              <a:rPr lang="en-US" sz="3400" dirty="0" smtClean="0"/>
              <a:t>On stage she intensifies and speeds up the </a:t>
            </a:r>
            <a:r>
              <a:rPr lang="en-US" sz="3400" dirty="0"/>
              <a:t>whole process by which she has created her identity</a:t>
            </a:r>
          </a:p>
          <a:p>
            <a:pPr lvl="2"/>
            <a:r>
              <a:rPr lang="en-US" sz="2900" dirty="0"/>
              <a:t>Compare, imitate, improve—not just one life-role but dozens on stage</a:t>
            </a:r>
            <a:endParaRPr lang="en-US" sz="2600" dirty="0"/>
          </a:p>
          <a:p>
            <a:pPr lvl="2"/>
            <a:r>
              <a:rPr lang="en-US" sz="2900" dirty="0"/>
              <a:t>A role can stimulate desire but never satisfy it because it’s a role, confined to the stage</a:t>
            </a:r>
            <a:endParaRPr lang="en-US" sz="2600" dirty="0"/>
          </a:p>
          <a:p>
            <a:pPr lvl="2"/>
            <a:r>
              <a:rPr lang="en-US" sz="2900" dirty="0"/>
              <a:t>On stage, she become desire in action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719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Hurstwood</a:t>
            </a:r>
            <a:r>
              <a:rPr lang="en-US" dirty="0" smtClean="0"/>
              <a:t> Fails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 err="1"/>
              <a:t>Hurstwood</a:t>
            </a:r>
            <a:r>
              <a:rPr lang="en-US" dirty="0"/>
              <a:t> </a:t>
            </a:r>
            <a:r>
              <a:rPr lang="en-US" dirty="0" smtClean="0"/>
              <a:t>looks </a:t>
            </a:r>
            <a:r>
              <a:rPr lang="en-US" dirty="0"/>
              <a:t>back, and that’s why he crumbles</a:t>
            </a:r>
            <a:endParaRPr lang="en-US" sz="2800" dirty="0"/>
          </a:p>
          <a:p>
            <a:pPr lvl="1"/>
            <a:r>
              <a:rPr lang="en-US" dirty="0"/>
              <a:t>When he sees better-dressed and more confident men in New York</a:t>
            </a:r>
            <a:r>
              <a:rPr lang="en-US" dirty="0" smtClean="0"/>
              <a:t>, </a:t>
            </a:r>
            <a:r>
              <a:rPr lang="en-US" dirty="0"/>
              <a:t> </a:t>
            </a:r>
            <a:r>
              <a:rPr lang="en-US" dirty="0" smtClean="0"/>
              <a:t>he hides </a:t>
            </a:r>
            <a:r>
              <a:rPr lang="en-US" dirty="0"/>
              <a:t>and remembers his former glory.</a:t>
            </a:r>
            <a:endParaRPr lang="en-US" sz="2000" dirty="0"/>
          </a:p>
          <a:p>
            <a:pPr lvl="1"/>
            <a:r>
              <a:rPr lang="en-US" dirty="0" smtClean="0"/>
              <a:t>Unlike Carrie, </a:t>
            </a:r>
            <a:r>
              <a:rPr lang="en-US" dirty="0"/>
              <a:t>h</a:t>
            </a:r>
            <a:r>
              <a:rPr lang="en-US" dirty="0" smtClean="0"/>
              <a:t>e </a:t>
            </a:r>
            <a:r>
              <a:rPr lang="en-US" dirty="0"/>
              <a:t>fails to compare and emulate, </a:t>
            </a:r>
            <a:r>
              <a:rPr lang="en-US" dirty="0" smtClean="0"/>
              <a:t>so according </a:t>
            </a:r>
            <a:r>
              <a:rPr lang="en-US" dirty="0"/>
              <a:t>to Dreiser’s theory of self-</a:t>
            </a:r>
            <a:r>
              <a:rPr lang="en-US" dirty="0" smtClean="0"/>
              <a:t>construction,  </a:t>
            </a:r>
            <a:r>
              <a:rPr lang="en-US" dirty="0"/>
              <a:t>he has no </a:t>
            </a:r>
            <a:r>
              <a:rPr lang="en-US" dirty="0" smtClean="0"/>
              <a:t>self.</a:t>
            </a:r>
            <a:endParaRPr lang="en-US" sz="2400" dirty="0"/>
          </a:p>
          <a:p>
            <a:pPr lvl="2"/>
            <a:r>
              <a:rPr lang="en-US" dirty="0" smtClean="0"/>
              <a:t>he </a:t>
            </a:r>
            <a:r>
              <a:rPr lang="en-US" dirty="0"/>
              <a:t>can’t face the painful truth that he’s not as good as some </a:t>
            </a:r>
            <a:r>
              <a:rPr lang="en-US" dirty="0" smtClean="0"/>
              <a:t>people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010195"/>
      </p:ext>
    </p:extLst>
  </p:cSld>
  <p:clrMapOvr>
    <a:masterClrMapping/>
  </p:clrMapOvr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32</TotalTime>
  <Words>709</Words>
  <Application>Microsoft Macintosh PowerPoint</Application>
  <PresentationFormat>On-screen Show (4:3)</PresentationFormat>
  <Paragraphs>61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Twilight</vt:lpstr>
      <vt:lpstr>Carrie and the Psychology of Desire </vt:lpstr>
      <vt:lpstr>Sister Carrie &amp; Consumerism</vt:lpstr>
      <vt:lpstr>Consumer goods</vt:lpstr>
      <vt:lpstr>Turn of the Century Fashion</vt:lpstr>
      <vt:lpstr>The “Innate” Drive to Compare</vt:lpstr>
      <vt:lpstr>Carrie’s Journey</vt:lpstr>
      <vt:lpstr>Carrie isn’t fundamentally materialistic </vt:lpstr>
      <vt:lpstr>Carrie As Actress</vt:lpstr>
      <vt:lpstr>Why Hurstwood Fails</vt:lpstr>
      <vt:lpstr>Our ½ equipped little knight</vt:lpstr>
      <vt:lpstr>Why Carrie succeeds</vt:lpstr>
      <vt:lpstr>Self-Creation</vt:lpstr>
      <vt:lpstr>Discussion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Carrie and the Psychology of Desire </dc:title>
  <dc:creator>datech2</dc:creator>
  <cp:lastModifiedBy>datech2</cp:lastModifiedBy>
  <cp:revision>4</cp:revision>
  <dcterms:created xsi:type="dcterms:W3CDTF">2015-06-07T22:48:45Z</dcterms:created>
  <dcterms:modified xsi:type="dcterms:W3CDTF">2015-06-07T23:21:05Z</dcterms:modified>
</cp:coreProperties>
</file>