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1"/>
  </p:sldMasterIdLst>
  <p:notesMasterIdLst>
    <p:notesMasterId r:id="rId11"/>
  </p:notesMasterIdLst>
  <p:sldIdLst>
    <p:sldId id="256" r:id="rId2"/>
    <p:sldId id="258" r:id="rId3"/>
    <p:sldId id="257" r:id="rId4"/>
    <p:sldId id="262" r:id="rId5"/>
    <p:sldId id="261" r:id="rId6"/>
    <p:sldId id="260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65E"/>
    <a:srgbClr val="FAFFE8"/>
    <a:srgbClr val="FC7C29"/>
    <a:srgbClr val="D9AD62"/>
    <a:srgbClr val="FF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2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92C9-E2A0-2744-AF20-9495474532FC}" type="datetimeFigureOut">
              <a:rPr lang="en-US" smtClean="0"/>
              <a:t>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D8A67-5DF3-1945-9F61-25C7AEE2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3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D8A67-5DF3-1945-9F61-25C7AEE27C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78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D8A67-5DF3-1945-9F61-25C7AEE27C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2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4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4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3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2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4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7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DB4DE-93B7-644A-93ED-6C715DEF3AE3}" type="datetimeFigureOut">
              <a:rPr lang="en-US" smtClean="0"/>
              <a:t>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6DB6-7E4D-F14F-9996-4550EDCF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1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227" y="447213"/>
            <a:ext cx="7772400" cy="186040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800000"/>
                </a:solidFill>
                <a:latin typeface="Arial Black"/>
                <a:cs typeface="Arial Black"/>
              </a:rPr>
              <a:t>Three Major Symbols in </a:t>
            </a:r>
            <a:br>
              <a:rPr lang="en-US" sz="4000" dirty="0" smtClean="0">
                <a:solidFill>
                  <a:srgbClr val="800000"/>
                </a:solidFill>
                <a:latin typeface="Arial Black"/>
                <a:cs typeface="Arial Black"/>
              </a:rPr>
            </a:br>
            <a:r>
              <a:rPr lang="en-US" sz="4000" i="1" dirty="0" smtClean="0">
                <a:solidFill>
                  <a:srgbClr val="800000"/>
                </a:solidFill>
                <a:latin typeface="Arial Black"/>
                <a:cs typeface="Arial Black"/>
              </a:rPr>
              <a:t>The Scarlet Letter</a:t>
            </a:r>
            <a:br>
              <a:rPr lang="en-US" sz="4000" i="1" dirty="0" smtClean="0">
                <a:solidFill>
                  <a:srgbClr val="800000"/>
                </a:solidFill>
                <a:latin typeface="Arial Black"/>
                <a:cs typeface="Arial Black"/>
              </a:rPr>
            </a:br>
            <a:endParaRPr lang="en-US" sz="4000" i="1" dirty="0">
              <a:solidFill>
                <a:srgbClr val="800000"/>
              </a:solidFill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6799" y="1914068"/>
            <a:ext cx="6400800" cy="17526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shifting meanings of the “A”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Nature imagery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logic of the scaffold </a:t>
            </a:r>
          </a:p>
          <a:p>
            <a:endParaRPr lang="en-US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 rotWithShape="1">
          <a:blip r:embed="rId2"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87"/>
          <a:stretch/>
        </p:blipFill>
        <p:spPr>
          <a:xfrm>
            <a:off x="0" y="-209220"/>
            <a:ext cx="9144000" cy="706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9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035"/>
            <a:ext cx="8229600" cy="1698256"/>
          </a:xfrm>
          <a:solidFill>
            <a:srgbClr val="D9AD6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 smtClean="0">
                <a:solidFill>
                  <a:schemeClr val="accent2">
                    <a:lumMod val="50000"/>
                  </a:schemeClr>
                </a:solidFill>
                <a:latin typeface="Apple Chancery"/>
                <a:cs typeface="Apple Chancery"/>
              </a:rPr>
              <a:t>Key moments in a </a:t>
            </a:r>
            <a:br>
              <a:rPr lang="en-US" sz="4800" b="1" i="1" dirty="0" smtClean="0">
                <a:solidFill>
                  <a:schemeClr val="accent2">
                    <a:lumMod val="50000"/>
                  </a:schemeClr>
                </a:solidFill>
                <a:latin typeface="Apple Chancery"/>
                <a:cs typeface="Apple Chancery"/>
              </a:rPr>
            </a:br>
            <a:r>
              <a:rPr lang="en-US" sz="4800" b="1" i="1" dirty="0" smtClean="0">
                <a:solidFill>
                  <a:schemeClr val="accent2">
                    <a:lumMod val="50000"/>
                  </a:schemeClr>
                </a:solidFill>
                <a:latin typeface="Apple Chancery"/>
                <a:cs typeface="Apple Chancery"/>
              </a:rPr>
              <a:t>the life of a symbol</a:t>
            </a:r>
            <a:endParaRPr lang="en-US" sz="4800" b="1" i="1" dirty="0">
              <a:solidFill>
                <a:schemeClr val="accent2">
                  <a:lumMod val="50000"/>
                </a:schemeClr>
              </a:solidFill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291"/>
            <a:ext cx="8229600" cy="4247872"/>
          </a:xfrm>
          <a:solidFill>
            <a:schemeClr val="bg1">
              <a:lumMod val="8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First glimpse </a:t>
            </a:r>
          </a:p>
          <a:p>
            <a:pPr marL="1200150" lvl="2" indent="-342900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Adultery: shame and shamelessness (480)</a:t>
            </a:r>
          </a:p>
          <a:p>
            <a:pPr lvl="3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Why decorate it? Is she defiant?</a:t>
            </a:r>
          </a:p>
          <a:p>
            <a:pPr lvl="3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What “sphere” does she occupy?</a:t>
            </a:r>
          </a:p>
          <a:p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“A” </a:t>
            </a:r>
            <a:r>
              <a:rPr lang="en-US" sz="2300" dirty="0" err="1" smtClean="0">
                <a:solidFill>
                  <a:schemeClr val="accent2">
                    <a:lumMod val="50000"/>
                  </a:schemeClr>
                </a:solidFill>
              </a:rPr>
              <a:t>Metor</a:t>
            </a:r>
            <a:endParaRPr lang="en-US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2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Angel and Adultery (536, 537)</a:t>
            </a:r>
          </a:p>
          <a:p>
            <a:pPr lvl="3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Shifting between, both unreal </a:t>
            </a:r>
          </a:p>
          <a:p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Able </a:t>
            </a:r>
          </a:p>
          <a:p>
            <a:pPr lvl="2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Hester’s ministrations and advice (539)</a:t>
            </a:r>
          </a:p>
          <a:p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Awe </a:t>
            </a:r>
          </a:p>
          <a:p>
            <a:pPr lvl="2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Of the life she led (593)</a:t>
            </a:r>
          </a:p>
          <a:p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Apostle</a:t>
            </a:r>
          </a:p>
          <a:p>
            <a:pPr lvl="2"/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Of women’s rights and the right to happiness (593)</a:t>
            </a:r>
          </a:p>
          <a:p>
            <a:endParaRPr lang="en-US" sz="23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035"/>
            <a:ext cx="1698256" cy="169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78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Nature’s spiritual qualities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Plants have almost magical properties</a:t>
            </a:r>
          </a:p>
          <a:p>
            <a:pPr lvl="1"/>
            <a:r>
              <a:rPr lang="en-US" dirty="0" smtClean="0"/>
              <a:t>Rose outside prison door (477)</a:t>
            </a:r>
          </a:p>
          <a:p>
            <a:pPr lvl="2"/>
            <a:r>
              <a:rPr lang="en-US" dirty="0" smtClean="0"/>
              <a:t>Wild, delicate &amp; beautiful, linked to Pearl </a:t>
            </a:r>
          </a:p>
          <a:p>
            <a:pPr lvl="2"/>
            <a:r>
              <a:rPr lang="en-US" dirty="0" smtClean="0"/>
              <a:t>Contrasted to the “dark flower” of fate (546)</a:t>
            </a:r>
          </a:p>
          <a:p>
            <a:pPr lvl="1"/>
            <a:r>
              <a:rPr lang="en-US" dirty="0" err="1" smtClean="0"/>
              <a:t>Chillingworth’s</a:t>
            </a:r>
            <a:r>
              <a:rPr lang="en-US" dirty="0" smtClean="0"/>
              <a:t> herbs (522)</a:t>
            </a:r>
          </a:p>
          <a:p>
            <a:pPr lvl="2"/>
            <a:r>
              <a:rPr lang="en-US" dirty="0" smtClean="0"/>
              <a:t>Dark flabby leaf</a:t>
            </a:r>
          </a:p>
          <a:p>
            <a:pPr lvl="3"/>
            <a:r>
              <a:rPr lang="en-US" dirty="0" smtClean="0"/>
              <a:t>Grown out of the heart of an unmarked grave = secret sin</a:t>
            </a:r>
          </a:p>
          <a:p>
            <a:pPr lvl="3"/>
            <a:r>
              <a:rPr lang="en-US" dirty="0" smtClean="0"/>
              <a:t>plants &amp; nature manifest truth that can’t be spoken</a:t>
            </a:r>
          </a:p>
          <a:p>
            <a:pPr lvl="1"/>
            <a:r>
              <a:rPr lang="en-US" dirty="0" smtClean="0"/>
              <a:t>Burrs in the graveyard (524)</a:t>
            </a:r>
          </a:p>
          <a:p>
            <a:pPr lvl="2"/>
            <a:r>
              <a:rPr lang="en-US" dirty="0" smtClean="0"/>
              <a:t>Thorny, stick to the “A”</a:t>
            </a:r>
          </a:p>
          <a:p>
            <a:pPr lvl="3"/>
            <a:r>
              <a:rPr lang="en-US" dirty="0" smtClean="0"/>
              <a:t>Like Christ’s crown of thorns</a:t>
            </a:r>
          </a:p>
          <a:p>
            <a:pPr lvl="3"/>
            <a:r>
              <a:rPr lang="en-US" dirty="0" smtClean="0"/>
              <a:t>Reminder of judgment after death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91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662"/>
            <a:ext cx="8229600" cy="1896180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200" b="1" dirty="0" smtClean="0"/>
              <a:t>Scenes set in nature have special significance. </a:t>
            </a:r>
            <a:r>
              <a:rPr lang="en-US" sz="2800" dirty="0" smtClean="0"/>
              <a:t>Hester meets her ex-husband on the wasted cliff where he gathers herbs. (546)</a:t>
            </a:r>
            <a:br>
              <a:rPr lang="en-US" sz="2800" dirty="0" smtClean="0"/>
            </a:br>
            <a:r>
              <a:rPr lang="en-US" sz="3200" dirty="0"/>
              <a:t>	</a:t>
            </a:r>
            <a:r>
              <a:rPr lang="en-US" sz="2400" dirty="0" smtClean="0"/>
              <a:t>Sun doesn’t shine on this guy.</a:t>
            </a:r>
            <a:endParaRPr lang="en-US" sz="2400" dirty="0"/>
          </a:p>
        </p:txBody>
      </p:sp>
      <p:pic>
        <p:nvPicPr>
          <p:cNvPr id="4" name="Content Placeholder 3" descr="images-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1" b="10801"/>
          <a:stretch>
            <a:fillRect/>
          </a:stretch>
        </p:blipFill>
        <p:spPr>
          <a:xfrm>
            <a:off x="457200" y="2332037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43529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680"/>
            <a:ext cx="8229600" cy="293371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3200" b="1" dirty="0" smtClean="0"/>
              <a:t>Contrast that cliff scene to the forest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800" b="1" dirty="0" smtClean="0"/>
              <a:t>Lawless, “godless” wilderness, a place of freedom and the “Black </a:t>
            </a:r>
            <a:r>
              <a:rPr lang="en-US" sz="1800" b="1" dirty="0"/>
              <a:t>M</a:t>
            </a:r>
            <a:r>
              <a:rPr lang="en-US" sz="1800" b="1" dirty="0" smtClean="0"/>
              <a:t>an” (Devil)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b="1" dirty="0" smtClean="0"/>
              <a:t>How is Hawthorne positioning readers to feel about all that the forest unleashes</a:t>
            </a:r>
            <a:r>
              <a:rPr lang="en-US" sz="2400" b="1" dirty="0"/>
              <a:t> </a:t>
            </a:r>
            <a:r>
              <a:rPr lang="en-US" sz="2400" b="1" dirty="0" smtClean="0"/>
              <a:t>or enables? (554, 559, 561)</a:t>
            </a:r>
            <a:br>
              <a:rPr lang="en-US" sz="2400" b="1" dirty="0" smtClean="0"/>
            </a:br>
            <a:r>
              <a:rPr lang="en-US" sz="2400" b="1" dirty="0" smtClean="0"/>
              <a:t>		</a:t>
            </a:r>
            <a:r>
              <a:rPr lang="en-US" sz="1800" b="1" dirty="0" smtClean="0"/>
              <a:t>Consider how Hester &amp; </a:t>
            </a:r>
            <a:r>
              <a:rPr lang="en-US" sz="1800" b="1" dirty="0" err="1" smtClean="0"/>
              <a:t>Dimmesdale</a:t>
            </a:r>
            <a:r>
              <a:rPr lang="en-US" sz="1800" b="1" dirty="0" smtClean="0"/>
              <a:t> change in the forest.	</a:t>
            </a:r>
            <a:br>
              <a:rPr lang="en-US" sz="1800" b="1" dirty="0" smtClean="0"/>
            </a:br>
            <a:r>
              <a:rPr lang="en-US" sz="1800" b="1" dirty="0"/>
              <a:t>	</a:t>
            </a:r>
            <a:r>
              <a:rPr lang="en-US" sz="1800" b="1" dirty="0" smtClean="0"/>
              <a:t>	Also, </a:t>
            </a:r>
            <a:r>
              <a:rPr lang="en-US" sz="1800" b="1" dirty="0" err="1" smtClean="0"/>
              <a:t>Dimmesdale</a:t>
            </a:r>
            <a:r>
              <a:rPr lang="en-US" sz="1800" b="1" dirty="0" smtClean="0"/>
              <a:t> goes a little crazy after the forest.</a:t>
            </a:r>
            <a:endParaRPr lang="en-US" sz="1800" b="1" dirty="0"/>
          </a:p>
        </p:txBody>
      </p:sp>
      <p:pic>
        <p:nvPicPr>
          <p:cNvPr id="4" name="Content Placeholder 3" descr="images-1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1" b="20491"/>
          <a:stretch/>
        </p:blipFill>
        <p:spPr>
          <a:xfrm>
            <a:off x="457200" y="2968625"/>
            <a:ext cx="8229600" cy="3889375"/>
          </a:xfrm>
        </p:spPr>
      </p:pic>
    </p:spTree>
    <p:extLst>
      <p:ext uri="{BB962C8B-B14F-4D97-AF65-F5344CB8AC3E}">
        <p14:creationId xmlns:p14="http://schemas.microsoft.com/office/powerpoint/2010/main" val="79212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58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Scaffold Scene Number 1</a:t>
            </a:r>
            <a:br>
              <a:rPr lang="en-US" dirty="0" smtClean="0"/>
            </a:br>
            <a:r>
              <a:rPr lang="en-US" sz="3600" dirty="0" smtClean="0"/>
              <a:t>Who’s where, why &amp; what’s accomplished?</a:t>
            </a:r>
            <a:br>
              <a:rPr lang="en-US" sz="3600" dirty="0" smtClean="0"/>
            </a:br>
            <a:r>
              <a:rPr lang="en-US" sz="3600" dirty="0" smtClean="0"/>
              <a:t>What’s the POV? (481—3)</a:t>
            </a:r>
            <a:endParaRPr lang="en-US" sz="3600" dirty="0"/>
          </a:p>
        </p:txBody>
      </p:sp>
      <p:pic>
        <p:nvPicPr>
          <p:cNvPr id="4" name="Content Placeholder 3" descr="images-6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100" r="-53879"/>
          <a:stretch/>
        </p:blipFill>
        <p:spPr>
          <a:xfrm>
            <a:off x="457200" y="1859634"/>
            <a:ext cx="8229600" cy="4525963"/>
          </a:xfrm>
          <a:solidFill>
            <a:srgbClr val="800000"/>
          </a:solidFill>
        </p:spPr>
      </p:pic>
    </p:spTree>
    <p:extLst>
      <p:ext uri="{BB962C8B-B14F-4D97-AF65-F5344CB8AC3E}">
        <p14:creationId xmlns:p14="http://schemas.microsoft.com/office/powerpoint/2010/main" val="89544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Scaffold scene 2</a:t>
            </a:r>
            <a:br>
              <a:rPr lang="en-US" dirty="0" smtClean="0"/>
            </a:br>
            <a:r>
              <a:rPr lang="en-US" sz="3600" dirty="0" smtClean="0"/>
              <a:t>Who’s where, why &amp; what’s accomplished?</a:t>
            </a:r>
            <a:br>
              <a:rPr lang="en-US" sz="3600" dirty="0" smtClean="0"/>
            </a:br>
            <a:r>
              <a:rPr lang="en-US" sz="3600" dirty="0" smtClean="0"/>
              <a:t>POV? (531-536)</a:t>
            </a:r>
            <a:endParaRPr lang="en-US" sz="3600" dirty="0"/>
          </a:p>
        </p:txBody>
      </p:sp>
      <p:pic>
        <p:nvPicPr>
          <p:cNvPr id="6" name="Content Placeholder 5" descr="images-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119" r="-79119"/>
          <a:stretch>
            <a:fillRect/>
          </a:stretch>
        </p:blipFill>
        <p:spPr>
          <a:xfrm>
            <a:off x="457200" y="2063710"/>
            <a:ext cx="8229600" cy="4525963"/>
          </a:xfrm>
          <a:solidFill>
            <a:schemeClr val="tx2">
              <a:lumMod val="5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78946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Scaffold Scene 3</a:t>
            </a:r>
            <a:br>
              <a:rPr lang="en-US" dirty="0" smtClean="0"/>
            </a:br>
            <a:r>
              <a:rPr lang="en-US" sz="3600" dirty="0" smtClean="0"/>
              <a:t>What changes? Narrative POV?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olidFill>
            <a:srgbClr val="FAFFE8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Hester listens to </a:t>
            </a:r>
            <a:r>
              <a:rPr lang="en-US" sz="2000" dirty="0" err="1" smtClean="0"/>
              <a:t>Dimmesdale’s</a:t>
            </a:r>
            <a:r>
              <a:rPr lang="en-US" sz="2000" dirty="0" smtClean="0"/>
              <a:t> last sermon while standing at the foot of the scaffold. (583) Then he staggers up with her to reveal all. (589)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 descr="Corbis-JS4537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9" b="12390"/>
          <a:stretch/>
        </p:blipFill>
        <p:spPr>
          <a:xfrm>
            <a:off x="1022098" y="2414706"/>
            <a:ext cx="7093827" cy="432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28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scaffold is a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9AD62"/>
          </a:solidFill>
        </p:spPr>
        <p:txBody>
          <a:bodyPr/>
          <a:lstStyle/>
          <a:p>
            <a:r>
              <a:rPr lang="en-US" dirty="0" smtClean="0"/>
              <a:t>Whatever happens to a symbol is the text’s comment on the idea it represents.</a:t>
            </a:r>
          </a:p>
          <a:p>
            <a:pPr lvl="1"/>
            <a:r>
              <a:rPr lang="en-US" dirty="0" smtClean="0"/>
              <a:t>There’s a trajectory, something that’s necessary in order for the novel to resolve its conflicts</a:t>
            </a:r>
          </a:p>
          <a:p>
            <a:pPr lvl="1"/>
            <a:r>
              <a:rPr lang="en-US" dirty="0" smtClean="0"/>
              <a:t>Of course </a:t>
            </a:r>
            <a:r>
              <a:rPr lang="en-US" dirty="0" err="1" smtClean="0"/>
              <a:t>Dimmesdale</a:t>
            </a:r>
            <a:r>
              <a:rPr lang="en-US" dirty="0" smtClean="0"/>
              <a:t> must confess</a:t>
            </a:r>
          </a:p>
          <a:p>
            <a:pPr lvl="2"/>
            <a:r>
              <a:rPr lang="en-US" dirty="0" smtClean="0"/>
              <a:t>What else is required? </a:t>
            </a:r>
          </a:p>
          <a:p>
            <a:pPr lvl="2"/>
            <a:r>
              <a:rPr lang="en-US" dirty="0" smtClean="0"/>
              <a:t>Is this an endorsement of Calvinist forms of punishment?</a:t>
            </a:r>
          </a:p>
          <a:p>
            <a:pPr lvl="1"/>
            <a:r>
              <a:rPr lang="en-US" dirty="0" smtClean="0"/>
              <a:t>Why do some refuse to believe in his guilt?</a:t>
            </a:r>
          </a:p>
        </p:txBody>
      </p:sp>
    </p:spTree>
    <p:extLst>
      <p:ext uri="{BB962C8B-B14F-4D97-AF65-F5344CB8AC3E}">
        <p14:creationId xmlns:p14="http://schemas.microsoft.com/office/powerpoint/2010/main" val="138909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</TotalTime>
  <Words>327</Words>
  <Application>Microsoft Macintosh PowerPoint</Application>
  <PresentationFormat>On-screen Show (4:3)</PresentationFormat>
  <Paragraphs>48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Three Major Symbols in  The Scarlet Letter </vt:lpstr>
      <vt:lpstr>Key moments in a  the life of a symbol</vt:lpstr>
      <vt:lpstr>Nature’s spiritual qualities</vt:lpstr>
      <vt:lpstr>Scenes set in nature have special significance. Hester meets her ex-husband on the wasted cliff where he gathers herbs. (546)  Sun doesn’t shine on this guy.</vt:lpstr>
      <vt:lpstr>Contrast that cliff scene to the forest Lawless, “godless” wilderness, a place of freedom and the “Black Man” (Devil)  How is Hawthorne positioning readers to feel about all that the forest unleashes or enables? (554, 559, 561)   Consider how Hester &amp; Dimmesdale change in the forest.    Also, Dimmesdale goes a little crazy after the forest.</vt:lpstr>
      <vt:lpstr>Scaffold Scene Number 1 Who’s where, why &amp; what’s accomplished? What’s the POV? (481—3)</vt:lpstr>
      <vt:lpstr>Scaffold scene 2 Who’s where, why &amp; what’s accomplished? POV? (531-536)</vt:lpstr>
      <vt:lpstr>Scaffold Scene 3 What changes? Narrative POV?</vt:lpstr>
      <vt:lpstr>The scaffold is a symbol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datech2</dc:creator>
  <cp:lastModifiedBy>datech2</cp:lastModifiedBy>
  <cp:revision>24</cp:revision>
  <dcterms:created xsi:type="dcterms:W3CDTF">2013-10-12T22:47:25Z</dcterms:created>
  <dcterms:modified xsi:type="dcterms:W3CDTF">2017-01-31T01:43:52Z</dcterms:modified>
</cp:coreProperties>
</file>