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06" autoAdjust="0"/>
  </p:normalViewPr>
  <p:slideViewPr>
    <p:cSldViewPr snapToGrid="0" snapToObjects="1">
      <p:cViewPr varScale="1">
        <p:scale>
          <a:sx n="67" d="100"/>
          <a:sy n="67" d="100"/>
        </p:scale>
        <p:origin x="-161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160547-5AD9-EB47-BD2D-8B676DDA4DF7}" type="datetimeFigureOut">
              <a:rPr lang="en-US" smtClean="0"/>
              <a:t>5/7/15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63E9A3-98E7-DB44-B0D5-255C4ADBBC92}" type="slidenum">
              <a:rPr lang="en-US" smtClean="0"/>
              <a:t>‹#›</a:t>
            </a:fld>
            <a:endParaRPr lang="en-US"/>
          </a:p>
        </p:txBody>
      </p:sp>
    </p:spTree>
    <p:extLst>
      <p:ext uri="{BB962C8B-B14F-4D97-AF65-F5344CB8AC3E}">
        <p14:creationId xmlns:p14="http://schemas.microsoft.com/office/powerpoint/2010/main" val="626707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b="1" dirty="0" smtClean="0"/>
              <a:t>Petition to New York State </a:t>
            </a:r>
            <a:r>
              <a:rPr lang="en-US" b="1" dirty="0" err="1" smtClean="0"/>
              <a:t>Govt</a:t>
            </a:r>
            <a:r>
              <a:rPr lang="en-US" b="1" dirty="0" smtClean="0"/>
              <a:t>:</a:t>
            </a:r>
          </a:p>
          <a:p>
            <a:pPr marL="411480" lvl="1" indent="0">
              <a:buNone/>
            </a:pPr>
            <a:r>
              <a:rPr lang="en-US" sz="1700" b="1" dirty="0" smtClean="0"/>
              <a:t>“Your Declaration of Independence declares, that governments derive their just powers from the consent of the governed. And as women have never consented to, been represented in, or recognized by this government, it is evident that in justice no allegiance can be claimed from them ... Our numerous and yearly petitions for this most desirable object having been disregarded, we now ask your august body, to abolish all laws which hold married women more accountable for their acts than infants, idiots, and lunatics.”</a:t>
            </a:r>
          </a:p>
          <a:p>
            <a:endParaRPr lang="en-US" dirty="0"/>
          </a:p>
        </p:txBody>
      </p:sp>
      <p:sp>
        <p:nvSpPr>
          <p:cNvPr id="4" name="Slide Number Placeholder 3"/>
          <p:cNvSpPr>
            <a:spLocks noGrp="1"/>
          </p:cNvSpPr>
          <p:nvPr>
            <p:ph type="sldNum" sz="quarter" idx="10"/>
          </p:nvPr>
        </p:nvSpPr>
        <p:spPr/>
        <p:txBody>
          <a:bodyPr/>
          <a:lstStyle/>
          <a:p>
            <a:fld id="{9463E9A3-98E7-DB44-B0D5-255C4ADBBC92}" type="slidenum">
              <a:rPr lang="en-US" smtClean="0"/>
              <a:t>12</a:t>
            </a:fld>
            <a:endParaRPr lang="en-US"/>
          </a:p>
        </p:txBody>
      </p:sp>
    </p:spTree>
    <p:extLst>
      <p:ext uri="{BB962C8B-B14F-4D97-AF65-F5344CB8AC3E}">
        <p14:creationId xmlns:p14="http://schemas.microsoft.com/office/powerpoint/2010/main" val="1810395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8E80666-FB37-4B36-9149-507F3B0178E3}" type="datetimeFigureOut">
              <a:rPr lang="en-US" smtClean="0"/>
              <a:pPr/>
              <a:t>5/7/15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5/7/15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pPr eaLnBrk="1" latinLnBrk="0" hangingPunct="1"/>
            <a:fld id="{B41ABA4E-CD72-497B-97AA-7213B3980F60}" type="datetimeFigureOut">
              <a:rPr lang="en-US" smtClean="0"/>
              <a:pPr eaLnBrk="1" latinLnBrk="0" hangingPunct="1"/>
              <a:t>5/7/15</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kumimoji="0"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D2E57653-3E58-4892-A7ED-712530ACC680}" type="slidenum">
              <a:rPr kumimoji="0" lang="en-US" smtClean="0"/>
              <a:pPr eaLnBrk="1" latinLnBrk="0" hangingPunct="1"/>
              <a:t>‹#›</a:t>
            </a:fld>
            <a:endParaRPr kumimoji="0" lang="en-US"/>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26" r:id="rId13"/>
    <p:sldLayoutId id="2147483927" r:id="rId14"/>
    <p:sldLayoutId id="2147483928" r:id="rId15"/>
    <p:sldLayoutId id="2147483929"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The Awakening</a:t>
            </a:r>
            <a:endParaRPr lang="en-US" dirty="0"/>
          </a:p>
        </p:txBody>
      </p:sp>
      <p:sp>
        <p:nvSpPr>
          <p:cNvPr id="2" name="Subtitle 1"/>
          <p:cNvSpPr>
            <a:spLocks noGrp="1"/>
          </p:cNvSpPr>
          <p:nvPr>
            <p:ph type="subTitle" idx="1"/>
          </p:nvPr>
        </p:nvSpPr>
        <p:spPr/>
        <p:txBody>
          <a:bodyPr/>
          <a:lstStyle/>
          <a:p>
            <a:r>
              <a:rPr lang="en-US" dirty="0" smtClean="0"/>
              <a:t>Kate Chopin and her audience</a:t>
            </a:r>
            <a:endParaRPr lang="en-US" dirty="0"/>
          </a:p>
        </p:txBody>
      </p:sp>
    </p:spTree>
    <p:extLst>
      <p:ext uri="{BB962C8B-B14F-4D97-AF65-F5344CB8AC3E}">
        <p14:creationId xmlns:p14="http://schemas.microsoft.com/office/powerpoint/2010/main" val="531046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Group Discussion</a:t>
            </a:r>
            <a:endParaRPr lang="en-US" dirty="0"/>
          </a:p>
        </p:txBody>
      </p:sp>
      <p:sp>
        <p:nvSpPr>
          <p:cNvPr id="3" name="Content Placeholder 2"/>
          <p:cNvSpPr>
            <a:spLocks noGrp="1"/>
          </p:cNvSpPr>
          <p:nvPr>
            <p:ph idx="1"/>
          </p:nvPr>
        </p:nvSpPr>
        <p:spPr/>
        <p:txBody>
          <a:bodyPr>
            <a:normAutofit/>
          </a:bodyPr>
          <a:lstStyle/>
          <a:p>
            <a:r>
              <a:rPr lang="en-US" dirty="0" smtClean="0"/>
              <a:t>What </a:t>
            </a:r>
            <a:r>
              <a:rPr lang="en-US" dirty="0"/>
              <a:t>does each character represent in terms of the role he/she plays or asks of Edna?  Give 2 examples to support your ideas </a:t>
            </a:r>
          </a:p>
          <a:p>
            <a:pPr marL="739775" lvl="1" indent="-457200">
              <a:buFont typeface="+mj-lt"/>
              <a:buAutoNum type="arabicPeriod"/>
            </a:pPr>
            <a:r>
              <a:rPr lang="en-US" sz="2400" dirty="0" err="1"/>
              <a:t>Mr</a:t>
            </a:r>
            <a:r>
              <a:rPr lang="en-US" sz="2400" dirty="0"/>
              <a:t> </a:t>
            </a:r>
            <a:r>
              <a:rPr lang="en-US" sz="2400" dirty="0" err="1"/>
              <a:t>Pontillier</a:t>
            </a:r>
            <a:endParaRPr lang="en-US" sz="2400" dirty="0"/>
          </a:p>
          <a:p>
            <a:pPr marL="739775" lvl="1" indent="-457200">
              <a:buFont typeface="+mj-lt"/>
              <a:buAutoNum type="arabicPeriod"/>
            </a:pPr>
            <a:r>
              <a:rPr lang="en-US" sz="2400" dirty="0"/>
              <a:t>Robert Lebrun</a:t>
            </a:r>
          </a:p>
          <a:p>
            <a:pPr marL="739775" lvl="1" indent="-457200">
              <a:buFont typeface="+mj-lt"/>
              <a:buAutoNum type="arabicPeriod"/>
            </a:pPr>
            <a:r>
              <a:rPr lang="en-US" sz="2400" dirty="0"/>
              <a:t>Adele </a:t>
            </a:r>
            <a:r>
              <a:rPr lang="en-US" sz="2400" dirty="0" err="1"/>
              <a:t>Ratignolle</a:t>
            </a:r>
            <a:endParaRPr lang="en-US" sz="2400" dirty="0"/>
          </a:p>
          <a:p>
            <a:pPr marL="739775" lvl="1" indent="-457200">
              <a:buFont typeface="+mj-lt"/>
              <a:buAutoNum type="arabicPeriod"/>
            </a:pPr>
            <a:r>
              <a:rPr lang="en-US" sz="2400" dirty="0"/>
              <a:t>Mademoiselle </a:t>
            </a:r>
            <a:r>
              <a:rPr lang="en-US" sz="2400" dirty="0" err="1"/>
              <a:t>Reisz</a:t>
            </a:r>
            <a:endParaRPr lang="en-US" sz="2400" dirty="0"/>
          </a:p>
          <a:p>
            <a:pPr marL="739775" lvl="1" indent="-457200">
              <a:buFont typeface="+mj-lt"/>
              <a:buAutoNum type="arabicPeriod"/>
            </a:pPr>
            <a:r>
              <a:rPr lang="en-US" sz="2400" dirty="0" err="1"/>
              <a:t>Alicee</a:t>
            </a:r>
            <a:r>
              <a:rPr lang="en-US" sz="2400" dirty="0"/>
              <a:t> </a:t>
            </a:r>
            <a:r>
              <a:rPr lang="en-US" sz="2400" dirty="0" err="1"/>
              <a:t>Arobin</a:t>
            </a:r>
            <a:endParaRPr lang="en-US" sz="2400" dirty="0"/>
          </a:p>
          <a:p>
            <a:pPr marL="0" indent="0">
              <a:buNone/>
            </a:pPr>
            <a:endParaRPr lang="en-US" dirty="0"/>
          </a:p>
        </p:txBody>
      </p:sp>
    </p:spTree>
    <p:extLst>
      <p:ext uri="{BB962C8B-B14F-4D97-AF65-F5344CB8AC3E}">
        <p14:creationId xmlns:p14="http://schemas.microsoft.com/office/powerpoint/2010/main" val="26432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a feminist text?</a:t>
            </a:r>
            <a:endParaRPr lang="en-US" dirty="0"/>
          </a:p>
        </p:txBody>
      </p:sp>
      <p:sp>
        <p:nvSpPr>
          <p:cNvPr id="3" name="Content Placeholder 2"/>
          <p:cNvSpPr>
            <a:spLocks noGrp="1"/>
          </p:cNvSpPr>
          <p:nvPr>
            <p:ph idx="1"/>
          </p:nvPr>
        </p:nvSpPr>
        <p:spPr/>
        <p:txBody>
          <a:bodyPr/>
          <a:lstStyle/>
          <a:p>
            <a:r>
              <a:rPr lang="en-US" dirty="0"/>
              <a:t>Valued by contemporary feminist critics for its portrayal of a 19</a:t>
            </a:r>
            <a:r>
              <a:rPr lang="en-US" baseline="30000" dirty="0"/>
              <a:t>th</a:t>
            </a:r>
            <a:r>
              <a:rPr lang="en-US" dirty="0"/>
              <a:t> century woman’s attempt to reclaim her psychic life and </a:t>
            </a:r>
            <a:r>
              <a:rPr lang="en-US" dirty="0" smtClean="0"/>
              <a:t>the right </a:t>
            </a:r>
            <a:r>
              <a:rPr lang="en-US" dirty="0"/>
              <a:t>to her sexuality</a:t>
            </a:r>
          </a:p>
          <a:p>
            <a:pPr lvl="1"/>
            <a:r>
              <a:rPr lang="en-US" dirty="0"/>
              <a:t>Very few of her contemporaries laid the problem out so starkly</a:t>
            </a:r>
          </a:p>
          <a:p>
            <a:pPr lvl="2"/>
            <a:r>
              <a:rPr lang="en-US" dirty="0"/>
              <a:t>Willa Cather, </a:t>
            </a:r>
            <a:r>
              <a:rPr lang="en-US" dirty="0" smtClean="0"/>
              <a:t>Jewett</a:t>
            </a:r>
            <a:endParaRPr lang="en-US" dirty="0"/>
          </a:p>
          <a:p>
            <a:r>
              <a:rPr lang="en-US" dirty="0" smtClean="0"/>
              <a:t>HOWEVER, The Awakening is completely out of step with 19</a:t>
            </a:r>
            <a:r>
              <a:rPr lang="en-US" baseline="30000" dirty="0" smtClean="0"/>
              <a:t>th</a:t>
            </a:r>
            <a:r>
              <a:rPr lang="en-US" dirty="0" smtClean="0"/>
              <a:t> century feminism and drew a lot of criticism (as we saw)</a:t>
            </a:r>
            <a:endParaRPr lang="en-US" dirty="0"/>
          </a:p>
        </p:txBody>
      </p:sp>
    </p:spTree>
    <p:extLst>
      <p:ext uri="{BB962C8B-B14F-4D97-AF65-F5344CB8AC3E}">
        <p14:creationId xmlns:p14="http://schemas.microsoft.com/office/powerpoint/2010/main" val="161295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19</a:t>
            </a:r>
            <a:r>
              <a:rPr lang="en-US" baseline="30000" dirty="0" smtClean="0"/>
              <a:t>th</a:t>
            </a:r>
            <a:r>
              <a:rPr lang="en-US" dirty="0" smtClean="0"/>
              <a:t> Century Feminism</a:t>
            </a:r>
            <a:endParaRPr lang="en-US" dirty="0"/>
          </a:p>
        </p:txBody>
      </p:sp>
      <p:sp>
        <p:nvSpPr>
          <p:cNvPr id="3" name="Content Placeholder 2"/>
          <p:cNvSpPr>
            <a:spLocks noGrp="1"/>
          </p:cNvSpPr>
          <p:nvPr>
            <p:ph idx="1"/>
          </p:nvPr>
        </p:nvSpPr>
        <p:spPr>
          <a:xfrm>
            <a:off x="227474" y="1425388"/>
            <a:ext cx="8738811" cy="5096110"/>
          </a:xfrm>
        </p:spPr>
        <p:txBody>
          <a:bodyPr>
            <a:normAutofit fontScale="85000" lnSpcReduction="20000"/>
          </a:bodyPr>
          <a:lstStyle/>
          <a:p>
            <a:r>
              <a:rPr lang="en-US" b="1" dirty="0"/>
              <a:t>W</a:t>
            </a:r>
            <a:r>
              <a:rPr lang="en-US" b="1" dirty="0" smtClean="0"/>
              <a:t>omen </a:t>
            </a:r>
            <a:r>
              <a:rPr lang="en-US" b="1" dirty="0"/>
              <a:t>were involved in Abolitionist cause and Temperance </a:t>
            </a:r>
            <a:r>
              <a:rPr lang="en-US" b="1" dirty="0" smtClean="0"/>
              <a:t>Movements </a:t>
            </a:r>
            <a:r>
              <a:rPr lang="en-US" b="1" dirty="0"/>
              <a:t>(anti-alcohol)</a:t>
            </a:r>
          </a:p>
          <a:p>
            <a:pPr lvl="1"/>
            <a:r>
              <a:rPr lang="en-US" b="1" dirty="0"/>
              <a:t>Anti-slavery political groups encouraged women’s full participation—speaking, organizing, etc.</a:t>
            </a:r>
          </a:p>
          <a:p>
            <a:pPr lvl="1"/>
            <a:r>
              <a:rPr lang="en-US" b="1" dirty="0"/>
              <a:t>Politically active women hated the fact that they couldn’t vote and help change laws by using the </a:t>
            </a:r>
            <a:r>
              <a:rPr lang="en-US" b="1" dirty="0" smtClean="0"/>
              <a:t>system (voting).</a:t>
            </a:r>
            <a:endParaRPr lang="en-US" b="1" dirty="0"/>
          </a:p>
          <a:p>
            <a:r>
              <a:rPr lang="en-US" dirty="0" smtClean="0"/>
              <a:t>First convention to be organized by women to work toward equal rights </a:t>
            </a:r>
          </a:p>
          <a:p>
            <a:pPr lvl="1"/>
            <a:r>
              <a:rPr lang="en-US" dirty="0" smtClean="0"/>
              <a:t>1848 in Seneca Falls, New York</a:t>
            </a:r>
          </a:p>
          <a:p>
            <a:pPr lvl="1"/>
            <a:r>
              <a:rPr lang="en-US" dirty="0" smtClean="0"/>
              <a:t>Wanted</a:t>
            </a:r>
            <a:r>
              <a:rPr lang="en-US" dirty="0"/>
              <a:t>: Voting rights, property rights (to own and inherit), the right to make contracts, serve on juries and better employment opportunities. </a:t>
            </a:r>
          </a:p>
          <a:p>
            <a:pPr lvl="3"/>
            <a:r>
              <a:rPr lang="en-US" dirty="0"/>
              <a:t>Women were paid ½ as much as men in the same job.</a:t>
            </a:r>
          </a:p>
          <a:p>
            <a:pPr lvl="2"/>
            <a:r>
              <a:rPr lang="en-US" dirty="0" smtClean="0"/>
              <a:t>Some </a:t>
            </a:r>
            <a:r>
              <a:rPr lang="en-US" dirty="0"/>
              <a:t>called them “hens that crow” and unnatural women</a:t>
            </a:r>
          </a:p>
          <a:p>
            <a:pPr lvl="2"/>
            <a:r>
              <a:rPr lang="en-US" dirty="0" smtClean="0"/>
              <a:t>Others supported </a:t>
            </a:r>
            <a:r>
              <a:rPr lang="en-US" dirty="0"/>
              <a:t>them</a:t>
            </a:r>
          </a:p>
          <a:p>
            <a:pPr lvl="3"/>
            <a:r>
              <a:rPr lang="en-US" dirty="0"/>
              <a:t>Fredrick Douglass was </a:t>
            </a:r>
            <a:r>
              <a:rPr lang="en-US" dirty="0" smtClean="0"/>
              <a:t>at Seneca Falls and </a:t>
            </a:r>
            <a:r>
              <a:rPr lang="en-US" dirty="0"/>
              <a:t>convinced them to keep the voting rights </a:t>
            </a:r>
            <a:r>
              <a:rPr lang="en-US" dirty="0" smtClean="0"/>
              <a:t>idea instead of backing away from such a radical idea</a:t>
            </a:r>
            <a:endParaRPr lang="en-US" dirty="0"/>
          </a:p>
          <a:p>
            <a:r>
              <a:rPr lang="en-US" dirty="0"/>
              <a:t>Early gains:</a:t>
            </a:r>
          </a:p>
          <a:p>
            <a:pPr lvl="1"/>
            <a:r>
              <a:rPr lang="en-US" dirty="0"/>
              <a:t>New York &amp; Pennsylvania pass laws granting women </a:t>
            </a:r>
            <a:r>
              <a:rPr lang="en-US" u="sng" dirty="0"/>
              <a:t>property</a:t>
            </a:r>
            <a:r>
              <a:rPr lang="en-US" dirty="0"/>
              <a:t> rights in </a:t>
            </a:r>
            <a:r>
              <a:rPr lang="en-US" dirty="0" smtClean="0"/>
              <a:t>1848</a:t>
            </a:r>
            <a:endParaRPr lang="en-US" dirty="0"/>
          </a:p>
        </p:txBody>
      </p:sp>
    </p:spTree>
    <p:extLst>
      <p:ext uri="{BB962C8B-B14F-4D97-AF65-F5344CB8AC3E}">
        <p14:creationId xmlns:p14="http://schemas.microsoft.com/office/powerpoint/2010/main" val="115248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9463" y="381000"/>
            <a:ext cx="7583487" cy="813344"/>
          </a:xfrm>
        </p:spPr>
        <p:txBody>
          <a:bodyPr/>
          <a:lstStyle/>
          <a:p>
            <a:r>
              <a:rPr lang="en-US" dirty="0" smtClean="0"/>
              <a:t>Major Players</a:t>
            </a:r>
            <a:endParaRPr lang="en-US" dirty="0"/>
          </a:p>
        </p:txBody>
      </p:sp>
      <p:sp>
        <p:nvSpPr>
          <p:cNvPr id="5" name="Content Placeholder 4"/>
          <p:cNvSpPr>
            <a:spLocks noGrp="1"/>
          </p:cNvSpPr>
          <p:nvPr>
            <p:ph sz="half" idx="1"/>
          </p:nvPr>
        </p:nvSpPr>
        <p:spPr/>
        <p:txBody>
          <a:bodyPr>
            <a:normAutofit/>
          </a:bodyPr>
          <a:lstStyle/>
          <a:p>
            <a:r>
              <a:rPr lang="en-US" sz="2800" dirty="0"/>
              <a:t>Elizabeth Cady Stanton, Lucy Stone, and Susan B. Anthony &amp; others</a:t>
            </a:r>
          </a:p>
          <a:p>
            <a:pPr lvl="1"/>
            <a:r>
              <a:rPr lang="en-US" sz="2400" dirty="0"/>
              <a:t>Strongly influenced by Quaker thought (pacifist)</a:t>
            </a:r>
          </a:p>
          <a:p>
            <a:pPr lvl="2"/>
            <a:r>
              <a:rPr lang="en-US" sz="2400" dirty="0"/>
              <a:t>Some were arrested for trying to </a:t>
            </a:r>
            <a:r>
              <a:rPr lang="en-US" sz="2400" dirty="0" smtClean="0"/>
              <a:t>vote</a:t>
            </a:r>
            <a:endParaRPr lang="en-US" sz="2400" dirty="0"/>
          </a:p>
        </p:txBody>
      </p:sp>
      <p:pic>
        <p:nvPicPr>
          <p:cNvPr id="7" name="Content Placeholder 6"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11615" b="11615"/>
          <a:stretch>
            <a:fillRect/>
          </a:stretch>
        </p:blipFill>
        <p:spPr>
          <a:xfrm>
            <a:off x="4623200" y="1425388"/>
            <a:ext cx="4007284" cy="4622987"/>
          </a:xfrm>
        </p:spPr>
      </p:pic>
    </p:spTree>
    <p:extLst>
      <p:ext uri="{BB962C8B-B14F-4D97-AF65-F5344CB8AC3E}">
        <p14:creationId xmlns:p14="http://schemas.microsoft.com/office/powerpoint/2010/main" val="4235500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What they Achieved</a:t>
            </a:r>
            <a:endParaRPr lang="en-US" sz="4000" dirty="0"/>
          </a:p>
        </p:txBody>
      </p:sp>
      <p:pic>
        <p:nvPicPr>
          <p:cNvPr id="8" name="Content Placeholder 7" descr="images-1.jpg"/>
          <p:cNvPicPr>
            <a:picLocks noGrp="1" noChangeAspect="1"/>
          </p:cNvPicPr>
          <p:nvPr>
            <p:ph idx="1"/>
          </p:nvPr>
        </p:nvPicPr>
        <p:blipFill>
          <a:blip r:embed="rId2">
            <a:alphaModFix amt="14000"/>
            <a:extLst>
              <a:ext uri="{28A0092B-C50C-407E-A947-70E740481C1C}">
                <a14:useLocalDpi xmlns:a14="http://schemas.microsoft.com/office/drawing/2010/main" val="0"/>
              </a:ext>
            </a:extLst>
          </a:blip>
          <a:srcRect t="12476" b="12476"/>
          <a:stretch>
            <a:fillRect/>
          </a:stretch>
        </p:blipFill>
        <p:spPr>
          <a:xfrm>
            <a:off x="535841" y="1582341"/>
            <a:ext cx="8462180" cy="4696616"/>
          </a:xfrm>
          <a:prstGeom prst="rect">
            <a:avLst/>
          </a:prstGeom>
        </p:spPr>
      </p:pic>
      <p:sp>
        <p:nvSpPr>
          <p:cNvPr id="9" name="Rectangle 8"/>
          <p:cNvSpPr/>
          <p:nvPr/>
        </p:nvSpPr>
        <p:spPr>
          <a:xfrm>
            <a:off x="779463" y="1582341"/>
            <a:ext cx="6404754" cy="4093428"/>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en-US" sz="2000" spc="150" dirty="0">
                <a:ln w="11430"/>
                <a:solidFill>
                  <a:srgbClr val="F8F8F8"/>
                </a:solidFill>
                <a:effectLst>
                  <a:outerShdw blurRad="25400" algn="tl" rotWithShape="0">
                    <a:srgbClr val="000000">
                      <a:alpha val="43000"/>
                    </a:srgbClr>
                  </a:outerShdw>
                </a:effectLst>
                <a:latin typeface="Arial Black"/>
                <a:cs typeface="Arial Black"/>
              </a:rPr>
              <a:t>By 1860, right to their own children in case of divorce or widowhood </a:t>
            </a:r>
          </a:p>
          <a:p>
            <a:r>
              <a:rPr lang="en-US" sz="2000" spc="150" dirty="0">
                <a:ln w="11430"/>
                <a:solidFill>
                  <a:srgbClr val="F8F8F8"/>
                </a:solidFill>
                <a:effectLst>
                  <a:outerShdw blurRad="25400" algn="tl" rotWithShape="0">
                    <a:srgbClr val="000000">
                      <a:alpha val="43000"/>
                    </a:srgbClr>
                  </a:outerShdw>
                </a:effectLst>
                <a:latin typeface="Arial Black"/>
                <a:cs typeface="Arial Black"/>
              </a:rPr>
              <a:t>Right to own &amp; inherit property in the U.S.</a:t>
            </a:r>
            <a:endParaRPr lang="en-US" sz="2400" spc="150" dirty="0">
              <a:ln w="11430"/>
              <a:solidFill>
                <a:srgbClr val="F8F8F8"/>
              </a:solidFill>
              <a:effectLst>
                <a:outerShdw blurRad="25400" algn="tl" rotWithShape="0">
                  <a:srgbClr val="000000">
                    <a:alpha val="43000"/>
                  </a:srgbClr>
                </a:outerShdw>
              </a:effectLst>
              <a:latin typeface="Arial Black"/>
              <a:cs typeface="Arial Black"/>
            </a:endParaRPr>
          </a:p>
          <a:p>
            <a:r>
              <a:rPr lang="en-US" sz="2000" spc="150" dirty="0">
                <a:ln w="11430"/>
                <a:solidFill>
                  <a:srgbClr val="F8F8F8"/>
                </a:solidFill>
                <a:effectLst>
                  <a:outerShdw blurRad="25400" algn="tl" rotWithShape="0">
                    <a:srgbClr val="000000">
                      <a:alpha val="43000"/>
                    </a:srgbClr>
                  </a:outerShdw>
                </a:effectLst>
                <a:latin typeface="Arial Black"/>
                <a:cs typeface="Arial Black"/>
              </a:rPr>
              <a:t>Reforms to higher education, access to more professions</a:t>
            </a:r>
          </a:p>
          <a:p>
            <a:pPr lvl="1"/>
            <a:r>
              <a:rPr lang="en-US" sz="2000" spc="150" dirty="0">
                <a:ln w="11430"/>
                <a:solidFill>
                  <a:srgbClr val="F8F8F8"/>
                </a:solidFill>
                <a:effectLst>
                  <a:outerShdw blurRad="25400" algn="tl" rotWithShape="0">
                    <a:srgbClr val="000000">
                      <a:alpha val="43000"/>
                    </a:srgbClr>
                  </a:outerShdw>
                </a:effectLst>
                <a:latin typeface="Arial Black"/>
                <a:cs typeface="Arial Black"/>
              </a:rPr>
              <a:t>Could go to college and study same curriculum as men by 1868</a:t>
            </a:r>
          </a:p>
          <a:p>
            <a:r>
              <a:rPr lang="en-US" sz="2000" spc="150" dirty="0">
                <a:ln w="11430"/>
                <a:solidFill>
                  <a:srgbClr val="F8F8F8"/>
                </a:solidFill>
                <a:effectLst>
                  <a:outerShdw blurRad="25400" algn="tl" rotWithShape="0">
                    <a:srgbClr val="000000">
                      <a:alpha val="43000"/>
                    </a:srgbClr>
                  </a:outerShdw>
                </a:effectLst>
                <a:latin typeface="Arial Black"/>
                <a:cs typeface="Arial Black"/>
              </a:rPr>
              <a:t>19</a:t>
            </a:r>
            <a:r>
              <a:rPr lang="en-US" sz="2000" spc="150" baseline="30000" dirty="0">
                <a:ln w="11430"/>
                <a:solidFill>
                  <a:srgbClr val="F8F8F8"/>
                </a:solidFill>
                <a:effectLst>
                  <a:outerShdw blurRad="25400" algn="tl" rotWithShape="0">
                    <a:srgbClr val="000000">
                      <a:alpha val="43000"/>
                    </a:srgbClr>
                  </a:outerShdw>
                </a:effectLst>
                <a:latin typeface="Arial Black"/>
                <a:cs typeface="Arial Black"/>
              </a:rPr>
              <a:t>th</a:t>
            </a:r>
            <a:r>
              <a:rPr lang="en-US" sz="2000" spc="150" dirty="0">
                <a:ln w="11430"/>
                <a:solidFill>
                  <a:srgbClr val="F8F8F8"/>
                </a:solidFill>
                <a:effectLst>
                  <a:outerShdw blurRad="25400" algn="tl" rotWithShape="0">
                    <a:srgbClr val="000000">
                      <a:alpha val="43000"/>
                    </a:srgbClr>
                  </a:outerShdw>
                </a:effectLst>
                <a:latin typeface="Arial Black"/>
                <a:cs typeface="Arial Black"/>
              </a:rPr>
              <a:t> amendment: right to vote 1920 </a:t>
            </a:r>
          </a:p>
          <a:p>
            <a:pPr lvl="1"/>
            <a:r>
              <a:rPr lang="en-US" sz="2000" spc="150" dirty="0">
                <a:ln w="11430"/>
                <a:solidFill>
                  <a:srgbClr val="F8F8F8"/>
                </a:solidFill>
                <a:effectLst>
                  <a:outerShdw blurRad="25400" algn="tl" rotWithShape="0">
                    <a:srgbClr val="000000">
                      <a:alpha val="43000"/>
                    </a:srgbClr>
                  </a:outerShdw>
                </a:effectLst>
                <a:latin typeface="Arial Black"/>
                <a:cs typeface="Arial Black"/>
              </a:rPr>
              <a:t>Required 2/3 popular vote--men</a:t>
            </a:r>
          </a:p>
          <a:p>
            <a:r>
              <a:rPr lang="en-US" sz="2000" spc="150" dirty="0">
                <a:ln w="11430"/>
                <a:solidFill>
                  <a:srgbClr val="F8F8F8"/>
                </a:solidFill>
                <a:effectLst>
                  <a:outerShdw blurRad="25400" algn="tl" rotWithShape="0">
                    <a:srgbClr val="000000">
                      <a:alpha val="43000"/>
                    </a:srgbClr>
                  </a:outerShdw>
                </a:effectLst>
                <a:latin typeface="Arial Black"/>
                <a:cs typeface="Arial Black"/>
              </a:rPr>
              <a:t>Eventually outlawed Liquor in the 18</a:t>
            </a:r>
            <a:r>
              <a:rPr lang="en-US" sz="2000" spc="150" baseline="30000" dirty="0">
                <a:ln w="11430"/>
                <a:solidFill>
                  <a:srgbClr val="F8F8F8"/>
                </a:solidFill>
                <a:effectLst>
                  <a:outerShdw blurRad="25400" algn="tl" rotWithShape="0">
                    <a:srgbClr val="000000">
                      <a:alpha val="43000"/>
                    </a:srgbClr>
                  </a:outerShdw>
                </a:effectLst>
                <a:latin typeface="Arial Black"/>
                <a:cs typeface="Arial Black"/>
              </a:rPr>
              <a:t>th</a:t>
            </a:r>
            <a:r>
              <a:rPr lang="en-US" sz="2000" spc="150" dirty="0">
                <a:ln w="11430"/>
                <a:solidFill>
                  <a:srgbClr val="F8F8F8"/>
                </a:solidFill>
                <a:effectLst>
                  <a:outerShdw blurRad="25400" algn="tl" rotWithShape="0">
                    <a:srgbClr val="000000">
                      <a:alpha val="43000"/>
                    </a:srgbClr>
                  </a:outerShdw>
                </a:effectLst>
                <a:latin typeface="Arial Black"/>
                <a:cs typeface="Arial Black"/>
              </a:rPr>
              <a:t> amendment (1919-1933).  </a:t>
            </a:r>
          </a:p>
          <a:p>
            <a:pPr lvl="1"/>
            <a:r>
              <a:rPr lang="en-US" sz="2000" spc="150" dirty="0">
                <a:ln w="11430"/>
                <a:solidFill>
                  <a:srgbClr val="F8F8F8"/>
                </a:solidFill>
                <a:effectLst>
                  <a:outerShdw blurRad="25400" algn="tl" rotWithShape="0">
                    <a:srgbClr val="000000">
                      <a:alpha val="43000"/>
                    </a:srgbClr>
                  </a:outerShdw>
                </a:effectLst>
                <a:latin typeface="Arial Black"/>
                <a:cs typeface="Arial Black"/>
              </a:rPr>
              <a:t>Repealed in the 21</a:t>
            </a:r>
            <a:r>
              <a:rPr lang="en-US" sz="2000" spc="150" baseline="30000" dirty="0">
                <a:ln w="11430"/>
                <a:solidFill>
                  <a:srgbClr val="F8F8F8"/>
                </a:solidFill>
                <a:effectLst>
                  <a:outerShdw blurRad="25400" algn="tl" rotWithShape="0">
                    <a:srgbClr val="000000">
                      <a:alpha val="43000"/>
                    </a:srgbClr>
                  </a:outerShdw>
                </a:effectLst>
                <a:latin typeface="Arial Black"/>
                <a:cs typeface="Arial Black"/>
              </a:rPr>
              <a:t>st</a:t>
            </a:r>
            <a:r>
              <a:rPr lang="en-US" sz="2000" spc="150" dirty="0">
                <a:ln w="11430"/>
                <a:solidFill>
                  <a:srgbClr val="F8F8F8"/>
                </a:solidFill>
                <a:effectLst>
                  <a:outerShdw blurRad="25400" algn="tl" rotWithShape="0">
                    <a:srgbClr val="000000">
                      <a:alpha val="43000"/>
                    </a:srgbClr>
                  </a:outerShdw>
                </a:effectLst>
                <a:latin typeface="Arial Black"/>
                <a:cs typeface="Arial Black"/>
              </a:rPr>
              <a:t> amendment.</a:t>
            </a:r>
            <a:endParaRPr lang="en-US" sz="2000" spc="150" dirty="0">
              <a:ln w="11430"/>
              <a:solidFill>
                <a:srgbClr val="F8F8F8"/>
              </a:solidFill>
              <a:effectLst>
                <a:outerShdw blurRad="25400" algn="tl" rotWithShape="0">
                  <a:srgbClr val="000000">
                    <a:alpha val="43000"/>
                  </a:srgbClr>
                </a:outerShdw>
              </a:effectLst>
              <a:latin typeface="Arial Black"/>
              <a:cs typeface="Arial Black"/>
            </a:endParaRPr>
          </a:p>
        </p:txBody>
      </p:sp>
    </p:spTree>
    <p:extLst>
      <p:ext uri="{BB962C8B-B14F-4D97-AF65-F5344CB8AC3E}">
        <p14:creationId xmlns:p14="http://schemas.microsoft.com/office/powerpoint/2010/main" val="3996613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Bio</a:t>
            </a:r>
            <a:endParaRPr lang="en-US" dirty="0"/>
          </a:p>
        </p:txBody>
      </p:sp>
      <p:sp>
        <p:nvSpPr>
          <p:cNvPr id="3" name="Content Placeholder 2"/>
          <p:cNvSpPr>
            <a:spLocks noGrp="1"/>
          </p:cNvSpPr>
          <p:nvPr>
            <p:ph idx="1"/>
          </p:nvPr>
        </p:nvSpPr>
        <p:spPr/>
        <p:txBody>
          <a:bodyPr>
            <a:normAutofit/>
          </a:bodyPr>
          <a:lstStyle/>
          <a:p>
            <a:pPr lvl="0"/>
            <a:r>
              <a:rPr lang="en-US" dirty="0"/>
              <a:t>Real name: Katherine O’Flaherty.  </a:t>
            </a:r>
            <a:endParaRPr lang="en-US" dirty="0" smtClean="0"/>
          </a:p>
          <a:p>
            <a:pPr lvl="1"/>
            <a:r>
              <a:rPr lang="en-US" dirty="0" smtClean="0"/>
              <a:t>Irish </a:t>
            </a:r>
            <a:r>
              <a:rPr lang="en-US" dirty="0"/>
              <a:t>immigrant father died when she </a:t>
            </a:r>
            <a:r>
              <a:rPr lang="en-US" dirty="0" smtClean="0"/>
              <a:t>was four </a:t>
            </a:r>
          </a:p>
          <a:p>
            <a:pPr lvl="1"/>
            <a:r>
              <a:rPr lang="en-US" dirty="0" smtClean="0"/>
              <a:t>surrounded </a:t>
            </a:r>
            <a:r>
              <a:rPr lang="en-US" dirty="0"/>
              <a:t>by strong </a:t>
            </a:r>
            <a:r>
              <a:rPr lang="en-US" dirty="0" smtClean="0"/>
              <a:t>women </a:t>
            </a:r>
          </a:p>
          <a:p>
            <a:pPr lvl="1"/>
            <a:r>
              <a:rPr lang="en-US" dirty="0" smtClean="0"/>
              <a:t>Read </a:t>
            </a:r>
            <a:r>
              <a:rPr lang="en-US" dirty="0"/>
              <a:t>classics &amp; contemporary lit, </a:t>
            </a:r>
            <a:r>
              <a:rPr lang="en-US" dirty="0" err="1"/>
              <a:t>esp</a:t>
            </a:r>
            <a:r>
              <a:rPr lang="en-US" dirty="0"/>
              <a:t> Zola. &amp; </a:t>
            </a:r>
            <a:r>
              <a:rPr lang="en-US" dirty="0" smtClean="0"/>
              <a:t>Flaubert</a:t>
            </a:r>
            <a:endParaRPr lang="en-US" dirty="0"/>
          </a:p>
          <a:p>
            <a:pPr lvl="0"/>
            <a:r>
              <a:rPr lang="en-US" dirty="0"/>
              <a:t>Her stories challenge male domination, especially of women’s inner life </a:t>
            </a:r>
            <a:r>
              <a:rPr lang="en-US" dirty="0" smtClean="0"/>
              <a:t>(their minds)</a:t>
            </a:r>
            <a:endParaRPr lang="en-US" dirty="0"/>
          </a:p>
          <a:p>
            <a:pPr lvl="0"/>
            <a:r>
              <a:rPr lang="en-US" dirty="0"/>
              <a:t>Lived in New Orleans for 12 </a:t>
            </a:r>
            <a:r>
              <a:rPr lang="en-US" dirty="0" smtClean="0"/>
              <a:t>years</a:t>
            </a:r>
          </a:p>
          <a:p>
            <a:pPr lvl="1"/>
            <a:r>
              <a:rPr lang="en-US" dirty="0" smtClean="0"/>
              <a:t> </a:t>
            </a:r>
            <a:r>
              <a:rPr lang="en-US" dirty="0"/>
              <a:t>husband died, so she moved back to St </a:t>
            </a:r>
            <a:r>
              <a:rPr lang="en-US" dirty="0" smtClean="0"/>
              <a:t>Louis </a:t>
            </a:r>
          </a:p>
          <a:p>
            <a:pPr lvl="1"/>
            <a:r>
              <a:rPr lang="en-US" dirty="0" smtClean="0"/>
              <a:t>Had </a:t>
            </a:r>
            <a:r>
              <a:rPr lang="en-US" dirty="0"/>
              <a:t>6 children screaming around her and still wrote </a:t>
            </a:r>
            <a:r>
              <a:rPr lang="en-US" dirty="0" smtClean="0"/>
              <a:t>stories</a:t>
            </a:r>
            <a:endParaRPr lang="en-US" dirty="0"/>
          </a:p>
          <a:p>
            <a:endParaRPr lang="en-US" dirty="0"/>
          </a:p>
        </p:txBody>
      </p:sp>
    </p:spTree>
    <p:extLst>
      <p:ext uri="{BB962C8B-B14F-4D97-AF65-F5344CB8AC3E}">
        <p14:creationId xmlns:p14="http://schemas.microsoft.com/office/powerpoint/2010/main" val="385118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Reader Response</a:t>
            </a:r>
            <a:endParaRPr lang="en-US" dirty="0"/>
          </a:p>
        </p:txBody>
      </p:sp>
      <p:sp>
        <p:nvSpPr>
          <p:cNvPr id="3" name="Content Placeholder 2"/>
          <p:cNvSpPr>
            <a:spLocks noGrp="1"/>
          </p:cNvSpPr>
          <p:nvPr>
            <p:ph idx="1"/>
          </p:nvPr>
        </p:nvSpPr>
        <p:spPr/>
        <p:txBody>
          <a:bodyPr>
            <a:normAutofit/>
          </a:bodyPr>
          <a:lstStyle/>
          <a:p>
            <a:pPr lvl="0"/>
            <a:r>
              <a:rPr lang="en-US" sz="2400" dirty="0"/>
              <a:t>How her readers responded then</a:t>
            </a:r>
            <a:endParaRPr lang="en-US" sz="2000" dirty="0"/>
          </a:p>
          <a:p>
            <a:pPr lvl="1"/>
            <a:r>
              <a:rPr lang="en-US" dirty="0"/>
              <a:t>Look at the reviews when it came out (also your text has a few choice quotes)</a:t>
            </a:r>
            <a:endParaRPr lang="en-US" sz="1800" dirty="0"/>
          </a:p>
          <a:p>
            <a:pPr lvl="2"/>
            <a:r>
              <a:rPr lang="en-US" dirty="0"/>
              <a:t>Negative: Could not conceive of respectable women throwing caution to the wind like this—impossible for them to even think such obscene things and wrong to read about it.</a:t>
            </a:r>
            <a:endParaRPr lang="en-US" sz="1600" dirty="0"/>
          </a:p>
          <a:p>
            <a:pPr lvl="2"/>
            <a:r>
              <a:rPr lang="en-US" dirty="0"/>
              <a:t>Positive: Amazed that we can feel sympathy for such a corrupt person like her</a:t>
            </a:r>
            <a:endParaRPr lang="en-US" sz="1600" dirty="0"/>
          </a:p>
          <a:p>
            <a:pPr lvl="4"/>
            <a:r>
              <a:rPr lang="en-US" dirty="0"/>
              <a:t>Like feeling sympathy for a criminal—only good writers achieve it</a:t>
            </a:r>
            <a:endParaRPr lang="en-US" sz="1600" dirty="0"/>
          </a:p>
          <a:p>
            <a:endParaRPr lang="en-US" dirty="0"/>
          </a:p>
        </p:txBody>
      </p:sp>
    </p:spTree>
    <p:extLst>
      <p:ext uri="{BB962C8B-B14F-4D97-AF65-F5344CB8AC3E}">
        <p14:creationId xmlns:p14="http://schemas.microsoft.com/office/powerpoint/2010/main" val="4150950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800" dirty="0"/>
              <a:t>How we respond now</a:t>
            </a:r>
            <a:r>
              <a:rPr lang="en-US" sz="4400" dirty="0"/>
              <a:t/>
            </a:r>
            <a:br>
              <a:rPr lang="en-US" sz="4400" dirty="0"/>
            </a:br>
            <a:endParaRPr lang="en-US" dirty="0"/>
          </a:p>
        </p:txBody>
      </p:sp>
      <p:sp>
        <p:nvSpPr>
          <p:cNvPr id="3" name="Content Placeholder 2"/>
          <p:cNvSpPr>
            <a:spLocks noGrp="1"/>
          </p:cNvSpPr>
          <p:nvPr>
            <p:ph idx="1"/>
          </p:nvPr>
        </p:nvSpPr>
        <p:spPr>
          <a:xfrm>
            <a:off x="739775" y="1216416"/>
            <a:ext cx="7662864" cy="4820847"/>
          </a:xfrm>
        </p:spPr>
        <p:txBody>
          <a:bodyPr/>
          <a:lstStyle/>
          <a:p>
            <a:pPr lvl="1"/>
            <a:r>
              <a:rPr lang="en-US" sz="2400" dirty="0" smtClean="0"/>
              <a:t>Did </a:t>
            </a:r>
            <a:r>
              <a:rPr lang="en-US" sz="2400" dirty="0"/>
              <a:t>you sympathize with her? </a:t>
            </a:r>
            <a:endParaRPr lang="en-US" sz="2400" dirty="0" smtClean="0"/>
          </a:p>
          <a:p>
            <a:pPr lvl="1"/>
            <a:r>
              <a:rPr lang="en-US" sz="2400" dirty="0" smtClean="0"/>
              <a:t>Did </a:t>
            </a:r>
            <a:r>
              <a:rPr lang="en-US" sz="2400" dirty="0"/>
              <a:t>you find her emotions and choices plausible? </a:t>
            </a:r>
            <a:endParaRPr lang="en-US" sz="2400" dirty="0" smtClean="0"/>
          </a:p>
          <a:p>
            <a:pPr lvl="1"/>
            <a:r>
              <a:rPr lang="en-US" sz="2400" dirty="0" smtClean="0"/>
              <a:t> </a:t>
            </a:r>
            <a:r>
              <a:rPr lang="en-US" sz="2400" dirty="0"/>
              <a:t>Do you think she </a:t>
            </a:r>
            <a:r>
              <a:rPr lang="en-US" sz="2400" dirty="0" smtClean="0"/>
              <a:t>finds </a:t>
            </a:r>
            <a:r>
              <a:rPr lang="en-US" sz="2400" dirty="0"/>
              <a:t>herself or is she on the wrong track?</a:t>
            </a:r>
            <a:endParaRPr lang="en-US" dirty="0"/>
          </a:p>
          <a:p>
            <a:pPr lvl="2"/>
            <a:r>
              <a:rPr lang="en-US" sz="2000" dirty="0"/>
              <a:t>What does that say about how we have changed as a culture?</a:t>
            </a:r>
            <a:endParaRPr lang="en-US" dirty="0"/>
          </a:p>
          <a:p>
            <a:endParaRPr lang="en-US" dirty="0"/>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5960" y="3483484"/>
            <a:ext cx="4846990" cy="3216638"/>
          </a:xfrm>
          <a:prstGeom prst="rect">
            <a:avLst/>
          </a:prstGeom>
        </p:spPr>
      </p:pic>
    </p:spTree>
    <p:extLst>
      <p:ext uri="{BB962C8B-B14F-4D97-AF65-F5344CB8AC3E}">
        <p14:creationId xmlns:p14="http://schemas.microsoft.com/office/powerpoint/2010/main" val="220137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Edna </a:t>
            </a:r>
            <a:r>
              <a:rPr lang="en-US" dirty="0"/>
              <a:t>l</a:t>
            </a:r>
            <a:r>
              <a:rPr lang="en-US" dirty="0" smtClean="0"/>
              <a:t>ooking for?</a:t>
            </a:r>
            <a:endParaRPr lang="en-US" dirty="0"/>
          </a:p>
        </p:txBody>
      </p:sp>
      <p:sp>
        <p:nvSpPr>
          <p:cNvPr id="3" name="Content Placeholder 2"/>
          <p:cNvSpPr>
            <a:spLocks noGrp="1"/>
          </p:cNvSpPr>
          <p:nvPr>
            <p:ph idx="1"/>
          </p:nvPr>
        </p:nvSpPr>
        <p:spPr>
          <a:xfrm>
            <a:off x="739775" y="1538411"/>
            <a:ext cx="7662864" cy="4463077"/>
          </a:xfrm>
        </p:spPr>
        <p:txBody>
          <a:bodyPr>
            <a:normAutofit lnSpcReduction="10000"/>
          </a:bodyPr>
          <a:lstStyle/>
          <a:p>
            <a:r>
              <a:rPr lang="en-US" dirty="0"/>
              <a:t>Her first taste is swimming—things change after that.</a:t>
            </a:r>
          </a:p>
          <a:p>
            <a:pPr lvl="1"/>
            <a:r>
              <a:rPr lang="en-US" dirty="0"/>
              <a:t>First the music opens her up emotionally (</a:t>
            </a:r>
            <a:r>
              <a:rPr lang="en-US" dirty="0" smtClean="0"/>
              <a:t>581)</a:t>
            </a:r>
            <a:r>
              <a:rPr lang="en-US" dirty="0"/>
              <a:t>	</a:t>
            </a:r>
          </a:p>
          <a:p>
            <a:pPr lvl="1"/>
            <a:r>
              <a:rPr lang="en-US" dirty="0"/>
              <a:t>Experiences herself as unbounded possibility (</a:t>
            </a:r>
            <a:r>
              <a:rPr lang="en-US" dirty="0" smtClean="0"/>
              <a:t>583)</a:t>
            </a:r>
            <a:endParaRPr lang="en-US" dirty="0"/>
          </a:p>
          <a:p>
            <a:r>
              <a:rPr lang="en-US" dirty="0"/>
              <a:t>After that, she stops letting others define her</a:t>
            </a:r>
          </a:p>
          <a:p>
            <a:pPr lvl="1"/>
            <a:r>
              <a:rPr lang="en-US" dirty="0"/>
              <a:t>Argues with Robert when he claims to know how she feels</a:t>
            </a:r>
          </a:p>
          <a:p>
            <a:pPr lvl="1"/>
            <a:r>
              <a:rPr lang="en-US" dirty="0"/>
              <a:t>Refuses to come in the house when her husband asks her </a:t>
            </a:r>
            <a:r>
              <a:rPr lang="en-US" dirty="0" smtClean="0"/>
              <a:t>to (585)</a:t>
            </a:r>
            <a:endParaRPr lang="en-US" dirty="0"/>
          </a:p>
          <a:p>
            <a:pPr lvl="1"/>
            <a:r>
              <a:rPr lang="en-US" dirty="0"/>
              <a:t>Begins following every </a:t>
            </a:r>
            <a:r>
              <a:rPr lang="en-US" dirty="0" smtClean="0"/>
              <a:t>impulse</a:t>
            </a:r>
          </a:p>
          <a:p>
            <a:pPr lvl="2"/>
            <a:r>
              <a:rPr lang="en-US" dirty="0" smtClean="0"/>
              <a:t>“</a:t>
            </a:r>
            <a:r>
              <a:rPr lang="en-US" dirty="0"/>
              <a:t>anchorage snapped” (</a:t>
            </a:r>
            <a:r>
              <a:rPr lang="en-US" dirty="0" smtClean="0"/>
              <a:t>588)</a:t>
            </a:r>
            <a:endParaRPr lang="en-US" sz="1400" dirty="0"/>
          </a:p>
          <a:p>
            <a:pPr lvl="2"/>
            <a:r>
              <a:rPr lang="en-US" dirty="0"/>
              <a:t>Runs off with Robert for an entire day</a:t>
            </a:r>
            <a:endParaRPr lang="en-US" sz="1600" dirty="0"/>
          </a:p>
          <a:p>
            <a:pPr lvl="2"/>
            <a:r>
              <a:rPr lang="en-US" dirty="0"/>
              <a:t>Sees her infatuation, recognizes it as the same thing as her early crushes, and doesn’t try to moderate or take a longer view </a:t>
            </a:r>
            <a:r>
              <a:rPr lang="en-US" dirty="0" smtClean="0"/>
              <a:t>(596)</a:t>
            </a:r>
            <a:endParaRPr lang="en-US" sz="1600" dirty="0"/>
          </a:p>
          <a:p>
            <a:endParaRPr lang="en-US" dirty="0"/>
          </a:p>
        </p:txBody>
      </p:sp>
    </p:spTree>
    <p:extLst>
      <p:ext uri="{BB962C8B-B14F-4D97-AF65-F5344CB8AC3E}">
        <p14:creationId xmlns:p14="http://schemas.microsoft.com/office/powerpoint/2010/main" val="1584928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Abandoning Convention</a:t>
            </a:r>
            <a:endParaRPr lang="en-US" dirty="0"/>
          </a:p>
        </p:txBody>
      </p:sp>
      <p:sp>
        <p:nvSpPr>
          <p:cNvPr id="3" name="Content Placeholder 2"/>
          <p:cNvSpPr>
            <a:spLocks noGrp="1"/>
          </p:cNvSpPr>
          <p:nvPr>
            <p:ph idx="1"/>
          </p:nvPr>
        </p:nvSpPr>
        <p:spPr/>
        <p:txBody>
          <a:bodyPr/>
          <a:lstStyle/>
          <a:p>
            <a:pPr lvl="0"/>
            <a:r>
              <a:rPr lang="en-US" sz="2400" dirty="0"/>
              <a:t>After her return from the Island, she defies all social expectations</a:t>
            </a:r>
            <a:endParaRPr lang="en-US" sz="2000" dirty="0"/>
          </a:p>
          <a:p>
            <a:pPr lvl="1"/>
            <a:r>
              <a:rPr lang="en-US" dirty="0"/>
              <a:t>Stays away when society women call on Tues as </a:t>
            </a:r>
            <a:r>
              <a:rPr lang="en-US" dirty="0" smtClean="0"/>
              <a:t>usual (601)</a:t>
            </a:r>
            <a:endParaRPr lang="en-US" sz="1800" dirty="0"/>
          </a:p>
          <a:p>
            <a:pPr lvl="1"/>
            <a:r>
              <a:rPr lang="en-US" dirty="0"/>
              <a:t>Tells M. </a:t>
            </a:r>
            <a:r>
              <a:rPr lang="en-US" dirty="0" err="1"/>
              <a:t>Ratignolle</a:t>
            </a:r>
            <a:r>
              <a:rPr lang="en-US" dirty="0"/>
              <a:t> that motherhood isn’t everything (</a:t>
            </a:r>
            <a:r>
              <a:rPr lang="en-US" dirty="0" smtClean="0"/>
              <a:t>598)</a:t>
            </a:r>
            <a:endParaRPr lang="en-US" sz="1800" dirty="0"/>
          </a:p>
          <a:p>
            <a:pPr lvl="1"/>
            <a:r>
              <a:rPr lang="en-US" dirty="0"/>
              <a:t>Throws a vase and grinds her foot on her wedding ring </a:t>
            </a:r>
            <a:r>
              <a:rPr lang="en-US" dirty="0" smtClean="0"/>
              <a:t>(602)</a:t>
            </a:r>
            <a:endParaRPr lang="en-US" sz="1800" dirty="0"/>
          </a:p>
          <a:p>
            <a:pPr lvl="1"/>
            <a:r>
              <a:rPr lang="en-US" dirty="0"/>
              <a:t>Goes out alone with single men (</a:t>
            </a:r>
            <a:r>
              <a:rPr lang="en-US" dirty="0" err="1"/>
              <a:t>Alicee</a:t>
            </a:r>
            <a:r>
              <a:rPr lang="en-US" dirty="0"/>
              <a:t> </a:t>
            </a:r>
            <a:r>
              <a:rPr lang="en-US" dirty="0" err="1"/>
              <a:t>Arobin</a:t>
            </a:r>
            <a:r>
              <a:rPr lang="en-US" dirty="0"/>
              <a:t>)</a:t>
            </a:r>
            <a:endParaRPr lang="en-US" sz="1800" dirty="0"/>
          </a:p>
          <a:p>
            <a:pPr lvl="1"/>
            <a:r>
              <a:rPr lang="en-US" dirty="0"/>
              <a:t>Moves out of her husband’s house</a:t>
            </a:r>
            <a:endParaRPr lang="en-US" sz="1800" dirty="0"/>
          </a:p>
          <a:p>
            <a:pPr lvl="1"/>
            <a:r>
              <a:rPr lang="en-US" dirty="0"/>
              <a:t>Tells Robert “I give myself where I choose” (691)</a:t>
            </a:r>
            <a:endParaRPr lang="en-US" sz="1800" dirty="0"/>
          </a:p>
          <a:p>
            <a:endParaRPr lang="en-US" dirty="0"/>
          </a:p>
        </p:txBody>
      </p:sp>
    </p:spTree>
    <p:extLst>
      <p:ext uri="{BB962C8B-B14F-4D97-AF65-F5344CB8AC3E}">
        <p14:creationId xmlns:p14="http://schemas.microsoft.com/office/powerpoint/2010/main" val="378827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000" dirty="0" smtClean="0"/>
              <a:t>Where is this leading?</a:t>
            </a:r>
            <a:endParaRPr lang="en-US" dirty="0"/>
          </a:p>
        </p:txBody>
      </p:sp>
      <p:sp>
        <p:nvSpPr>
          <p:cNvPr id="3" name="Content Placeholder 2"/>
          <p:cNvSpPr>
            <a:spLocks noGrp="1"/>
          </p:cNvSpPr>
          <p:nvPr>
            <p:ph idx="1"/>
          </p:nvPr>
        </p:nvSpPr>
        <p:spPr>
          <a:xfrm>
            <a:off x="357712" y="1425388"/>
            <a:ext cx="4657032" cy="4612342"/>
          </a:xfrm>
        </p:spPr>
        <p:txBody>
          <a:bodyPr>
            <a:normAutofit lnSpcReduction="10000"/>
          </a:bodyPr>
          <a:lstStyle/>
          <a:p>
            <a:pPr lvl="1"/>
            <a:r>
              <a:rPr lang="en-US" dirty="0" smtClean="0"/>
              <a:t>Does she just want a happier </a:t>
            </a:r>
            <a:r>
              <a:rPr lang="en-US" dirty="0"/>
              <a:t>marriage? NO </a:t>
            </a:r>
            <a:r>
              <a:rPr lang="en-US" dirty="0" smtClean="0"/>
              <a:t>(646)</a:t>
            </a:r>
            <a:endParaRPr lang="en-US" sz="1800" dirty="0"/>
          </a:p>
          <a:p>
            <a:pPr lvl="1"/>
            <a:r>
              <a:rPr lang="en-US" dirty="0" smtClean="0"/>
              <a:t>Is she serious as an artist? </a:t>
            </a:r>
          </a:p>
          <a:p>
            <a:pPr lvl="2"/>
            <a:r>
              <a:rPr lang="en-US" dirty="0" smtClean="0"/>
              <a:t>No</a:t>
            </a:r>
            <a:r>
              <a:rPr lang="en-US" dirty="0"/>
              <a:t>—just wants to be doing something </a:t>
            </a:r>
            <a:endParaRPr lang="en-US" sz="1600" dirty="0"/>
          </a:p>
          <a:p>
            <a:pPr lvl="1"/>
            <a:r>
              <a:rPr lang="en-US" dirty="0"/>
              <a:t>Robert?  For what—marriage?  No (624)</a:t>
            </a:r>
            <a:endParaRPr lang="en-US" sz="1800" dirty="0"/>
          </a:p>
          <a:p>
            <a:pPr lvl="1"/>
            <a:r>
              <a:rPr lang="en-US" dirty="0"/>
              <a:t>Just sex?</a:t>
            </a:r>
            <a:endParaRPr lang="en-US" sz="1800" dirty="0"/>
          </a:p>
          <a:p>
            <a:pPr lvl="2"/>
            <a:r>
              <a:rPr lang="en-US" dirty="0"/>
              <a:t>After sex with </a:t>
            </a:r>
            <a:r>
              <a:rPr lang="en-US" dirty="0" err="1"/>
              <a:t>Arobin</a:t>
            </a:r>
            <a:r>
              <a:rPr lang="en-US" dirty="0"/>
              <a:t> she thinks This Is It (</a:t>
            </a:r>
            <a:r>
              <a:rPr lang="en-US" dirty="0" smtClean="0"/>
              <a:t>627)</a:t>
            </a:r>
            <a:endParaRPr lang="en-US" sz="1600" dirty="0"/>
          </a:p>
          <a:p>
            <a:pPr lvl="1"/>
            <a:r>
              <a:rPr lang="en-US" dirty="0"/>
              <a:t>Simply follow every </a:t>
            </a:r>
            <a:r>
              <a:rPr lang="en-US" dirty="0" smtClean="0"/>
              <a:t>hedonistic whim?</a:t>
            </a:r>
          </a:p>
          <a:p>
            <a:pPr lvl="2"/>
            <a:r>
              <a:rPr lang="en-US" dirty="0" smtClean="0"/>
              <a:t>Not the best way to find meaning in life </a:t>
            </a:r>
            <a:endParaRPr lang="en-US" sz="1600" dirty="0"/>
          </a:p>
          <a:p>
            <a:endParaRPr lang="en-US" dirty="0"/>
          </a:p>
        </p:txBody>
      </p:sp>
      <p:pic>
        <p:nvPicPr>
          <p:cNvPr id="4" name="Picture 3" descr="wa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743" y="1854852"/>
            <a:ext cx="3977983" cy="3195254"/>
          </a:xfrm>
          <a:prstGeom prst="rect">
            <a:avLst/>
          </a:prstGeom>
        </p:spPr>
      </p:pic>
    </p:spTree>
    <p:extLst>
      <p:ext uri="{BB962C8B-B14F-4D97-AF65-F5344CB8AC3E}">
        <p14:creationId xmlns:p14="http://schemas.microsoft.com/office/powerpoint/2010/main" val="248579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she define freedom?</a:t>
            </a:r>
            <a:endParaRPr lang="en-US" dirty="0"/>
          </a:p>
        </p:txBody>
      </p:sp>
      <p:sp>
        <p:nvSpPr>
          <p:cNvPr id="3" name="Content Placeholder 2"/>
          <p:cNvSpPr>
            <a:spLocks noGrp="1"/>
          </p:cNvSpPr>
          <p:nvPr>
            <p:ph idx="1"/>
          </p:nvPr>
        </p:nvSpPr>
        <p:spPr>
          <a:xfrm>
            <a:off x="779463" y="1574187"/>
            <a:ext cx="7583487" cy="4463543"/>
          </a:xfrm>
        </p:spPr>
        <p:txBody>
          <a:bodyPr>
            <a:normAutofit fontScale="92500" lnSpcReduction="10000"/>
          </a:bodyPr>
          <a:lstStyle/>
          <a:p>
            <a:pPr lvl="0"/>
            <a:r>
              <a:rPr lang="en-US" sz="2400" dirty="0"/>
              <a:t>Perhaps the problem is her definition of freedom and individuality</a:t>
            </a:r>
            <a:endParaRPr lang="en-US" sz="2000" dirty="0"/>
          </a:p>
          <a:p>
            <a:pPr lvl="1"/>
            <a:r>
              <a:rPr lang="en-US" dirty="0"/>
              <a:t>Strictly negation—none shall control me, no role, no person</a:t>
            </a:r>
            <a:endParaRPr lang="en-US" sz="1800" dirty="0"/>
          </a:p>
          <a:p>
            <a:pPr lvl="1"/>
            <a:r>
              <a:rPr lang="en-US" dirty="0"/>
              <a:t>Can’t claim a place in the world and try to make it work for her</a:t>
            </a:r>
            <a:endParaRPr lang="en-US" sz="1800" dirty="0"/>
          </a:p>
          <a:p>
            <a:pPr lvl="0"/>
            <a:r>
              <a:rPr lang="en-US" sz="2400" dirty="0"/>
              <a:t>P</a:t>
            </a:r>
            <a:r>
              <a:rPr lang="en-US" sz="2400" dirty="0" smtClean="0"/>
              <a:t>etty </a:t>
            </a:r>
            <a:r>
              <a:rPr lang="en-US" sz="2400" dirty="0"/>
              <a:t>bourgeois morality of her husband is fake</a:t>
            </a:r>
            <a:endParaRPr lang="en-US" sz="2000" dirty="0"/>
          </a:p>
          <a:p>
            <a:pPr lvl="0"/>
            <a:r>
              <a:rPr lang="en-US" sz="2400" dirty="0"/>
              <a:t>But </a:t>
            </a:r>
            <a:r>
              <a:rPr lang="en-US" sz="2400" dirty="0" smtClean="0"/>
              <a:t>she </a:t>
            </a:r>
            <a:r>
              <a:rPr lang="en-US" sz="2400" dirty="0"/>
              <a:t>has no ethical principles of her own besides </a:t>
            </a:r>
            <a:r>
              <a:rPr lang="en-US" sz="2400" dirty="0" smtClean="0"/>
              <a:t>rejection and sensuality</a:t>
            </a:r>
            <a:endParaRPr lang="en-US" sz="2000" dirty="0"/>
          </a:p>
          <a:p>
            <a:pPr lvl="1"/>
            <a:r>
              <a:rPr lang="en-US" dirty="0"/>
              <a:t>S</a:t>
            </a:r>
            <a:r>
              <a:rPr lang="en-US" dirty="0" smtClean="0"/>
              <a:t>he </a:t>
            </a:r>
            <a:r>
              <a:rPr lang="en-US" dirty="0"/>
              <a:t>can’t exert her will toward a </a:t>
            </a:r>
            <a:r>
              <a:rPr lang="en-US" dirty="0" smtClean="0"/>
              <a:t>vision or goal, </a:t>
            </a:r>
            <a:r>
              <a:rPr lang="en-US" dirty="0"/>
              <a:t>so she ends up with nothing, as nothing </a:t>
            </a:r>
            <a:r>
              <a:rPr lang="en-US" dirty="0" smtClean="0"/>
              <a:t> </a:t>
            </a:r>
          </a:p>
          <a:p>
            <a:pPr lvl="2"/>
            <a:r>
              <a:rPr lang="en-US" dirty="0" smtClean="0"/>
              <a:t>Suicide is a plausible choice for her as a woman completely outside society and cut off from her children</a:t>
            </a:r>
            <a:endParaRPr lang="en-US" sz="1600" dirty="0"/>
          </a:p>
        </p:txBody>
      </p:sp>
    </p:spTree>
    <p:extLst>
      <p:ext uri="{BB962C8B-B14F-4D97-AF65-F5344CB8AC3E}">
        <p14:creationId xmlns:p14="http://schemas.microsoft.com/office/powerpoint/2010/main" val="71803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14478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dirty="0" smtClean="0"/>
              <a:t>Disappointing ending or productive frustration?</a:t>
            </a:r>
            <a:endParaRPr lang="en-US" b="1" dirty="0"/>
          </a:p>
        </p:txBody>
      </p:sp>
      <p:sp>
        <p:nvSpPr>
          <p:cNvPr id="3" name="Content Placeholder 2"/>
          <p:cNvSpPr>
            <a:spLocks noGrp="1"/>
          </p:cNvSpPr>
          <p:nvPr>
            <p:ph idx="1"/>
          </p:nvPr>
        </p:nvSpPr>
        <p:spPr>
          <a:xfrm>
            <a:off x="779463" y="2110842"/>
            <a:ext cx="7583487" cy="3926888"/>
          </a:xfrm>
        </p:spPr>
        <p:txBody>
          <a:bodyPr>
            <a:normAutofit/>
          </a:bodyPr>
          <a:lstStyle/>
          <a:p>
            <a:pPr marL="282575" lvl="2">
              <a:spcBef>
                <a:spcPts val="2000"/>
              </a:spcBef>
            </a:pPr>
            <a:r>
              <a:rPr lang="en-US" sz="2400" dirty="0" smtClean="0"/>
              <a:t>For some readers this </a:t>
            </a:r>
            <a:r>
              <a:rPr lang="en-US" sz="2400" dirty="0"/>
              <a:t>frustration is productive, makes </a:t>
            </a:r>
            <a:r>
              <a:rPr lang="en-US" sz="2400" dirty="0" smtClean="0"/>
              <a:t>us want </a:t>
            </a:r>
            <a:r>
              <a:rPr lang="en-US" sz="2400" dirty="0"/>
              <a:t>to change things, to give women more options and education</a:t>
            </a:r>
          </a:p>
          <a:p>
            <a:r>
              <a:rPr lang="en-US" sz="2400" dirty="0" smtClean="0"/>
              <a:t>For some readers, she is TOO frustrating and they’re angry that she didn’t try </a:t>
            </a:r>
            <a:r>
              <a:rPr lang="en-US" sz="2400" smtClean="0"/>
              <a:t>harder to </a:t>
            </a:r>
            <a:r>
              <a:rPr lang="en-US" sz="2400" dirty="0" smtClean="0"/>
              <a:t>find a way to become an authentic self.</a:t>
            </a:r>
          </a:p>
          <a:p>
            <a:r>
              <a:rPr lang="en-US" sz="2400" dirty="0" smtClean="0"/>
              <a:t>What do you make of her?</a:t>
            </a:r>
            <a:endParaRPr lang="en-US" sz="2400" dirty="0"/>
          </a:p>
        </p:txBody>
      </p:sp>
    </p:spTree>
    <p:extLst>
      <p:ext uri="{BB962C8B-B14F-4D97-AF65-F5344CB8AC3E}">
        <p14:creationId xmlns:p14="http://schemas.microsoft.com/office/powerpoint/2010/main" val="815798814"/>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3766</TotalTime>
  <Words>1008</Words>
  <Application>Microsoft Macintosh PowerPoint</Application>
  <PresentationFormat>On-screen Show (4:3)</PresentationFormat>
  <Paragraphs>103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Revolution</vt:lpstr>
      <vt:lpstr>The Awakening</vt:lpstr>
      <vt:lpstr>Basic Bio</vt:lpstr>
      <vt:lpstr>Reader Response</vt:lpstr>
      <vt:lpstr>How we respond now </vt:lpstr>
      <vt:lpstr>What’s Edna looking for?</vt:lpstr>
      <vt:lpstr>Abandoning Convention</vt:lpstr>
      <vt:lpstr>Where is this leading?</vt:lpstr>
      <vt:lpstr>How does she define freedom?</vt:lpstr>
      <vt:lpstr>Disappointing ending or productive frustration?</vt:lpstr>
      <vt:lpstr>Small Group Discussion</vt:lpstr>
      <vt:lpstr>Is this a feminist text?</vt:lpstr>
      <vt:lpstr>Early 19th Century Feminism</vt:lpstr>
      <vt:lpstr>Major Players</vt:lpstr>
      <vt:lpstr>What they Achieved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Awakening</dc:title>
  <dc:creator>datech2</dc:creator>
  <cp:lastModifiedBy>datech2</cp:lastModifiedBy>
  <cp:revision>14</cp:revision>
  <dcterms:created xsi:type="dcterms:W3CDTF">2014-02-07T02:25:08Z</dcterms:created>
  <dcterms:modified xsi:type="dcterms:W3CDTF">2015-05-08T06:40:29Z</dcterms:modified>
</cp:coreProperties>
</file>