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93E1D-A5D7-B64C-BC0D-840EE60DC973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BE499-218F-1946-A591-56C94C76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BE499-218F-1946-A591-56C94C7674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6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45CCEBC-F735-5340-9515-68BBAB9C1859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353E3D-4A78-6140-A448-0A8962750CF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bsnews.com/pictures/controversial-police-shooting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</a:t>
            </a:r>
            <a:r>
              <a:rPr lang="en-US" sz="5400" dirty="0" smtClean="0"/>
              <a:t>olicing and Racial </a:t>
            </a:r>
            <a:r>
              <a:rPr lang="en-US" sz="5400" dirty="0"/>
              <a:t>B</a:t>
            </a:r>
            <a:r>
              <a:rPr lang="en-US" sz="5400" dirty="0" smtClean="0"/>
              <a:t>ias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very brief sketch of the historical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97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</a:t>
            </a:r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7874"/>
            <a:ext cx="7467600" cy="50900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is this happening?</a:t>
            </a:r>
          </a:p>
          <a:p>
            <a:pPr lvl="1"/>
            <a:r>
              <a:rPr lang="en-US" dirty="0" smtClean="0"/>
              <a:t>Faulty police training?</a:t>
            </a:r>
            <a:endParaRPr lang="en-US" dirty="0" smtClean="0"/>
          </a:p>
          <a:p>
            <a:pPr lvl="1"/>
            <a:r>
              <a:rPr lang="en-US" dirty="0" smtClean="0"/>
              <a:t>Tension between </a:t>
            </a:r>
            <a:r>
              <a:rPr lang="en-US" dirty="0" smtClean="0"/>
              <a:t>civilians </a:t>
            </a:r>
            <a:r>
              <a:rPr lang="en-US" dirty="0" smtClean="0"/>
              <a:t>and police?</a:t>
            </a:r>
          </a:p>
          <a:p>
            <a:pPr lvl="1"/>
            <a:r>
              <a:rPr lang="en-US" dirty="0" smtClean="0"/>
              <a:t>Media hype (not really an issue)?</a:t>
            </a:r>
          </a:p>
          <a:p>
            <a:r>
              <a:rPr lang="en-US" dirty="0" smtClean="0"/>
              <a:t>What should be done?</a:t>
            </a:r>
          </a:p>
          <a:p>
            <a:pPr lvl="1"/>
            <a:r>
              <a:rPr lang="en-US" dirty="0" smtClean="0"/>
              <a:t>More training for police </a:t>
            </a:r>
          </a:p>
          <a:p>
            <a:pPr lvl="1"/>
            <a:r>
              <a:rPr lang="en-US" dirty="0" smtClean="0"/>
              <a:t>Hold police more accountable </a:t>
            </a:r>
          </a:p>
          <a:p>
            <a:pPr lvl="2"/>
            <a:r>
              <a:rPr lang="en-US" dirty="0" smtClean="0"/>
              <a:t>prosecute for killings (how?)</a:t>
            </a:r>
          </a:p>
          <a:p>
            <a:pPr lvl="1"/>
            <a:r>
              <a:rPr lang="en-US" dirty="0" smtClean="0"/>
              <a:t>Community relations work (effective?)</a:t>
            </a:r>
          </a:p>
          <a:p>
            <a:pPr lvl="1"/>
            <a:r>
              <a:rPr lang="en-US" dirty="0" smtClean="0"/>
              <a:t>Demonstrations/marches </a:t>
            </a:r>
          </a:p>
          <a:p>
            <a:pPr lvl="2"/>
            <a:r>
              <a:rPr lang="en-US" dirty="0" smtClean="0"/>
              <a:t>When does media attention change things?</a:t>
            </a:r>
          </a:p>
          <a:p>
            <a:pPr lvl="1"/>
            <a:r>
              <a:rPr lang="en-US" dirty="0" smtClean="0"/>
              <a:t>Something else?</a:t>
            </a:r>
          </a:p>
        </p:txBody>
      </p:sp>
    </p:spTree>
    <p:extLst>
      <p:ext uri="{BB962C8B-B14F-4D97-AF65-F5344CB8AC3E}">
        <p14:creationId xmlns:p14="http://schemas.microsoft.com/office/powerpoint/2010/main" val="16712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Slavery: 1620</a:t>
            </a:r>
            <a:r>
              <a:rPr lang="en-US" dirty="0"/>
              <a:t>-</a:t>
            </a:r>
            <a:r>
              <a:rPr lang="en-US" dirty="0" smtClean="0"/>
              <a:t>1865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2076"/>
            <a:ext cx="7467600" cy="4534088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Kidnapped from Africa, considered chattel, inherited status</a:t>
            </a:r>
          </a:p>
          <a:p>
            <a:pPr lvl="2"/>
            <a:r>
              <a:rPr lang="en-US" dirty="0" smtClean="0"/>
              <a:t>Middle passage</a:t>
            </a:r>
          </a:p>
          <a:p>
            <a:pPr lvl="2"/>
            <a:r>
              <a:rPr lang="en-US" dirty="0" smtClean="0"/>
              <a:t>auction</a:t>
            </a:r>
          </a:p>
          <a:p>
            <a:pPr lvl="1"/>
            <a:r>
              <a:rPr lang="en-US" dirty="0"/>
              <a:t>Abolished in the North by </a:t>
            </a:r>
            <a:r>
              <a:rPr lang="en-US" dirty="0" smtClean="0"/>
              <a:t>1789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ation divided but expanding</a:t>
            </a:r>
          </a:p>
          <a:p>
            <a:pPr lvl="3"/>
            <a:r>
              <a:rPr lang="en-US" dirty="0" smtClean="0"/>
              <a:t>led to the Civil War</a:t>
            </a:r>
            <a:endParaRPr lang="en-US" dirty="0"/>
          </a:p>
          <a:p>
            <a:pPr lvl="1"/>
            <a:r>
              <a:rPr lang="en-US" dirty="0" smtClean="0"/>
              <a:t>Physically, psychologically, culturally brutal</a:t>
            </a:r>
          </a:p>
          <a:p>
            <a:pPr lvl="2"/>
            <a:r>
              <a:rPr lang="en-US" dirty="0" smtClean="0"/>
              <a:t>Domination through violence</a:t>
            </a:r>
          </a:p>
          <a:p>
            <a:pPr lvl="3"/>
            <a:r>
              <a:rPr lang="en-US" dirty="0" smtClean="0"/>
              <a:t>Legal to kill a slave if he/she strikes the master</a:t>
            </a:r>
          </a:p>
          <a:p>
            <a:pPr lvl="2"/>
            <a:r>
              <a:rPr lang="en-US" dirty="0" smtClean="0"/>
              <a:t>Illegal </a:t>
            </a:r>
            <a:r>
              <a:rPr lang="en-US" dirty="0"/>
              <a:t>to teach a slave to read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Law Enforcement &amp; Blacks: 1870</a:t>
            </a:r>
            <a:r>
              <a:rPr lang="en-US" dirty="0"/>
              <a:t>-</a:t>
            </a:r>
            <a:r>
              <a:rPr lang="en-US" dirty="0" smtClean="0"/>
              <a:t>1960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housands of blacks lynched with no prosecutions</a:t>
            </a:r>
          </a:p>
          <a:p>
            <a:r>
              <a:rPr lang="en-US" dirty="0" smtClean="0"/>
              <a:t>Laws targeting blacks returned them to plantation slavery </a:t>
            </a:r>
          </a:p>
          <a:p>
            <a:pPr lvl="2"/>
            <a:r>
              <a:rPr lang="en-US" dirty="0" smtClean="0"/>
              <a:t>Vagrancy, “intent to gamble,” etc.</a:t>
            </a:r>
          </a:p>
          <a:p>
            <a:pPr lvl="2"/>
            <a:r>
              <a:rPr lang="en-US" dirty="0" smtClean="0"/>
              <a:t>Convict lease system</a:t>
            </a:r>
          </a:p>
          <a:p>
            <a:r>
              <a:rPr lang="en-US" dirty="0" err="1" smtClean="0"/>
              <a:t>Emmit</a:t>
            </a:r>
            <a:r>
              <a:rPr lang="en-US" dirty="0" smtClean="0"/>
              <a:t> Till 1955</a:t>
            </a:r>
          </a:p>
          <a:p>
            <a:pPr lvl="1"/>
            <a:r>
              <a:rPr lang="en-US" dirty="0" smtClean="0"/>
              <a:t>Beaten to death for talking to a white woman in the South.</a:t>
            </a:r>
          </a:p>
          <a:p>
            <a:pPr lvl="2"/>
            <a:r>
              <a:rPr lang="en-US" dirty="0" smtClean="0"/>
              <a:t>White men who did it </a:t>
            </a:r>
            <a:r>
              <a:rPr lang="en-US" dirty="0" err="1" smtClean="0"/>
              <a:t>aquitted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5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Legal Segregation: 1865-1954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Laws require non-whites to live separately</a:t>
            </a:r>
          </a:p>
          <a:p>
            <a:pPr lvl="2"/>
            <a:r>
              <a:rPr lang="en-US" dirty="0" smtClean="0"/>
              <a:t>Must sit in the back of the bus</a:t>
            </a:r>
          </a:p>
          <a:p>
            <a:pPr lvl="2"/>
            <a:r>
              <a:rPr lang="en-US" dirty="0" smtClean="0"/>
              <a:t>Can’t buy/rent in white part of town</a:t>
            </a:r>
          </a:p>
          <a:p>
            <a:pPr lvl="2"/>
            <a:r>
              <a:rPr lang="en-US" dirty="0" smtClean="0"/>
              <a:t>Can’t sit in white section of restaurant</a:t>
            </a:r>
          </a:p>
          <a:p>
            <a:pPr lvl="2"/>
            <a:r>
              <a:rPr lang="en-US" dirty="0" smtClean="0"/>
              <a:t>Whites-only schools</a:t>
            </a:r>
          </a:p>
          <a:p>
            <a:pPr lvl="2"/>
            <a:r>
              <a:rPr lang="en-US" dirty="0" smtClean="0"/>
              <a:t>Juries, police and judges are all white</a:t>
            </a:r>
          </a:p>
          <a:p>
            <a:pPr lvl="3"/>
            <a:r>
              <a:rPr lang="en-US" dirty="0" smtClean="0"/>
              <a:t>Plessey v. Ferguson 1892</a:t>
            </a:r>
          </a:p>
          <a:p>
            <a:r>
              <a:rPr lang="en-US" dirty="0" smtClean="0"/>
              <a:t>One drop rule</a:t>
            </a:r>
          </a:p>
          <a:p>
            <a:r>
              <a:rPr lang="en-US" dirty="0" smtClean="0"/>
              <a:t>Legal end: Brown v. Board of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025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De-Facto Segregation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467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Neighborhoods change slowly</a:t>
            </a:r>
          </a:p>
          <a:p>
            <a:pPr lvl="1"/>
            <a:r>
              <a:rPr lang="en-US" dirty="0" smtClean="0"/>
              <a:t>Homes inherited</a:t>
            </a:r>
          </a:p>
          <a:p>
            <a:pPr lvl="1"/>
            <a:r>
              <a:rPr lang="en-US" dirty="0" smtClean="0"/>
              <a:t>School funding based on local property taxes so inequality continues</a:t>
            </a:r>
          </a:p>
          <a:p>
            <a:pPr lvl="1"/>
            <a:r>
              <a:rPr lang="en-US" dirty="0" smtClean="0"/>
              <a:t>Unequal access to goods and services based on neighborhood</a:t>
            </a:r>
          </a:p>
          <a:p>
            <a:r>
              <a:rPr lang="en-US" dirty="0" smtClean="0"/>
              <a:t>Employment opportunity changes slowly</a:t>
            </a:r>
          </a:p>
          <a:p>
            <a:pPr lvl="1"/>
            <a:r>
              <a:rPr lang="en-US" dirty="0" smtClean="0"/>
              <a:t>People comfortable hiring people like themselves</a:t>
            </a:r>
          </a:p>
          <a:p>
            <a:pPr lvl="1"/>
            <a:r>
              <a:rPr lang="en-US" dirty="0" smtClean="0"/>
              <a:t>Affirmative Action for women and minorities</a:t>
            </a:r>
          </a:p>
          <a:p>
            <a:pPr lvl="2"/>
            <a:r>
              <a:rPr lang="en-US" dirty="0" smtClean="0"/>
              <a:t>Required colleges and employers who get federal money to develop a plan to bring parity to the numbers of minority and women getting admitted or hired.</a:t>
            </a:r>
          </a:p>
          <a:p>
            <a:pPr lvl="3"/>
            <a:r>
              <a:rPr lang="en-US" dirty="0" smtClean="0"/>
              <a:t>Not a quota system, but often challenged as such</a:t>
            </a:r>
          </a:p>
          <a:p>
            <a:pPr lvl="3"/>
            <a:r>
              <a:rPr lang="en-US" dirty="0" smtClean="0"/>
              <a:t>Resulted in more women doctors and more minority police</a:t>
            </a:r>
          </a:p>
        </p:txBody>
      </p:sp>
    </p:spTree>
    <p:extLst>
      <p:ext uri="{BB962C8B-B14F-4D97-AF65-F5344CB8AC3E}">
        <p14:creationId xmlns:p14="http://schemas.microsoft.com/office/powerpoint/2010/main" val="3681293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Discriminatory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President Nixon declares a “War on </a:t>
            </a:r>
            <a:r>
              <a:rPr lang="en-US" smtClean="0"/>
              <a:t>Drugs</a:t>
            </a:r>
            <a:r>
              <a:rPr lang="en-US" smtClean="0"/>
              <a:t>” 1971</a:t>
            </a:r>
            <a:endParaRPr lang="en-US" dirty="0" smtClean="0"/>
          </a:p>
          <a:p>
            <a:pPr lvl="1"/>
            <a:r>
              <a:rPr lang="en-US" dirty="0" smtClean="0"/>
              <a:t>Targets blacks and “hippies,” two groups opposing him politically in the Civil Rights movement and Anti-War movement</a:t>
            </a:r>
          </a:p>
          <a:p>
            <a:pPr lvl="2"/>
            <a:r>
              <a:rPr lang="en-US" dirty="0" smtClean="0"/>
              <a:t>Disproportionate sentencing for black &amp; poor communities</a:t>
            </a:r>
          </a:p>
          <a:p>
            <a:pPr lvl="1"/>
            <a:r>
              <a:rPr lang="en-US" dirty="0" smtClean="0"/>
              <a:t>1 in 4 black men is sent to prison in this country.</a:t>
            </a:r>
          </a:p>
          <a:p>
            <a:pPr lvl="1"/>
            <a:r>
              <a:rPr lang="en-US" dirty="0" smtClean="0"/>
              <a:t>Profiling potential criminals develops in this context.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Profiling: definition &amp;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Suspicious person/behavior</a:t>
            </a:r>
          </a:p>
          <a:p>
            <a:pPr lvl="1"/>
            <a:r>
              <a:rPr lang="en-US" dirty="0" smtClean="0"/>
              <a:t>Is he/she “supposed” to be here? </a:t>
            </a:r>
          </a:p>
          <a:p>
            <a:pPr lvl="2"/>
            <a:r>
              <a:rPr lang="en-US" dirty="0" smtClean="0"/>
              <a:t>Racially biased in white neighborhoods &amp; businesses</a:t>
            </a:r>
          </a:p>
          <a:p>
            <a:pPr lvl="3"/>
            <a:r>
              <a:rPr lang="en-US" dirty="0" smtClean="0"/>
              <a:t>“Driving while black/brown”</a:t>
            </a:r>
          </a:p>
          <a:p>
            <a:pPr lvl="1"/>
            <a:r>
              <a:rPr lang="en-US" dirty="0" smtClean="0"/>
              <a:t>Is he/she acting unusual?</a:t>
            </a:r>
          </a:p>
          <a:p>
            <a:pPr lvl="2"/>
            <a:r>
              <a:rPr lang="en-US" dirty="0" smtClean="0"/>
              <a:t>Cultural difference or fear of police might explain “unusual” behavior</a:t>
            </a:r>
          </a:p>
          <a:p>
            <a:pPr lvl="1"/>
            <a:r>
              <a:rPr lang="en-US" dirty="0" smtClean="0"/>
              <a:t>Sometimes based on “gang” attire</a:t>
            </a:r>
          </a:p>
          <a:p>
            <a:pPr lvl="2"/>
            <a:r>
              <a:rPr lang="en-US" dirty="0" smtClean="0"/>
              <a:t>Could be personal/cultural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9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Policing Gone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1 in 10 cases of police shootings of civilians, the victim was unarmed (2015-2016).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in 3 </a:t>
            </a:r>
            <a:r>
              <a:rPr lang="en-US" dirty="0" smtClean="0"/>
              <a:t>police shootings of civilians result </a:t>
            </a:r>
            <a:r>
              <a:rPr lang="en-US" dirty="0"/>
              <a:t>from </a:t>
            </a:r>
            <a:r>
              <a:rPr lang="en-US" dirty="0" smtClean="0"/>
              <a:t>a </a:t>
            </a:r>
            <a:r>
              <a:rPr lang="en-US" dirty="0"/>
              <a:t>traffic stop for a minor infraction</a:t>
            </a:r>
            <a:r>
              <a:rPr lang="en-US" dirty="0" smtClean="0"/>
              <a:t>. </a:t>
            </a:r>
          </a:p>
          <a:p>
            <a:pPr lvl="2"/>
            <a:r>
              <a:rPr lang="en-US" dirty="0" smtClean="0"/>
              <a:t>Victim may be arguing or </a:t>
            </a:r>
            <a:r>
              <a:rPr lang="en-US" dirty="0" smtClean="0"/>
              <a:t>resisting </a:t>
            </a:r>
            <a:endParaRPr lang="en-US" dirty="0" smtClean="0"/>
          </a:p>
          <a:p>
            <a:pPr lvl="3"/>
            <a:r>
              <a:rPr lang="en-US" dirty="0" smtClean="0"/>
              <a:t>Police may be using force to get </a:t>
            </a:r>
            <a:r>
              <a:rPr lang="en-US" dirty="0" smtClean="0"/>
              <a:t>submission, </a:t>
            </a:r>
            <a:r>
              <a:rPr lang="en-US" dirty="0" smtClean="0"/>
              <a:t>not to protect safety</a:t>
            </a:r>
          </a:p>
          <a:p>
            <a:pPr lvl="1"/>
            <a:r>
              <a:rPr lang="en-US" dirty="0" smtClean="0"/>
              <a:t>Huge increase of video documentation through phone cameras</a:t>
            </a:r>
          </a:p>
          <a:p>
            <a:pPr lvl="2"/>
            <a:r>
              <a:rPr lang="en-US" dirty="0" smtClean="0"/>
              <a:t>Many believe a long</a:t>
            </a:r>
            <a:r>
              <a:rPr lang="en-US" dirty="0" smtClean="0"/>
              <a:t>-standing problem is coming to 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49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High Profile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Eric Garner, 7/14, NY</a:t>
            </a:r>
          </a:p>
          <a:p>
            <a:r>
              <a:rPr lang="en-US" dirty="0" smtClean="0"/>
              <a:t>Michael Brown 8/14,Ferguson, MO</a:t>
            </a:r>
          </a:p>
          <a:p>
            <a:r>
              <a:rPr lang="en-US" dirty="0" smtClean="0"/>
              <a:t>Anthony Hill, 3/15, GA</a:t>
            </a:r>
          </a:p>
          <a:p>
            <a:r>
              <a:rPr lang="en-US" dirty="0" smtClean="0"/>
              <a:t>Walter Scott, 4/15, SC</a:t>
            </a:r>
          </a:p>
          <a:p>
            <a:r>
              <a:rPr lang="en-US" dirty="0" smtClean="0"/>
              <a:t>Freddy Grey 4/15, Baltimore MD</a:t>
            </a:r>
          </a:p>
          <a:p>
            <a:r>
              <a:rPr lang="en-US" dirty="0" smtClean="0"/>
              <a:t>Samuel </a:t>
            </a:r>
            <a:r>
              <a:rPr lang="en-US" dirty="0" err="1" smtClean="0"/>
              <a:t>DuBose</a:t>
            </a:r>
            <a:r>
              <a:rPr lang="en-US" dirty="0" smtClean="0"/>
              <a:t>, 7/15 MO</a:t>
            </a:r>
          </a:p>
          <a:p>
            <a:r>
              <a:rPr lang="en-US" dirty="0" smtClean="0"/>
              <a:t>Jeremy </a:t>
            </a:r>
            <a:r>
              <a:rPr lang="en-US" dirty="0" err="1" smtClean="0"/>
              <a:t>Mardis</a:t>
            </a:r>
            <a:r>
              <a:rPr lang="en-US" dirty="0" smtClean="0"/>
              <a:t>, 11/15, LA</a:t>
            </a:r>
          </a:p>
          <a:p>
            <a:r>
              <a:rPr lang="en-US" dirty="0" err="1" smtClean="0"/>
              <a:t>Jamar</a:t>
            </a:r>
            <a:r>
              <a:rPr lang="en-US" dirty="0" smtClean="0"/>
              <a:t> Clark, 11/15, MN</a:t>
            </a:r>
          </a:p>
          <a:p>
            <a:r>
              <a:rPr lang="en-US" dirty="0" err="1" smtClean="0"/>
              <a:t>Philando</a:t>
            </a:r>
            <a:r>
              <a:rPr lang="en-US" dirty="0" smtClean="0"/>
              <a:t> Castile, 7/16, MN</a:t>
            </a:r>
          </a:p>
          <a:p>
            <a:r>
              <a:rPr lang="en-US" dirty="0" smtClean="0"/>
              <a:t>Shaun King, 7/16, FL</a:t>
            </a:r>
          </a:p>
          <a:p>
            <a:pPr lvl="1"/>
            <a:r>
              <a:rPr lang="en-US" dirty="0"/>
              <a:t>Find </a:t>
            </a:r>
            <a:r>
              <a:rPr lang="en-US" dirty="0" smtClean="0"/>
              <a:t>them and others </a:t>
            </a:r>
            <a:r>
              <a:rPr lang="en-US" dirty="0"/>
              <a:t>here: </a:t>
            </a:r>
            <a:r>
              <a:rPr lang="en-US" dirty="0">
                <a:hlinkClick r:id="rId2"/>
              </a:rPr>
              <a:t>http://www.cbsnews.com/pictures/controversial-police-shootings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2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2345</TotalTime>
  <Words>668</Words>
  <Application>Microsoft Macintosh PowerPoint</Application>
  <PresentationFormat>On-screen Show (4:3)</PresentationFormat>
  <Paragraphs>90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Policing and Racial Bias</vt:lpstr>
      <vt:lpstr>Slavery: 1620-1865</vt:lpstr>
      <vt:lpstr>Law Enforcement &amp; Blacks: 1870-1960 </vt:lpstr>
      <vt:lpstr>Legal Segregation: 1865-1954</vt:lpstr>
      <vt:lpstr>De-Facto Segregation</vt:lpstr>
      <vt:lpstr>Discriminatory Enforcement</vt:lpstr>
      <vt:lpstr>Profiling: definition &amp; justification</vt:lpstr>
      <vt:lpstr>Policing Gone Wrong</vt:lpstr>
      <vt:lpstr>A Few High Profile Cases</vt:lpstr>
      <vt:lpstr>Some Important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Policing and Racial Bias</dc:title>
  <dc:creator>datech2</dc:creator>
  <cp:lastModifiedBy>datech2</cp:lastModifiedBy>
  <cp:revision>21</cp:revision>
  <dcterms:created xsi:type="dcterms:W3CDTF">2016-07-22T00:12:17Z</dcterms:created>
  <dcterms:modified xsi:type="dcterms:W3CDTF">2016-11-21T06:24:36Z</dcterms:modified>
</cp:coreProperties>
</file>