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26" r:id="rId1"/>
  </p:sldMasterIdLst>
  <p:notesMasterIdLst>
    <p:notesMasterId r:id="rId13"/>
  </p:notesMasterIdLst>
  <p:sldIdLst>
    <p:sldId id="256" r:id="rId2"/>
    <p:sldId id="257" r:id="rId3"/>
    <p:sldId id="265" r:id="rId4"/>
    <p:sldId id="262" r:id="rId5"/>
    <p:sldId id="263" r:id="rId6"/>
    <p:sldId id="264" r:id="rId7"/>
    <p:sldId id="258" r:id="rId8"/>
    <p:sldId id="259" r:id="rId9"/>
    <p:sldId id="260" r:id="rId10"/>
    <p:sldId id="261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F2346-1200-1A4D-B6E0-72BF5D5D757A}" type="datetimeFigureOut">
              <a:rPr lang="en-US" smtClean="0"/>
              <a:t>5/25/15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20662-5A1B-EB48-B61E-5A4DBBB9D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54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65,000 people were sterilized under Eugenics programs</a:t>
            </a:r>
            <a:r>
              <a:rPr lang="en-US" baseline="0" dirty="0" smtClean="0"/>
              <a:t> in the U.S. </a:t>
            </a:r>
          </a:p>
          <a:p>
            <a:r>
              <a:rPr lang="en-US" baseline="0" dirty="0" smtClean="0"/>
              <a:t>Particularly vulnerable were Native people and Immigrants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20662-5A1B-EB48-B61E-5A4DBBB9DB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35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C5EF-0EC6-1546-A734-0E81651FA167}" type="datetimeFigureOut">
              <a:rPr lang="en-US" smtClean="0"/>
              <a:t>5/25/15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C5EF-0EC6-1546-A734-0E81651FA167}" type="datetimeFigureOut">
              <a:rPr lang="en-US" smtClean="0"/>
              <a:t>5/25/15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5802-C43A-FE43-8DEE-EF81E0F4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C5EF-0EC6-1546-A734-0E81651FA167}" type="datetimeFigureOut">
              <a:rPr lang="en-US" smtClean="0"/>
              <a:t>5/25/15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5802-C43A-FE43-8DEE-EF81E0F4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C5EF-0EC6-1546-A734-0E81651FA167}" type="datetimeFigureOut">
              <a:rPr lang="en-US" smtClean="0"/>
              <a:t>5/25/15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5802-C43A-FE43-8DEE-EF81E0F4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C5EF-0EC6-1546-A734-0E81651FA167}" type="datetimeFigureOut">
              <a:rPr lang="en-US" smtClean="0"/>
              <a:t>5/25/15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5802-C43A-FE43-8DEE-EF81E0F4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C5EF-0EC6-1546-A734-0E81651FA167}" type="datetimeFigureOut">
              <a:rPr lang="en-US" smtClean="0"/>
              <a:t>5/25/15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5802-C43A-FE43-8DEE-EF81E0F4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C5EF-0EC6-1546-A734-0E81651FA167}" type="datetimeFigureOut">
              <a:rPr lang="en-US" smtClean="0"/>
              <a:t>5/25/15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5802-C43A-FE43-8DEE-EF81E0F4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C5EF-0EC6-1546-A734-0E81651FA167}" type="datetimeFigureOut">
              <a:rPr lang="en-US" smtClean="0"/>
              <a:t>5/25/15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5802-C43A-FE43-8DEE-EF81E0F4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C5EF-0EC6-1546-A734-0E81651FA167}" type="datetimeFigureOut">
              <a:rPr lang="en-US" smtClean="0"/>
              <a:t>5/25/15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5802-C43A-FE43-8DEE-EF81E0F4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C5EF-0EC6-1546-A734-0E81651FA167}" type="datetimeFigureOut">
              <a:rPr lang="en-US" smtClean="0"/>
              <a:t>5/25/15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5802-C43A-FE43-8DEE-EF81E0F4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C5EF-0EC6-1546-A734-0E81651FA167}" type="datetimeFigureOut">
              <a:rPr lang="en-US" smtClean="0"/>
              <a:t>5/25/15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5802-C43A-FE43-8DEE-EF81E0F4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1C5EF-0EC6-1546-A734-0E81651FA167}" type="datetimeFigureOut">
              <a:rPr lang="en-US" smtClean="0"/>
              <a:t>5/25/15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15802-C43A-FE43-8DEE-EF81E0F46DD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27" r:id="rId1"/>
    <p:sldLayoutId id="2147484228" r:id="rId2"/>
    <p:sldLayoutId id="2147484229" r:id="rId3"/>
    <p:sldLayoutId id="2147484230" r:id="rId4"/>
    <p:sldLayoutId id="2147484231" r:id="rId5"/>
    <p:sldLayoutId id="2147484232" r:id="rId6"/>
    <p:sldLayoutId id="2147484233" r:id="rId7"/>
    <p:sldLayoutId id="2147484234" r:id="rId8"/>
    <p:sldLayoutId id="2147484235" r:id="rId9"/>
    <p:sldLayoutId id="2147484236" r:id="rId10"/>
    <p:sldLayoutId id="214748423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Naturalism in </a:t>
            </a:r>
            <a:br>
              <a:rPr lang="en-US" dirty="0" smtClean="0"/>
            </a:br>
            <a:r>
              <a:rPr lang="en-US" dirty="0" smtClean="0"/>
              <a:t>“The Open Boat”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Nature, Science, God, Society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3614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Society of the Shore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M</a:t>
            </a:r>
            <a:r>
              <a:rPr lang="en-US" sz="2800" dirty="0" smtClean="0"/>
              <a:t>ore “advanced” society with leisure and infrastructure</a:t>
            </a:r>
            <a:endParaRPr lang="en-US" sz="2000" dirty="0"/>
          </a:p>
          <a:p>
            <a:pPr lvl="1"/>
            <a:r>
              <a:rPr lang="en-US" sz="2400" dirty="0"/>
              <a:t>The shore itself looks like scenery in a play—fake </a:t>
            </a:r>
            <a:r>
              <a:rPr lang="en-US" sz="2400" dirty="0" smtClean="0"/>
              <a:t>(994)</a:t>
            </a:r>
            <a:endParaRPr lang="en-US" sz="1800" dirty="0"/>
          </a:p>
          <a:p>
            <a:pPr lvl="1"/>
            <a:r>
              <a:rPr lang="en-US" sz="2400" dirty="0"/>
              <a:t>They don’t recognize danger or get </a:t>
            </a:r>
            <a:r>
              <a:rPr lang="en-US" sz="2400" dirty="0" smtClean="0"/>
              <a:t>help</a:t>
            </a:r>
          </a:p>
          <a:p>
            <a:pPr lvl="2"/>
            <a:r>
              <a:rPr lang="en-US" sz="1800" dirty="0" smtClean="0"/>
              <a:t>Meaningless waving from shore (998)</a:t>
            </a:r>
            <a:endParaRPr lang="en-US" sz="1800" dirty="0"/>
          </a:p>
          <a:p>
            <a:pPr lvl="1"/>
            <a:r>
              <a:rPr lang="en-US" sz="2400" dirty="0"/>
              <a:t>Lack of obligation to others </a:t>
            </a:r>
            <a:endParaRPr lang="en-US" sz="1800" dirty="0"/>
          </a:p>
          <a:p>
            <a:pPr lvl="1"/>
            <a:r>
              <a:rPr lang="en-US" sz="2400" dirty="0"/>
              <a:t>Lack of empathy (until the end)</a:t>
            </a:r>
            <a:endParaRPr lang="en-US" sz="18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451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images-7.jpg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300" r="-22300"/>
          <a:stretch>
            <a:fillRect/>
          </a:stretch>
        </p:blipFill>
        <p:spPr>
          <a:xfrm>
            <a:off x="2970169" y="492975"/>
            <a:ext cx="6043280" cy="5911103"/>
          </a:xfr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4077911" cy="1143000"/>
          </a:xfrm>
        </p:spPr>
        <p:txBody>
          <a:bodyPr>
            <a:noAutofit/>
          </a:bodyPr>
          <a:lstStyle/>
          <a:p>
            <a:r>
              <a:rPr lang="en-US" sz="4000" dirty="0"/>
              <a:t>What does this story show us about human instincts when facing danger?</a:t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02973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Naturalist Writer </a:t>
            </a:r>
            <a:r>
              <a:rPr lang="en-US" dirty="0"/>
              <a:t>A</a:t>
            </a:r>
            <a:r>
              <a:rPr lang="en-US" dirty="0" smtClean="0"/>
              <a:t>ssumes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3000" dirty="0"/>
              <a:t>H</a:t>
            </a:r>
            <a:r>
              <a:rPr lang="en-US" sz="3000" dirty="0" smtClean="0"/>
              <a:t>umans </a:t>
            </a:r>
            <a:r>
              <a:rPr lang="en-US" sz="3000" dirty="0"/>
              <a:t>are part of nature, not a distinct type of </a:t>
            </a:r>
            <a:r>
              <a:rPr lang="en-US" sz="3000" dirty="0" smtClean="0"/>
              <a:t>creation, but a form of animal</a:t>
            </a:r>
            <a:endParaRPr lang="en-US" sz="2200" dirty="0"/>
          </a:p>
          <a:p>
            <a:pPr lvl="1"/>
            <a:r>
              <a:rPr lang="en-US" sz="2600" dirty="0"/>
              <a:t>Nature does not exist to serve humans </a:t>
            </a:r>
            <a:endParaRPr lang="en-US" sz="1900" dirty="0"/>
          </a:p>
          <a:p>
            <a:pPr lvl="2"/>
            <a:r>
              <a:rPr lang="en-US" sz="2600" dirty="0" smtClean="0"/>
              <a:t> “Nature </a:t>
            </a:r>
            <a:r>
              <a:rPr lang="en-US" sz="2600" dirty="0"/>
              <a:t>does not regard him as important</a:t>
            </a:r>
            <a:r>
              <a:rPr lang="en-US" sz="2600" dirty="0" smtClean="0"/>
              <a:t>”</a:t>
            </a:r>
            <a:r>
              <a:rPr lang="en-US" sz="2000" dirty="0"/>
              <a:t> </a:t>
            </a:r>
            <a:r>
              <a:rPr lang="en-US" sz="2000" dirty="0" smtClean="0"/>
              <a:t>(1001)</a:t>
            </a:r>
            <a:endParaRPr lang="en-US" sz="1900" dirty="0"/>
          </a:p>
          <a:p>
            <a:pPr lvl="2"/>
            <a:r>
              <a:rPr lang="en-US" sz="2600" dirty="0" smtClean="0"/>
              <a:t>Nature is indifferent to our preferences and feelings (</a:t>
            </a:r>
            <a:r>
              <a:rPr lang="en-US" sz="2000" dirty="0" smtClean="0"/>
              <a:t>1003)</a:t>
            </a:r>
            <a:endParaRPr lang="en-US" sz="1900" dirty="0"/>
          </a:p>
          <a:p>
            <a:pPr lvl="1"/>
            <a:r>
              <a:rPr lang="en-US" sz="2600" dirty="0"/>
              <a:t>Nature does not have spiritual meaning for humans</a:t>
            </a:r>
            <a:endParaRPr lang="en-US" sz="1900" dirty="0"/>
          </a:p>
          <a:p>
            <a:pPr lvl="3"/>
            <a:r>
              <a:rPr lang="en-US" sz="2400" dirty="0"/>
              <a:t>Not symbolic, but itself, not standing for something else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886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Likes Your Flavor</a:t>
            </a:r>
            <a:endParaRPr lang="en-US" dirty="0"/>
          </a:p>
        </p:txBody>
      </p:sp>
      <p:pic>
        <p:nvPicPr>
          <p:cNvPr id="8" name="Content Placeholder 7" descr="imag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70" b="41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53905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and 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487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</a:t>
            </a:r>
            <a:r>
              <a:rPr lang="en-US" dirty="0" smtClean="0"/>
              <a:t>riters were influenced by scientific (and pseudo-scientific) ideas about human origins</a:t>
            </a:r>
          </a:p>
          <a:p>
            <a:pPr lvl="1"/>
            <a:r>
              <a:rPr lang="en-US" dirty="0" smtClean="0"/>
              <a:t>Fascinated by our animal lineage and wrote situations and plots that would exert enough pressure for the animal to emerge</a:t>
            </a:r>
          </a:p>
          <a:p>
            <a:pPr lvl="1"/>
            <a:r>
              <a:rPr lang="en-US" dirty="0" smtClean="0"/>
              <a:t>Biological Determinism</a:t>
            </a:r>
          </a:p>
          <a:p>
            <a:pPr lvl="2"/>
            <a:r>
              <a:rPr lang="en-US" dirty="0" smtClean="0"/>
              <a:t>Some thought some races were closer to animal origins and thus biologically pre-destined to behave more like animals. </a:t>
            </a:r>
            <a:endParaRPr lang="en-US" dirty="0"/>
          </a:p>
          <a:p>
            <a:pPr lvl="1"/>
            <a:r>
              <a:rPr lang="en-US" dirty="0" smtClean="0"/>
              <a:t>Environmental Determinism </a:t>
            </a:r>
          </a:p>
          <a:p>
            <a:pPr lvl="2"/>
            <a:r>
              <a:rPr lang="en-US" dirty="0" smtClean="0"/>
              <a:t>Other writers focused on the way a person’s environment could determine his or her capacities, path  and emotional life.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8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Phrenology: The Wacky Side of Biological Determinism</a:t>
            </a:r>
            <a:endParaRPr lang="en-US" dirty="0"/>
          </a:p>
        </p:txBody>
      </p:sp>
      <p:pic>
        <p:nvPicPr>
          <p:cNvPr id="4" name="Content Placeholder 3" descr="eugenics-negroid-thumb-432x377-23970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481" b="-5481"/>
          <a:stretch>
            <a:fillRect/>
          </a:stretch>
        </p:blipFill>
        <p:spPr>
          <a:xfrm>
            <a:off x="-25712" y="1600200"/>
            <a:ext cx="4673911" cy="4525963"/>
          </a:xfrm>
        </p:spPr>
      </p:pic>
      <p:pic>
        <p:nvPicPr>
          <p:cNvPr id="7" name="Picture 6" descr="images-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749" y="1600200"/>
            <a:ext cx="2235200" cy="2235200"/>
          </a:xfrm>
          <a:prstGeom prst="rect">
            <a:avLst/>
          </a:prstGeom>
        </p:spPr>
      </p:pic>
      <p:pic>
        <p:nvPicPr>
          <p:cNvPr id="9" name="Content Placeholder 8" descr="images-2.jpg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746" b="-42746"/>
          <a:stretch>
            <a:fillRect/>
          </a:stretch>
        </p:blipFill>
        <p:spPr>
          <a:xfrm>
            <a:off x="4648199" y="3031279"/>
            <a:ext cx="4038600" cy="4525963"/>
          </a:xfrm>
        </p:spPr>
      </p:pic>
    </p:spTree>
    <p:extLst>
      <p:ext uri="{BB962C8B-B14F-4D97-AF65-F5344CB8AC3E}">
        <p14:creationId xmlns:p14="http://schemas.microsoft.com/office/powerpoint/2010/main" val="2396176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6773"/>
            <a:ext cx="8229600" cy="16099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Eugenics: The Scary Side of Biological Determinism</a:t>
            </a:r>
            <a:endParaRPr lang="en-US" dirty="0"/>
          </a:p>
        </p:txBody>
      </p:sp>
      <p:pic>
        <p:nvPicPr>
          <p:cNvPr id="5" name="Content Placeholder 4" descr="images-3.jp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527" r="-17527"/>
          <a:stretch>
            <a:fillRect/>
          </a:stretch>
        </p:blipFill>
        <p:spPr>
          <a:xfrm>
            <a:off x="0" y="1806738"/>
            <a:ext cx="4038600" cy="4668896"/>
          </a:xfrm>
        </p:spPr>
      </p:pic>
      <p:pic>
        <p:nvPicPr>
          <p:cNvPr id="10" name="Picture 9" descr="Some+dictators+don_t+know+where+to+stop+_created+by+J_N_+Darling_+1876-1962_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568518"/>
            <a:ext cx="4038600" cy="4907116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09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1331649"/>
          </a:xfrm>
        </p:spPr>
        <p:txBody>
          <a:bodyPr/>
          <a:lstStyle/>
          <a:p>
            <a:pPr algn="l"/>
            <a:r>
              <a:rPr lang="en-US" dirty="0" smtClean="0"/>
              <a:t>About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8541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God is a human </a:t>
            </a:r>
            <a:r>
              <a:rPr lang="en-US" sz="2800" dirty="0" smtClean="0"/>
              <a:t>creation</a:t>
            </a:r>
            <a:endParaRPr lang="en-US" sz="2100" dirty="0"/>
          </a:p>
          <a:p>
            <a:pPr lvl="1"/>
            <a:r>
              <a:rPr lang="en-US" dirty="0" smtClean="0"/>
              <a:t>Humans </a:t>
            </a:r>
            <a:r>
              <a:rPr lang="en-US" dirty="0"/>
              <a:t>crave spiritual meaning, and don’t want to be “alone” in the universe without </a:t>
            </a:r>
            <a:r>
              <a:rPr lang="en-US" dirty="0" smtClean="0"/>
              <a:t>something watching </a:t>
            </a:r>
            <a:r>
              <a:rPr lang="en-US" dirty="0"/>
              <a:t>over, so they create gods themselves </a:t>
            </a:r>
            <a:endParaRPr lang="en-US" sz="1700" dirty="0"/>
          </a:p>
          <a:p>
            <a:pPr lvl="2"/>
            <a:r>
              <a:rPr lang="en-US" sz="2800" dirty="0"/>
              <a:t>In the boat, they think why </a:t>
            </a:r>
            <a:r>
              <a:rPr lang="en-US" sz="2800" dirty="0" smtClean="0"/>
              <a:t>now; </a:t>
            </a:r>
            <a:r>
              <a:rPr lang="en-US" sz="2800" dirty="0"/>
              <a:t>why me</a:t>
            </a:r>
            <a:r>
              <a:rPr lang="en-US" sz="2800" dirty="0" smtClean="0"/>
              <a:t>? (999, </a:t>
            </a:r>
            <a:r>
              <a:rPr lang="en-US" sz="2800" dirty="0"/>
              <a:t>repeats on </a:t>
            </a:r>
            <a:r>
              <a:rPr lang="en-US" sz="2800" dirty="0" smtClean="0"/>
              <a:t>1001 &amp; end)</a:t>
            </a:r>
            <a:endParaRPr lang="en-US" sz="2100" dirty="0"/>
          </a:p>
          <a:p>
            <a:pPr lvl="3"/>
            <a:r>
              <a:rPr lang="en-US" sz="2800" dirty="0"/>
              <a:t>These thoughts reflect their longing for a god, and </a:t>
            </a:r>
            <a:r>
              <a:rPr lang="en-US" sz="2800" dirty="0" smtClean="0"/>
              <a:t>its </a:t>
            </a:r>
            <a:r>
              <a:rPr lang="en-US" sz="2800" b="1" dirty="0"/>
              <a:t>absence</a:t>
            </a:r>
            <a:endParaRPr lang="en-US" sz="2100" b="1" dirty="0"/>
          </a:p>
          <a:p>
            <a:pPr lvl="3"/>
            <a:r>
              <a:rPr lang="en-US" sz="2800" dirty="0"/>
              <a:t>In the end, we know nature/universe is indifferent and it’s sort of okay </a:t>
            </a:r>
            <a:endParaRPr lang="en-US" sz="2100" dirty="0"/>
          </a:p>
        </p:txBody>
      </p:sp>
      <p:pic>
        <p:nvPicPr>
          <p:cNvPr id="4" name="Picture 3" descr="images-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667" y="178885"/>
            <a:ext cx="4474134" cy="191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48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Society and Morality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Humans also create societies and ethical systems</a:t>
            </a:r>
            <a:endParaRPr lang="en-US" sz="1800" dirty="0"/>
          </a:p>
          <a:p>
            <a:pPr lvl="1"/>
            <a:r>
              <a:rPr lang="en-US" sz="2000" dirty="0"/>
              <a:t>In order to survive</a:t>
            </a:r>
            <a:endParaRPr lang="en-US" sz="1600" dirty="0"/>
          </a:p>
          <a:p>
            <a:pPr lvl="1"/>
            <a:r>
              <a:rPr lang="en-US" sz="2000" dirty="0"/>
              <a:t>To provide solace and morale to frightened people</a:t>
            </a:r>
            <a:endParaRPr lang="en-US" sz="1600" dirty="0"/>
          </a:p>
          <a:p>
            <a:r>
              <a:rPr lang="en-US" sz="2400" dirty="0"/>
              <a:t>Right and wrong don’t come from God</a:t>
            </a:r>
            <a:endParaRPr lang="en-US" sz="1800" dirty="0"/>
          </a:p>
          <a:p>
            <a:pPr lvl="1"/>
            <a:r>
              <a:rPr lang="en-US" sz="2000" dirty="0"/>
              <a:t>Primitive society instinctively does what is “right” because it promotes the survival of the </a:t>
            </a:r>
            <a:r>
              <a:rPr lang="en-US" sz="2000" dirty="0" smtClean="0"/>
              <a:t>group </a:t>
            </a:r>
            <a:endParaRPr lang="en-US" sz="2000" dirty="0"/>
          </a:p>
          <a:p>
            <a:pPr lvl="2"/>
            <a:r>
              <a:rPr lang="en-US" sz="1600" dirty="0" smtClean="0"/>
              <a:t>otherwise, we would die out</a:t>
            </a:r>
          </a:p>
          <a:p>
            <a:pPr lvl="1"/>
            <a:r>
              <a:rPr lang="en-US" sz="2000" dirty="0" smtClean="0"/>
              <a:t>Advanced </a:t>
            </a:r>
            <a:r>
              <a:rPr lang="en-US" sz="2000" dirty="0"/>
              <a:t>societies have lost sight of this, and their ethical principles are </a:t>
            </a:r>
            <a:r>
              <a:rPr lang="en-US" sz="2000" dirty="0" smtClean="0"/>
              <a:t>weaker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0973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Society of the Boat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sz="2400" dirty="0"/>
              <a:t>“Open Boat” creates a small “primitive” society and shows how it operates when in danger. </a:t>
            </a:r>
            <a:endParaRPr lang="en-US" sz="1800" dirty="0"/>
          </a:p>
          <a:p>
            <a:pPr lvl="1"/>
            <a:r>
              <a:rPr lang="en-US" sz="2400" dirty="0"/>
              <a:t>Mutual obligation to work in turn rowing (</a:t>
            </a:r>
            <a:r>
              <a:rPr lang="en-US" sz="2400" dirty="0" smtClean="0"/>
              <a:t>1002)</a:t>
            </a:r>
            <a:endParaRPr lang="en-US" sz="1800" dirty="0"/>
          </a:p>
          <a:p>
            <a:pPr lvl="1"/>
            <a:r>
              <a:rPr lang="en-US" sz="2400" dirty="0"/>
              <a:t>He becomes more empathetic</a:t>
            </a:r>
            <a:endParaRPr lang="en-US" sz="1800" dirty="0"/>
          </a:p>
          <a:p>
            <a:pPr lvl="2"/>
            <a:r>
              <a:rPr lang="en-US" sz="2400" dirty="0"/>
              <a:t>Remembers the poem about the dying soldier, and it’s real now </a:t>
            </a:r>
            <a:r>
              <a:rPr lang="en-US" sz="2400" dirty="0" smtClean="0"/>
              <a:t>(1001-2)</a:t>
            </a:r>
            <a:endParaRPr lang="en-US" sz="1800" dirty="0"/>
          </a:p>
          <a:p>
            <a:pPr lvl="1"/>
            <a:r>
              <a:rPr lang="en-US" sz="2400" dirty="0"/>
              <a:t>Right and wrong are crystal clear (</a:t>
            </a:r>
            <a:r>
              <a:rPr lang="en-US" sz="2400" dirty="0" smtClean="0"/>
              <a:t>1003)</a:t>
            </a:r>
            <a:endParaRPr lang="en-US" sz="1800" dirty="0"/>
          </a:p>
          <a:p>
            <a:pPr lvl="1"/>
            <a:r>
              <a:rPr lang="en-US" sz="2400" dirty="0"/>
              <a:t>Human IS nature, animal trying to survive (</a:t>
            </a:r>
            <a:r>
              <a:rPr lang="en-US" sz="2400" dirty="0" smtClean="0"/>
              <a:t>1004)</a:t>
            </a:r>
            <a:endParaRPr lang="en-US" sz="18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163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498</Words>
  <Application>Microsoft Macintosh PowerPoint</Application>
  <PresentationFormat>On-screen Show (4:3)</PresentationFormat>
  <Paragraphs>52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Twilight</vt:lpstr>
      <vt:lpstr>Naturalism in  “The Open Boat”</vt:lpstr>
      <vt:lpstr>A Naturalist Writer Assumes</vt:lpstr>
      <vt:lpstr>Nature Likes Your Flavor</vt:lpstr>
      <vt:lpstr>Science and Determinism</vt:lpstr>
      <vt:lpstr>Phrenology: The Wacky Side of Biological Determinism</vt:lpstr>
      <vt:lpstr>Eugenics: The Scary Side of Biological Determinism</vt:lpstr>
      <vt:lpstr>About God</vt:lpstr>
      <vt:lpstr>About Society and Morality</vt:lpstr>
      <vt:lpstr>The Society of the Boat</vt:lpstr>
      <vt:lpstr>The Society of the Shore</vt:lpstr>
      <vt:lpstr>What does this story show us about human instincts when facing danger?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Naturalism in  “The Open Boat”</dc:title>
  <dc:creator>datech2</dc:creator>
  <cp:lastModifiedBy>datech2</cp:lastModifiedBy>
  <cp:revision>11</cp:revision>
  <dcterms:created xsi:type="dcterms:W3CDTF">2014-02-28T05:07:54Z</dcterms:created>
  <dcterms:modified xsi:type="dcterms:W3CDTF">2015-05-26T01:44:25Z</dcterms:modified>
</cp:coreProperties>
</file>