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April 24,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April 24,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First American Multiculturalism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Regional Realism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50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37378"/>
          </a:xfrm>
        </p:spPr>
        <p:txBody>
          <a:bodyPr>
            <a:normAutofit/>
          </a:bodyPr>
          <a:lstStyle/>
          <a:p>
            <a:r>
              <a:rPr lang="en-US" b="1" dirty="0" smtClean="0"/>
              <a:t>Realism: A Rejection of Romanticism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Review</a:t>
            </a:r>
            <a:endParaRPr lang="en-US" sz="2400" dirty="0"/>
          </a:p>
          <a:p>
            <a:pPr lvl="1"/>
            <a:r>
              <a:rPr lang="en-US" sz="2800" dirty="0" smtClean="0"/>
              <a:t>In American </a:t>
            </a:r>
            <a:r>
              <a:rPr lang="en-US" sz="2800" dirty="0"/>
              <a:t>Romanticism</a:t>
            </a:r>
            <a:endParaRPr lang="en-US" sz="2400" dirty="0"/>
          </a:p>
          <a:p>
            <a:pPr lvl="2"/>
            <a:r>
              <a:rPr lang="en-US" sz="2400" dirty="0"/>
              <a:t>Hero is often isolated artist or super-sensitive type (Whitman)</a:t>
            </a:r>
            <a:endParaRPr lang="en-US" sz="2000" dirty="0"/>
          </a:p>
          <a:p>
            <a:pPr lvl="2"/>
            <a:r>
              <a:rPr lang="en-US" sz="2400" dirty="0"/>
              <a:t>Individualism and individual expression is highest good (Whitman) </a:t>
            </a:r>
            <a:endParaRPr lang="en-US" sz="2000" dirty="0"/>
          </a:p>
          <a:p>
            <a:pPr lvl="2"/>
            <a:r>
              <a:rPr lang="en-US" sz="2400" dirty="0"/>
              <a:t>Idealization of wild, “pure” and “sublime” nature</a:t>
            </a:r>
            <a:endParaRPr lang="en-US" sz="2000" dirty="0"/>
          </a:p>
          <a:p>
            <a:pPr lvl="3"/>
            <a:r>
              <a:rPr lang="en-US" sz="1800" dirty="0"/>
              <a:t>Has a message for us (Dickinson)</a:t>
            </a:r>
          </a:p>
          <a:p>
            <a:pPr lvl="2"/>
            <a:r>
              <a:rPr lang="en-US" sz="2400" dirty="0" smtClean="0"/>
              <a:t>Romantics loved </a:t>
            </a:r>
            <a:r>
              <a:rPr lang="en-US" sz="2400" dirty="0"/>
              <a:t>mysticism, the exotic and occult </a:t>
            </a:r>
            <a:endParaRPr lang="en-US" sz="2000" dirty="0"/>
          </a:p>
          <a:p>
            <a:pPr lvl="3"/>
            <a:r>
              <a:rPr lang="en-US" sz="1800" dirty="0"/>
              <a:t>Poe and Hawthorne</a:t>
            </a:r>
          </a:p>
          <a:p>
            <a:pPr lvl="2"/>
            <a:r>
              <a:rPr lang="en-US" sz="2400" dirty="0"/>
              <a:t>Also liked to revisit the distant past, especially medieval &amp; mythological themes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5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War and Realism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/>
              <a:t>Problem: How can you write about </a:t>
            </a:r>
            <a:r>
              <a:rPr lang="en-US" sz="2400" dirty="0" smtClean="0"/>
              <a:t>romantic, </a:t>
            </a:r>
            <a:r>
              <a:rPr lang="en-US" sz="2400" dirty="0"/>
              <a:t>rare and lofty emotions after the Civil War has shown us that we’re all just cannon fodder, that the individual is worth very little?  Wouldn’t it seem utterly irrelevant? </a:t>
            </a:r>
            <a:endParaRPr lang="en-US" sz="2000" dirty="0"/>
          </a:p>
          <a:p>
            <a:pPr lvl="2"/>
            <a:r>
              <a:rPr lang="en-US" sz="2400" dirty="0"/>
              <a:t>Similar and more intense reaction after the world wars.</a:t>
            </a:r>
            <a:endParaRPr lang="en-US" sz="2000" dirty="0"/>
          </a:p>
          <a:p>
            <a:pPr lvl="1"/>
            <a:r>
              <a:rPr lang="en-US" sz="2800" dirty="0"/>
              <a:t>Writers want to be able to represent their experience, to make sense of it for themselves and the world.  </a:t>
            </a:r>
            <a:endParaRPr lang="en-US" sz="2400" dirty="0"/>
          </a:p>
          <a:p>
            <a:pPr lvl="2"/>
            <a:r>
              <a:rPr lang="en-US" sz="2400" dirty="0"/>
              <a:t>From the Civil War experience and the rise of modern science, writers start moving toward Realism  </a:t>
            </a:r>
            <a:endParaRPr lang="en-US" sz="2400" dirty="0" smtClean="0"/>
          </a:p>
          <a:p>
            <a:pPr lvl="2"/>
            <a:r>
              <a:rPr lang="en-US" sz="2000" dirty="0" smtClean="0"/>
              <a:t>Rise of newspapers also relevant—there’s an appetite for realistic accounts of people’s lives across the country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Themes in American Realism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2800" dirty="0" smtClean="0"/>
              <a:t>Hero </a:t>
            </a:r>
            <a:r>
              <a:rPr lang="en-US" sz="2800" dirty="0"/>
              <a:t>is ordinary person imbedded in an everyday social world</a:t>
            </a:r>
            <a:endParaRPr lang="en-US" sz="2400" dirty="0"/>
          </a:p>
          <a:p>
            <a:pPr lvl="2"/>
            <a:r>
              <a:rPr lang="en-US" sz="2400" dirty="0"/>
              <a:t>Not elevated by extra sensitivity or nobility </a:t>
            </a:r>
            <a:endParaRPr lang="en-US" sz="2400" dirty="0" smtClean="0"/>
          </a:p>
          <a:p>
            <a:pPr lvl="3"/>
            <a:r>
              <a:rPr lang="en-US" sz="2200" dirty="0" smtClean="0"/>
              <a:t>Royalty </a:t>
            </a:r>
            <a:r>
              <a:rPr lang="en-US" sz="2200" dirty="0"/>
              <a:t>mocked in </a:t>
            </a:r>
            <a:r>
              <a:rPr lang="en-US" sz="2200" dirty="0" smtClean="0"/>
              <a:t>Twain</a:t>
            </a:r>
            <a:endParaRPr lang="en-US" dirty="0"/>
          </a:p>
          <a:p>
            <a:pPr lvl="1"/>
            <a:r>
              <a:rPr lang="en-US" sz="2800" dirty="0"/>
              <a:t>Individual expression is not deified</a:t>
            </a:r>
            <a:endParaRPr lang="en-US" sz="2400" dirty="0"/>
          </a:p>
          <a:p>
            <a:pPr lvl="2"/>
            <a:r>
              <a:rPr lang="en-US" sz="2400" dirty="0"/>
              <a:t>Words can be tricky and communication always occurs in a social context </a:t>
            </a:r>
            <a:endParaRPr lang="en-US" sz="2400" dirty="0" smtClean="0"/>
          </a:p>
          <a:p>
            <a:pPr lvl="3"/>
            <a:r>
              <a:rPr lang="en-US" sz="2200" dirty="0" smtClean="0"/>
              <a:t>Huck </a:t>
            </a:r>
            <a:r>
              <a:rPr lang="en-US" sz="2200" dirty="0"/>
              <a:t>and Jim have to work at </a:t>
            </a:r>
            <a:r>
              <a:rPr lang="en-US" sz="2200" dirty="0" smtClean="0"/>
              <a:t>it</a:t>
            </a:r>
            <a:endParaRPr lang="en-US" dirty="0"/>
          </a:p>
          <a:p>
            <a:pPr lvl="1"/>
            <a:r>
              <a:rPr lang="en-US" sz="2600" dirty="0"/>
              <a:t>Nature is physical, not a message from God or sublime </a:t>
            </a:r>
            <a:r>
              <a:rPr lang="en-US" sz="2600" dirty="0" smtClean="0"/>
              <a:t>essence</a:t>
            </a:r>
          </a:p>
          <a:p>
            <a:pPr lvl="2"/>
            <a:r>
              <a:rPr lang="en-US" sz="2400" dirty="0" smtClean="0"/>
              <a:t>storms </a:t>
            </a:r>
            <a:r>
              <a:rPr lang="en-US" sz="2400" dirty="0"/>
              <a:t>in Huck are dramatic, but not </a:t>
            </a:r>
            <a:r>
              <a:rPr lang="en-US" sz="2400" dirty="0" smtClean="0"/>
              <a:t>sublime</a:t>
            </a:r>
            <a:endParaRPr lang="en-US" dirty="0"/>
          </a:p>
          <a:p>
            <a:pPr lvl="1"/>
            <a:r>
              <a:rPr lang="en-US" sz="2600" dirty="0"/>
              <a:t>Exotic places, occult, and romanticized past are not themes</a:t>
            </a:r>
            <a:endParaRPr lang="en-US" sz="2200" dirty="0"/>
          </a:p>
          <a:p>
            <a:pPr lvl="3"/>
            <a:r>
              <a:rPr lang="en-US" sz="2000" dirty="0"/>
              <a:t>Instead we are in the present or close to it</a:t>
            </a:r>
            <a:endParaRPr lang="en-US" sz="1800" dirty="0"/>
          </a:p>
          <a:p>
            <a:pPr lvl="3"/>
            <a:r>
              <a:rPr lang="en-US" sz="2000" dirty="0"/>
              <a:t>Living rooms, farms, roads in our real lives, not make-believe or mythological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9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Realism also celebrates regional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Realism asks “who are we really?” and validates </a:t>
            </a:r>
            <a:r>
              <a:rPr lang="en-US" sz="2400" dirty="0"/>
              <a:t>our real lives instead of finding </a:t>
            </a:r>
            <a:r>
              <a:rPr lang="en-US" sz="2400" dirty="0" smtClean="0"/>
              <a:t>idealized substitutes.</a:t>
            </a:r>
            <a:endParaRPr lang="en-US" dirty="0"/>
          </a:p>
          <a:p>
            <a:pPr lvl="1"/>
            <a:r>
              <a:rPr lang="en-US" sz="2400" dirty="0" smtClean="0"/>
              <a:t>Recognized </a:t>
            </a:r>
            <a:r>
              <a:rPr lang="en-US" sz="2400" dirty="0"/>
              <a:t>and </a:t>
            </a:r>
            <a:r>
              <a:rPr lang="en-US" sz="2400" dirty="0" smtClean="0"/>
              <a:t>highlighted local regional differences as artistically interesting and valuable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t’s </a:t>
            </a:r>
            <a:r>
              <a:rPr lang="en-US" sz="2400" dirty="0"/>
              <a:t>the original multiculturalism</a:t>
            </a:r>
          </a:p>
          <a:p>
            <a:pPr lvl="3"/>
            <a:r>
              <a:rPr lang="en-US" sz="2000"/>
              <a:t>2 </a:t>
            </a:r>
            <a:r>
              <a:rPr lang="en-US" sz="2000" smtClean="0"/>
              <a:t>values: </a:t>
            </a:r>
            <a:endParaRPr lang="en-US" sz="1800" dirty="0"/>
          </a:p>
          <a:p>
            <a:pPr lvl="4"/>
            <a:r>
              <a:rPr lang="en-US" sz="2000" dirty="0"/>
              <a:t>differences are lovely and should stay different </a:t>
            </a:r>
            <a:endParaRPr lang="en-US" sz="1800" dirty="0"/>
          </a:p>
          <a:p>
            <a:pPr lvl="4"/>
            <a:r>
              <a:rPr lang="en-US" sz="2000" dirty="0"/>
              <a:t>we are all one nation by virtue of being able to share these experiences and value them. </a:t>
            </a:r>
            <a:endParaRPr lang="en-US" sz="1800" dirty="0"/>
          </a:p>
          <a:p>
            <a:pPr lvl="2"/>
            <a:r>
              <a:rPr lang="en-US" sz="2000" dirty="0"/>
              <a:t>May be a vestige of the love of the exotic: now the exotic is at home instead of long ago and far away</a:t>
            </a:r>
          </a:p>
          <a:p>
            <a:pPr lvl="2"/>
            <a:r>
              <a:rPr lang="en-US" sz="2000" dirty="0"/>
              <a:t>Local dialects, customs, speech patterns, scenes &amp; descriptions got lots of print space in </a:t>
            </a:r>
            <a:r>
              <a:rPr lang="en-US" sz="2000" u="sng" dirty="0"/>
              <a:t>Atlantic Monthly</a:t>
            </a:r>
            <a:r>
              <a:rPr lang="en-US" sz="2000" dirty="0"/>
              <a:t> &amp; similar </a:t>
            </a:r>
            <a:r>
              <a:rPr lang="en-US" sz="2000" dirty="0" err="1"/>
              <a:t>mags</a:t>
            </a:r>
            <a:r>
              <a:rPr lang="en-US" sz="2000" dirty="0"/>
              <a:t>.</a:t>
            </a:r>
          </a:p>
          <a:p>
            <a:pPr lvl="3"/>
            <a:r>
              <a:rPr lang="en-US" sz="1800" dirty="0"/>
              <a:t>For more info, read your intro in the anthology and William Dean Howells.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87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739</TotalTime>
  <Words>433</Words>
  <Application>Microsoft Macintosh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Soho</vt:lpstr>
      <vt:lpstr>Regional Realism</vt:lpstr>
      <vt:lpstr>Realism: A Rejection of Romanticism</vt:lpstr>
      <vt:lpstr>Civil War and Realism</vt:lpstr>
      <vt:lpstr>Themes in American Realism </vt:lpstr>
      <vt:lpstr>Realism also celebrates regional differences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Realism</dc:title>
  <dc:creator>datech2</dc:creator>
  <cp:lastModifiedBy>datech2</cp:lastModifiedBy>
  <cp:revision>6</cp:revision>
  <dcterms:created xsi:type="dcterms:W3CDTF">2015-04-25T06:01:04Z</dcterms:created>
  <dcterms:modified xsi:type="dcterms:W3CDTF">2015-04-25T18:20:22Z</dcterms:modified>
</cp:coreProperties>
</file>