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9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1" d="100"/>
          <a:sy n="71" d="100"/>
        </p:scale>
        <p:origin x="-15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0"/>
          <p:cNvGrpSpPr/>
          <p:nvPr/>
        </p:nvGrpSpPr>
        <p:grpSpPr>
          <a:xfrm>
            <a:off x="-1" y="3379694"/>
            <a:ext cx="7543801" cy="2604247"/>
            <a:chOff x="-1" y="3379694"/>
            <a:chExt cx="7543801" cy="2604247"/>
          </a:xfrm>
        </p:grpSpPr>
        <p:grpSp>
          <p:nvGrpSpPr>
            <p:cNvPr id="9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5" name="Snip Single Corner Rectangle 14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" name="Teardrop 12"/>
            <p:cNvSpPr/>
            <p:nvPr/>
          </p:nvSpPr>
          <p:spPr>
            <a:xfrm>
              <a:off x="681765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913281"/>
            <a:ext cx="5867400" cy="1470025"/>
          </a:xfrm>
        </p:spPr>
        <p:txBody>
          <a:bodyPr>
            <a:normAutofit/>
          </a:bodyPr>
          <a:lstStyle>
            <a:lvl1pPr algn="r">
              <a:defRPr sz="4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96753"/>
            <a:ext cx="5867400" cy="573741"/>
          </a:xfrm>
        </p:spPr>
        <p:txBody>
          <a:bodyPr>
            <a:normAutofit/>
          </a:bodyPr>
          <a:lstStyle>
            <a:lvl1pPr marL="0" indent="0" algn="r">
              <a:spcBef>
                <a:spcPct val="0"/>
              </a:spcBef>
              <a:buNone/>
              <a:defRPr sz="14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-734076" y="4503737"/>
            <a:ext cx="2057400" cy="365125"/>
          </a:xfrm>
        </p:spPr>
        <p:txBody>
          <a:bodyPr lIns="91440" tIns="0" bIns="0" anchor="b" anchorCtr="0"/>
          <a:lstStyle>
            <a:lvl1pPr>
              <a:defRPr sz="14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B7C3F878-F5E8-489B-AC8A-64F2A7E22C28}" type="datetimeFigureOut">
              <a:rPr lang="en-US" smtClean="0"/>
              <a:pPr/>
              <a:t>1/13/15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-356811" y="4503737"/>
            <a:ext cx="2057397" cy="365125"/>
          </a:xfrm>
        </p:spPr>
        <p:txBody>
          <a:bodyPr lIns="91440" tIns="0" bIns="0" anchor="t" anchorCtr="0"/>
          <a:lstStyle>
            <a:lvl1pPr algn="l">
              <a:defRPr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0"/>
          <p:cNvGrpSpPr/>
          <p:nvPr/>
        </p:nvGrpSpPr>
        <p:grpSpPr>
          <a:xfrm>
            <a:off x="228600" y="228600"/>
            <a:ext cx="4251960" cy="6387352"/>
            <a:chOff x="228600" y="228600"/>
            <a:chExt cx="4251960" cy="6387352"/>
          </a:xfrm>
        </p:grpSpPr>
        <p:sp>
          <p:nvSpPr>
            <p:cNvPr id="12" name="Snip Diagonal Corner Rectangle 11"/>
            <p:cNvSpPr/>
            <p:nvPr/>
          </p:nvSpPr>
          <p:spPr>
            <a:xfrm flipV="1">
              <a:off x="228600" y="228600"/>
              <a:ext cx="4251960" cy="6387352"/>
            </a:xfrm>
            <a:prstGeom prst="snip2DiagRect">
              <a:avLst>
                <a:gd name="adj1" fmla="val 0"/>
                <a:gd name="adj2" fmla="val 3794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Teardrop 12"/>
            <p:cNvSpPr>
              <a:spLocks noChangeAspect="1"/>
            </p:cNvSpPr>
            <p:nvPr/>
          </p:nvSpPr>
          <p:spPr>
            <a:xfrm>
              <a:off x="3886200" y="432548"/>
              <a:ext cx="355002" cy="355002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2176272"/>
            <a:ext cx="3657600" cy="1161288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4654475" y="228600"/>
            <a:ext cx="4251960" cy="6391656"/>
          </a:xfrm>
          <a:prstGeom prst="snip2DiagRect">
            <a:avLst>
              <a:gd name="adj1" fmla="val 0"/>
              <a:gd name="adj2" fmla="val 4017"/>
            </a:avLst>
          </a:prstGeo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3342401"/>
            <a:ext cx="3657600" cy="259528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58952" y="6300216"/>
            <a:ext cx="1298448" cy="365125"/>
          </a:xfrm>
        </p:spPr>
        <p:txBody>
          <a:bodyPr/>
          <a:lstStyle/>
          <a:p>
            <a:fld id="{B7C3F878-F5E8-489B-AC8A-64F2A7E22C28}" type="datetimeFigureOut">
              <a:rPr lang="en-US" smtClean="0"/>
              <a:pPr/>
              <a:t>1/13/15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057400" y="6300216"/>
            <a:ext cx="234086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01752" y="6300216"/>
            <a:ext cx="448056" cy="365125"/>
          </a:xfrm>
        </p:spPr>
        <p:txBody>
          <a:bodyPr/>
          <a:lstStyle>
            <a:lvl1pPr algn="l">
              <a:defRPr/>
            </a:lvl1pPr>
          </a:lstStyle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4648200"/>
            <a:ext cx="8686800" cy="1963271"/>
          </a:xfrm>
          <a:prstGeom prst="snip2DiagRect">
            <a:avLst>
              <a:gd name="adj1" fmla="val 0"/>
              <a:gd name="adj2" fmla="val 937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48200"/>
            <a:ext cx="8153400" cy="609600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1/13/15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257799"/>
            <a:ext cx="8156448" cy="82027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ct val="0"/>
              </a:spcBef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 flipH="1">
            <a:off x="228600" y="228600"/>
            <a:ext cx="8677835" cy="4267200"/>
          </a:xfrm>
          <a:prstGeom prst="snip2DiagRect">
            <a:avLst>
              <a:gd name="adj1" fmla="val 0"/>
              <a:gd name="adj2" fmla="val 4332"/>
            </a:avLst>
          </a:prstGeo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1/13/15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nip Diagonal Corner Rectangle 7"/>
          <p:cNvSpPr/>
          <p:nvPr/>
        </p:nvSpPr>
        <p:spPr>
          <a:xfrm flipV="1">
            <a:off x="228600" y="228600"/>
            <a:ext cx="8686800" cy="6387352"/>
          </a:xfrm>
          <a:prstGeom prst="snip2DiagRect">
            <a:avLst>
              <a:gd name="adj1" fmla="val 0"/>
              <a:gd name="adj2" fmla="val 2529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7600" y="838201"/>
            <a:ext cx="1219200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838201"/>
            <a:ext cx="6307138" cy="51054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4"/>
          <p:cNvGrpSpPr/>
          <p:nvPr/>
        </p:nvGrpSpPr>
        <p:grpSpPr>
          <a:xfrm>
            <a:off x="-1" y="3379694"/>
            <a:ext cx="7543801" cy="2604247"/>
            <a:chOff x="-1" y="3379694"/>
            <a:chExt cx="7543801" cy="2604247"/>
          </a:xfrm>
        </p:grpSpPr>
        <p:grpSp>
          <p:nvGrpSpPr>
            <p:cNvPr id="9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7" name="Snip Single Corner Rectangle 16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" name="Teardrop 15"/>
            <p:cNvSpPr/>
            <p:nvPr/>
          </p:nvSpPr>
          <p:spPr>
            <a:xfrm>
              <a:off x="681765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913281"/>
            <a:ext cx="5867400" cy="1470025"/>
          </a:xfrm>
        </p:spPr>
        <p:txBody>
          <a:bodyPr>
            <a:normAutofit/>
          </a:bodyPr>
          <a:lstStyle>
            <a:lvl1pPr algn="r">
              <a:defRPr sz="4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96753"/>
            <a:ext cx="5867400" cy="573741"/>
          </a:xfrm>
        </p:spPr>
        <p:txBody>
          <a:bodyPr>
            <a:normAutofit/>
          </a:bodyPr>
          <a:lstStyle>
            <a:lvl1pPr marL="0" indent="0" algn="r">
              <a:spcBef>
                <a:spcPct val="0"/>
              </a:spcBef>
              <a:buNone/>
              <a:defRPr sz="14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-734076" y="4503737"/>
            <a:ext cx="2057400" cy="365125"/>
          </a:xfrm>
        </p:spPr>
        <p:txBody>
          <a:bodyPr lIns="91440" tIns="0" bIns="0" anchor="b" anchorCtr="0"/>
          <a:lstStyle>
            <a:lvl1pPr>
              <a:defRPr sz="14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B7C3F878-F5E8-489B-AC8A-64F2A7E22C28}" type="datetimeFigureOut">
              <a:rPr lang="en-US" smtClean="0"/>
              <a:pPr/>
              <a:t>1/13/15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-356811" y="4503737"/>
            <a:ext cx="2057397" cy="365125"/>
          </a:xfrm>
        </p:spPr>
        <p:txBody>
          <a:bodyPr lIns="91440" tIns="0" bIns="0" anchor="t" anchorCtr="0"/>
          <a:lstStyle>
            <a:lvl1pPr algn="l">
              <a:defRPr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0" y="676835"/>
            <a:ext cx="7543800" cy="2587752"/>
          </a:xfr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6"/>
          <p:cNvGrpSpPr/>
          <p:nvPr/>
        </p:nvGrpSpPr>
        <p:grpSpPr>
          <a:xfrm flipH="1">
            <a:off x="1600199" y="2126877"/>
            <a:ext cx="7543801" cy="2604247"/>
            <a:chOff x="-1" y="3379694"/>
            <a:chExt cx="7543801" cy="2604247"/>
          </a:xfrm>
        </p:grpSpPr>
        <p:grpSp>
          <p:nvGrpSpPr>
            <p:cNvPr id="7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0" name="Snip Single Corner Rectangle 9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1" name="Straight Connector 10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eardrop 8"/>
            <p:cNvSpPr/>
            <p:nvPr/>
          </p:nvSpPr>
          <p:spPr>
            <a:xfrm flipH="1">
              <a:off x="22859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6105" y="2653553"/>
            <a:ext cx="5870448" cy="14721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6105" y="4134881"/>
            <a:ext cx="5870448" cy="57607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4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8033590" y="3475037"/>
            <a:ext cx="1828801" cy="365125"/>
          </a:xfrm>
        </p:spPr>
        <p:txBody>
          <a:bodyPr vert="horz" lIns="91440" tIns="0" rIns="91440" bIns="0" rtlCol="0" anchor="t" anchorCtr="0"/>
          <a:lstStyle>
            <a:lvl1pPr marL="0" algn="l" defTabSz="914400" rtl="0" eaLnBrk="1" latinLnBrk="0" hangingPunct="1">
              <a:defRPr sz="1100" b="1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7658009" y="3475037"/>
            <a:ext cx="1828800" cy="365125"/>
          </a:xfrm>
        </p:spPr>
        <p:txBody>
          <a:bodyPr vert="horz" lIns="91440" tIns="0" rIns="91440" bIns="0" rtlCol="0" anchor="b" anchorCtr="0"/>
          <a:lstStyle>
            <a:lvl1pPr marL="0" algn="l" defTabSz="914400" rtl="0" eaLnBrk="1" latinLnBrk="0" hangingPunct="1">
              <a:defRPr sz="1400" b="1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B7C3F878-F5E8-489B-AC8A-64F2A7E22C28}" type="datetimeFigureOut">
              <a:rPr lang="en-US" smtClean="0"/>
              <a:pPr/>
              <a:t>1/13/15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nip Diagonal Corner Rectangle 10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Snip Diagonal Corner Rectangle 11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1" y="1981201"/>
            <a:ext cx="365760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5351" y="1981201"/>
            <a:ext cx="365760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344488">
              <a:defRPr sz="1800"/>
            </a:lvl6pPr>
            <a:lvl7pPr marL="1946275" indent="-344488">
              <a:defRPr sz="1800"/>
            </a:lvl7pPr>
            <a:lvl8pPr marL="1946275" indent="-344488">
              <a:defRPr sz="1800"/>
            </a:lvl8pPr>
            <a:lvl9pPr marL="1946275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1/13/15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Diagonal Corner Rectangle 11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Snip Diagonal Corner Rectangle 12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52426"/>
            <a:ext cx="3657600" cy="868362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743200"/>
            <a:ext cx="3657600" cy="3213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351" y="1852426"/>
            <a:ext cx="3657600" cy="868362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1" y="2743200"/>
            <a:ext cx="3657600" cy="3213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1/13/15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1/13/15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nip Diagonal Corner Rectangle 5"/>
          <p:cNvSpPr/>
          <p:nvPr/>
        </p:nvSpPr>
        <p:spPr>
          <a:xfrm flipV="1">
            <a:off x="228600" y="228600"/>
            <a:ext cx="8686800" cy="6387352"/>
          </a:xfrm>
          <a:prstGeom prst="snip2DiagRect">
            <a:avLst>
              <a:gd name="adj1" fmla="val 0"/>
              <a:gd name="adj2" fmla="val 2529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1/13/15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1"/>
          <p:cNvGrpSpPr/>
          <p:nvPr/>
        </p:nvGrpSpPr>
        <p:grpSpPr>
          <a:xfrm>
            <a:off x="228600" y="228600"/>
            <a:ext cx="4251960" cy="6387352"/>
            <a:chOff x="228600" y="228600"/>
            <a:chExt cx="4251960" cy="6387352"/>
          </a:xfrm>
        </p:grpSpPr>
        <p:sp>
          <p:nvSpPr>
            <p:cNvPr id="13" name="Snip Diagonal Corner Rectangle 12"/>
            <p:cNvSpPr/>
            <p:nvPr/>
          </p:nvSpPr>
          <p:spPr>
            <a:xfrm flipV="1">
              <a:off x="228600" y="228600"/>
              <a:ext cx="4251960" cy="6387352"/>
            </a:xfrm>
            <a:prstGeom prst="snip2DiagRect">
              <a:avLst>
                <a:gd name="adj1" fmla="val 0"/>
                <a:gd name="adj2" fmla="val 3794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Teardrop 13"/>
            <p:cNvSpPr>
              <a:spLocks noChangeAspect="1"/>
            </p:cNvSpPr>
            <p:nvPr/>
          </p:nvSpPr>
          <p:spPr>
            <a:xfrm>
              <a:off x="3886200" y="432548"/>
              <a:ext cx="355002" cy="355002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5" name="Snip Diagonal Corner Rectangle 14"/>
          <p:cNvSpPr/>
          <p:nvPr/>
        </p:nvSpPr>
        <p:spPr>
          <a:xfrm flipV="1">
            <a:off x="4648200" y="228600"/>
            <a:ext cx="4251960" cy="6387352"/>
          </a:xfrm>
          <a:prstGeom prst="snip2DiagRect">
            <a:avLst>
              <a:gd name="adj1" fmla="val 0"/>
              <a:gd name="adj2" fmla="val 379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" y="2177303"/>
            <a:ext cx="3657600" cy="1162050"/>
          </a:xfrm>
        </p:spPr>
        <p:txBody>
          <a:bodyPr anchor="b">
            <a:normAutofit/>
          </a:bodyPr>
          <a:lstStyle>
            <a:lvl1pPr algn="l">
              <a:defRPr sz="30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5380" y="609600"/>
            <a:ext cx="3657600" cy="53340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780" y="3352799"/>
            <a:ext cx="3657600" cy="2590801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2000" y="6297706"/>
            <a:ext cx="1295400" cy="365125"/>
          </a:xfrm>
        </p:spPr>
        <p:txBody>
          <a:bodyPr/>
          <a:lstStyle/>
          <a:p>
            <a:fld id="{B7C3F878-F5E8-489B-AC8A-64F2A7E22C28}" type="datetimeFigureOut">
              <a:rPr lang="en-US" smtClean="0"/>
              <a:pPr/>
              <a:t>1/13/15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057400" y="6297706"/>
            <a:ext cx="2339788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04800" y="6297706"/>
            <a:ext cx="443753" cy="365125"/>
          </a:xfrm>
        </p:spPr>
        <p:txBody>
          <a:bodyPr/>
          <a:lstStyle>
            <a:lvl1pPr algn="l">
              <a:defRPr/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949824"/>
            <a:ext cx="7583488" cy="40072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8600" y="624391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B7C3F878-F5E8-489B-AC8A-64F2A7E22C28}" type="datetimeFigureOut">
              <a:rPr lang="en-US" smtClean="0"/>
              <a:pPr/>
              <a:t>1/13/15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67400" y="62484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24840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651FC063-5EA9-49AF-AFAF-D68C9E82B2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  <p:sldLayoutId id="2147483942" r:id="rId13"/>
    <p:sldLayoutId id="2147483943" r:id="rId14"/>
  </p:sldLayoutIdLs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SzPct val="90000"/>
        <a:buFont typeface="Wingdings 2" pitchFamily="18" charset="2"/>
        <a:buChar char=""/>
        <a:defRPr sz="22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20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Verbs</a:t>
            </a:r>
            <a:endParaRPr lang="en-US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600" dirty="0" smtClean="0"/>
              <a:t>Definition and Use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461883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284" y="250440"/>
            <a:ext cx="8645529" cy="132374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4000" b="1" dirty="0"/>
              <a:t>Parts of a </a:t>
            </a:r>
            <a:r>
              <a:rPr lang="en-US" sz="4000" b="1" dirty="0" smtClean="0"/>
              <a:t>Sentence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4424" y="1842516"/>
            <a:ext cx="7610476" cy="44238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A </a:t>
            </a:r>
            <a:r>
              <a:rPr lang="en-US" sz="2400" dirty="0"/>
              <a:t>sentence needs two </a:t>
            </a:r>
            <a:r>
              <a:rPr lang="en-US" sz="2400" dirty="0" smtClean="0"/>
              <a:t>parts</a:t>
            </a:r>
            <a:r>
              <a:rPr lang="en-US" sz="2400" dirty="0"/>
              <a:t>:</a:t>
            </a:r>
          </a:p>
          <a:p>
            <a:pPr marL="349250" lvl="1" indent="0">
              <a:buNone/>
            </a:pPr>
            <a:r>
              <a:rPr lang="en-US" sz="2400" dirty="0" smtClean="0"/>
              <a:t>1. </a:t>
            </a:r>
            <a:r>
              <a:rPr lang="en-US" sz="2400" dirty="0"/>
              <a:t>S</a:t>
            </a:r>
            <a:r>
              <a:rPr lang="en-US" sz="2400" dirty="0" smtClean="0"/>
              <a:t>ubject </a:t>
            </a:r>
          </a:p>
          <a:p>
            <a:pPr marL="349250" lvl="1" indent="0">
              <a:buNone/>
            </a:pPr>
            <a:r>
              <a:rPr lang="en-US" sz="2400" dirty="0" smtClean="0"/>
              <a:t>2.  Verb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But what exactly is a verb? </a:t>
            </a:r>
            <a:r>
              <a:rPr lang="en-US" sz="2400" b="1" dirty="0"/>
              <a:t> </a:t>
            </a:r>
            <a:endParaRPr lang="en-US" sz="2400" dirty="0"/>
          </a:p>
          <a:p>
            <a:pPr marL="0" indent="0">
              <a:buNone/>
            </a:pPr>
            <a:r>
              <a:rPr lang="en-US" sz="2400" b="1" dirty="0"/>
              <a:t>Common (weak) definition: </a:t>
            </a:r>
            <a:r>
              <a:rPr lang="en-US" sz="2400" dirty="0"/>
              <a:t> </a:t>
            </a:r>
            <a:endParaRPr lang="en-US" sz="2400" dirty="0" smtClean="0"/>
          </a:p>
          <a:p>
            <a:pPr marL="349250" lvl="1" indent="0">
              <a:buNone/>
            </a:pPr>
            <a:r>
              <a:rPr lang="en-US" sz="2400" dirty="0" smtClean="0"/>
              <a:t>A </a:t>
            </a:r>
            <a:r>
              <a:rPr lang="en-US" sz="2400" dirty="0"/>
              <a:t>verb shows action or a state of </a:t>
            </a:r>
            <a:r>
              <a:rPr lang="en-US" sz="2400" dirty="0" smtClean="0"/>
              <a:t>being</a:t>
            </a:r>
          </a:p>
          <a:p>
            <a:pPr marL="349250" lvl="1" indent="0">
              <a:buNone/>
            </a:pPr>
            <a:r>
              <a:rPr lang="en-US" sz="2400" dirty="0" smtClean="0"/>
              <a:t>Most </a:t>
            </a:r>
            <a:r>
              <a:rPr lang="en-US" sz="2400" dirty="0"/>
              <a:t>everyone agrees on the above definition, but is it a helpful one?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855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n-US" sz="4000" dirty="0" smtClean="0"/>
              <a:t>“Action or State of being” </a:t>
            </a:r>
            <a:br>
              <a:rPr lang="en-US" sz="4000" dirty="0" smtClean="0"/>
            </a:br>
            <a:r>
              <a:rPr lang="en-US" sz="4000" dirty="0" smtClean="0"/>
              <a:t>doesn’t help find the verb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i="1" dirty="0"/>
              <a:t>Sample sentence: </a:t>
            </a:r>
            <a:endParaRPr lang="en-US" sz="2400" i="1" dirty="0" smtClean="0"/>
          </a:p>
          <a:p>
            <a:pPr lvl="1"/>
            <a:r>
              <a:rPr lang="en-US" sz="2400" i="1" dirty="0" smtClean="0"/>
              <a:t>Taking </a:t>
            </a:r>
            <a:r>
              <a:rPr lang="en-US" sz="2400" i="1" dirty="0"/>
              <a:t>dangerous risks seems to frighten most hardworking people.</a:t>
            </a:r>
            <a:endParaRPr lang="en-US" sz="2400" dirty="0"/>
          </a:p>
          <a:p>
            <a:r>
              <a:rPr lang="en-US" sz="2400" dirty="0"/>
              <a:t>Which words are action words?  </a:t>
            </a:r>
            <a:endParaRPr lang="en-US" sz="2400" dirty="0" smtClean="0"/>
          </a:p>
          <a:p>
            <a:r>
              <a:rPr lang="en-US" sz="2400" dirty="0" smtClean="0"/>
              <a:t>Let’s </a:t>
            </a:r>
            <a:r>
              <a:rPr lang="en-US" sz="2400" dirty="0"/>
              <a:t>underline the ones that show or imply some action.</a:t>
            </a:r>
          </a:p>
          <a:p>
            <a:pPr lvl="1"/>
            <a:r>
              <a:rPr lang="en-US" sz="2400" i="1" u="sng" dirty="0" smtClean="0"/>
              <a:t>Taking</a:t>
            </a:r>
            <a:r>
              <a:rPr lang="en-US" sz="2400" i="1" dirty="0" smtClean="0"/>
              <a:t> </a:t>
            </a:r>
            <a:r>
              <a:rPr lang="en-US" sz="2400" i="1" dirty="0"/>
              <a:t>dangerous </a:t>
            </a:r>
            <a:r>
              <a:rPr lang="en-US" sz="2400" i="1" u="sng" dirty="0"/>
              <a:t>risks</a:t>
            </a:r>
            <a:r>
              <a:rPr lang="en-US" sz="2400" i="1" dirty="0"/>
              <a:t> seems </a:t>
            </a:r>
            <a:r>
              <a:rPr lang="en-US" sz="2400" i="1" u="sng" dirty="0"/>
              <a:t>to frighten</a:t>
            </a:r>
            <a:r>
              <a:rPr lang="en-US" sz="2400" i="1" dirty="0"/>
              <a:t> most  </a:t>
            </a:r>
            <a:r>
              <a:rPr lang="en-US" sz="2400" i="1" u="sng" dirty="0" smtClean="0"/>
              <a:t>hardworking</a:t>
            </a:r>
            <a:r>
              <a:rPr lang="en-US" sz="2400" i="1" dirty="0" smtClean="0"/>
              <a:t> </a:t>
            </a:r>
            <a:r>
              <a:rPr lang="en-US" sz="2400" i="1" dirty="0"/>
              <a:t>people.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685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9324"/>
            <a:ext cx="8163647" cy="1001755"/>
          </a:xfrm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4400" b="1" i="1" dirty="0"/>
              <a:t>A Working Definition of </a:t>
            </a:r>
            <a:r>
              <a:rPr lang="en-US" sz="4400" b="1" i="1" dirty="0" smtClean="0"/>
              <a:t>Verbs</a:t>
            </a:r>
            <a:endParaRPr lang="en-US" sz="44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96180"/>
            <a:ext cx="7620000" cy="481200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600" b="1" dirty="0" smtClean="0"/>
              <a:t>Verbs </a:t>
            </a:r>
            <a:r>
              <a:rPr lang="en-US" sz="2600" b="1" dirty="0"/>
              <a:t>always tell the time (also called the tense) of the sentence</a:t>
            </a:r>
            <a:r>
              <a:rPr lang="en-US" sz="2600" b="1" dirty="0" smtClean="0"/>
              <a:t>.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To </a:t>
            </a:r>
            <a:r>
              <a:rPr lang="en-US" dirty="0"/>
              <a:t>find a verb in a </a:t>
            </a:r>
            <a:r>
              <a:rPr lang="en-US" dirty="0" smtClean="0"/>
              <a:t>sentence </a:t>
            </a:r>
            <a:r>
              <a:rPr lang="en-US" u="sng" dirty="0"/>
              <a:t>change the time</a:t>
            </a:r>
            <a:r>
              <a:rPr lang="en-US" dirty="0"/>
              <a:t> of the sentence and find the word that </a:t>
            </a:r>
            <a:r>
              <a:rPr lang="en-US" dirty="0" smtClean="0"/>
              <a:t>must change for it to make sense.</a:t>
            </a:r>
            <a:endParaRPr lang="en-US" dirty="0"/>
          </a:p>
          <a:p>
            <a:pPr lvl="1" indent="-342900">
              <a:buFont typeface="Arial"/>
              <a:buChar char="•"/>
            </a:pPr>
            <a:r>
              <a:rPr lang="en-US" b="1" dirty="0"/>
              <a:t>Choose some time words for the past and future, such as "Last year" or "In the past" or "Next year" or "In the future." </a:t>
            </a:r>
          </a:p>
          <a:p>
            <a:pPr lvl="1" indent="-342900">
              <a:buFont typeface="Arial"/>
              <a:buChar char="•"/>
            </a:pPr>
            <a:r>
              <a:rPr lang="en-US" b="1" dirty="0"/>
              <a:t>Then put </a:t>
            </a:r>
            <a:r>
              <a:rPr lang="en-US" b="1" dirty="0" smtClean="0"/>
              <a:t>that phrase in </a:t>
            </a:r>
            <a:r>
              <a:rPr lang="en-US" b="1" dirty="0"/>
              <a:t>front of the sentence you are trying to find the verb in and see which word changes.</a:t>
            </a:r>
          </a:p>
          <a:p>
            <a:pPr marL="0" indent="0">
              <a:buNone/>
            </a:pPr>
            <a:r>
              <a:rPr lang="en-US" dirty="0"/>
              <a:t> </a:t>
            </a:r>
            <a:r>
              <a:rPr lang="en-US" dirty="0" smtClean="0"/>
              <a:t>Let's add one of these phrases to </a:t>
            </a:r>
            <a:r>
              <a:rPr lang="en-US" dirty="0"/>
              <a:t>our previous sentence</a:t>
            </a:r>
            <a:r>
              <a:rPr lang="en-US" dirty="0" smtClean="0"/>
              <a:t>:</a:t>
            </a:r>
          </a:p>
          <a:p>
            <a:pPr marL="349250" lvl="1" indent="0">
              <a:buNone/>
            </a:pPr>
            <a:r>
              <a:rPr lang="en-US" i="1" dirty="0" smtClean="0"/>
              <a:t>Last year, </a:t>
            </a:r>
            <a:r>
              <a:rPr lang="en-US" i="1" dirty="0"/>
              <a:t>t</a:t>
            </a:r>
            <a:r>
              <a:rPr lang="en-US" i="1" dirty="0" smtClean="0"/>
              <a:t>aking </a:t>
            </a:r>
            <a:r>
              <a:rPr lang="en-US" i="1" dirty="0"/>
              <a:t>dangerous risks seems to frighten most </a:t>
            </a:r>
            <a:r>
              <a:rPr lang="en-US" i="1" dirty="0" smtClean="0"/>
              <a:t>hardworking people.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For this to makes sense, “seems” would have to change to “seemed.”</a:t>
            </a:r>
            <a:r>
              <a:rPr lang="en-US" i="1" dirty="0" smtClean="0"/>
              <a:t>  </a:t>
            </a:r>
            <a:r>
              <a:rPr lang="en-US" dirty="0" smtClean="0"/>
              <a:t>That means that </a:t>
            </a:r>
            <a:r>
              <a:rPr lang="en-US" u="sng" dirty="0" smtClean="0"/>
              <a:t>seems</a:t>
            </a:r>
            <a:r>
              <a:rPr lang="en-US" dirty="0" smtClean="0"/>
              <a:t> is the verb in the sentence because it's the word that changes with the time (tense).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749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627" y="143108"/>
            <a:ext cx="8620847" cy="1252193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4800" dirty="0" smtClean="0"/>
              <a:t>-</a:t>
            </a:r>
            <a:r>
              <a:rPr lang="en-US" sz="4800" dirty="0" err="1"/>
              <a:t>i</a:t>
            </a:r>
            <a:r>
              <a:rPr lang="en-US" sz="4800" dirty="0" err="1" smtClean="0"/>
              <a:t>ng</a:t>
            </a:r>
            <a:r>
              <a:rPr lang="en-US" sz="4800" dirty="0" smtClean="0"/>
              <a:t> words and to + verb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06737"/>
            <a:ext cx="8378274" cy="4704671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sz="3000" b="1" dirty="0" smtClean="0"/>
              <a:t>Keep in mind: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 verbal (</a:t>
            </a:r>
            <a:r>
              <a:rPr lang="en-US" dirty="0"/>
              <a:t>verb + </a:t>
            </a:r>
            <a:r>
              <a:rPr lang="en-US" dirty="0" err="1"/>
              <a:t>ing</a:t>
            </a:r>
            <a:r>
              <a:rPr lang="en-US" dirty="0"/>
              <a:t>) is never a </a:t>
            </a:r>
            <a:r>
              <a:rPr lang="en-US" dirty="0" smtClean="0"/>
              <a:t>complete </a:t>
            </a:r>
            <a:r>
              <a:rPr lang="en-US" dirty="0"/>
              <a:t>verb in a sentence all by itself.  </a:t>
            </a:r>
            <a:endParaRPr lang="en-US" dirty="0" smtClean="0"/>
          </a:p>
          <a:p>
            <a:pPr lvl="2" indent="0">
              <a:buNone/>
            </a:pPr>
            <a:r>
              <a:rPr lang="en-US" dirty="0" smtClean="0"/>
              <a:t>“running, sleeping, being, reading” </a:t>
            </a:r>
            <a:r>
              <a:rPr lang="en-US" dirty="0" err="1" smtClean="0"/>
              <a:t>aren</a:t>
            </a:r>
            <a:r>
              <a:rPr lang="fr-FR" dirty="0" smtClean="0"/>
              <a:t>’</a:t>
            </a:r>
            <a:r>
              <a:rPr lang="en-US" dirty="0" smtClean="0"/>
              <a:t>t complete verbs without a helper like “is, are, was, were.”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An infinitive </a:t>
            </a:r>
            <a:r>
              <a:rPr lang="en-US" dirty="0"/>
              <a:t>(to + verb) is never </a:t>
            </a:r>
            <a:r>
              <a:rPr lang="en-US" dirty="0" smtClean="0"/>
              <a:t>the functional </a:t>
            </a:r>
            <a:r>
              <a:rPr lang="en-US" dirty="0"/>
              <a:t>verb in the sentence</a:t>
            </a:r>
            <a:r>
              <a:rPr lang="en-US" dirty="0" smtClean="0"/>
              <a:t>. </a:t>
            </a:r>
          </a:p>
          <a:p>
            <a:pPr lvl="2" indent="0">
              <a:buNone/>
            </a:pPr>
            <a:r>
              <a:rPr lang="en-US" dirty="0" smtClean="0"/>
              <a:t>“to study, to win, to love, to buy” don’t function as verbs because of the “to” in front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 smtClean="0"/>
              <a:t>A sentence can have more than one verb.</a:t>
            </a:r>
            <a:endParaRPr lang="en-US" sz="2600" dirty="0"/>
          </a:p>
          <a:p>
            <a:pPr marL="0" lvl="0" indent="0">
              <a:buNone/>
            </a:pPr>
            <a:r>
              <a:rPr lang="en-US" dirty="0" smtClean="0"/>
              <a:t>Also note</a:t>
            </a:r>
            <a:r>
              <a:rPr lang="en-US" dirty="0"/>
              <a:t>:  </a:t>
            </a:r>
            <a:r>
              <a:rPr lang="en-US" dirty="0"/>
              <a:t>S</a:t>
            </a:r>
            <a:r>
              <a:rPr lang="en-US" dirty="0" smtClean="0"/>
              <a:t>ome </a:t>
            </a:r>
            <a:r>
              <a:rPr lang="en-US" dirty="0"/>
              <a:t>verbs seem to consist of two words:  </a:t>
            </a:r>
            <a:endParaRPr lang="en-US" sz="1800" dirty="0"/>
          </a:p>
          <a:p>
            <a:pPr marL="0" indent="0">
              <a:buNone/>
            </a:pPr>
            <a:r>
              <a:rPr lang="en-US" dirty="0" smtClean="0"/>
              <a:t>	Example</a:t>
            </a:r>
            <a:r>
              <a:rPr lang="en-US" dirty="0"/>
              <a:t>:  I am hoping to change jobs soon.</a:t>
            </a:r>
            <a:r>
              <a:rPr lang="en-US" dirty="0" smtClean="0"/>
              <a:t>  The </a:t>
            </a:r>
            <a:r>
              <a:rPr lang="en-US" dirty="0"/>
              <a:t>complete verb is</a:t>
            </a:r>
            <a:r>
              <a:rPr lang="en-US" b="1" dirty="0"/>
              <a:t> "am hoping" </a:t>
            </a:r>
            <a:r>
              <a:rPr lang="en-US" dirty="0"/>
              <a:t>but the important verb to look for is the part that carries the time of the sentence.  </a:t>
            </a:r>
            <a:endParaRPr lang="en-US" sz="1800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1898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ixel">
  <a:themeElements>
    <a:clrScheme name="Pixel">
      <a:dk1>
        <a:srgbClr val="103154"/>
      </a:dk1>
      <a:lt1>
        <a:srgbClr val="FFFFFF"/>
      </a:lt1>
      <a:dk2>
        <a:srgbClr val="00BFC3"/>
      </a:dk2>
      <a:lt2>
        <a:srgbClr val="0096FF"/>
      </a:lt2>
      <a:accent1>
        <a:srgbClr val="FF7F01"/>
      </a:accent1>
      <a:accent2>
        <a:srgbClr val="F1B015"/>
      </a:accent2>
      <a:accent3>
        <a:srgbClr val="FBEC85"/>
      </a:accent3>
      <a:accent4>
        <a:srgbClr val="D2C2F1"/>
      </a:accent4>
      <a:accent5>
        <a:srgbClr val="DA5AF4"/>
      </a:accent5>
      <a:accent6>
        <a:srgbClr val="9D09D1"/>
      </a:accent6>
      <a:hlink>
        <a:srgbClr val="1286C9"/>
      </a:hlink>
      <a:folHlink>
        <a:srgbClr val="A8C2E7"/>
      </a:folHlink>
    </a:clrScheme>
    <a:fontScheme name="Pixel">
      <a:majorFont>
        <a:latin typeface="Corbel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orbel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ixel">
      <a:fillStyleLst>
        <a:solidFill>
          <a:schemeClr val="phClr"/>
        </a:solidFill>
        <a:solidFill>
          <a:schemeClr val="phClr">
            <a:satMod val="150000"/>
          </a:schemeClr>
        </a:solidFill>
        <a:solidFill>
          <a:schemeClr val="phClr">
            <a:shade val="80000"/>
            <a:lumMod val="9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63500" dir="2700000" sx="102000" sy="102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/>
          </a:scene3d>
          <a:sp3d>
            <a:bevelT w="0" h="0"/>
          </a:sp3d>
        </a:effectStyle>
        <a:effectStyle>
          <a:effectLst>
            <a:outerShdw blurRad="63500" dist="38100" dir="3600000" sx="103000" sy="103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5400000"/>
            </a:lightRig>
          </a:scene3d>
          <a:sp3d prstMaterial="softmetal">
            <a:bevelT w="635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5000"/>
                <a:satMod val="350000"/>
              </a:schemeClr>
            </a:gs>
            <a:gs pos="100000">
              <a:schemeClr val="phClr">
                <a:shade val="20000"/>
                <a:satMod val="15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1000"/>
                <a:satMod val="400000"/>
              </a:schemeClr>
              <a:schemeClr val="phClr">
                <a:tint val="50000"/>
                <a:satMod val="4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Pixel.thmx</Template>
  <TotalTime>39</TotalTime>
  <Words>164</Words>
  <Application>Microsoft Macintosh PowerPoint</Application>
  <PresentationFormat>On-screen Show (4:3)</PresentationFormat>
  <Paragraphs>33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Pixel</vt:lpstr>
      <vt:lpstr>Verbs</vt:lpstr>
      <vt:lpstr>Parts of a Sentence</vt:lpstr>
      <vt:lpstr>“Action or State of being”  doesn’t help find the verb</vt:lpstr>
      <vt:lpstr>A Working Definition of Verbs</vt:lpstr>
      <vt:lpstr>-ing words and to + verb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Verbs</dc:title>
  <dc:creator>datech2</dc:creator>
  <cp:lastModifiedBy>datech2</cp:lastModifiedBy>
  <cp:revision>4</cp:revision>
  <dcterms:created xsi:type="dcterms:W3CDTF">2015-01-14T05:04:50Z</dcterms:created>
  <dcterms:modified xsi:type="dcterms:W3CDTF">2015-01-14T05:44:44Z</dcterms:modified>
</cp:coreProperties>
</file>