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wdp" ContentType="image/vnd.ms-photo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81" r:id="rId2"/>
    <p:sldId id="276" r:id="rId3"/>
    <p:sldId id="277" r:id="rId4"/>
    <p:sldId id="261" r:id="rId5"/>
    <p:sldId id="282" r:id="rId6"/>
    <p:sldId id="258" r:id="rId7"/>
    <p:sldId id="283" r:id="rId8"/>
    <p:sldId id="280" r:id="rId9"/>
    <p:sldId id="28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1B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19"/>
    <p:restoredTop sz="92702"/>
  </p:normalViewPr>
  <p:slideViewPr>
    <p:cSldViewPr snapToGrid="0" snapToObjects="1">
      <p:cViewPr>
        <p:scale>
          <a:sx n="94" d="100"/>
          <a:sy n="94" d="100"/>
        </p:scale>
        <p:origin x="888" y="-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D53494-5D4E-2B4D-88A3-10ECBBBDEC1D}" type="datetimeFigureOut">
              <a:rPr lang="en-US" smtClean="0"/>
              <a:t>5/10/17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EBE1F-5028-1A44-A916-B1ABF8FF4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714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Highest requirements</a:t>
            </a:r>
            <a:r>
              <a:rPr lang="en-US" baseline="0" dirty="0" smtClean="0"/>
              <a:t> for protein and calories are when when we are infants. Never again to we have needs that high on a per pound body weight basis.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EBE1F-5028-1A44-A916-B1ABF8FF4F5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63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EBE1F-5028-1A44-A916-B1ABF8FF4F5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323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/>
              <a:t>Download My Fitness </a:t>
            </a:r>
            <a:r>
              <a:rPr lang="en-US" dirty="0" smtClean="0"/>
              <a:t>Pal </a:t>
            </a:r>
            <a:r>
              <a:rPr lang="en-US" dirty="0"/>
              <a:t>to use to calculate protein content of meal…or use your text or other logging app </a:t>
            </a:r>
            <a:r>
              <a:rPr lang="en-US" dirty="0" smtClean="0"/>
              <a:t>( for example Lose </a:t>
            </a:r>
            <a:r>
              <a:rPr lang="en-US" dirty="0"/>
              <a:t>It!)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C6C8D3-5007-5742-A1C0-0F4D3D82829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2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EBE1F-5028-1A44-A916-B1ABF8FF4F5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702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7109A-97DC-9B42-B366-AAF9C3736E14}" type="datetimeFigureOut">
              <a:rPr lang="en-US" smtClean="0"/>
              <a:t>5/10/17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675FF-2AAF-5A44-A353-B48F0B5CF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6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7109A-97DC-9B42-B366-AAF9C3736E14}" type="datetimeFigureOut">
              <a:rPr lang="en-US" smtClean="0"/>
              <a:t>5/10/17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675FF-2AAF-5A44-A353-B48F0B5CF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350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7109A-97DC-9B42-B366-AAF9C3736E14}" type="datetimeFigureOut">
              <a:rPr lang="en-US" smtClean="0"/>
              <a:t>5/10/17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675FF-2AAF-5A44-A353-B48F0B5CF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327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 rtlCol="0">
            <a:norm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B3177-1645-1E43-9FA5-2B48DFD148BC}" type="datetimeFigureOut">
              <a:rPr lang="en-US"/>
              <a:pPr>
                <a:defRPr/>
              </a:pPr>
              <a:t>5/10/17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CBC64-914D-D64F-BD82-A8F6A4CD15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94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7109A-97DC-9B42-B366-AAF9C3736E14}" type="datetimeFigureOut">
              <a:rPr lang="en-US" smtClean="0"/>
              <a:t>5/10/17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675FF-2AAF-5A44-A353-B48F0B5CF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662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7109A-97DC-9B42-B366-AAF9C3736E14}" type="datetimeFigureOut">
              <a:rPr lang="en-US" smtClean="0"/>
              <a:t>5/10/17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675FF-2AAF-5A44-A353-B48F0B5CF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40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7109A-97DC-9B42-B366-AAF9C3736E14}" type="datetimeFigureOut">
              <a:rPr lang="en-US" smtClean="0"/>
              <a:t>5/10/17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675FF-2AAF-5A44-A353-B48F0B5CF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536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7109A-97DC-9B42-B366-AAF9C3736E14}" type="datetimeFigureOut">
              <a:rPr lang="en-US" smtClean="0"/>
              <a:t>5/10/17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675FF-2AAF-5A44-A353-B48F0B5CF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277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7109A-97DC-9B42-B366-AAF9C3736E14}" type="datetimeFigureOut">
              <a:rPr lang="en-US" smtClean="0"/>
              <a:t>5/10/17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675FF-2AAF-5A44-A353-B48F0B5CF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974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7109A-97DC-9B42-B366-AAF9C3736E14}" type="datetimeFigureOut">
              <a:rPr lang="en-US" smtClean="0"/>
              <a:t>5/10/17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675FF-2AAF-5A44-A353-B48F0B5CF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632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7109A-97DC-9B42-B366-AAF9C3736E14}" type="datetimeFigureOut">
              <a:rPr lang="en-US" smtClean="0"/>
              <a:t>5/10/17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675FF-2AAF-5A44-A353-B48F0B5CF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96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7109A-97DC-9B42-B366-AAF9C3736E14}" type="datetimeFigureOut">
              <a:rPr lang="en-US" smtClean="0"/>
              <a:t>5/10/17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675FF-2AAF-5A44-A353-B48F0B5CF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885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7109A-97DC-9B42-B366-AAF9C3736E14}" type="datetimeFigureOut">
              <a:rPr lang="en-US" smtClean="0"/>
              <a:t>5/10/17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675FF-2AAF-5A44-A353-B48F0B5CF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31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Calibri" charset="0"/>
                <a:ea typeface="Calibri" charset="0"/>
                <a:cs typeface="Calibri" charset="0"/>
              </a:rPr>
              <a:t>Nutrition 10 </a:t>
            </a:r>
          </a:p>
        </p:txBody>
      </p:sp>
      <p:sp>
        <p:nvSpPr>
          <p:cNvPr id="17410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63671"/>
          </a:xfrm>
        </p:spPr>
        <p:txBody>
          <a:bodyPr>
            <a:normAutofit/>
          </a:bodyPr>
          <a:lstStyle/>
          <a:p>
            <a:r>
              <a:rPr lang="en-US" b="1" dirty="0">
                <a:latin typeface="Calibri" charset="0"/>
                <a:ea typeface="Calibri" charset="0"/>
                <a:cs typeface="Calibri" charset="0"/>
              </a:rPr>
              <a:t>Today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Thurs. May 11</a:t>
            </a: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Download My Fitness Pal </a:t>
            </a:r>
          </a:p>
          <a:p>
            <a:pPr lvl="1"/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Finish Diabetes</a:t>
            </a:r>
          </a:p>
          <a:p>
            <a:pPr lvl="1"/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Overview Protein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Calorie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Estimate and Diet Assignment </a:t>
            </a:r>
          </a:p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Tues. May 16</a:t>
            </a: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Topic: Protein</a:t>
            </a:r>
          </a:p>
          <a:p>
            <a:pPr lvl="1"/>
            <a:r>
              <a:rPr lang="en-US" dirty="0">
                <a:latin typeface="Calibri" charset="0"/>
                <a:ea typeface="Calibri" charset="0"/>
                <a:cs typeface="Calibri" charset="0"/>
              </a:rPr>
              <a:t>Protein Calorie Estimate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Due</a:t>
            </a:r>
          </a:p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Thurs. </a:t>
            </a:r>
            <a:r>
              <a:rPr lang="en-US" b="1" dirty="0" smtClean="0">
                <a:latin typeface="Calibri" charset="0"/>
                <a:ea typeface="Calibri" charset="0"/>
                <a:cs typeface="Calibri" charset="0"/>
              </a:rPr>
              <a:t>May 18 NO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Nutrition 10 </a:t>
            </a:r>
            <a:r>
              <a:rPr lang="en-US" b="1" dirty="0" smtClean="0">
                <a:latin typeface="Calibri" charset="0"/>
                <a:ea typeface="Calibri" charset="0"/>
                <a:cs typeface="Calibri" charset="0"/>
              </a:rPr>
              <a:t>CLASS</a:t>
            </a:r>
            <a:endParaRPr lang="en-US" b="1" dirty="0">
              <a:latin typeface="Calibri" charset="0"/>
              <a:ea typeface="Calibri" charset="0"/>
              <a:cs typeface="Calibri" charset="0"/>
            </a:endParaRPr>
          </a:p>
          <a:p>
            <a:pPr>
              <a:buFont typeface="Wingdings" charset="0"/>
              <a:buNone/>
            </a:pPr>
            <a:endParaRPr lang="en-US" dirty="0">
              <a:latin typeface="Garamond" charset="0"/>
            </a:endParaRPr>
          </a:p>
          <a:p>
            <a:pPr lvl="1">
              <a:buFont typeface="Wingdings" charset="0"/>
              <a:buNone/>
            </a:pPr>
            <a:endParaRPr lang="en-US" dirty="0"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97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b="1" dirty="0" smtClean="0">
                <a:latin typeface="Calibri" charset="0"/>
                <a:ea typeface="Calibri" charset="0"/>
                <a:cs typeface="Calibri" charset="0"/>
              </a:rPr>
              <a:t>How many Calories do I need?</a:t>
            </a:r>
            <a:endParaRPr lang="en-US" sz="3600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1628"/>
            <a:ext cx="8229600" cy="5029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521B93"/>
                </a:solidFill>
                <a:latin typeface="Calibri" charset="0"/>
                <a:ea typeface="Calibri" charset="0"/>
                <a:cs typeface="Calibri" charset="0"/>
              </a:rPr>
              <a:t>Basal Metabolic Rate (BMR)</a:t>
            </a:r>
          </a:p>
          <a:p>
            <a:pPr lvl="1"/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Calories required to run basic body functions </a:t>
            </a:r>
          </a:p>
          <a:p>
            <a:pPr lvl="1"/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Measure when fasting (12 hr.), resting quietly</a:t>
            </a:r>
          </a:p>
          <a:p>
            <a:pPr lvl="1"/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Age, gender, diet history, health, size all influence</a:t>
            </a:r>
          </a:p>
          <a:p>
            <a:r>
              <a:rPr lang="en-US" b="1" dirty="0" smtClean="0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Activity</a:t>
            </a:r>
          </a:p>
          <a:p>
            <a:pPr lvl="1"/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All conscious physical activity (e.g. brush,       playing ball, tying shoe laces)</a:t>
            </a:r>
          </a:p>
          <a:p>
            <a:r>
              <a:rPr lang="en-US" b="1" dirty="0" smtClean="0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Thermogenesis</a:t>
            </a:r>
          </a:p>
          <a:p>
            <a:pPr lvl="1"/>
            <a:r>
              <a:rPr lang="en-US" b="1" dirty="0" smtClean="0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cost to utilize food </a:t>
            </a:r>
          </a:p>
          <a:p>
            <a:endParaRPr lang="en-US" dirty="0" smtClean="0">
              <a:latin typeface="Calibri" charset="0"/>
              <a:ea typeface="Calibri" charset="0"/>
              <a:cs typeface="Calibri" charset="0"/>
            </a:endParaRPr>
          </a:p>
          <a:p>
            <a:endParaRPr lang="en-US" dirty="0" smtClean="0">
              <a:latin typeface="Calibri" charset="0"/>
              <a:ea typeface="Calibri" charset="0"/>
              <a:cs typeface="Calibri" charset="0"/>
            </a:endParaRPr>
          </a:p>
          <a:p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93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Protein needs. </a:t>
            </a:r>
            <a:br>
              <a:rPr lang="en-US" dirty="0" smtClean="0"/>
            </a:br>
            <a:r>
              <a:rPr lang="en-US" dirty="0" smtClean="0"/>
              <a:t>Less than you think!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Average person needs ~half their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weight in grams of protein/day.</a:t>
            </a:r>
          </a:p>
          <a:p>
            <a:r>
              <a:rPr lang="en-US" dirty="0" smtClean="0"/>
              <a:t>~0.5 g/pound body wt.  (range 0.4 - 0.9g/lbs.)</a:t>
            </a:r>
          </a:p>
          <a:p>
            <a:pPr lvl="1"/>
            <a:r>
              <a:rPr lang="en-US" dirty="0" smtClean="0"/>
              <a:t>Wt. 150lbs.</a:t>
            </a:r>
            <a:r>
              <a:rPr lang="en-US" dirty="0"/>
              <a:t>	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/>
              <a:t>	</a:t>
            </a:r>
            <a:r>
              <a:rPr lang="en-US" dirty="0" smtClean="0"/>
              <a:t> Need ~75 </a:t>
            </a:r>
            <a:r>
              <a:rPr lang="en-US" dirty="0"/>
              <a:t>grams</a:t>
            </a:r>
          </a:p>
          <a:p>
            <a:pPr lvl="1"/>
            <a:r>
              <a:rPr lang="en-US" dirty="0" smtClean="0"/>
              <a:t>Wt. 150lbs.</a:t>
            </a:r>
            <a:r>
              <a:rPr lang="en-US" dirty="0"/>
              <a:t>	</a:t>
            </a:r>
            <a:r>
              <a:rPr lang="en-US" dirty="0" smtClean="0">
                <a:sym typeface="Wingdings"/>
              </a:rPr>
              <a:t>  </a:t>
            </a:r>
            <a:r>
              <a:rPr lang="en-US" dirty="0" smtClean="0"/>
              <a:t>Need ~125 grams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!</a:t>
            </a:r>
            <a:r>
              <a:rPr lang="en-US" dirty="0" smtClean="0"/>
              <a:t>!</a:t>
            </a:r>
            <a:r>
              <a:rPr lang="en-US" dirty="0" smtClean="0">
                <a:solidFill>
                  <a:srgbClr val="FF0000"/>
                </a:solidFill>
              </a:rPr>
              <a:t>!</a:t>
            </a:r>
            <a:r>
              <a:rPr lang="en-US" dirty="0" smtClean="0"/>
              <a:t>Excess protein is NOT stored as protein. It is converted to fat for storage</a:t>
            </a:r>
            <a:r>
              <a:rPr lang="en-US" dirty="0" smtClean="0">
                <a:solidFill>
                  <a:srgbClr val="FF0000"/>
                </a:solidFill>
              </a:rPr>
              <a:t>!</a:t>
            </a:r>
            <a:r>
              <a:rPr lang="en-US" dirty="0" smtClean="0"/>
              <a:t>!</a:t>
            </a:r>
            <a:r>
              <a:rPr lang="en-US" dirty="0" smtClean="0">
                <a:solidFill>
                  <a:srgbClr val="FF0000"/>
                </a:solidFill>
              </a:rPr>
              <a:t>!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5962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600" b="1" dirty="0">
                <a:solidFill>
                  <a:srgbClr val="2F2B20"/>
                </a:solidFill>
                <a:latin typeface="Calibri" charset="0"/>
              </a:rPr>
              <a:t>Protein &amp; Calorie Estimate Activity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600200"/>
            <a:ext cx="8229600" cy="452596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dirty="0" smtClean="0"/>
              <a:t>Activity purpose: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smtClean="0"/>
              <a:t>Review factors that influence your daily protein and calorie needs (read HO)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smtClean="0"/>
              <a:t>Use common tools to calculate your protein/ calorie needs.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smtClean="0"/>
              <a:t>Hand-out posted online. Start in class. </a:t>
            </a:r>
            <a:r>
              <a:rPr lang="en-US" sz="2800" dirty="0" smtClean="0"/>
              <a:t>Due May16</a:t>
            </a:r>
            <a:endParaRPr lang="en-US" sz="2800" dirty="0" smtClean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smtClean="0"/>
              <a:t>Hand-written OK </a:t>
            </a:r>
            <a:r>
              <a:rPr lang="en-US" sz="2800" i="1" u="sng" dirty="0" smtClean="0"/>
              <a:t>as long as it’s easily legible!</a:t>
            </a:r>
          </a:p>
        </p:txBody>
      </p:sp>
    </p:spTree>
    <p:extLst>
      <p:ext uri="{BB962C8B-B14F-4D97-AF65-F5344CB8AC3E}">
        <p14:creationId xmlns:p14="http://schemas.microsoft.com/office/powerpoint/2010/main" val="127753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Calibri" charset="0"/>
                <a:ea typeface="Calibri" charset="0"/>
                <a:cs typeface="Calibri" charset="0"/>
              </a:rPr>
              <a:t>Diet Assignment</a:t>
            </a:r>
            <a:endParaRPr lang="en-US" sz="3600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Purpose: </a:t>
            </a:r>
          </a:p>
          <a:p>
            <a:pPr lvl="1"/>
            <a:r>
              <a:rPr lang="en-US" i="1" dirty="0">
                <a:latin typeface="Calibri" charset="0"/>
                <a:ea typeface="Calibri" charset="0"/>
                <a:cs typeface="Calibri" charset="0"/>
              </a:rPr>
              <a:t>F</a:t>
            </a:r>
            <a:r>
              <a:rPr lang="en-US" i="1" dirty="0" smtClean="0">
                <a:latin typeface="Calibri" charset="0"/>
                <a:ea typeface="Calibri" charset="0"/>
                <a:cs typeface="Calibri" charset="0"/>
              </a:rPr>
              <a:t>amiliarize yourself with logging intake</a:t>
            </a:r>
          </a:p>
          <a:p>
            <a:pPr lvl="1"/>
            <a:r>
              <a:rPr lang="en-US" i="1" dirty="0" smtClean="0">
                <a:latin typeface="Calibri" charset="0"/>
                <a:ea typeface="Calibri" charset="0"/>
                <a:cs typeface="Calibri" charset="0"/>
              </a:rPr>
              <a:t>Identify strengths/weaknesses of your diet</a:t>
            </a:r>
          </a:p>
          <a:p>
            <a:pPr lvl="1"/>
            <a:r>
              <a:rPr lang="en-US" i="1" dirty="0" smtClean="0">
                <a:latin typeface="Calibri" charset="0"/>
                <a:ea typeface="Calibri" charset="0"/>
                <a:cs typeface="Calibri" charset="0"/>
              </a:rPr>
              <a:t>Discover relevant food sources of nutrients</a:t>
            </a:r>
          </a:p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Log 3-days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food intake and evaluate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it.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40 points!  Due Tues.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May 23</a:t>
            </a:r>
            <a:endParaRPr lang="en-US" i="1" dirty="0" smtClean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i="1" dirty="0" smtClean="0">
                <a:latin typeface="Calibri" charset="0"/>
                <a:ea typeface="Calibri" charset="0"/>
                <a:cs typeface="Calibri" charset="0"/>
              </a:rPr>
              <a:t>Please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download</a:t>
            </a:r>
            <a:r>
              <a:rPr lang="en-US" b="1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myfitnesspal.com</a:t>
            </a:r>
            <a:r>
              <a:rPr lang="en-US" b="1" dirty="0" smtClean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app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now and create an account </a:t>
            </a:r>
            <a:endParaRPr lang="en-US" dirty="0">
              <a:solidFill>
                <a:srgbClr val="0070C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1551" y="124513"/>
            <a:ext cx="1533023" cy="153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12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5"/>
          <p:cNvSpPr>
            <a:spLocks noGrp="1"/>
          </p:cNvSpPr>
          <p:nvPr>
            <p:ph type="title"/>
          </p:nvPr>
        </p:nvSpPr>
        <p:spPr>
          <a:xfrm>
            <a:off x="457200" y="457200"/>
            <a:ext cx="4800600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 smtClean="0">
                <a:latin typeface="Calibri" charset="0"/>
              </a:rPr>
              <a:t>Figure Out The Amount </a:t>
            </a:r>
            <a:r>
              <a:rPr lang="en-US" sz="3200" i="1" dirty="0">
                <a:latin typeface="Calibri" charset="0"/>
              </a:rPr>
              <a:t/>
            </a:r>
            <a:br>
              <a:rPr lang="en-US" sz="3200" i="1" dirty="0">
                <a:latin typeface="Calibri" charset="0"/>
              </a:rPr>
            </a:br>
            <a:r>
              <a:rPr lang="en-US" sz="3100" i="1" dirty="0" smtClean="0">
                <a:latin typeface="Calibri" charset="0"/>
              </a:rPr>
              <a:t>Use My Fitness Pal</a:t>
            </a:r>
            <a:endParaRPr lang="en-US" sz="3100" i="1" dirty="0">
              <a:latin typeface="Calibri" charset="0"/>
            </a:endParaRPr>
          </a:p>
        </p:txBody>
      </p:sp>
      <p:sp>
        <p:nvSpPr>
          <p:cNvPr id="3074" name="Text Placeholder 7"/>
          <p:cNvSpPr>
            <a:spLocks noGrp="1"/>
          </p:cNvSpPr>
          <p:nvPr>
            <p:ph type="body" sz="half" idx="2"/>
          </p:nvPr>
        </p:nvSpPr>
        <p:spPr>
          <a:xfrm>
            <a:off x="383545" y="1528763"/>
            <a:ext cx="7832407" cy="4038600"/>
          </a:xfrm>
        </p:spPr>
        <p:txBody>
          <a:bodyPr rtlCol="0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000" dirty="0">
                <a:latin typeface="Calisto MT" charset="0"/>
              </a:rPr>
              <a:t>2 C. enriched white rice, cooked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3000" dirty="0" smtClean="0">
                <a:latin typeface="Calisto MT" charset="0"/>
                <a:ea typeface="+mn-ea"/>
                <a:cs typeface="+mn-cs"/>
              </a:rPr>
              <a:t>4 oz. chicken thigh, </a:t>
            </a:r>
            <a:r>
              <a:rPr lang="en-US" sz="3000" dirty="0" smtClean="0">
                <a:latin typeface="Calisto MT" charset="0"/>
              </a:rPr>
              <a:t>cooked, boneless, skinless </a:t>
            </a:r>
            <a:endParaRPr lang="en-US" sz="3000" dirty="0">
              <a:latin typeface="Calisto MT" charset="0"/>
              <a:ea typeface="+mn-ea"/>
              <a:cs typeface="+mn-cs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US" sz="3000" dirty="0" smtClean="0">
                <a:latin typeface="Calisto MT" charset="0"/>
                <a:ea typeface="+mn-ea"/>
                <a:cs typeface="+mn-cs"/>
              </a:rPr>
              <a:t>1.5 </a:t>
            </a:r>
            <a:r>
              <a:rPr lang="en-US" sz="3000" dirty="0">
                <a:latin typeface="Calisto MT" charset="0"/>
                <a:ea typeface="+mn-ea"/>
                <a:cs typeface="+mn-cs"/>
              </a:rPr>
              <a:t>T. soy </a:t>
            </a:r>
            <a:r>
              <a:rPr lang="en-US" sz="3000" dirty="0" smtClean="0">
                <a:latin typeface="Calisto MT" charset="0"/>
                <a:ea typeface="+mn-ea"/>
                <a:cs typeface="+mn-cs"/>
              </a:rPr>
              <a:t>sauce</a:t>
            </a:r>
            <a:endParaRPr lang="en-US" sz="3000" dirty="0">
              <a:latin typeface="Calisto MT" charset="0"/>
              <a:ea typeface="+mn-ea"/>
              <a:cs typeface="+mn-cs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3000" dirty="0" smtClean="0">
                <a:latin typeface="Calisto MT" charset="0"/>
                <a:ea typeface="+mn-ea"/>
                <a:cs typeface="+mn-cs"/>
              </a:rPr>
              <a:t>2 </a:t>
            </a:r>
            <a:r>
              <a:rPr lang="en-US" sz="3000" dirty="0">
                <a:latin typeface="Calisto MT" charset="0"/>
                <a:ea typeface="+mn-ea"/>
                <a:cs typeface="+mn-cs"/>
              </a:rPr>
              <a:t>C. </a:t>
            </a:r>
            <a:r>
              <a:rPr lang="en-US" sz="3000" dirty="0" smtClean="0">
                <a:latin typeface="Calisto MT" charset="0"/>
              </a:rPr>
              <a:t>mixed dark leafy </a:t>
            </a:r>
            <a:r>
              <a:rPr lang="en-US" sz="3000" dirty="0" smtClean="0">
                <a:latin typeface="Calisto MT" charset="0"/>
              </a:rPr>
              <a:t>greens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3000" dirty="0" smtClean="0">
                <a:latin typeface="Calisto MT" charset="0"/>
                <a:ea typeface="+mn-ea"/>
                <a:cs typeface="+mn-cs"/>
              </a:rPr>
              <a:t>5 cherry tomatoes, fresh</a:t>
            </a:r>
            <a:endParaRPr lang="en-US" sz="3000" dirty="0">
              <a:latin typeface="Calisto MT" charset="0"/>
              <a:ea typeface="+mn-ea"/>
              <a:cs typeface="+mn-cs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3000" dirty="0">
                <a:latin typeface="Calisto MT" charset="0"/>
              </a:rPr>
              <a:t>4</a:t>
            </a:r>
            <a:r>
              <a:rPr lang="en-US" sz="3000" dirty="0" smtClean="0">
                <a:latin typeface="Calisto MT" charset="0"/>
              </a:rPr>
              <a:t> Tbsp. R</a:t>
            </a:r>
            <a:r>
              <a:rPr lang="en-US" sz="3000" dirty="0" smtClean="0">
                <a:latin typeface="Calisto MT" charset="0"/>
                <a:ea typeface="+mn-ea"/>
                <a:cs typeface="+mn-cs"/>
              </a:rPr>
              <a:t>anch </a:t>
            </a:r>
            <a:r>
              <a:rPr lang="en-US" sz="3000" dirty="0">
                <a:latin typeface="Calisto MT" charset="0"/>
              </a:rPr>
              <a:t>D</a:t>
            </a:r>
            <a:r>
              <a:rPr lang="en-US" sz="3000" dirty="0" smtClean="0">
                <a:latin typeface="Calisto MT" charset="0"/>
                <a:ea typeface="+mn-ea"/>
                <a:cs typeface="+mn-cs"/>
              </a:rPr>
              <a:t>ressing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3000" dirty="0" smtClean="0">
                <a:latin typeface="Calisto MT" charset="0"/>
                <a:ea typeface="+mn-ea"/>
                <a:cs typeface="+mn-cs"/>
              </a:rPr>
              <a:t>¾ C. choc chip ice- cream, Breyers</a:t>
            </a:r>
            <a:endParaRPr lang="en-US" sz="3000" dirty="0">
              <a:latin typeface="Calisto MT" charset="0"/>
              <a:ea typeface="+mn-ea"/>
              <a:cs typeface="+mn-cs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/>
              <a:buNone/>
              <a:defRPr/>
            </a:pPr>
            <a:endParaRPr lang="en-US" sz="2400" dirty="0">
              <a:latin typeface="Calisto MT" charset="0"/>
              <a:ea typeface="+mn-ea"/>
              <a:cs typeface="+mn-cs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/>
              <a:buNone/>
              <a:defRPr/>
            </a:pPr>
            <a:endParaRPr lang="en-US" sz="2400" dirty="0">
              <a:latin typeface="Calisto MT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1066800"/>
            <a:ext cx="18415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  <a:cs typeface="Calibri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85800" y="2743200"/>
            <a:ext cx="18415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  <a:cs typeface="Calibri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641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75" y="1787857"/>
            <a:ext cx="7028597" cy="476306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284424" y="4027829"/>
            <a:ext cx="4620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486400" algn="r"/>
              </a:tabLst>
            </a:pPr>
            <a:r>
              <a:rPr lang="en-US" b="1" dirty="0" smtClean="0">
                <a:solidFill>
                  <a:srgbClr val="FF0000"/>
                </a:solidFill>
                <a:ea typeface="ＭＳ 明朝" charset="-128"/>
                <a:cs typeface="Times New Roman" charset="0"/>
              </a:rPr>
              <a:t>The red line is </a:t>
            </a:r>
            <a:r>
              <a:rPr lang="en-US" b="1" dirty="0">
                <a:solidFill>
                  <a:srgbClr val="FF0000"/>
                </a:solidFill>
                <a:ea typeface="ＭＳ 明朝" charset="-128"/>
                <a:cs typeface="Times New Roman" charset="0"/>
                <a:sym typeface="Wingdings"/>
              </a:rPr>
              <a:t>a</a:t>
            </a:r>
            <a:r>
              <a:rPr lang="en-US" b="1" dirty="0" smtClean="0">
                <a:solidFill>
                  <a:srgbClr val="FF0000"/>
                </a:solidFill>
                <a:ea typeface="ＭＳ 明朝" charset="-128"/>
                <a:cs typeface="Times New Roman" charset="0"/>
                <a:sym typeface="Wingdings"/>
              </a:rPr>
              <a:t>mount</a:t>
            </a:r>
            <a:r>
              <a:rPr lang="en-US" b="1" dirty="0" smtClean="0">
                <a:solidFill>
                  <a:srgbClr val="FF0000"/>
                </a:solidFill>
                <a:ea typeface="ＭＳ 明朝" charset="-128"/>
                <a:cs typeface="Times New Roman" charset="0"/>
              </a:rPr>
              <a:t> MFP advises for you</a:t>
            </a:r>
            <a:endParaRPr lang="en-US" sz="1400" dirty="0">
              <a:effectLst/>
              <a:ea typeface="ＭＳ 明朝" charset="-128"/>
              <a:cs typeface="Times New Roman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30642" y="1874067"/>
            <a:ext cx="3559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42093"/>
                </a:solidFill>
              </a:rPr>
              <a:t>3-day average fiber intake =&gt;32g</a:t>
            </a:r>
            <a:r>
              <a:rPr lang="en-US" b="1" dirty="0"/>
              <a:t>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93286"/>
            <a:ext cx="93214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Sample ‘Report’ </a:t>
            </a:r>
            <a:endParaRPr lang="en-US" sz="2000" dirty="0"/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Eight reports: calories</a:t>
            </a:r>
            <a:r>
              <a:rPr lang="en-US" sz="2000" dirty="0"/>
              <a:t>, </a:t>
            </a:r>
            <a:r>
              <a:rPr lang="en-US" sz="2000" dirty="0" smtClean="0"/>
              <a:t>protein, sat. </a:t>
            </a:r>
            <a:r>
              <a:rPr lang="en-US" sz="2000" dirty="0"/>
              <a:t>fat, sodium, potassium, </a:t>
            </a:r>
            <a:r>
              <a:rPr lang="en-US" sz="2000" dirty="0" smtClean="0"/>
              <a:t>fiber, sugar, calcium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b="1" dirty="0" smtClean="0"/>
              <a:t>Self-calculate</a:t>
            </a:r>
            <a:r>
              <a:rPr lang="en-US" sz="2000" dirty="0" smtClean="0"/>
              <a:t> </a:t>
            </a:r>
            <a:r>
              <a:rPr lang="en-US" sz="2000" dirty="0"/>
              <a:t>3-day </a:t>
            </a:r>
            <a:r>
              <a:rPr lang="en-US" sz="2000" dirty="0" smtClean="0"/>
              <a:t>avg. </a:t>
            </a:r>
            <a:r>
              <a:rPr lang="en-US" sz="2000" dirty="0"/>
              <a:t>intake for each </a:t>
            </a:r>
            <a:r>
              <a:rPr lang="en-US" sz="2000" dirty="0" smtClean="0"/>
              <a:t>report </a:t>
            </a:r>
            <a:r>
              <a:rPr lang="en-US" sz="2000" dirty="0"/>
              <a:t>(</a:t>
            </a:r>
            <a:r>
              <a:rPr lang="en-US" sz="2000" dirty="0" smtClean="0"/>
              <a:t>iPhone app can do this too)</a:t>
            </a:r>
            <a:r>
              <a:rPr lang="en-US" sz="2000" dirty="0"/>
              <a:t> </a:t>
            </a:r>
          </a:p>
          <a:p>
            <a:pPr marL="342900" lvl="0" indent="-342900">
              <a:buFont typeface="Arial" charset="0"/>
              <a:buChar char="•"/>
            </a:pPr>
            <a:r>
              <a:rPr lang="en-US" sz="2000" b="1" dirty="0">
                <a:solidFill>
                  <a:srgbClr val="942093"/>
                </a:solidFill>
              </a:rPr>
              <a:t>P</a:t>
            </a:r>
            <a:r>
              <a:rPr lang="en-US" sz="2000" b="1" dirty="0" smtClean="0">
                <a:solidFill>
                  <a:srgbClr val="942093"/>
                </a:solidFill>
              </a:rPr>
              <a:t>rint the 3 day average on each report.</a:t>
            </a:r>
            <a:endParaRPr lang="en-US" sz="2000" b="1" dirty="0">
              <a:solidFill>
                <a:srgbClr val="942093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226191">
            <a:off x="5932397" y="2320637"/>
            <a:ext cx="575461" cy="5080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4375" y="1787857"/>
            <a:ext cx="2539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942093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356207">
            <a:off x="6270087" y="1778846"/>
            <a:ext cx="645300" cy="56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03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607" y="78895"/>
            <a:ext cx="5127992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9500" y="555724"/>
            <a:ext cx="222250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Sample </a:t>
            </a:r>
            <a:r>
              <a:rPr lang="en-US" b="1" smtClean="0"/>
              <a:t>iPhone Report-Fiber</a:t>
            </a:r>
            <a:endParaRPr lang="en-US" b="1" dirty="0" smtClean="0"/>
          </a:p>
          <a:p>
            <a:endParaRPr lang="en-US" dirty="0" smtClean="0"/>
          </a:p>
          <a:p>
            <a:r>
              <a:rPr lang="en-US" b="1" dirty="0" smtClean="0"/>
              <a:t>Screen shot page</a:t>
            </a:r>
          </a:p>
          <a:p>
            <a:r>
              <a:rPr lang="en-US" b="1" dirty="0"/>
              <a:t>e</a:t>
            </a:r>
            <a:r>
              <a:rPr lang="en-US" b="1" dirty="0" smtClean="0"/>
              <a:t>-mail to self</a:t>
            </a:r>
          </a:p>
          <a:p>
            <a:r>
              <a:rPr lang="en-US" b="1" dirty="0"/>
              <a:t>c</a:t>
            </a:r>
            <a:r>
              <a:rPr lang="en-US" b="1" dirty="0" smtClean="0"/>
              <a:t>ut/paste into </a:t>
            </a:r>
          </a:p>
          <a:p>
            <a:r>
              <a:rPr lang="en-US" b="1" dirty="0" smtClean="0"/>
              <a:t>assignment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9500" y="5145205"/>
            <a:ext cx="2389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Average calculated </a:t>
            </a:r>
          </a:p>
          <a:p>
            <a:r>
              <a:rPr lang="en-US" b="1" dirty="0"/>
              <a:t>f</a:t>
            </a:r>
            <a:r>
              <a:rPr lang="en-US" b="1" dirty="0" smtClean="0"/>
              <a:t>or you by iPhone app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3304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Calibri" charset="0"/>
                <a:ea typeface="Calibri" charset="0"/>
                <a:cs typeface="Calibri" charset="0"/>
              </a:rPr>
              <a:t>Diet Assignment</a:t>
            </a:r>
            <a:endParaRPr lang="en-US" sz="3600" b="1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71246" y="4027773"/>
            <a:ext cx="1937984" cy="19379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08887" y="1417638"/>
            <a:ext cx="697697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i="1" dirty="0">
                <a:latin typeface="Calibri" charset="0"/>
                <a:ea typeface="Calibri" charset="0"/>
                <a:cs typeface="Calibri" charset="0"/>
              </a:rPr>
              <a:t>40 </a:t>
            </a:r>
            <a:r>
              <a:rPr lang="en-US" sz="3600" i="1" dirty="0" smtClean="0">
                <a:latin typeface="Calibri" charset="0"/>
                <a:ea typeface="Calibri" charset="0"/>
                <a:cs typeface="Calibri" charset="0"/>
              </a:rPr>
              <a:t>points-same as a midterm  </a:t>
            </a:r>
          </a:p>
          <a:p>
            <a:pPr algn="ctr"/>
            <a:r>
              <a:rPr lang="en-US" sz="3600" i="1" dirty="0" smtClean="0">
                <a:latin typeface="Calibri" charset="0"/>
                <a:ea typeface="Calibri" charset="0"/>
                <a:cs typeface="Calibri" charset="0"/>
              </a:rPr>
              <a:t>Due </a:t>
            </a:r>
            <a:r>
              <a:rPr lang="en-US" sz="3600" i="1" dirty="0">
                <a:latin typeface="Calibri" charset="0"/>
                <a:ea typeface="Calibri" charset="0"/>
                <a:cs typeface="Calibri" charset="0"/>
              </a:rPr>
              <a:t>Tues. May </a:t>
            </a:r>
            <a:r>
              <a:rPr lang="en-US" sz="3600" i="1" dirty="0" smtClean="0">
                <a:latin typeface="Calibri" charset="0"/>
                <a:ea typeface="Calibri" charset="0"/>
                <a:cs typeface="Calibri" charset="0"/>
              </a:rPr>
              <a:t>23</a:t>
            </a:r>
          </a:p>
          <a:p>
            <a:pPr algn="ctr"/>
            <a:r>
              <a:rPr lang="en-US" sz="3600" i="1" dirty="0" smtClean="0">
                <a:latin typeface="Calibri" charset="0"/>
                <a:ea typeface="Calibri" charset="0"/>
                <a:cs typeface="Calibri" charset="0"/>
              </a:rPr>
              <a:t>Late work not accepted</a:t>
            </a:r>
          </a:p>
          <a:p>
            <a:pPr algn="ctr"/>
            <a:r>
              <a:rPr lang="en-US" sz="3600" i="1" dirty="0" smtClean="0">
                <a:latin typeface="Calibri" charset="0"/>
                <a:ea typeface="Calibri" charset="0"/>
                <a:cs typeface="Calibri" charset="0"/>
              </a:rPr>
              <a:t>Follow directions to earn max points</a:t>
            </a:r>
            <a:endParaRPr lang="en-US" sz="3600" i="1" dirty="0">
              <a:latin typeface="Calibri" charset="0"/>
              <a:ea typeface="Calibri" charset="0"/>
              <a:cs typeface="Calibri" charset="0"/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4367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237</TotalTime>
  <Words>444</Words>
  <Application>Microsoft Macintosh PowerPoint</Application>
  <PresentationFormat>On-screen Show (4:3)</PresentationFormat>
  <Paragraphs>77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Calibri</vt:lpstr>
      <vt:lpstr>Calisto MT</vt:lpstr>
      <vt:lpstr>Garamond</vt:lpstr>
      <vt:lpstr>ＭＳ 明朝</vt:lpstr>
      <vt:lpstr>Times New Roman</vt:lpstr>
      <vt:lpstr>Wingdings</vt:lpstr>
      <vt:lpstr>Arial</vt:lpstr>
      <vt:lpstr>Default Theme</vt:lpstr>
      <vt:lpstr>Nutrition 10 </vt:lpstr>
      <vt:lpstr>How many Calories do I need?</vt:lpstr>
      <vt:lpstr>Protein needs.  Less than you think!</vt:lpstr>
      <vt:lpstr>Protein &amp; Calorie Estimate Activity</vt:lpstr>
      <vt:lpstr>Diet Assignment</vt:lpstr>
      <vt:lpstr>Figure Out The Amount  Use My Fitness Pal</vt:lpstr>
      <vt:lpstr>PowerPoint Presentation</vt:lpstr>
      <vt:lpstr>PowerPoint Presentation</vt:lpstr>
      <vt:lpstr>Diet Assignment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Nutrition 10 </dc:title>
  <dc:creator>Microsoft Office User</dc:creator>
  <cp:lastModifiedBy>Microsoft Office User</cp:lastModifiedBy>
  <cp:revision>32</cp:revision>
  <dcterms:created xsi:type="dcterms:W3CDTF">2016-05-09T22:25:35Z</dcterms:created>
  <dcterms:modified xsi:type="dcterms:W3CDTF">2017-05-11T00:12:04Z</dcterms:modified>
</cp:coreProperties>
</file>