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3" r:id="rId3"/>
    <p:sldId id="262" r:id="rId4"/>
    <p:sldId id="260" r:id="rId5"/>
    <p:sldId id="261" r:id="rId6"/>
    <p:sldId id="265" r:id="rId7"/>
    <p:sldId id="266" r:id="rId8"/>
    <p:sldId id="273" r:id="rId9"/>
    <p:sldId id="274" r:id="rId10"/>
    <p:sldId id="267" r:id="rId11"/>
    <p:sldId id="268" r:id="rId12"/>
    <p:sldId id="269" r:id="rId13"/>
    <p:sldId id="272" r:id="rId14"/>
    <p:sldId id="270" r:id="rId15"/>
    <p:sldId id="271"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2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D38AAC-F0F8-4E47-9297-040EDFF4CF0B}" type="doc">
      <dgm:prSet loTypeId="urn:microsoft.com/office/officeart/2005/8/layout/cycle1" loCatId="cycle" qsTypeId="urn:microsoft.com/office/officeart/2005/8/quickstyle/simple1" qsCatId="simple" csTypeId="urn:microsoft.com/office/officeart/2005/8/colors/accent0_1" csCatId="mainScheme" phldr="1"/>
      <dgm:spPr/>
      <dgm:t>
        <a:bodyPr/>
        <a:lstStyle/>
        <a:p>
          <a:endParaRPr lang="en-US"/>
        </a:p>
      </dgm:t>
    </dgm:pt>
    <dgm:pt modelId="{4A35F928-448B-42D7-925F-13A0011C853B}">
      <dgm:prSet phldrT="[Text]"/>
      <dgm:spPr/>
      <dgm:t>
        <a:bodyPr/>
        <a:lstStyle/>
        <a:p>
          <a:r>
            <a:rPr lang="en-US" dirty="0" smtClean="0"/>
            <a:t>Calendar &amp; Assess</a:t>
          </a:r>
          <a:endParaRPr lang="en-US" dirty="0"/>
        </a:p>
      </dgm:t>
    </dgm:pt>
    <dgm:pt modelId="{53A1BDB2-EFA1-442B-8A67-486C14F64E65}" type="parTrans" cxnId="{2A2E2AB8-0951-45D9-B61C-9DC9A4711304}">
      <dgm:prSet/>
      <dgm:spPr/>
      <dgm:t>
        <a:bodyPr/>
        <a:lstStyle/>
        <a:p>
          <a:endParaRPr lang="en-US"/>
        </a:p>
      </dgm:t>
    </dgm:pt>
    <dgm:pt modelId="{89BFA3D2-5EC8-464B-902A-51228420DA96}" type="sibTrans" cxnId="{2A2E2AB8-0951-45D9-B61C-9DC9A4711304}">
      <dgm:prSet/>
      <dgm:spPr/>
      <dgm:t>
        <a:bodyPr/>
        <a:lstStyle/>
        <a:p>
          <a:endParaRPr lang="en-US"/>
        </a:p>
      </dgm:t>
    </dgm:pt>
    <dgm:pt modelId="{B22CCCE6-BCED-4F69-94D2-F328DCC10F96}">
      <dgm:prSet phldrT="[Text]"/>
      <dgm:spPr/>
      <dgm:t>
        <a:bodyPr/>
        <a:lstStyle/>
        <a:p>
          <a:r>
            <a:rPr lang="en-US" dirty="0" smtClean="0"/>
            <a:t>Reflect </a:t>
          </a:r>
          <a:r>
            <a:rPr lang="en-US" smtClean="0"/>
            <a:t>&amp; Enhance</a:t>
          </a:r>
          <a:endParaRPr lang="en-US" dirty="0"/>
        </a:p>
      </dgm:t>
    </dgm:pt>
    <dgm:pt modelId="{0A8E1A66-3387-4032-A5C4-C09D12A18C2C}" type="parTrans" cxnId="{8B224B39-83B1-4AD1-881B-216F8C7793E4}">
      <dgm:prSet/>
      <dgm:spPr/>
      <dgm:t>
        <a:bodyPr/>
        <a:lstStyle/>
        <a:p>
          <a:endParaRPr lang="en-US"/>
        </a:p>
      </dgm:t>
    </dgm:pt>
    <dgm:pt modelId="{1A7F33D9-D3C9-495F-A5D3-BC6C0746F5A3}" type="sibTrans" cxnId="{8B224B39-83B1-4AD1-881B-216F8C7793E4}">
      <dgm:prSet/>
      <dgm:spPr/>
      <dgm:t>
        <a:bodyPr/>
        <a:lstStyle/>
        <a:p>
          <a:endParaRPr lang="en-US"/>
        </a:p>
      </dgm:t>
    </dgm:pt>
    <dgm:pt modelId="{7287FA3A-1C1C-402A-9859-450357316CEB}">
      <dgm:prSet phldrT="[Text]"/>
      <dgm:spPr/>
      <dgm:t>
        <a:bodyPr/>
        <a:lstStyle/>
        <a:p>
          <a:r>
            <a:rPr lang="en-US" dirty="0" smtClean="0"/>
            <a:t>Write PLOs</a:t>
          </a:r>
          <a:endParaRPr lang="en-US" dirty="0"/>
        </a:p>
      </dgm:t>
    </dgm:pt>
    <dgm:pt modelId="{07C9CEC1-1D32-4614-8139-FA1E2CB4DB3E}" type="parTrans" cxnId="{EB6B7819-C7FB-446D-8073-0AD46ECF8A08}">
      <dgm:prSet/>
      <dgm:spPr/>
      <dgm:t>
        <a:bodyPr/>
        <a:lstStyle/>
        <a:p>
          <a:endParaRPr lang="en-US"/>
        </a:p>
      </dgm:t>
    </dgm:pt>
    <dgm:pt modelId="{E4B692E8-4E92-44A1-8337-A1C313DCA62D}" type="sibTrans" cxnId="{EB6B7819-C7FB-446D-8073-0AD46ECF8A08}">
      <dgm:prSet/>
      <dgm:spPr/>
      <dgm:t>
        <a:bodyPr/>
        <a:lstStyle/>
        <a:p>
          <a:endParaRPr lang="en-US"/>
        </a:p>
      </dgm:t>
    </dgm:pt>
    <dgm:pt modelId="{FDB681EC-4105-46DD-9616-B37039626A87}" type="pres">
      <dgm:prSet presAssocID="{E9D38AAC-F0F8-4E47-9297-040EDFF4CF0B}" presName="cycle" presStyleCnt="0">
        <dgm:presLayoutVars>
          <dgm:dir/>
          <dgm:resizeHandles val="exact"/>
        </dgm:presLayoutVars>
      </dgm:prSet>
      <dgm:spPr/>
      <dgm:t>
        <a:bodyPr/>
        <a:lstStyle/>
        <a:p>
          <a:endParaRPr lang="en-US"/>
        </a:p>
      </dgm:t>
    </dgm:pt>
    <dgm:pt modelId="{DED9D306-87DC-4C86-9537-798C1AD226A6}" type="pres">
      <dgm:prSet presAssocID="{4A35F928-448B-42D7-925F-13A0011C853B}" presName="dummy" presStyleCnt="0"/>
      <dgm:spPr/>
    </dgm:pt>
    <dgm:pt modelId="{91001133-89DD-42C6-A772-C063F5905338}" type="pres">
      <dgm:prSet presAssocID="{4A35F928-448B-42D7-925F-13A0011C853B}" presName="node" presStyleLbl="revTx" presStyleIdx="0" presStyleCnt="3">
        <dgm:presLayoutVars>
          <dgm:bulletEnabled val="1"/>
        </dgm:presLayoutVars>
      </dgm:prSet>
      <dgm:spPr/>
      <dgm:t>
        <a:bodyPr/>
        <a:lstStyle/>
        <a:p>
          <a:endParaRPr lang="en-US"/>
        </a:p>
      </dgm:t>
    </dgm:pt>
    <dgm:pt modelId="{573A6D1A-410A-418C-832C-E8EE289EB0FB}" type="pres">
      <dgm:prSet presAssocID="{89BFA3D2-5EC8-464B-902A-51228420DA96}" presName="sibTrans" presStyleLbl="node1" presStyleIdx="0" presStyleCnt="3"/>
      <dgm:spPr/>
      <dgm:t>
        <a:bodyPr/>
        <a:lstStyle/>
        <a:p>
          <a:endParaRPr lang="en-US"/>
        </a:p>
      </dgm:t>
    </dgm:pt>
    <dgm:pt modelId="{1C6495F9-7A3E-4D0D-93C3-F0FCF2E17875}" type="pres">
      <dgm:prSet presAssocID="{B22CCCE6-BCED-4F69-94D2-F328DCC10F96}" presName="dummy" presStyleCnt="0"/>
      <dgm:spPr/>
    </dgm:pt>
    <dgm:pt modelId="{93CF0B65-D07B-4630-B946-6DAE55EB5717}" type="pres">
      <dgm:prSet presAssocID="{B22CCCE6-BCED-4F69-94D2-F328DCC10F96}" presName="node" presStyleLbl="revTx" presStyleIdx="1" presStyleCnt="3">
        <dgm:presLayoutVars>
          <dgm:bulletEnabled val="1"/>
        </dgm:presLayoutVars>
      </dgm:prSet>
      <dgm:spPr/>
      <dgm:t>
        <a:bodyPr/>
        <a:lstStyle/>
        <a:p>
          <a:endParaRPr lang="en-US"/>
        </a:p>
      </dgm:t>
    </dgm:pt>
    <dgm:pt modelId="{D8F269B2-E27F-4992-9F9E-E8FED1028559}" type="pres">
      <dgm:prSet presAssocID="{1A7F33D9-D3C9-495F-A5D3-BC6C0746F5A3}" presName="sibTrans" presStyleLbl="node1" presStyleIdx="1" presStyleCnt="3"/>
      <dgm:spPr/>
      <dgm:t>
        <a:bodyPr/>
        <a:lstStyle/>
        <a:p>
          <a:endParaRPr lang="en-US"/>
        </a:p>
      </dgm:t>
    </dgm:pt>
    <dgm:pt modelId="{AFA2BFCB-BEDE-4512-B596-ACB575328BBF}" type="pres">
      <dgm:prSet presAssocID="{7287FA3A-1C1C-402A-9859-450357316CEB}" presName="dummy" presStyleCnt="0"/>
      <dgm:spPr/>
    </dgm:pt>
    <dgm:pt modelId="{F39E12C0-3C61-41EF-84CC-D94319FB052C}" type="pres">
      <dgm:prSet presAssocID="{7287FA3A-1C1C-402A-9859-450357316CEB}" presName="node" presStyleLbl="revTx" presStyleIdx="2" presStyleCnt="3">
        <dgm:presLayoutVars>
          <dgm:bulletEnabled val="1"/>
        </dgm:presLayoutVars>
      </dgm:prSet>
      <dgm:spPr/>
      <dgm:t>
        <a:bodyPr/>
        <a:lstStyle/>
        <a:p>
          <a:endParaRPr lang="en-US"/>
        </a:p>
      </dgm:t>
    </dgm:pt>
    <dgm:pt modelId="{743E3D27-E033-4EA6-9B22-BFB6F1D6F607}" type="pres">
      <dgm:prSet presAssocID="{E4B692E8-4E92-44A1-8337-A1C313DCA62D}" presName="sibTrans" presStyleLbl="node1" presStyleIdx="2" presStyleCnt="3"/>
      <dgm:spPr/>
      <dgm:t>
        <a:bodyPr/>
        <a:lstStyle/>
        <a:p>
          <a:endParaRPr lang="en-US"/>
        </a:p>
      </dgm:t>
    </dgm:pt>
  </dgm:ptLst>
  <dgm:cxnLst>
    <dgm:cxn modelId="{920CCCA9-FB3C-421A-8975-753404886436}" type="presOf" srcId="{4A35F928-448B-42D7-925F-13A0011C853B}" destId="{91001133-89DD-42C6-A772-C063F5905338}" srcOrd="0" destOrd="0" presId="urn:microsoft.com/office/officeart/2005/8/layout/cycle1"/>
    <dgm:cxn modelId="{89A1EB83-CA5B-46CA-9C9C-35ED3F08F004}" type="presOf" srcId="{E4B692E8-4E92-44A1-8337-A1C313DCA62D}" destId="{743E3D27-E033-4EA6-9B22-BFB6F1D6F607}" srcOrd="0" destOrd="0" presId="urn:microsoft.com/office/officeart/2005/8/layout/cycle1"/>
    <dgm:cxn modelId="{EB6B7819-C7FB-446D-8073-0AD46ECF8A08}" srcId="{E9D38AAC-F0F8-4E47-9297-040EDFF4CF0B}" destId="{7287FA3A-1C1C-402A-9859-450357316CEB}" srcOrd="2" destOrd="0" parTransId="{07C9CEC1-1D32-4614-8139-FA1E2CB4DB3E}" sibTransId="{E4B692E8-4E92-44A1-8337-A1C313DCA62D}"/>
    <dgm:cxn modelId="{6BEC916A-D0A5-4873-8824-12C2E81A90CB}" type="presOf" srcId="{E9D38AAC-F0F8-4E47-9297-040EDFF4CF0B}" destId="{FDB681EC-4105-46DD-9616-B37039626A87}" srcOrd="0" destOrd="0" presId="urn:microsoft.com/office/officeart/2005/8/layout/cycle1"/>
    <dgm:cxn modelId="{3C5E7A68-E124-4BD9-8B5E-0AD2ADB0CDAF}" type="presOf" srcId="{1A7F33D9-D3C9-495F-A5D3-BC6C0746F5A3}" destId="{D8F269B2-E27F-4992-9F9E-E8FED1028559}" srcOrd="0" destOrd="0" presId="urn:microsoft.com/office/officeart/2005/8/layout/cycle1"/>
    <dgm:cxn modelId="{8B224B39-83B1-4AD1-881B-216F8C7793E4}" srcId="{E9D38AAC-F0F8-4E47-9297-040EDFF4CF0B}" destId="{B22CCCE6-BCED-4F69-94D2-F328DCC10F96}" srcOrd="1" destOrd="0" parTransId="{0A8E1A66-3387-4032-A5C4-C09D12A18C2C}" sibTransId="{1A7F33D9-D3C9-495F-A5D3-BC6C0746F5A3}"/>
    <dgm:cxn modelId="{65F37CB6-4CAA-48FC-8ED3-FEBABCDDD1FD}" type="presOf" srcId="{7287FA3A-1C1C-402A-9859-450357316CEB}" destId="{F39E12C0-3C61-41EF-84CC-D94319FB052C}" srcOrd="0" destOrd="0" presId="urn:microsoft.com/office/officeart/2005/8/layout/cycle1"/>
    <dgm:cxn modelId="{2A2E2AB8-0951-45D9-B61C-9DC9A4711304}" srcId="{E9D38AAC-F0F8-4E47-9297-040EDFF4CF0B}" destId="{4A35F928-448B-42D7-925F-13A0011C853B}" srcOrd="0" destOrd="0" parTransId="{53A1BDB2-EFA1-442B-8A67-486C14F64E65}" sibTransId="{89BFA3D2-5EC8-464B-902A-51228420DA96}"/>
    <dgm:cxn modelId="{CB17EF36-75B7-4CE0-B490-48207F808833}" type="presOf" srcId="{89BFA3D2-5EC8-464B-902A-51228420DA96}" destId="{573A6D1A-410A-418C-832C-E8EE289EB0FB}" srcOrd="0" destOrd="0" presId="urn:microsoft.com/office/officeart/2005/8/layout/cycle1"/>
    <dgm:cxn modelId="{0268B82C-58C9-45EA-BDE6-A8645ACA049B}" type="presOf" srcId="{B22CCCE6-BCED-4F69-94D2-F328DCC10F96}" destId="{93CF0B65-D07B-4630-B946-6DAE55EB5717}" srcOrd="0" destOrd="0" presId="urn:microsoft.com/office/officeart/2005/8/layout/cycle1"/>
    <dgm:cxn modelId="{EDB30E0E-7FE8-4A92-A186-D9A167D7ABC1}" type="presParOf" srcId="{FDB681EC-4105-46DD-9616-B37039626A87}" destId="{DED9D306-87DC-4C86-9537-798C1AD226A6}" srcOrd="0" destOrd="0" presId="urn:microsoft.com/office/officeart/2005/8/layout/cycle1"/>
    <dgm:cxn modelId="{3BC8C598-1610-459F-8A11-70050AD2477A}" type="presParOf" srcId="{FDB681EC-4105-46DD-9616-B37039626A87}" destId="{91001133-89DD-42C6-A772-C063F5905338}" srcOrd="1" destOrd="0" presId="urn:microsoft.com/office/officeart/2005/8/layout/cycle1"/>
    <dgm:cxn modelId="{8EDC29FE-F41C-45C8-B83E-1395893773ED}" type="presParOf" srcId="{FDB681EC-4105-46DD-9616-B37039626A87}" destId="{573A6D1A-410A-418C-832C-E8EE289EB0FB}" srcOrd="2" destOrd="0" presId="urn:microsoft.com/office/officeart/2005/8/layout/cycle1"/>
    <dgm:cxn modelId="{99AEC7BC-27E6-4DBE-AB23-7A2EC1B21FA3}" type="presParOf" srcId="{FDB681EC-4105-46DD-9616-B37039626A87}" destId="{1C6495F9-7A3E-4D0D-93C3-F0FCF2E17875}" srcOrd="3" destOrd="0" presId="urn:microsoft.com/office/officeart/2005/8/layout/cycle1"/>
    <dgm:cxn modelId="{83806AA4-8ADF-4006-A055-66B1D508F84D}" type="presParOf" srcId="{FDB681EC-4105-46DD-9616-B37039626A87}" destId="{93CF0B65-D07B-4630-B946-6DAE55EB5717}" srcOrd="4" destOrd="0" presId="urn:microsoft.com/office/officeart/2005/8/layout/cycle1"/>
    <dgm:cxn modelId="{35DEBA6E-4BC3-4D12-8B90-84135C1B4864}" type="presParOf" srcId="{FDB681EC-4105-46DD-9616-B37039626A87}" destId="{D8F269B2-E27F-4992-9F9E-E8FED1028559}" srcOrd="5" destOrd="0" presId="urn:microsoft.com/office/officeart/2005/8/layout/cycle1"/>
    <dgm:cxn modelId="{EC8298A5-B35F-46F9-B3A7-B2DE9674A52A}" type="presParOf" srcId="{FDB681EC-4105-46DD-9616-B37039626A87}" destId="{AFA2BFCB-BEDE-4512-B596-ACB575328BBF}" srcOrd="6" destOrd="0" presId="urn:microsoft.com/office/officeart/2005/8/layout/cycle1"/>
    <dgm:cxn modelId="{B6F99563-0F99-480E-8522-F89EB0BDA257}" type="presParOf" srcId="{FDB681EC-4105-46DD-9616-B37039626A87}" destId="{F39E12C0-3C61-41EF-84CC-D94319FB052C}" srcOrd="7" destOrd="0" presId="urn:microsoft.com/office/officeart/2005/8/layout/cycle1"/>
    <dgm:cxn modelId="{6100A12C-2ED1-47F4-9D56-B1C232B14275}" type="presParOf" srcId="{FDB681EC-4105-46DD-9616-B37039626A87}" destId="{743E3D27-E033-4EA6-9B22-BFB6F1D6F607}" srcOrd="8"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001133-89DD-42C6-A772-C063F5905338}">
      <dsp:nvSpPr>
        <dsp:cNvPr id="0" name=""/>
        <dsp:cNvSpPr/>
      </dsp:nvSpPr>
      <dsp:spPr>
        <a:xfrm>
          <a:off x="3891895" y="353340"/>
          <a:ext cx="1798290" cy="1798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Calendar &amp; Assess</a:t>
          </a:r>
          <a:endParaRPr lang="en-US" sz="3700" kern="1200" dirty="0"/>
        </a:p>
      </dsp:txBody>
      <dsp:txXfrm>
        <a:off x="3891895" y="353340"/>
        <a:ext cx="1798290" cy="1798290"/>
      </dsp:txXfrm>
    </dsp:sp>
    <dsp:sp modelId="{573A6D1A-410A-418C-832C-E8EE289EB0FB}">
      <dsp:nvSpPr>
        <dsp:cNvPr id="0" name=""/>
        <dsp:cNvSpPr/>
      </dsp:nvSpPr>
      <dsp:spPr>
        <a:xfrm>
          <a:off x="1147986" y="-1765"/>
          <a:ext cx="4257227" cy="4257227"/>
        </a:xfrm>
        <a:prstGeom prst="circularArrow">
          <a:avLst>
            <a:gd name="adj1" fmla="val 8237"/>
            <a:gd name="adj2" fmla="val 575138"/>
            <a:gd name="adj3" fmla="val 2968335"/>
            <a:gd name="adj4" fmla="val 48721"/>
            <a:gd name="adj5" fmla="val 961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CF0B65-D07B-4630-B946-6DAE55EB5717}">
      <dsp:nvSpPr>
        <dsp:cNvPr id="0" name=""/>
        <dsp:cNvSpPr/>
      </dsp:nvSpPr>
      <dsp:spPr>
        <a:xfrm>
          <a:off x="2377454" y="2976427"/>
          <a:ext cx="1798290" cy="1798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Reflect </a:t>
          </a:r>
          <a:r>
            <a:rPr lang="en-US" sz="3700" kern="1200" smtClean="0"/>
            <a:t>&amp; Enhance</a:t>
          </a:r>
          <a:endParaRPr lang="en-US" sz="3700" kern="1200" dirty="0"/>
        </a:p>
      </dsp:txBody>
      <dsp:txXfrm>
        <a:off x="2377454" y="2976427"/>
        <a:ext cx="1798290" cy="1798290"/>
      </dsp:txXfrm>
    </dsp:sp>
    <dsp:sp modelId="{D8F269B2-E27F-4992-9F9E-E8FED1028559}">
      <dsp:nvSpPr>
        <dsp:cNvPr id="0" name=""/>
        <dsp:cNvSpPr/>
      </dsp:nvSpPr>
      <dsp:spPr>
        <a:xfrm>
          <a:off x="1147986" y="-1765"/>
          <a:ext cx="4257227" cy="4257227"/>
        </a:xfrm>
        <a:prstGeom prst="circularArrow">
          <a:avLst>
            <a:gd name="adj1" fmla="val 8237"/>
            <a:gd name="adj2" fmla="val 575138"/>
            <a:gd name="adj3" fmla="val 10176141"/>
            <a:gd name="adj4" fmla="val 7256527"/>
            <a:gd name="adj5" fmla="val 961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9E12C0-3C61-41EF-84CC-D94319FB052C}">
      <dsp:nvSpPr>
        <dsp:cNvPr id="0" name=""/>
        <dsp:cNvSpPr/>
      </dsp:nvSpPr>
      <dsp:spPr>
        <a:xfrm>
          <a:off x="863014" y="353340"/>
          <a:ext cx="1798290" cy="1798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Write PLOs</a:t>
          </a:r>
          <a:endParaRPr lang="en-US" sz="3700" kern="1200" dirty="0"/>
        </a:p>
      </dsp:txBody>
      <dsp:txXfrm>
        <a:off x="863014" y="353340"/>
        <a:ext cx="1798290" cy="1798290"/>
      </dsp:txXfrm>
    </dsp:sp>
    <dsp:sp modelId="{743E3D27-E033-4EA6-9B22-BFB6F1D6F607}">
      <dsp:nvSpPr>
        <dsp:cNvPr id="0" name=""/>
        <dsp:cNvSpPr/>
      </dsp:nvSpPr>
      <dsp:spPr>
        <a:xfrm>
          <a:off x="1147986" y="-1765"/>
          <a:ext cx="4257227" cy="4257227"/>
        </a:xfrm>
        <a:prstGeom prst="circularArrow">
          <a:avLst>
            <a:gd name="adj1" fmla="val 8237"/>
            <a:gd name="adj2" fmla="val 575138"/>
            <a:gd name="adj3" fmla="val 16860906"/>
            <a:gd name="adj4" fmla="val 14963956"/>
            <a:gd name="adj5" fmla="val 961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87121C-F58C-4BBD-AF67-6F202EC1F59F}" type="datetimeFigureOut">
              <a:rPr lang="en-US" smtClean="0"/>
              <a:pPr/>
              <a:t>11/29/2010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3C04B7-52A2-454B-896A-C6E036FD66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03083F-FC00-4E9A-97FA-781EA8CBECC0}"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94D5E2D-F88A-4922-AF4C-E57F4365CAAA}"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Username: deanzacdi  Password: cdi See Company Survey for CDI CAD at DeAnza College May 8, 2009 and click on Analyze Results</a:t>
            </a:r>
          </a:p>
        </p:txBody>
      </p:sp>
      <p:sp>
        <p:nvSpPr>
          <p:cNvPr id="4" name="Slide Number Placeholder 3"/>
          <p:cNvSpPr>
            <a:spLocks noGrp="1"/>
          </p:cNvSpPr>
          <p:nvPr>
            <p:ph type="sldNum" sz="quarter" idx="5"/>
          </p:nvPr>
        </p:nvSpPr>
        <p:spPr/>
        <p:txBody>
          <a:bodyPr/>
          <a:lstStyle/>
          <a:p>
            <a:pPr>
              <a:defRPr/>
            </a:pPr>
            <a:fld id="{7B00DC9B-68BF-44FD-9F23-F7EA3A8659F8}"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C1854BF-784D-489F-89F2-E023C6B5F608}"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7EFBD19-96B3-4C2C-AFF8-1D107A1549A0}"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D5F75B5-5F4B-452C-B7C0-6AF50BD41E67}" type="slidenum">
              <a:rPr lang="en-US" smtClean="0"/>
              <a:pPr>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3C04B7-52A2-454B-896A-C6E036FD664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96F420-B547-4071-BF83-5B1918BAAE38}"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FAF61CA-5098-440D-BB64-583EFB5F52CF}"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3C04B7-52A2-454B-896A-C6E036FD664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a:t>
            </a:r>
            <a:r>
              <a:rPr lang="en-US" baseline="0" dirty="0" smtClean="0"/>
              <a:t> following slides represents an overview of the current charge being given to the departments/divisions through the liaisons.</a:t>
            </a:r>
            <a:endParaRPr lang="en-US" dirty="0" smtClean="0"/>
          </a:p>
        </p:txBody>
      </p:sp>
      <p:sp>
        <p:nvSpPr>
          <p:cNvPr id="4" name="Slide Number Placeholder 3"/>
          <p:cNvSpPr>
            <a:spLocks noGrp="1"/>
          </p:cNvSpPr>
          <p:nvPr>
            <p:ph type="sldNum" sz="quarter" idx="5"/>
          </p:nvPr>
        </p:nvSpPr>
        <p:spPr/>
        <p:txBody>
          <a:bodyPr/>
          <a:lstStyle/>
          <a:p>
            <a:pPr>
              <a:defRPr/>
            </a:pPr>
            <a:fld id="{1B89E731-07E9-48FB-B343-7FF71AC0E3B7}"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4055952-749B-4D46-86D1-F51F6546EE0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EEADB1C-D952-4BCE-A049-0D45831E619C}"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303E0-BF3B-4B60-9B3B-A026F9949DC8}" type="datetime1">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3F250-FEFF-4386-A0C0-A3FD0E8BDB00}" type="datetime1">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C82D4-5997-4F76-8481-89A3F9F7FE1C}" type="datetime1">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1E541-041F-46A6-8042-E9A1C675F4D0}" type="datetime1">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54FD6E-8F31-4509-B49F-98C6FAD62649}" type="datetime1">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A69608-93CA-420D-8513-DFA81D9C8397}" type="datetime1">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2A44F9-11A2-4696-8FCF-75B09514D172}" type="datetime1">
              <a:rPr lang="en-US" smtClean="0"/>
              <a:pPr/>
              <a:t>11/29/2010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FCAFD-763F-451F-8BEB-6025F4A1E6E0}" type="datetime1">
              <a:rPr lang="en-US" smtClean="0"/>
              <a:pPr/>
              <a:t>11/29/2010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C65CD-B894-467E-9017-F6DA80D2386F}" type="datetime1">
              <a:rPr lang="en-US" smtClean="0"/>
              <a:pPr/>
              <a:t>11/29/2010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FB966-1F25-426A-B4E3-E3889A144AE7}" type="datetime1">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DB52D-BCCA-44ED-A294-986F1E775FA2}" type="datetime1">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6129B-9BBE-41D3-9F9D-64ECA7E697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D5240-CE8D-4A3B-955E-5204B24211BF}" type="datetime1">
              <a:rPr lang="en-US" smtClean="0"/>
              <a:pPr/>
              <a:t>11/29/2010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6129B-9BBE-41D3-9F9D-64ECA7E697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surveymonkey.com/MySurvey_Responses.aspx?sm=a+1ZCwdxxnIECGAHefKdMBFylZHo33wtJuI7qa3lAa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academic.regis.edu/LAAP/eportfolio/basics_types.ht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PapeMary@DeAnza.edu"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mailto:RamirezTono@DeAnza.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alomar.edu/accreditation/Recommendations_2009/ACCJC%20Recommendations%20for%20March%202011%20FollowUp%20Repor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Assessing Program-Level SLOs</a:t>
            </a:r>
          </a:p>
        </p:txBody>
      </p:sp>
      <p:sp>
        <p:nvSpPr>
          <p:cNvPr id="2051" name="Subtitle 2"/>
          <p:cNvSpPr>
            <a:spLocks noGrp="1"/>
          </p:cNvSpPr>
          <p:nvPr>
            <p:ph type="subTitle" idx="1"/>
          </p:nvPr>
        </p:nvSpPr>
        <p:spPr/>
        <p:txBody>
          <a:bodyPr/>
          <a:lstStyle/>
          <a:p>
            <a:pPr eaLnBrk="1" hangingPunct="1"/>
            <a:r>
              <a:rPr lang="en-US" smtClean="0">
                <a:solidFill>
                  <a:srgbClr val="898989"/>
                </a:solidFill>
              </a:rPr>
              <a:t>November 2010</a:t>
            </a:r>
          </a:p>
          <a:p>
            <a:pPr algn="r" eaLnBrk="1" hangingPunct="1"/>
            <a:r>
              <a:rPr lang="en-US" smtClean="0">
                <a:solidFill>
                  <a:srgbClr val="898989"/>
                </a:solidFill>
              </a:rPr>
              <a:t>Mary Pape</a:t>
            </a:r>
          </a:p>
          <a:p>
            <a:pPr algn="r" eaLnBrk="1" hangingPunct="1"/>
            <a:r>
              <a:rPr lang="en-US" smtClean="0">
                <a:solidFill>
                  <a:srgbClr val="898989"/>
                </a:solidFill>
              </a:rPr>
              <a:t>Antonio Ramirez</a:t>
            </a:r>
          </a:p>
        </p:txBody>
      </p:sp>
      <p:sp>
        <p:nvSpPr>
          <p:cNvPr id="4" name="Slide Number Placeholder 3"/>
          <p:cNvSpPr>
            <a:spLocks noGrp="1"/>
          </p:cNvSpPr>
          <p:nvPr>
            <p:ph type="sldNum" sz="quarter" idx="12"/>
          </p:nvPr>
        </p:nvSpPr>
        <p:spPr/>
        <p:txBody>
          <a:bodyPr/>
          <a:lstStyle/>
          <a:p>
            <a:pPr>
              <a:defRPr/>
            </a:pPr>
            <a:fld id="{A484A8E4-77C6-4511-818F-9561B38EED25}"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2057400"/>
          <a:ext cx="6934199" cy="4495800"/>
        </p:xfrm>
        <a:graphic>
          <a:graphicData uri="http://schemas.openxmlformats.org/drawingml/2006/table">
            <a:tbl>
              <a:tblPr/>
              <a:tblGrid>
                <a:gridCol w="898368"/>
                <a:gridCol w="1728307"/>
                <a:gridCol w="1531070"/>
                <a:gridCol w="759988"/>
                <a:gridCol w="1099764"/>
                <a:gridCol w="916702"/>
              </a:tblGrid>
              <a:tr h="933091">
                <a:tc>
                  <a:txBody>
                    <a:bodyPr/>
                    <a:lstStyle/>
                    <a:p>
                      <a:pPr marL="0" marR="0" algn="ctr">
                        <a:spcBef>
                          <a:spcPts val="0"/>
                        </a:spcBef>
                        <a:spcAft>
                          <a:spcPts val="0"/>
                        </a:spcAft>
                      </a:pPr>
                      <a:r>
                        <a:rPr lang="en-US" sz="1100" b="1" dirty="0">
                          <a:latin typeface="Times New Roman"/>
                          <a:ea typeface="Times New Roman"/>
                        </a:rPr>
                        <a:t>ICC Number</a:t>
                      </a: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latin typeface="Times New Roman"/>
                          <a:ea typeface="Times New Roman"/>
                        </a:rPr>
                        <a:t>Program Student Learning Outcomes</a:t>
                      </a: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latin typeface="Times New Roman"/>
                          <a:ea typeface="Times New Roman"/>
                        </a:rPr>
                        <a:t>Means of Assessment and Criteria for Success</a:t>
                      </a: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latin typeface="Times New Roman"/>
                          <a:ea typeface="Times New Roman"/>
                        </a:rPr>
                        <a:t>Summary of Data Collected</a:t>
                      </a: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latin typeface="Times New Roman"/>
                          <a:ea typeface="Times New Roman"/>
                        </a:rPr>
                        <a:t>Use of Results</a:t>
                      </a: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latin typeface="Times New Roman"/>
                          <a:ea typeface="Times New Roman"/>
                        </a:rPr>
                        <a:t>Timeline for Program Modification </a:t>
                      </a: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0592">
                <a:tc>
                  <a:txBody>
                    <a:bodyPr/>
                    <a:lstStyle/>
                    <a:p>
                      <a:pPr marL="0" marR="0" algn="ctr">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tabLst>
                          <a:tab pos="1943100" algn="l"/>
                          <a:tab pos="4114800" algn="l"/>
                          <a:tab pos="5257800" algn="l"/>
                          <a:tab pos="8572500" algn="l"/>
                        </a:tabLs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152">
                <a:tc>
                  <a:txBody>
                    <a:bodyPr/>
                    <a:lstStyle/>
                    <a:p>
                      <a:pPr marL="0" marR="0" algn="ctr">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371600" algn="l"/>
                          <a:tab pos="4114800" algn="l"/>
                          <a:tab pos="5257800" algn="l"/>
                          <a:tab pos="8572500" algn="l"/>
                        </a:tabLs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79">
                <a:tc>
                  <a:txBody>
                    <a:bodyPr/>
                    <a:lstStyle/>
                    <a:p>
                      <a:pPr marL="0" marR="0" algn="ctr">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371600" algn="l"/>
                          <a:tab pos="4114800" algn="l"/>
                          <a:tab pos="5257800" algn="l"/>
                          <a:tab pos="8572500" algn="l"/>
                        </a:tabLs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79">
                <a:tc>
                  <a:txBody>
                    <a:bodyPr/>
                    <a:lstStyle/>
                    <a:p>
                      <a:pPr marL="0" marR="0" algn="ctr">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371600" algn="l"/>
                          <a:tab pos="4114800" algn="l"/>
                          <a:tab pos="5257800" algn="l"/>
                          <a:tab pos="8572500" algn="l"/>
                        </a:tabLs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807">
                <a:tc>
                  <a:txBody>
                    <a:bodyPr/>
                    <a:lstStyle/>
                    <a:p>
                      <a:pPr marL="0" marR="0" algn="ctr">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371600" algn="l"/>
                          <a:tab pos="4114800" algn="l"/>
                          <a:tab pos="5257800" algn="l"/>
                          <a:tab pos="8572500" algn="l"/>
                        </a:tabLs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endParaRPr>
                    </a:p>
                  </a:txBody>
                  <a:tcPr marL="62639" marR="62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85" name="Rectangle 1"/>
          <p:cNvSpPr>
            <a:spLocks noChangeArrowheads="1"/>
          </p:cNvSpPr>
          <p:nvPr/>
        </p:nvSpPr>
        <p:spPr bwMode="auto">
          <a:xfrm>
            <a:off x="457200" y="304800"/>
            <a:ext cx="7239000" cy="1846263"/>
          </a:xfrm>
          <a:prstGeom prst="rect">
            <a:avLst/>
          </a:prstGeom>
          <a:noFill/>
          <a:ln w="9525">
            <a:noFill/>
            <a:miter lim="800000"/>
            <a:headEnd/>
            <a:tailEnd/>
          </a:ln>
        </p:spPr>
        <p:txBody>
          <a:bodyPr anchor="ctr">
            <a:spAutoFit/>
          </a:bodyPr>
          <a:lstStyle/>
          <a:p>
            <a:pPr eaLnBrk="0" hangingPunct="0">
              <a:tabLst>
                <a:tab pos="1371600" algn="l"/>
                <a:tab pos="4114800" algn="l"/>
                <a:tab pos="5257800" algn="l"/>
                <a:tab pos="8572500" algn="l"/>
              </a:tabLst>
            </a:pPr>
            <a:r>
              <a:rPr lang="en-US" sz="1200" b="1">
                <a:cs typeface="Times New Roman" pitchFamily="18" charset="0"/>
              </a:rPr>
              <a:t>DE ANZA COLLEGE</a:t>
            </a:r>
            <a:endParaRPr lang="en-US" sz="900"/>
          </a:p>
          <a:p>
            <a:pPr eaLnBrk="0" hangingPunct="0">
              <a:tabLst>
                <a:tab pos="1371600" algn="l"/>
                <a:tab pos="4114800" algn="l"/>
                <a:tab pos="5257800" algn="l"/>
                <a:tab pos="8572500" algn="l"/>
              </a:tabLst>
            </a:pPr>
            <a:r>
              <a:rPr lang="en-US" sz="1200" b="1">
                <a:cs typeface="Times New Roman" pitchFamily="18" charset="0"/>
              </a:rPr>
              <a:t>Student Learning Outcomes (SLOs) Assessment Report</a:t>
            </a:r>
            <a:endParaRPr lang="en-US" sz="900"/>
          </a:p>
          <a:p>
            <a:pPr eaLnBrk="0" hangingPunct="0">
              <a:tabLst>
                <a:tab pos="1371600" algn="l"/>
                <a:tab pos="4114800" algn="l"/>
                <a:tab pos="5257800" algn="l"/>
                <a:tab pos="8572500" algn="l"/>
              </a:tabLst>
            </a:pPr>
            <a:r>
              <a:rPr lang="en-US" sz="1200" b="1">
                <a:cs typeface="Times New Roman" pitchFamily="18" charset="0"/>
              </a:rPr>
              <a:t>Program Assessment</a:t>
            </a:r>
            <a:endParaRPr lang="en-US" sz="900"/>
          </a:p>
          <a:p>
            <a:pPr eaLnBrk="0" hangingPunct="0">
              <a:tabLst>
                <a:tab pos="1371600" algn="l"/>
                <a:tab pos="4114800" algn="l"/>
                <a:tab pos="5257800" algn="l"/>
                <a:tab pos="8572500" algn="l"/>
              </a:tabLst>
            </a:pPr>
            <a:r>
              <a:rPr lang="en-US" sz="1200" b="1">
                <a:cs typeface="Times New Roman" pitchFamily="18" charset="0"/>
              </a:rPr>
              <a:t>Program Name:  </a:t>
            </a:r>
            <a:endParaRPr lang="en-US" sz="900"/>
          </a:p>
          <a:p>
            <a:pPr eaLnBrk="0" hangingPunct="0">
              <a:tabLst>
                <a:tab pos="1371600" algn="l"/>
                <a:tab pos="4114800" algn="l"/>
                <a:tab pos="5257800" algn="l"/>
                <a:tab pos="8572500" algn="l"/>
              </a:tabLst>
            </a:pPr>
            <a:r>
              <a:rPr lang="en-US" sz="1200" b="1">
                <a:cs typeface="Times New Roman" pitchFamily="18" charset="0"/>
              </a:rPr>
              <a:t>Division (if applicable):  	</a:t>
            </a:r>
            <a:endParaRPr lang="en-US" sz="900"/>
          </a:p>
          <a:p>
            <a:pPr eaLnBrk="0" hangingPunct="0">
              <a:tabLst>
                <a:tab pos="1371600" algn="l"/>
                <a:tab pos="4114800" algn="l"/>
                <a:tab pos="5257800" algn="l"/>
                <a:tab pos="8572500" algn="l"/>
              </a:tabLst>
            </a:pPr>
            <a:r>
              <a:rPr lang="en-US" sz="1200" b="1">
                <a:cs typeface="Times New Roman" pitchFamily="18" charset="0"/>
              </a:rPr>
              <a:t>Program Contact Person: ___________________________________      Phone: _______________</a:t>
            </a:r>
            <a:endParaRPr lang="en-US" sz="900"/>
          </a:p>
          <a:p>
            <a:pPr eaLnBrk="0" hangingPunct="0">
              <a:tabLst>
                <a:tab pos="1371600" algn="l"/>
                <a:tab pos="4114800" algn="l"/>
                <a:tab pos="5257800" algn="l"/>
                <a:tab pos="8572500" algn="l"/>
              </a:tabLst>
            </a:pPr>
            <a:r>
              <a:rPr lang="en-US" sz="1200" b="1">
                <a:cs typeface="Times New Roman" pitchFamily="18" charset="0"/>
              </a:rPr>
              <a:t>Date:   </a:t>
            </a:r>
            <a:endParaRPr lang="en-US" sz="900"/>
          </a:p>
          <a:p>
            <a:pPr eaLnBrk="0" hangingPunct="0">
              <a:tabLst>
                <a:tab pos="1371600" algn="l"/>
                <a:tab pos="4114800" algn="l"/>
                <a:tab pos="5257800" algn="l"/>
                <a:tab pos="8572500" algn="l"/>
              </a:tabLst>
            </a:pPr>
            <a:r>
              <a:rPr lang="en-US" sz="1200" b="1">
                <a:cs typeface="Times New Roman" pitchFamily="18" charset="0"/>
              </a:rPr>
              <a:t>Attach additional pages as necessary.</a:t>
            </a:r>
            <a:endParaRPr lang="en-US" sz="900"/>
          </a:p>
          <a:p>
            <a:pPr eaLnBrk="0" hangingPunct="0">
              <a:tabLst>
                <a:tab pos="1371600" algn="l"/>
                <a:tab pos="4114800" algn="l"/>
                <a:tab pos="5257800" algn="l"/>
                <a:tab pos="8572500" algn="l"/>
              </a:tabLst>
            </a:pPr>
            <a:endParaRPr lang="en-US"/>
          </a:p>
        </p:txBody>
      </p:sp>
      <p:sp>
        <p:nvSpPr>
          <p:cNvPr id="4" name="Slide Number Placeholder 3"/>
          <p:cNvSpPr>
            <a:spLocks noGrp="1"/>
          </p:cNvSpPr>
          <p:nvPr>
            <p:ph type="sldNum" sz="quarter" idx="12"/>
          </p:nvPr>
        </p:nvSpPr>
        <p:spPr/>
        <p:txBody>
          <a:bodyPr/>
          <a:lstStyle/>
          <a:p>
            <a:pPr>
              <a:defRPr/>
            </a:pPr>
            <a:fld id="{3E11DF2C-85AC-469A-A9B1-8176BB8D1956}"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609600"/>
            <a:ext cx="7772400" cy="1470025"/>
          </a:xfrm>
        </p:spPr>
        <p:txBody>
          <a:bodyPr/>
          <a:lstStyle/>
          <a:p>
            <a:r>
              <a:rPr lang="en-US" b="1" smtClean="0"/>
              <a:t>Assessment</a:t>
            </a:r>
          </a:p>
        </p:txBody>
      </p:sp>
      <p:sp>
        <p:nvSpPr>
          <p:cNvPr id="19459" name="Subtitle 2"/>
          <p:cNvSpPr>
            <a:spLocks noGrp="1"/>
          </p:cNvSpPr>
          <p:nvPr>
            <p:ph type="subTitle" idx="1"/>
          </p:nvPr>
        </p:nvSpPr>
        <p:spPr>
          <a:xfrm>
            <a:off x="1295400" y="1981200"/>
            <a:ext cx="6400800" cy="609600"/>
          </a:xfrm>
        </p:spPr>
        <p:txBody>
          <a:bodyPr/>
          <a:lstStyle/>
          <a:p>
            <a:r>
              <a:rPr lang="en-US" b="1" smtClean="0">
                <a:solidFill>
                  <a:schemeClr val="tx1"/>
                </a:solidFill>
              </a:rPr>
              <a:t>Step Two</a:t>
            </a:r>
          </a:p>
        </p:txBody>
      </p:sp>
      <p:sp>
        <p:nvSpPr>
          <p:cNvPr id="19460" name="TextBox 3"/>
          <p:cNvSpPr txBox="1">
            <a:spLocks noChangeArrowheads="1"/>
          </p:cNvSpPr>
          <p:nvPr/>
        </p:nvSpPr>
        <p:spPr bwMode="auto">
          <a:xfrm>
            <a:off x="1295400" y="3276600"/>
            <a:ext cx="6705600" cy="584200"/>
          </a:xfrm>
          <a:prstGeom prst="rect">
            <a:avLst/>
          </a:prstGeom>
          <a:noFill/>
          <a:ln w="9525">
            <a:noFill/>
            <a:miter lim="800000"/>
            <a:headEnd/>
            <a:tailEnd/>
          </a:ln>
        </p:spPr>
        <p:txBody>
          <a:bodyPr>
            <a:spAutoFit/>
          </a:bodyPr>
          <a:lstStyle/>
          <a:p>
            <a:pPr algn="ctr"/>
            <a:r>
              <a:rPr lang="en-US" sz="3200"/>
              <a:t>Choosing Assessment Tools</a:t>
            </a:r>
          </a:p>
        </p:txBody>
      </p:sp>
      <p:sp>
        <p:nvSpPr>
          <p:cNvPr id="5" name="Slide Number Placeholder 4"/>
          <p:cNvSpPr>
            <a:spLocks noGrp="1"/>
          </p:cNvSpPr>
          <p:nvPr>
            <p:ph type="sldNum" sz="quarter" idx="12"/>
          </p:nvPr>
        </p:nvSpPr>
        <p:spPr/>
        <p:txBody>
          <a:bodyPr/>
          <a:lstStyle/>
          <a:p>
            <a:pPr>
              <a:defRPr/>
            </a:pPr>
            <a:fld id="{A1689416-865D-49B8-83FF-D4B876470B82}"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Assessment Methods</a:t>
            </a:r>
          </a:p>
        </p:txBody>
      </p:sp>
      <p:sp>
        <p:nvSpPr>
          <p:cNvPr id="4" name="TextBox 3"/>
          <p:cNvSpPr txBox="1"/>
          <p:nvPr/>
        </p:nvSpPr>
        <p:spPr>
          <a:xfrm>
            <a:off x="1143000" y="1295400"/>
            <a:ext cx="6400800" cy="3354388"/>
          </a:xfrm>
          <a:prstGeom prst="rect">
            <a:avLst/>
          </a:prstGeom>
          <a:noFill/>
        </p:spPr>
        <p:txBody>
          <a:bodyPr>
            <a:spAutoFit/>
          </a:bodyPr>
          <a:lstStyle/>
          <a:p>
            <a:pPr>
              <a:buFont typeface="Arial" pitchFamily="34" charset="0"/>
              <a:buChar char="•"/>
              <a:defRPr/>
            </a:pPr>
            <a:r>
              <a:rPr lang="en-US" sz="3200" dirty="0">
                <a:latin typeface="+mn-lt"/>
              </a:rPr>
              <a:t> Licensing or certification</a:t>
            </a:r>
            <a:br>
              <a:rPr lang="en-US" sz="3200" dirty="0">
                <a:latin typeface="+mn-lt"/>
              </a:rPr>
            </a:br>
            <a:r>
              <a:rPr lang="en-US" dirty="0">
                <a:hlinkClick r:id="rId3"/>
              </a:rPr>
              <a:t>http://www.surveymonkey.com/MySurvey_Responses.aspx?sm=a%2b1ZCwdxxnIECGAHefKdMBFylZHo33wtJuI7qa3lAaA%3d</a:t>
            </a:r>
            <a:endParaRPr lang="en-US" dirty="0"/>
          </a:p>
          <a:p>
            <a:pPr>
              <a:defRPr/>
            </a:pPr>
            <a:endParaRPr lang="en-US" dirty="0">
              <a:latin typeface="+mn-lt"/>
            </a:endParaRPr>
          </a:p>
          <a:p>
            <a:pPr>
              <a:defRPr/>
            </a:pPr>
            <a:r>
              <a:rPr lang="en-US" dirty="0"/>
              <a:t>Program level SLO for Pro/ENGINEER, Computer Aided design- Mechanical, and CDI A.S.:</a:t>
            </a:r>
          </a:p>
          <a:p>
            <a:pPr>
              <a:defRPr/>
            </a:pPr>
            <a:r>
              <a:rPr lang="en-US" dirty="0"/>
              <a:t>Employer Satisfaction: Prospective employer will be satisfied with the technical expertise of the CDI graduate as it relates to the students capacity to use CAD tools …</a:t>
            </a:r>
          </a:p>
          <a:p>
            <a:pPr>
              <a:defRPr/>
            </a:pPr>
            <a:endParaRPr lang="en-US" dirty="0">
              <a:latin typeface="+mn-lt"/>
            </a:endParaRPr>
          </a:p>
        </p:txBody>
      </p:sp>
      <p:sp>
        <p:nvSpPr>
          <p:cNvPr id="5" name="TextBox 4"/>
          <p:cNvSpPr txBox="1"/>
          <p:nvPr/>
        </p:nvSpPr>
        <p:spPr>
          <a:xfrm>
            <a:off x="1066800" y="5105400"/>
            <a:ext cx="6400800" cy="862013"/>
          </a:xfrm>
          <a:prstGeom prst="rect">
            <a:avLst/>
          </a:prstGeom>
          <a:noFill/>
        </p:spPr>
        <p:txBody>
          <a:bodyPr>
            <a:spAutoFit/>
          </a:bodyPr>
          <a:lstStyle/>
          <a:p>
            <a:pPr marL="0" lvl="2">
              <a:buFont typeface="Arial" pitchFamily="34" charset="0"/>
              <a:buChar char="•"/>
              <a:defRPr/>
            </a:pPr>
            <a:r>
              <a:rPr lang="en-US" sz="3200" dirty="0">
                <a:latin typeface="+mn-lt"/>
              </a:rPr>
              <a:t> Portfolio (ePortfolio)</a:t>
            </a:r>
            <a:r>
              <a:rPr lang="en-US" dirty="0">
                <a:hlinkClick r:id="rId4"/>
              </a:rPr>
              <a:t> http://academic.regis.edu/LAAP/eportfolio/basics_types.htm</a:t>
            </a:r>
            <a:endParaRPr lang="en-US" dirty="0">
              <a:latin typeface="+mn-lt"/>
            </a:endParaRPr>
          </a:p>
        </p:txBody>
      </p:sp>
      <p:sp>
        <p:nvSpPr>
          <p:cNvPr id="6" name="Slide Number Placeholder 5"/>
          <p:cNvSpPr>
            <a:spLocks noGrp="1"/>
          </p:cNvSpPr>
          <p:nvPr>
            <p:ph type="sldNum" sz="quarter" idx="12"/>
          </p:nvPr>
        </p:nvSpPr>
        <p:spPr/>
        <p:txBody>
          <a:bodyPr/>
          <a:lstStyle/>
          <a:p>
            <a:pPr>
              <a:defRPr/>
            </a:pPr>
            <a:fld id="{9C8795EA-F1E2-4B1A-ACA4-C07B45155B85}" type="slidenum">
              <a:rPr lang="en-US" smtClean="0"/>
              <a:pPr>
                <a:defRPr/>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Assessment Methods (cont’d)</a:t>
            </a:r>
          </a:p>
        </p:txBody>
      </p:sp>
      <p:sp>
        <p:nvSpPr>
          <p:cNvPr id="6" name="TextBox 5"/>
          <p:cNvSpPr txBox="1"/>
          <p:nvPr/>
        </p:nvSpPr>
        <p:spPr>
          <a:xfrm>
            <a:off x="1219200" y="1778000"/>
            <a:ext cx="6400800" cy="584200"/>
          </a:xfrm>
          <a:prstGeom prst="rect">
            <a:avLst/>
          </a:prstGeom>
          <a:noFill/>
        </p:spPr>
        <p:txBody>
          <a:bodyPr>
            <a:spAutoFit/>
          </a:bodyPr>
          <a:lstStyle/>
          <a:p>
            <a:pPr marL="0" lvl="2">
              <a:buFont typeface="Arial" pitchFamily="34" charset="0"/>
              <a:buChar char="•"/>
              <a:defRPr/>
            </a:pPr>
            <a:r>
              <a:rPr lang="en-US" sz="3200" dirty="0">
                <a:latin typeface="+mn-lt"/>
              </a:rPr>
              <a:t> Focus Groups</a:t>
            </a:r>
          </a:p>
        </p:txBody>
      </p:sp>
      <p:sp>
        <p:nvSpPr>
          <p:cNvPr id="7" name="TextBox 6"/>
          <p:cNvSpPr txBox="1"/>
          <p:nvPr/>
        </p:nvSpPr>
        <p:spPr>
          <a:xfrm>
            <a:off x="1219200" y="2743200"/>
            <a:ext cx="6400800" cy="1570038"/>
          </a:xfrm>
          <a:prstGeom prst="rect">
            <a:avLst/>
          </a:prstGeom>
          <a:noFill/>
        </p:spPr>
        <p:txBody>
          <a:bodyPr>
            <a:spAutoFit/>
          </a:bodyPr>
          <a:lstStyle/>
          <a:p>
            <a:pPr>
              <a:buFont typeface="Arial" pitchFamily="34" charset="0"/>
              <a:buChar char="•"/>
              <a:defRPr/>
            </a:pPr>
            <a:r>
              <a:rPr lang="en-US" sz="3200" dirty="0">
                <a:latin typeface="+mn-lt"/>
              </a:rPr>
              <a:t>Surveys</a:t>
            </a:r>
          </a:p>
          <a:p>
            <a:pPr lvl="1">
              <a:buFont typeface="Wingdings" pitchFamily="2" charset="2"/>
              <a:buChar char="ü"/>
              <a:defRPr/>
            </a:pPr>
            <a:r>
              <a:rPr lang="en-US" sz="3200" dirty="0">
                <a:latin typeface="+mn-lt"/>
              </a:rPr>
              <a:t>Student entrance and/or exit</a:t>
            </a:r>
          </a:p>
          <a:p>
            <a:pPr lvl="1">
              <a:buFont typeface="Wingdings" pitchFamily="2" charset="2"/>
              <a:buChar char="ü"/>
              <a:defRPr/>
            </a:pPr>
            <a:r>
              <a:rPr lang="en-US" sz="3200" dirty="0">
                <a:latin typeface="+mn-lt"/>
              </a:rPr>
              <a:t>Potential employers</a:t>
            </a:r>
          </a:p>
        </p:txBody>
      </p:sp>
      <p:sp>
        <p:nvSpPr>
          <p:cNvPr id="8" name="TextBox 7"/>
          <p:cNvSpPr txBox="1"/>
          <p:nvPr/>
        </p:nvSpPr>
        <p:spPr>
          <a:xfrm>
            <a:off x="1066800" y="4419600"/>
            <a:ext cx="6400800" cy="584200"/>
          </a:xfrm>
          <a:prstGeom prst="rect">
            <a:avLst/>
          </a:prstGeom>
          <a:noFill/>
        </p:spPr>
        <p:txBody>
          <a:bodyPr>
            <a:spAutoFit/>
          </a:bodyPr>
          <a:lstStyle/>
          <a:p>
            <a:pPr marL="0" lvl="2">
              <a:buFont typeface="Arial" pitchFamily="34" charset="0"/>
              <a:buChar char="•"/>
              <a:defRPr/>
            </a:pPr>
            <a:r>
              <a:rPr lang="en-US" sz="3200" dirty="0">
                <a:latin typeface="+mn-lt"/>
              </a:rPr>
              <a:t> Entrance/Exit Student Tests</a:t>
            </a:r>
          </a:p>
        </p:txBody>
      </p:sp>
      <p:sp>
        <p:nvSpPr>
          <p:cNvPr id="9" name="TextBox 8"/>
          <p:cNvSpPr txBox="1"/>
          <p:nvPr/>
        </p:nvSpPr>
        <p:spPr>
          <a:xfrm>
            <a:off x="1143000" y="5486400"/>
            <a:ext cx="6400800" cy="584200"/>
          </a:xfrm>
          <a:prstGeom prst="rect">
            <a:avLst/>
          </a:prstGeom>
          <a:noFill/>
        </p:spPr>
        <p:txBody>
          <a:bodyPr>
            <a:spAutoFit/>
          </a:bodyPr>
          <a:lstStyle/>
          <a:p>
            <a:pPr>
              <a:buFont typeface="Arial" pitchFamily="34" charset="0"/>
              <a:buChar char="•"/>
              <a:defRPr/>
            </a:pPr>
            <a:r>
              <a:rPr lang="en-US" sz="3200" dirty="0">
                <a:latin typeface="+mn-lt"/>
              </a:rPr>
              <a:t> Imbedded course assessments</a:t>
            </a:r>
          </a:p>
        </p:txBody>
      </p:sp>
      <p:sp>
        <p:nvSpPr>
          <p:cNvPr id="10" name="Slide Number Placeholder 9"/>
          <p:cNvSpPr>
            <a:spLocks noGrp="1"/>
          </p:cNvSpPr>
          <p:nvPr>
            <p:ph type="sldNum" sz="quarter" idx="12"/>
          </p:nvPr>
        </p:nvSpPr>
        <p:spPr/>
        <p:txBody>
          <a:bodyPr/>
          <a:lstStyle/>
          <a:p>
            <a:pPr>
              <a:defRPr/>
            </a:pPr>
            <a:fld id="{C140BC06-6A13-4BB9-A9A5-7E73DA355625}"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2000"/>
                                        <p:tgtEl>
                                          <p:spTgt spid="7">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20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20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685800" y="1905000"/>
            <a:ext cx="7772400" cy="1470025"/>
          </a:xfrm>
        </p:spPr>
        <p:txBody>
          <a:bodyPr/>
          <a:lstStyle/>
          <a:p>
            <a:r>
              <a:rPr lang="en-US" b="1" smtClean="0"/>
              <a:t>The Timeline for PLO Assessment</a:t>
            </a:r>
          </a:p>
        </p:txBody>
      </p:sp>
      <p:sp>
        <p:nvSpPr>
          <p:cNvPr id="3" name="Slide Number Placeholder 2"/>
          <p:cNvSpPr>
            <a:spLocks noGrp="1"/>
          </p:cNvSpPr>
          <p:nvPr>
            <p:ph type="sldNum" sz="quarter" idx="12"/>
          </p:nvPr>
        </p:nvSpPr>
        <p:spPr/>
        <p:txBody>
          <a:bodyPr/>
          <a:lstStyle/>
          <a:p>
            <a:pPr>
              <a:defRPr/>
            </a:pPr>
            <a:fld id="{64810057-0516-4F2A-A95A-CCAC81F29F95}"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828800"/>
          <a:ext cx="7467602" cy="4495800"/>
        </p:xfrm>
        <a:graphic>
          <a:graphicData uri="http://schemas.openxmlformats.org/drawingml/2006/table">
            <a:tbl>
              <a:tblPr/>
              <a:tblGrid>
                <a:gridCol w="76200"/>
                <a:gridCol w="2444952"/>
                <a:gridCol w="988850"/>
                <a:gridCol w="989400"/>
                <a:gridCol w="989400"/>
                <a:gridCol w="989400"/>
                <a:gridCol w="989400"/>
              </a:tblGrid>
              <a:tr h="356504">
                <a:tc gridSpan="2">
                  <a:txBody>
                    <a:bodyPr/>
                    <a:lstStyle/>
                    <a:p>
                      <a:pPr marL="0" marR="0" algn="ctr">
                        <a:spcBef>
                          <a:spcPts val="0"/>
                        </a:spcBef>
                        <a:spcAft>
                          <a:spcPts val="0"/>
                        </a:spcAft>
                      </a:pPr>
                      <a:r>
                        <a:rPr lang="en-US" sz="1800" b="1" dirty="0">
                          <a:latin typeface="Times New Roman"/>
                          <a:ea typeface="Times New Roman"/>
                        </a:rPr>
                        <a:t>Program Outcomes</a:t>
                      </a:r>
                      <a:endParaRPr lang="en-US" sz="18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a:txBody>
                    <a:bodyPr/>
                    <a:lstStyle/>
                    <a:p>
                      <a:pPr marL="0" marR="0" algn="ctr">
                        <a:spcBef>
                          <a:spcPts val="0"/>
                        </a:spcBef>
                        <a:spcAft>
                          <a:spcPts val="0"/>
                        </a:spcAft>
                      </a:pPr>
                      <a:r>
                        <a:rPr lang="en-US" sz="1800" b="1" dirty="0">
                          <a:latin typeface="Times New Roman"/>
                          <a:ea typeface="Times New Roman"/>
                        </a:rPr>
                        <a:t>2010-11</a:t>
                      </a:r>
                      <a:endParaRPr lang="en-US" sz="18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800" b="1" dirty="0">
                          <a:latin typeface="Times New Roman"/>
                          <a:ea typeface="Times New Roman"/>
                        </a:rPr>
                        <a:t>2011-12</a:t>
                      </a:r>
                      <a:endParaRPr lang="en-US" sz="18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800" b="1" dirty="0">
                          <a:latin typeface="Times New Roman"/>
                          <a:ea typeface="Times New Roman"/>
                        </a:rPr>
                        <a:t>2012-13</a:t>
                      </a:r>
                      <a:endParaRPr lang="en-US" sz="18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800" b="1" dirty="0">
                          <a:latin typeface="Times New Roman"/>
                          <a:ea typeface="Times New Roman"/>
                        </a:rPr>
                        <a:t>2013-14</a:t>
                      </a:r>
                      <a:endParaRPr lang="en-US" sz="18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800" b="1" dirty="0">
                          <a:latin typeface="Times New Roman"/>
                          <a:ea typeface="Times New Roman"/>
                        </a:rPr>
                        <a:t>2014-15</a:t>
                      </a:r>
                      <a:endParaRPr lang="en-US" sz="18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787936">
                <a:tc>
                  <a:txBody>
                    <a:bodyPr/>
                    <a:lstStyle/>
                    <a:p>
                      <a:pPr marL="0" marR="0" algn="l">
                        <a:spcBef>
                          <a:spcPts val="0"/>
                        </a:spcBef>
                        <a:spcAft>
                          <a:spcPts val="0"/>
                        </a:spcAft>
                      </a:pPr>
                      <a:r>
                        <a:rPr lang="en-US" sz="900" dirty="0">
                          <a:latin typeface="Times New Roman"/>
                          <a:ea typeface="Times New Roman"/>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32425">
                <a:tc>
                  <a:txBody>
                    <a:bodyPr/>
                    <a:lstStyle/>
                    <a:p>
                      <a:pPr marL="0" marR="0" algn="l">
                        <a:spcBef>
                          <a:spcPts val="0"/>
                        </a:spcBef>
                        <a:spcAft>
                          <a:spcPts val="0"/>
                        </a:spcAft>
                      </a:pPr>
                      <a:r>
                        <a:rPr lang="en-US" sz="900" dirty="0">
                          <a:latin typeface="Times New Roman"/>
                          <a:ea typeface="Times New Roman"/>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l">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32425">
                <a:tc>
                  <a:txBody>
                    <a:bodyPr/>
                    <a:lstStyle/>
                    <a:p>
                      <a:pPr marL="0" marR="0" algn="l">
                        <a:spcBef>
                          <a:spcPts val="0"/>
                        </a:spcBef>
                        <a:spcAft>
                          <a:spcPts val="0"/>
                        </a:spcAft>
                      </a:pPr>
                      <a:r>
                        <a:rPr lang="en-US" sz="900" dirty="0">
                          <a:latin typeface="Times New Roman"/>
                          <a:ea typeface="Times New Roman"/>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l">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35352">
                <a:tc>
                  <a:txBody>
                    <a:bodyPr/>
                    <a:lstStyle/>
                    <a:p>
                      <a:pPr marL="0" marR="0" algn="l">
                        <a:spcBef>
                          <a:spcPts val="0"/>
                        </a:spcBef>
                        <a:spcAft>
                          <a:spcPts val="0"/>
                        </a:spcAft>
                      </a:pPr>
                      <a:r>
                        <a:rPr lang="en-US" sz="900" dirty="0">
                          <a:latin typeface="Times New Roman"/>
                          <a:ea typeface="Times New Roman"/>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l">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51158">
                <a:tc>
                  <a:txBody>
                    <a:bodyPr/>
                    <a:lstStyle/>
                    <a:p>
                      <a:pPr marL="0" marR="0" algn="l">
                        <a:spcBef>
                          <a:spcPts val="0"/>
                        </a:spcBef>
                        <a:spcAft>
                          <a:spcPts val="0"/>
                        </a:spcAft>
                      </a:pPr>
                      <a:r>
                        <a:rPr lang="en-US" sz="900" dirty="0">
                          <a:latin typeface="Times New Roman"/>
                          <a:ea typeface="Times New Roman"/>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l">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endParaRPr lang="en-US" sz="900" dirty="0">
                        <a:latin typeface="Times New Roman"/>
                        <a:ea typeface="Times New Roman"/>
                      </a:endParaRPr>
                    </a:p>
                  </a:txBody>
                  <a:tcPr marL="49035" marR="49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4091" name="Rectangle 1"/>
          <p:cNvSpPr>
            <a:spLocks noChangeArrowheads="1"/>
          </p:cNvSpPr>
          <p:nvPr/>
        </p:nvSpPr>
        <p:spPr bwMode="auto">
          <a:xfrm>
            <a:off x="0" y="0"/>
            <a:ext cx="8610600" cy="1616075"/>
          </a:xfrm>
          <a:prstGeom prst="rect">
            <a:avLst/>
          </a:prstGeom>
          <a:solidFill>
            <a:srgbClr val="D9D9D9"/>
          </a:solidFill>
          <a:ln w="9525">
            <a:noFill/>
            <a:miter lim="800000"/>
            <a:headEnd/>
            <a:tailEnd/>
          </a:ln>
        </p:spPr>
        <p:txBody>
          <a:bodyPr anchor="ctr">
            <a:spAutoFit/>
          </a:bodyPr>
          <a:lstStyle/>
          <a:p>
            <a:pPr eaLnBrk="0" hangingPunct="0"/>
            <a:r>
              <a:rPr lang="en-US">
                <a:cs typeface="Times New Roman" pitchFamily="18" charset="0"/>
              </a:rPr>
              <a:t>Instructions:  </a:t>
            </a:r>
            <a:r>
              <a:rPr lang="en-US" sz="1200">
                <a:cs typeface="Times New Roman" pitchFamily="18" charset="0"/>
              </a:rPr>
              <a:t>For your program, indicate the primary course(s) in which your students demonstrate the program outcomes and in which year you will collect course assessment data.  Data analysis occurs the year following data collection.  During a five-year period, it is assumed that all outcomes will have been assessed.  Accreditation requirements for specific programs may need to be coordinated in a different cycle.</a:t>
            </a:r>
            <a:endParaRPr lang="en-US" sz="900"/>
          </a:p>
          <a:p>
            <a:pPr eaLnBrk="0" hangingPunct="0"/>
            <a:r>
              <a:rPr lang="en-US">
                <a:cs typeface="Times New Roman" pitchFamily="18" charset="0"/>
              </a:rPr>
              <a:t>Outcomes Assessment Plan</a:t>
            </a:r>
            <a:endParaRPr lang="en-US" sz="900"/>
          </a:p>
          <a:p>
            <a:pPr eaLnBrk="0" hangingPunct="0"/>
            <a:r>
              <a:rPr lang="en-US" sz="900">
                <a:cs typeface="Times New Roman" pitchFamily="18" charset="0"/>
              </a:rPr>
              <a:t>2010</a:t>
            </a:r>
            <a:endParaRPr lang="en-US" sz="900"/>
          </a:p>
          <a:p>
            <a:pPr eaLnBrk="0" hangingPunct="0"/>
            <a:endParaRPr lang="en-US"/>
          </a:p>
        </p:txBody>
      </p:sp>
      <p:sp>
        <p:nvSpPr>
          <p:cNvPr id="4" name="Slide Number Placeholder 3"/>
          <p:cNvSpPr>
            <a:spLocks noGrp="1"/>
          </p:cNvSpPr>
          <p:nvPr>
            <p:ph type="sldNum" sz="quarter" idx="12"/>
          </p:nvPr>
        </p:nvSpPr>
        <p:spPr/>
        <p:txBody>
          <a:bodyPr/>
          <a:lstStyle/>
          <a:p>
            <a:pPr>
              <a:defRPr/>
            </a:pPr>
            <a:fld id="{0E2B5CBF-FFD2-4449-8D95-C76F9BD5FE6F}"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295400"/>
            <a:ext cx="8229600" cy="762000"/>
          </a:xfrm>
        </p:spPr>
        <p:txBody>
          <a:bodyPr>
            <a:normAutofit fontScale="85000" lnSpcReduction="20000"/>
          </a:bodyPr>
          <a:lstStyle/>
          <a:p>
            <a:r>
              <a:rPr lang="en-US" dirty="0" smtClean="0"/>
              <a:t>Workshop on Assessing Program Learning Outcome: repeat in January </a:t>
            </a:r>
            <a:endParaRPr lang="en-US" dirty="0"/>
          </a:p>
        </p:txBody>
      </p:sp>
      <p:sp>
        <p:nvSpPr>
          <p:cNvPr id="4" name="Slide Number Placeholder 3"/>
          <p:cNvSpPr>
            <a:spLocks noGrp="1"/>
          </p:cNvSpPr>
          <p:nvPr>
            <p:ph type="sldNum" sz="quarter" idx="12"/>
          </p:nvPr>
        </p:nvSpPr>
        <p:spPr/>
        <p:txBody>
          <a:bodyPr/>
          <a:lstStyle/>
          <a:p>
            <a:fld id="{1AD6129B-9BBE-41D3-9F9D-64ECA7E69726}" type="slidenum">
              <a:rPr lang="en-US" smtClean="0"/>
              <a:pPr/>
              <a:t>16</a:t>
            </a:fld>
            <a:endParaRPr lang="en-US"/>
          </a:p>
        </p:txBody>
      </p:sp>
      <p:sp>
        <p:nvSpPr>
          <p:cNvPr id="5" name="Content Placeholder 2"/>
          <p:cNvSpPr txBox="1">
            <a:spLocks/>
          </p:cNvSpPr>
          <p:nvPr/>
        </p:nvSpPr>
        <p:spPr>
          <a:xfrm>
            <a:off x="457200" y="2133600"/>
            <a:ext cx="8229600" cy="1828800"/>
          </a:xfrm>
          <a:prstGeom prst="rect">
            <a:avLst/>
          </a:prstGeom>
        </p:spPr>
        <p:txBody>
          <a:bodyPr vert="horz" lIns="91440" tIns="45720" rIns="91440" bIns="45720" rtlCol="0">
            <a:noAutofit/>
          </a:bodyPr>
          <a:lstStyle/>
          <a:p>
            <a:pPr marL="342900" indent="-342900">
              <a:spcBef>
                <a:spcPct val="20000"/>
              </a:spcBef>
              <a:buFont typeface="Arial" pitchFamily="34" charset="0"/>
              <a:buChar char="•"/>
            </a:pPr>
            <a:r>
              <a:rPr lang="en-US" sz="2700" dirty="0" err="1" smtClean="0"/>
              <a:t>Toño</a:t>
            </a:r>
            <a:r>
              <a:rPr lang="en-US" sz="2700" dirty="0" smtClean="0"/>
              <a:t> and Mary look forward to assisting at Division and Department Meetings:</a:t>
            </a:r>
          </a:p>
          <a:p>
            <a:pPr marL="342900" indent="512763">
              <a:spcBef>
                <a:spcPct val="20000"/>
              </a:spcBef>
            </a:pPr>
            <a:r>
              <a:rPr lang="en-US" sz="2700" dirty="0" smtClean="0">
                <a:hlinkClick r:id="rId3"/>
              </a:rPr>
              <a:t>PapeMary@DeAnza.edu</a:t>
            </a:r>
            <a:endParaRPr lang="en-US" sz="2700" dirty="0" smtClean="0"/>
          </a:p>
          <a:p>
            <a:pPr marL="342900" indent="512763">
              <a:spcBef>
                <a:spcPct val="20000"/>
              </a:spcBef>
            </a:pPr>
            <a:r>
              <a:rPr lang="en-US" sz="2800" dirty="0" smtClean="0">
                <a:hlinkClick r:id="rId4"/>
              </a:rPr>
              <a:t>RamirezTono</a:t>
            </a:r>
            <a:r>
              <a:rPr lang="en-US" sz="2700" dirty="0" smtClean="0">
                <a:hlinkClick r:id="rId4"/>
              </a:rPr>
              <a:t>@DeAnza.edu</a:t>
            </a:r>
            <a:endParaRPr lang="en-US" sz="2700" dirty="0" smtClean="0"/>
          </a:p>
          <a:p>
            <a:pPr marL="342900" indent="512763">
              <a:spcBef>
                <a:spcPct val="20000"/>
              </a:spcBef>
            </a:pPr>
            <a:endParaRPr lang="en-US" sz="2700" dirty="0" smtClean="0"/>
          </a:p>
          <a:p>
            <a:pPr marL="342900" indent="512763">
              <a:spcBef>
                <a:spcPct val="20000"/>
              </a:spcBef>
            </a:pPr>
            <a:endParaRPr lang="en-US" sz="2700" dirty="0" smtClean="0"/>
          </a:p>
          <a:p>
            <a:pPr marL="342900" indent="-342900">
              <a:spcBef>
                <a:spcPct val="20000"/>
              </a:spcBef>
              <a:buFont typeface="Arial" pitchFamily="34" charset="0"/>
              <a:buChar char="•"/>
            </a:pPr>
            <a:endParaRPr lang="en-US" sz="2700" dirty="0" smtClean="0"/>
          </a:p>
        </p:txBody>
      </p:sp>
      <p:sp>
        <p:nvSpPr>
          <p:cNvPr id="6" name="Content Placeholder 2"/>
          <p:cNvSpPr txBox="1">
            <a:spLocks/>
          </p:cNvSpPr>
          <p:nvPr/>
        </p:nvSpPr>
        <p:spPr>
          <a:xfrm>
            <a:off x="533400" y="5029200"/>
            <a:ext cx="8229600" cy="7620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Please share the importance of this process with your department chairs.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533400" y="4114800"/>
            <a:ext cx="8229600" cy="7620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 the works: Newsletter,</a:t>
            </a:r>
            <a:r>
              <a:rPr kumimoji="0" lang="en-US" sz="3200" b="0" i="0" u="none" strike="noStrike" kern="1200" cap="none" spc="0" normalizeH="0" noProof="0" dirty="0" smtClean="0">
                <a:ln>
                  <a:noFill/>
                </a:ln>
                <a:solidFill>
                  <a:schemeClr val="tx1"/>
                </a:solidFill>
                <a:effectLst/>
                <a:uLnTx/>
                <a:uFillTx/>
                <a:latin typeface="+mn-lt"/>
                <a:ea typeface="+mn-ea"/>
                <a:cs typeface="+mn-cs"/>
              </a:rPr>
              <a:t> new look to SLO website</a:t>
            </a:r>
            <a:r>
              <a:rPr lang="en-US" sz="3200" dirty="0" smtClean="0"/>
              <a:t>, tracking accomplishments</a:t>
            </a:r>
            <a:endParaRPr kumimoji="0" lang="en-US" sz="3200" b="0" i="0"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transition>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Recommendation</a:t>
            </a:r>
            <a:endParaRPr lang="en-US" dirty="0"/>
          </a:p>
        </p:txBody>
      </p:sp>
      <p:sp>
        <p:nvSpPr>
          <p:cNvPr id="3" name="Content Placeholder 2"/>
          <p:cNvSpPr>
            <a:spLocks noGrp="1"/>
          </p:cNvSpPr>
          <p:nvPr>
            <p:ph idx="1"/>
          </p:nvPr>
        </p:nvSpPr>
        <p:spPr/>
        <p:txBody>
          <a:bodyPr/>
          <a:lstStyle/>
          <a:p>
            <a:pPr indent="-55563">
              <a:buNone/>
            </a:pPr>
            <a:r>
              <a:rPr lang="en-US" dirty="0" smtClean="0"/>
              <a:t>…including measurable goals that can be used to influence resource allocation decisions on an annual basis …</a:t>
            </a:r>
          </a:p>
          <a:p>
            <a:pPr indent="-55563">
              <a:buNone/>
            </a:pPr>
            <a:endParaRPr lang="en-US" dirty="0"/>
          </a:p>
          <a:p>
            <a:pPr indent="-55563" algn="r">
              <a:buNone/>
            </a:pPr>
            <a:r>
              <a:rPr lang="en-US" sz="1800" dirty="0" smtClean="0">
                <a:hlinkClick r:id="rId3"/>
              </a:rPr>
              <a:t>http://www.palomar.edu/accreditation/Recommendations_2009/ACCJC%20Recommendations%20for%20March%202011%20FollowUp%20Report.pdf</a:t>
            </a:r>
            <a:endParaRPr lang="en-US" sz="1800" dirty="0"/>
          </a:p>
        </p:txBody>
      </p:sp>
      <p:sp>
        <p:nvSpPr>
          <p:cNvPr id="4" name="Slide Number Placeholder 3"/>
          <p:cNvSpPr>
            <a:spLocks noGrp="1"/>
          </p:cNvSpPr>
          <p:nvPr>
            <p:ph type="sldNum" sz="quarter" idx="12"/>
          </p:nvPr>
        </p:nvSpPr>
        <p:spPr/>
        <p:txBody>
          <a:bodyPr/>
          <a:lstStyle/>
          <a:p>
            <a:fld id="{1AD6129B-9BBE-41D3-9F9D-64ECA7E69726}"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Alignment</a:t>
            </a:r>
            <a:br>
              <a:rPr lang="en-US" dirty="0" smtClean="0"/>
            </a:br>
            <a:r>
              <a:rPr lang="en-US" sz="2667" dirty="0" smtClean="0"/>
              <a:t>By Curriculum Mapping</a:t>
            </a:r>
            <a:endParaRPr lang="en-US" sz="2667" dirty="0"/>
          </a:p>
        </p:txBody>
      </p:sp>
      <p:sp>
        <p:nvSpPr>
          <p:cNvPr id="4" name="Slide Number Placeholder 3"/>
          <p:cNvSpPr>
            <a:spLocks noGrp="1"/>
          </p:cNvSpPr>
          <p:nvPr>
            <p:ph type="sldNum" sz="quarter" idx="12"/>
          </p:nvPr>
        </p:nvSpPr>
        <p:spPr/>
        <p:txBody>
          <a:bodyPr/>
          <a:lstStyle/>
          <a:p>
            <a:pPr>
              <a:defRPr/>
            </a:pPr>
            <a:fld id="{6FACFB0E-EBB8-4C06-91C7-796F4880C620}" type="slidenum">
              <a:rPr lang="en-US" smtClean="0"/>
              <a:pPr>
                <a:defRPr/>
              </a:pPr>
              <a:t>3</a:t>
            </a:fld>
            <a:endParaRPr lang="en-US" dirty="0"/>
          </a:p>
        </p:txBody>
      </p:sp>
      <p:sp>
        <p:nvSpPr>
          <p:cNvPr id="5" name="TextBox 4"/>
          <p:cNvSpPr txBox="1"/>
          <p:nvPr/>
        </p:nvSpPr>
        <p:spPr>
          <a:xfrm>
            <a:off x="457200" y="1524000"/>
            <a:ext cx="3352800" cy="584775"/>
          </a:xfrm>
          <a:prstGeom prst="rect">
            <a:avLst/>
          </a:prstGeom>
          <a:noFill/>
        </p:spPr>
        <p:txBody>
          <a:bodyPr wrap="square" rtlCol="0">
            <a:spAutoFit/>
          </a:bodyPr>
          <a:lstStyle/>
          <a:p>
            <a:r>
              <a:rPr lang="en-US" sz="3200" dirty="0" smtClean="0"/>
              <a:t>Course Level SLOs</a:t>
            </a:r>
            <a:endParaRPr lang="en-US" sz="3200" dirty="0"/>
          </a:p>
        </p:txBody>
      </p:sp>
      <p:sp>
        <p:nvSpPr>
          <p:cNvPr id="6" name="TextBox 5"/>
          <p:cNvSpPr txBox="1"/>
          <p:nvPr/>
        </p:nvSpPr>
        <p:spPr>
          <a:xfrm>
            <a:off x="1447800" y="2209800"/>
            <a:ext cx="3962400" cy="584775"/>
          </a:xfrm>
          <a:prstGeom prst="rect">
            <a:avLst/>
          </a:prstGeom>
          <a:noFill/>
        </p:spPr>
        <p:txBody>
          <a:bodyPr wrap="square" rtlCol="0">
            <a:spAutoFit/>
          </a:bodyPr>
          <a:lstStyle/>
          <a:p>
            <a:r>
              <a:rPr lang="en-US" sz="3200" dirty="0" smtClean="0"/>
              <a:t>-&gt; Program Level SLOs</a:t>
            </a:r>
            <a:endParaRPr lang="en-US" sz="3200" dirty="0"/>
          </a:p>
        </p:txBody>
      </p:sp>
      <p:sp>
        <p:nvSpPr>
          <p:cNvPr id="7" name="TextBox 6"/>
          <p:cNvSpPr txBox="1"/>
          <p:nvPr/>
        </p:nvSpPr>
        <p:spPr>
          <a:xfrm>
            <a:off x="2286000" y="3276600"/>
            <a:ext cx="6019800" cy="1077218"/>
          </a:xfrm>
          <a:prstGeom prst="rect">
            <a:avLst/>
          </a:prstGeom>
          <a:noFill/>
        </p:spPr>
        <p:txBody>
          <a:bodyPr wrap="square" rtlCol="0">
            <a:spAutoFit/>
          </a:bodyPr>
          <a:lstStyle/>
          <a:p>
            <a:r>
              <a:rPr lang="en-US" sz="3200" dirty="0" smtClean="0"/>
              <a:t>-&gt; Institutional Core Competencies and Strategic </a:t>
            </a:r>
            <a:r>
              <a:rPr lang="en-US" sz="3200" dirty="0" smtClean="0"/>
              <a:t>Initiatives</a:t>
            </a:r>
            <a:endParaRPr lang="en-US" sz="3200" dirty="0"/>
          </a:p>
        </p:txBody>
      </p:sp>
      <p:sp>
        <p:nvSpPr>
          <p:cNvPr id="8" name="TextBox 7"/>
          <p:cNvSpPr txBox="1"/>
          <p:nvPr/>
        </p:nvSpPr>
        <p:spPr>
          <a:xfrm>
            <a:off x="3886200" y="4648200"/>
            <a:ext cx="3352800" cy="584775"/>
          </a:xfrm>
          <a:prstGeom prst="rect">
            <a:avLst/>
          </a:prstGeom>
          <a:noFill/>
        </p:spPr>
        <p:txBody>
          <a:bodyPr wrap="square" rtlCol="0">
            <a:spAutoFit/>
          </a:bodyPr>
          <a:lstStyle/>
          <a:p>
            <a:r>
              <a:rPr lang="en-US" sz="3200" dirty="0" smtClean="0"/>
              <a:t>-&gt; The Mission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Text Box 6"/>
          <p:cNvSpPr txBox="1">
            <a:spLocks noChangeArrowheads="1"/>
          </p:cNvSpPr>
          <p:nvPr/>
        </p:nvSpPr>
        <p:spPr bwMode="auto">
          <a:xfrm>
            <a:off x="2362200" y="5029200"/>
            <a:ext cx="4572000" cy="990600"/>
          </a:xfrm>
          <a:prstGeom prst="rect">
            <a:avLst/>
          </a:prstGeom>
          <a:solidFill>
            <a:srgbClr val="FFFFFF"/>
          </a:solidFill>
          <a:ln w="9525">
            <a:noFill/>
            <a:miter lim="800000"/>
            <a:headEnd/>
            <a:tailEnd/>
          </a:ln>
        </p:spPr>
        <p:txBody>
          <a:bodyPr/>
          <a:lstStyle/>
          <a:p>
            <a:pPr algn="ctr">
              <a:spcAft>
                <a:spcPts val="1000"/>
              </a:spcAft>
            </a:pPr>
            <a:r>
              <a:rPr lang="en-US" sz="4000" b="1" dirty="0">
                <a:latin typeface="Calibri" pitchFamily="34" charset="0"/>
              </a:rPr>
              <a:t>SLOACs</a:t>
            </a:r>
            <a:endParaRPr lang="en-US" sz="4000" b="1" dirty="0"/>
          </a:p>
        </p:txBody>
      </p:sp>
      <p:sp>
        <p:nvSpPr>
          <p:cNvPr id="37896" name="Text Box 8"/>
          <p:cNvSpPr txBox="1">
            <a:spLocks noChangeArrowheads="1"/>
          </p:cNvSpPr>
          <p:nvPr/>
        </p:nvSpPr>
        <p:spPr bwMode="auto">
          <a:xfrm>
            <a:off x="3962400" y="1371600"/>
            <a:ext cx="1228725" cy="676275"/>
          </a:xfrm>
          <a:prstGeom prst="rect">
            <a:avLst/>
          </a:prstGeom>
          <a:solidFill>
            <a:srgbClr val="FFFFFF"/>
          </a:solidFill>
          <a:ln w="9525">
            <a:noFill/>
            <a:miter lim="800000"/>
            <a:headEnd/>
            <a:tailEnd/>
          </a:ln>
        </p:spPr>
        <p:txBody>
          <a:bodyPr/>
          <a:lstStyle/>
          <a:p>
            <a:pPr algn="ctr">
              <a:spcAft>
                <a:spcPts val="1000"/>
              </a:spcAft>
            </a:pPr>
            <a:r>
              <a:rPr lang="en-US" b="1">
                <a:latin typeface="Calibri" pitchFamily="34" charset="0"/>
              </a:rPr>
              <a:t>Mission</a:t>
            </a:r>
          </a:p>
          <a:p>
            <a:pPr algn="ctr">
              <a:spcAft>
                <a:spcPts val="1000"/>
              </a:spcAft>
            </a:pPr>
            <a:r>
              <a:rPr lang="en-US" b="1">
                <a:latin typeface="Calibri" pitchFamily="34" charset="0"/>
              </a:rPr>
              <a:t>Statement</a:t>
            </a:r>
            <a:endParaRPr lang="en-US" b="1"/>
          </a:p>
        </p:txBody>
      </p:sp>
      <p:cxnSp>
        <p:nvCxnSpPr>
          <p:cNvPr id="37897" name="AutoShape 9"/>
          <p:cNvCxnSpPr>
            <a:cxnSpLocks noChangeShapeType="1"/>
          </p:cNvCxnSpPr>
          <p:nvPr/>
        </p:nvCxnSpPr>
        <p:spPr bwMode="auto">
          <a:xfrm flipV="1">
            <a:off x="3505200" y="2133600"/>
            <a:ext cx="2219325" cy="19050"/>
          </a:xfrm>
          <a:prstGeom prst="straightConnector1">
            <a:avLst/>
          </a:prstGeom>
          <a:noFill/>
          <a:ln w="9525">
            <a:solidFill>
              <a:srgbClr val="000000"/>
            </a:solidFill>
            <a:round/>
            <a:headEnd/>
            <a:tailEnd/>
          </a:ln>
        </p:spPr>
      </p:cxnSp>
      <p:sp>
        <p:nvSpPr>
          <p:cNvPr id="37898" name="Text Box 10"/>
          <p:cNvSpPr txBox="1">
            <a:spLocks noChangeArrowheads="1"/>
          </p:cNvSpPr>
          <p:nvPr/>
        </p:nvSpPr>
        <p:spPr bwMode="auto">
          <a:xfrm>
            <a:off x="3505200" y="2286000"/>
            <a:ext cx="2038350" cy="533400"/>
          </a:xfrm>
          <a:prstGeom prst="rect">
            <a:avLst/>
          </a:prstGeom>
          <a:solidFill>
            <a:srgbClr val="FFFFFF"/>
          </a:solidFill>
          <a:ln w="9525">
            <a:noFill/>
            <a:miter lim="800000"/>
            <a:headEnd/>
            <a:tailEnd/>
          </a:ln>
        </p:spPr>
        <p:txBody>
          <a:bodyPr/>
          <a:lstStyle/>
          <a:p>
            <a:pPr algn="ctr"/>
            <a:r>
              <a:rPr lang="en-US" dirty="0">
                <a:latin typeface="Calibri" pitchFamily="34" charset="0"/>
              </a:rPr>
              <a:t>ICCs </a:t>
            </a:r>
            <a:r>
              <a:rPr lang="en-US" dirty="0" smtClean="0">
                <a:latin typeface="Calibri" pitchFamily="34" charset="0"/>
              </a:rPr>
              <a:t>and/or</a:t>
            </a:r>
            <a:endParaRPr lang="en-US" dirty="0">
              <a:latin typeface="Calibri" pitchFamily="34" charset="0"/>
            </a:endParaRPr>
          </a:p>
          <a:p>
            <a:pPr algn="ctr"/>
            <a:r>
              <a:rPr lang="en-US" dirty="0">
                <a:latin typeface="Calibri" pitchFamily="34" charset="0"/>
              </a:rPr>
              <a:t>Strategic Initiatives</a:t>
            </a:r>
            <a:endParaRPr lang="en-US" dirty="0"/>
          </a:p>
        </p:txBody>
      </p:sp>
      <p:sp>
        <p:nvSpPr>
          <p:cNvPr id="10" name="Isosceles Triangle 9"/>
          <p:cNvSpPr/>
          <p:nvPr/>
        </p:nvSpPr>
        <p:spPr>
          <a:xfrm>
            <a:off x="2667000" y="457200"/>
            <a:ext cx="3810000" cy="28956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rapezoid 10"/>
          <p:cNvSpPr/>
          <p:nvPr/>
        </p:nvSpPr>
        <p:spPr>
          <a:xfrm>
            <a:off x="1752600" y="4953000"/>
            <a:ext cx="5867400" cy="1143000"/>
          </a:xfrm>
          <a:prstGeom prst="trapezoid">
            <a:avLst>
              <a:gd name="adj" fmla="val 5365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Slide Number Placeholder 7"/>
          <p:cNvSpPr>
            <a:spLocks noGrp="1"/>
          </p:cNvSpPr>
          <p:nvPr>
            <p:ph type="sldNum" sz="quarter" idx="12"/>
          </p:nvPr>
        </p:nvSpPr>
        <p:spPr/>
        <p:txBody>
          <a:bodyPr/>
          <a:lstStyle/>
          <a:p>
            <a:pPr>
              <a:defRPr/>
            </a:pPr>
            <a:fld id="{124F4E1F-96BB-4ED7-8389-5832F72097C6}"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1" nodeType="clickEffect">
                                  <p:stCondLst>
                                    <p:cond delay="0"/>
                                  </p:stCondLst>
                                  <p:childTnLst>
                                    <p:anim to="1.5" calcmode="lin" valueType="num">
                                      <p:cBhvr override="childStyle">
                                        <p:cTn id="10" dur="2000" fill="hold"/>
                                        <p:tgtEl>
                                          <p:spTgt spid="37894"/>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P spid="37894" grpId="1" animBg="1"/>
      <p:bldP spid="37896" grpId="0" animBg="1"/>
      <p:bldP spid="3789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47825" y="1066800"/>
            <a:ext cx="6048375" cy="5076825"/>
            <a:chOff x="1260" y="5715"/>
            <a:chExt cx="9525" cy="7995"/>
          </a:xfrm>
        </p:grpSpPr>
        <p:sp>
          <p:nvSpPr>
            <p:cNvPr id="9220" name="AutoShape 3"/>
            <p:cNvSpPr>
              <a:spLocks noChangeArrowheads="1"/>
            </p:cNvSpPr>
            <p:nvPr/>
          </p:nvSpPr>
          <p:spPr bwMode="auto">
            <a:xfrm>
              <a:off x="1260" y="5715"/>
              <a:ext cx="9525" cy="7995"/>
            </a:xfrm>
            <a:prstGeom prst="triangle">
              <a:avLst>
                <a:gd name="adj" fmla="val 50000"/>
              </a:avLst>
            </a:prstGeom>
            <a:solidFill>
              <a:srgbClr val="FFFFFF"/>
            </a:solidFill>
            <a:ln w="9525">
              <a:solidFill>
                <a:srgbClr val="000000"/>
              </a:solidFill>
              <a:miter lim="800000"/>
              <a:headEnd/>
              <a:tailEnd/>
            </a:ln>
          </p:spPr>
          <p:txBody>
            <a:bodyPr/>
            <a:lstStyle/>
            <a:p>
              <a:endParaRPr lang="en-US"/>
            </a:p>
          </p:txBody>
        </p:sp>
        <p:sp>
          <p:nvSpPr>
            <p:cNvPr id="9221" name="Text Box 4"/>
            <p:cNvSpPr txBox="1">
              <a:spLocks noChangeArrowheads="1"/>
            </p:cNvSpPr>
            <p:nvPr/>
          </p:nvSpPr>
          <p:spPr bwMode="auto">
            <a:xfrm>
              <a:off x="5100" y="7395"/>
              <a:ext cx="1935" cy="1065"/>
            </a:xfrm>
            <a:prstGeom prst="rect">
              <a:avLst/>
            </a:prstGeom>
            <a:solidFill>
              <a:srgbClr val="FFFFFF"/>
            </a:solidFill>
            <a:ln w="9525">
              <a:noFill/>
              <a:miter lim="800000"/>
              <a:headEnd/>
              <a:tailEnd/>
            </a:ln>
          </p:spPr>
          <p:txBody>
            <a:bodyPr/>
            <a:lstStyle/>
            <a:p>
              <a:pPr algn="ctr"/>
              <a:r>
                <a:rPr lang="en-US" b="1">
                  <a:latin typeface="Calibri" pitchFamily="34" charset="0"/>
                </a:rPr>
                <a:t>Mission</a:t>
              </a:r>
            </a:p>
            <a:p>
              <a:pPr algn="ctr"/>
              <a:r>
                <a:rPr lang="en-US" b="1">
                  <a:latin typeface="Calibri" pitchFamily="34" charset="0"/>
                </a:rPr>
                <a:t>Statement</a:t>
              </a:r>
              <a:endParaRPr lang="en-US" b="1"/>
            </a:p>
          </p:txBody>
        </p:sp>
        <p:sp>
          <p:nvSpPr>
            <p:cNvPr id="9222" name="Text Box 5"/>
            <p:cNvSpPr txBox="1">
              <a:spLocks noChangeArrowheads="1"/>
            </p:cNvSpPr>
            <p:nvPr/>
          </p:nvSpPr>
          <p:spPr bwMode="auto">
            <a:xfrm>
              <a:off x="3390" y="12555"/>
              <a:ext cx="4965" cy="765"/>
            </a:xfrm>
            <a:prstGeom prst="rect">
              <a:avLst/>
            </a:prstGeom>
            <a:solidFill>
              <a:srgbClr val="FFFFFF"/>
            </a:solidFill>
            <a:ln w="9525">
              <a:noFill/>
              <a:miter lim="800000"/>
              <a:headEnd/>
              <a:tailEnd/>
            </a:ln>
          </p:spPr>
          <p:txBody>
            <a:bodyPr/>
            <a:lstStyle/>
            <a:p>
              <a:pPr algn="ctr">
                <a:spcAft>
                  <a:spcPts val="1000"/>
                </a:spcAft>
              </a:pPr>
              <a:r>
                <a:rPr lang="en-US" b="1" dirty="0" smtClean="0">
                  <a:latin typeface="Calibri" pitchFamily="34" charset="0"/>
                </a:rPr>
                <a:t>SLOACs</a:t>
              </a:r>
              <a:endParaRPr lang="en-US" b="1" dirty="0"/>
            </a:p>
          </p:txBody>
        </p:sp>
        <p:sp>
          <p:nvSpPr>
            <p:cNvPr id="9223" name="Text Box 6"/>
            <p:cNvSpPr txBox="1">
              <a:spLocks noChangeArrowheads="1"/>
            </p:cNvSpPr>
            <p:nvPr/>
          </p:nvSpPr>
          <p:spPr bwMode="auto">
            <a:xfrm>
              <a:off x="3180" y="10875"/>
              <a:ext cx="5925" cy="660"/>
            </a:xfrm>
            <a:prstGeom prst="rect">
              <a:avLst/>
            </a:prstGeom>
            <a:solidFill>
              <a:srgbClr val="FFFFFF"/>
            </a:solidFill>
            <a:ln w="9525">
              <a:noFill/>
              <a:miter lim="800000"/>
              <a:headEnd/>
              <a:tailEnd/>
            </a:ln>
          </p:spPr>
          <p:txBody>
            <a:bodyPr/>
            <a:lstStyle/>
            <a:p>
              <a:pPr algn="ctr">
                <a:spcAft>
                  <a:spcPts val="1000"/>
                </a:spcAft>
              </a:pPr>
              <a:r>
                <a:rPr lang="en-US">
                  <a:latin typeface="Calibri" pitchFamily="34" charset="0"/>
                </a:rPr>
                <a:t>Program Level SLOs and Assessment</a:t>
              </a:r>
              <a:r>
                <a:rPr lang="en-US" sz="1600">
                  <a:latin typeface="Calibri" pitchFamily="34" charset="0"/>
                </a:rPr>
                <a:t>s</a:t>
              </a:r>
              <a:endParaRPr lang="en-US"/>
            </a:p>
          </p:txBody>
        </p:sp>
        <p:sp>
          <p:nvSpPr>
            <p:cNvPr id="9224" name="Text Box 7"/>
            <p:cNvSpPr txBox="1">
              <a:spLocks noChangeArrowheads="1"/>
            </p:cNvSpPr>
            <p:nvPr/>
          </p:nvSpPr>
          <p:spPr bwMode="auto">
            <a:xfrm>
              <a:off x="4380" y="8595"/>
              <a:ext cx="3210" cy="1590"/>
            </a:xfrm>
            <a:prstGeom prst="rect">
              <a:avLst/>
            </a:prstGeom>
            <a:solidFill>
              <a:srgbClr val="FFFFFF"/>
            </a:solidFill>
            <a:ln w="9525">
              <a:noFill/>
              <a:miter lim="800000"/>
              <a:headEnd/>
              <a:tailEnd/>
            </a:ln>
          </p:spPr>
          <p:txBody>
            <a:bodyPr/>
            <a:lstStyle/>
            <a:p>
              <a:pPr algn="ctr"/>
              <a:r>
                <a:rPr lang="en-US" dirty="0">
                  <a:latin typeface="Calibri" pitchFamily="34" charset="0"/>
                </a:rPr>
                <a:t>ICCs </a:t>
              </a:r>
              <a:r>
                <a:rPr lang="en-US" dirty="0" smtClean="0">
                  <a:latin typeface="Calibri" pitchFamily="34" charset="0"/>
                </a:rPr>
                <a:t>and/or</a:t>
              </a:r>
              <a:endParaRPr lang="en-US" dirty="0">
                <a:latin typeface="Calibri" pitchFamily="34" charset="0"/>
              </a:endParaRPr>
            </a:p>
            <a:p>
              <a:pPr algn="ctr"/>
              <a:r>
                <a:rPr lang="en-US" dirty="0">
                  <a:latin typeface="Calibri" pitchFamily="34" charset="0"/>
                </a:rPr>
                <a:t>Strategic Initiatives</a:t>
              </a:r>
              <a:endParaRPr lang="en-US" dirty="0"/>
            </a:p>
          </p:txBody>
        </p:sp>
        <p:sp>
          <p:nvSpPr>
            <p:cNvPr id="9225" name="Freeform 8"/>
            <p:cNvSpPr>
              <a:spLocks/>
            </p:cNvSpPr>
            <p:nvPr/>
          </p:nvSpPr>
          <p:spPr bwMode="auto">
            <a:xfrm>
              <a:off x="3555" y="10022"/>
              <a:ext cx="5070" cy="343"/>
            </a:xfrm>
            <a:custGeom>
              <a:avLst/>
              <a:gdLst>
                <a:gd name="T0" fmla="*/ 0 w 3690"/>
                <a:gd name="T1" fmla="*/ 28 h 343"/>
                <a:gd name="T2" fmla="*/ 589 w 3690"/>
                <a:gd name="T3" fmla="*/ 43 h 343"/>
                <a:gd name="T4" fmla="*/ 809 w 3690"/>
                <a:gd name="T5" fmla="*/ 73 h 343"/>
                <a:gd name="T6" fmla="*/ 1029 w 3690"/>
                <a:gd name="T7" fmla="*/ 88 h 343"/>
                <a:gd name="T8" fmla="*/ 1687 w 3690"/>
                <a:gd name="T9" fmla="*/ 163 h 343"/>
                <a:gd name="T10" fmla="*/ 1763 w 3690"/>
                <a:gd name="T11" fmla="*/ 268 h 343"/>
                <a:gd name="T12" fmla="*/ 2058 w 3690"/>
                <a:gd name="T13" fmla="*/ 253 h 343"/>
                <a:gd name="T14" fmla="*/ 2277 w 3690"/>
                <a:gd name="T15" fmla="*/ 223 h 343"/>
                <a:gd name="T16" fmla="*/ 3232 w 3690"/>
                <a:gd name="T17" fmla="*/ 133 h 343"/>
                <a:gd name="T18" fmla="*/ 3453 w 3690"/>
                <a:gd name="T19" fmla="*/ 88 h 343"/>
                <a:gd name="T20" fmla="*/ 3745 w 3690"/>
                <a:gd name="T21" fmla="*/ 73 h 343"/>
                <a:gd name="T22" fmla="*/ 4335 w 3690"/>
                <a:gd name="T23" fmla="*/ 28 h 343"/>
                <a:gd name="T24" fmla="*/ 4625 w 3690"/>
                <a:gd name="T25" fmla="*/ 43 h 343"/>
                <a:gd name="T26" fmla="*/ 4700 w 3690"/>
                <a:gd name="T27" fmla="*/ 103 h 343"/>
                <a:gd name="T28" fmla="*/ 4993 w 3690"/>
                <a:gd name="T29" fmla="*/ 208 h 343"/>
                <a:gd name="T30" fmla="*/ 5290 w 3690"/>
                <a:gd name="T31" fmla="*/ 283 h 343"/>
                <a:gd name="T32" fmla="*/ 5582 w 3690"/>
                <a:gd name="T33" fmla="*/ 253 h 343"/>
                <a:gd name="T34" fmla="*/ 6902 w 3690"/>
                <a:gd name="T35" fmla="*/ 133 h 343"/>
                <a:gd name="T36" fmla="*/ 7198 w 3690"/>
                <a:gd name="T37" fmla="*/ 88 h 343"/>
                <a:gd name="T38" fmla="*/ 7637 w 3690"/>
                <a:gd name="T39" fmla="*/ 28 h 343"/>
                <a:gd name="T40" fmla="*/ 8446 w 3690"/>
                <a:gd name="T41" fmla="*/ 223 h 343"/>
                <a:gd name="T42" fmla="*/ 8814 w 3690"/>
                <a:gd name="T43" fmla="*/ 268 h 343"/>
                <a:gd name="T44" fmla="*/ 9035 w 3690"/>
                <a:gd name="T45" fmla="*/ 313 h 343"/>
                <a:gd name="T46" fmla="*/ 9254 w 3690"/>
                <a:gd name="T47" fmla="*/ 343 h 343"/>
                <a:gd name="T48" fmla="*/ 9693 w 3690"/>
                <a:gd name="T49" fmla="*/ 208 h 343"/>
                <a:gd name="T50" fmla="*/ 10064 w 3690"/>
                <a:gd name="T51" fmla="*/ 118 h 343"/>
                <a:gd name="T52" fmla="*/ 10210 w 3690"/>
                <a:gd name="T53" fmla="*/ 73 h 343"/>
                <a:gd name="T54" fmla="*/ 10433 w 3690"/>
                <a:gd name="T55" fmla="*/ 58 h 343"/>
                <a:gd name="T56" fmla="*/ 10870 w 3690"/>
                <a:gd name="T57" fmla="*/ 13 h 343"/>
                <a:gd name="T58" fmla="*/ 11753 w 3690"/>
                <a:gd name="T59" fmla="*/ 43 h 343"/>
                <a:gd name="T60" fmla="*/ 12635 w 3690"/>
                <a:gd name="T61" fmla="*/ 193 h 343"/>
                <a:gd name="T62" fmla="*/ 12999 w 3690"/>
                <a:gd name="T63" fmla="*/ 283 h 343"/>
                <a:gd name="T64" fmla="*/ 13295 w 3690"/>
                <a:gd name="T65" fmla="*/ 193 h 343"/>
                <a:gd name="T66" fmla="*/ 13659 w 3690"/>
                <a:gd name="T67" fmla="*/ 88 h 343"/>
                <a:gd name="T68" fmla="*/ 14178 w 3690"/>
                <a:gd name="T69" fmla="*/ 163 h 343"/>
                <a:gd name="T70" fmla="*/ 14468 w 3690"/>
                <a:gd name="T71" fmla="*/ 208 h 343"/>
                <a:gd name="T72" fmla="*/ 15350 w 3690"/>
                <a:gd name="T73" fmla="*/ 343 h 343"/>
                <a:gd name="T74" fmla="*/ 15867 w 3690"/>
                <a:gd name="T75" fmla="*/ 298 h 343"/>
                <a:gd name="T76" fmla="*/ 16305 w 3690"/>
                <a:gd name="T77" fmla="*/ 238 h 343"/>
                <a:gd name="T78" fmla="*/ 16456 w 3690"/>
                <a:gd name="T79" fmla="*/ 193 h 343"/>
                <a:gd name="T80" fmla="*/ 16672 w 3690"/>
                <a:gd name="T81" fmla="*/ 178 h 343"/>
                <a:gd name="T82" fmla="*/ 17116 w 3690"/>
                <a:gd name="T83" fmla="*/ 133 h 343"/>
                <a:gd name="T84" fmla="*/ 17334 w 3690"/>
                <a:gd name="T85" fmla="*/ 88 h 343"/>
                <a:gd name="T86" fmla="*/ 18068 w 3690"/>
                <a:gd name="T87" fmla="*/ 163 h 34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690"/>
                <a:gd name="T133" fmla="*/ 0 h 343"/>
                <a:gd name="T134" fmla="*/ 3690 w 3690"/>
                <a:gd name="T135" fmla="*/ 343 h 34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690" h="343">
                  <a:moveTo>
                    <a:pt x="0" y="28"/>
                  </a:moveTo>
                  <a:cubicBezTo>
                    <a:pt x="40" y="33"/>
                    <a:pt x="81" y="32"/>
                    <a:pt x="120" y="43"/>
                  </a:cubicBezTo>
                  <a:cubicBezTo>
                    <a:pt x="137" y="48"/>
                    <a:pt x="149" y="65"/>
                    <a:pt x="165" y="73"/>
                  </a:cubicBezTo>
                  <a:cubicBezTo>
                    <a:pt x="179" y="80"/>
                    <a:pt x="196" y="80"/>
                    <a:pt x="210" y="88"/>
                  </a:cubicBezTo>
                  <a:cubicBezTo>
                    <a:pt x="365" y="174"/>
                    <a:pt x="243" y="129"/>
                    <a:pt x="345" y="163"/>
                  </a:cubicBezTo>
                  <a:cubicBezTo>
                    <a:pt x="350" y="198"/>
                    <a:pt x="337" y="241"/>
                    <a:pt x="360" y="268"/>
                  </a:cubicBezTo>
                  <a:cubicBezTo>
                    <a:pt x="373" y="284"/>
                    <a:pt x="401" y="261"/>
                    <a:pt x="420" y="253"/>
                  </a:cubicBezTo>
                  <a:cubicBezTo>
                    <a:pt x="437" y="246"/>
                    <a:pt x="449" y="231"/>
                    <a:pt x="465" y="223"/>
                  </a:cubicBezTo>
                  <a:cubicBezTo>
                    <a:pt x="528" y="191"/>
                    <a:pt x="592" y="156"/>
                    <a:pt x="660" y="133"/>
                  </a:cubicBezTo>
                  <a:cubicBezTo>
                    <a:pt x="675" y="118"/>
                    <a:pt x="687" y="99"/>
                    <a:pt x="705" y="88"/>
                  </a:cubicBezTo>
                  <a:cubicBezTo>
                    <a:pt x="723" y="78"/>
                    <a:pt x="746" y="80"/>
                    <a:pt x="765" y="73"/>
                  </a:cubicBezTo>
                  <a:cubicBezTo>
                    <a:pt x="922" y="14"/>
                    <a:pt x="731" y="67"/>
                    <a:pt x="885" y="28"/>
                  </a:cubicBezTo>
                  <a:cubicBezTo>
                    <a:pt x="905" y="33"/>
                    <a:pt x="930" y="28"/>
                    <a:pt x="945" y="43"/>
                  </a:cubicBezTo>
                  <a:cubicBezTo>
                    <a:pt x="960" y="58"/>
                    <a:pt x="954" y="83"/>
                    <a:pt x="960" y="103"/>
                  </a:cubicBezTo>
                  <a:cubicBezTo>
                    <a:pt x="978" y="165"/>
                    <a:pt x="974" y="146"/>
                    <a:pt x="1020" y="208"/>
                  </a:cubicBezTo>
                  <a:cubicBezTo>
                    <a:pt x="1029" y="236"/>
                    <a:pt x="1035" y="283"/>
                    <a:pt x="1080" y="283"/>
                  </a:cubicBezTo>
                  <a:cubicBezTo>
                    <a:pt x="1102" y="283"/>
                    <a:pt x="1119" y="261"/>
                    <a:pt x="1140" y="253"/>
                  </a:cubicBezTo>
                  <a:cubicBezTo>
                    <a:pt x="1235" y="215"/>
                    <a:pt x="1326" y="193"/>
                    <a:pt x="1410" y="133"/>
                  </a:cubicBezTo>
                  <a:cubicBezTo>
                    <a:pt x="1430" y="118"/>
                    <a:pt x="1450" y="102"/>
                    <a:pt x="1470" y="88"/>
                  </a:cubicBezTo>
                  <a:cubicBezTo>
                    <a:pt x="1500" y="67"/>
                    <a:pt x="1560" y="28"/>
                    <a:pt x="1560" y="28"/>
                  </a:cubicBezTo>
                  <a:cubicBezTo>
                    <a:pt x="1650" y="118"/>
                    <a:pt x="1592" y="56"/>
                    <a:pt x="1725" y="223"/>
                  </a:cubicBezTo>
                  <a:cubicBezTo>
                    <a:pt x="1743" y="246"/>
                    <a:pt x="1777" y="251"/>
                    <a:pt x="1800" y="268"/>
                  </a:cubicBezTo>
                  <a:cubicBezTo>
                    <a:pt x="1817" y="281"/>
                    <a:pt x="1829" y="299"/>
                    <a:pt x="1845" y="313"/>
                  </a:cubicBezTo>
                  <a:cubicBezTo>
                    <a:pt x="1859" y="325"/>
                    <a:pt x="1875" y="333"/>
                    <a:pt x="1890" y="343"/>
                  </a:cubicBezTo>
                  <a:cubicBezTo>
                    <a:pt x="1943" y="290"/>
                    <a:pt x="1948" y="271"/>
                    <a:pt x="1980" y="208"/>
                  </a:cubicBezTo>
                  <a:cubicBezTo>
                    <a:pt x="2008" y="152"/>
                    <a:pt x="2014" y="168"/>
                    <a:pt x="2055" y="118"/>
                  </a:cubicBezTo>
                  <a:cubicBezTo>
                    <a:pt x="2067" y="104"/>
                    <a:pt x="2071" y="84"/>
                    <a:pt x="2085" y="73"/>
                  </a:cubicBezTo>
                  <a:cubicBezTo>
                    <a:pt x="2097" y="63"/>
                    <a:pt x="2116" y="65"/>
                    <a:pt x="2130" y="58"/>
                  </a:cubicBezTo>
                  <a:cubicBezTo>
                    <a:pt x="2246" y="0"/>
                    <a:pt x="2107" y="51"/>
                    <a:pt x="2220" y="13"/>
                  </a:cubicBezTo>
                  <a:cubicBezTo>
                    <a:pt x="2263" y="18"/>
                    <a:pt x="2350" y="18"/>
                    <a:pt x="2400" y="43"/>
                  </a:cubicBezTo>
                  <a:cubicBezTo>
                    <a:pt x="2471" y="78"/>
                    <a:pt x="2514" y="149"/>
                    <a:pt x="2580" y="193"/>
                  </a:cubicBezTo>
                  <a:cubicBezTo>
                    <a:pt x="2580" y="193"/>
                    <a:pt x="2622" y="302"/>
                    <a:pt x="2655" y="283"/>
                  </a:cubicBezTo>
                  <a:cubicBezTo>
                    <a:pt x="2686" y="265"/>
                    <a:pt x="2695" y="223"/>
                    <a:pt x="2715" y="193"/>
                  </a:cubicBezTo>
                  <a:cubicBezTo>
                    <a:pt x="2759" y="127"/>
                    <a:pt x="2734" y="162"/>
                    <a:pt x="2790" y="88"/>
                  </a:cubicBezTo>
                  <a:cubicBezTo>
                    <a:pt x="2895" y="114"/>
                    <a:pt x="2812" y="80"/>
                    <a:pt x="2895" y="163"/>
                  </a:cubicBezTo>
                  <a:cubicBezTo>
                    <a:pt x="2913" y="181"/>
                    <a:pt x="2936" y="191"/>
                    <a:pt x="2955" y="208"/>
                  </a:cubicBezTo>
                  <a:cubicBezTo>
                    <a:pt x="3024" y="270"/>
                    <a:pt x="3054" y="303"/>
                    <a:pt x="3135" y="343"/>
                  </a:cubicBezTo>
                  <a:cubicBezTo>
                    <a:pt x="3169" y="326"/>
                    <a:pt x="3207" y="316"/>
                    <a:pt x="3240" y="298"/>
                  </a:cubicBezTo>
                  <a:cubicBezTo>
                    <a:pt x="3272" y="280"/>
                    <a:pt x="3330" y="238"/>
                    <a:pt x="3330" y="238"/>
                  </a:cubicBezTo>
                  <a:cubicBezTo>
                    <a:pt x="3340" y="223"/>
                    <a:pt x="3346" y="204"/>
                    <a:pt x="3360" y="193"/>
                  </a:cubicBezTo>
                  <a:cubicBezTo>
                    <a:pt x="3372" y="183"/>
                    <a:pt x="3391" y="185"/>
                    <a:pt x="3405" y="178"/>
                  </a:cubicBezTo>
                  <a:cubicBezTo>
                    <a:pt x="3521" y="120"/>
                    <a:pt x="3382" y="171"/>
                    <a:pt x="3495" y="133"/>
                  </a:cubicBezTo>
                  <a:cubicBezTo>
                    <a:pt x="3510" y="118"/>
                    <a:pt x="3519" y="90"/>
                    <a:pt x="3540" y="88"/>
                  </a:cubicBezTo>
                  <a:cubicBezTo>
                    <a:pt x="3587" y="83"/>
                    <a:pt x="3658" y="131"/>
                    <a:pt x="3690" y="163"/>
                  </a:cubicBezTo>
                </a:path>
              </a:pathLst>
            </a:custGeom>
            <a:noFill/>
            <a:ln w="9525">
              <a:solidFill>
                <a:srgbClr val="000000"/>
              </a:solidFill>
              <a:round/>
              <a:headEnd/>
              <a:tailEnd/>
            </a:ln>
          </p:spPr>
          <p:txBody>
            <a:bodyPr/>
            <a:lstStyle/>
            <a:p>
              <a:endParaRPr lang="en-US"/>
            </a:p>
          </p:txBody>
        </p:sp>
        <p:sp>
          <p:nvSpPr>
            <p:cNvPr id="9226" name="Freeform 9"/>
            <p:cNvSpPr>
              <a:spLocks/>
            </p:cNvSpPr>
            <p:nvPr/>
          </p:nvSpPr>
          <p:spPr bwMode="auto">
            <a:xfrm>
              <a:off x="2415" y="11625"/>
              <a:ext cx="7320" cy="598"/>
            </a:xfrm>
            <a:custGeom>
              <a:avLst/>
              <a:gdLst>
                <a:gd name="T0" fmla="*/ 0 w 7320"/>
                <a:gd name="T1" fmla="*/ 150 h 598"/>
                <a:gd name="T2" fmla="*/ 90 w 7320"/>
                <a:gd name="T3" fmla="*/ 240 h 598"/>
                <a:gd name="T4" fmla="*/ 120 w 7320"/>
                <a:gd name="T5" fmla="*/ 300 h 598"/>
                <a:gd name="T6" fmla="*/ 180 w 7320"/>
                <a:gd name="T7" fmla="*/ 330 h 598"/>
                <a:gd name="T8" fmla="*/ 300 w 7320"/>
                <a:gd name="T9" fmla="*/ 270 h 598"/>
                <a:gd name="T10" fmla="*/ 435 w 7320"/>
                <a:gd name="T11" fmla="*/ 180 h 598"/>
                <a:gd name="T12" fmla="*/ 600 w 7320"/>
                <a:gd name="T13" fmla="*/ 90 h 598"/>
                <a:gd name="T14" fmla="*/ 735 w 7320"/>
                <a:gd name="T15" fmla="*/ 345 h 598"/>
                <a:gd name="T16" fmla="*/ 1140 w 7320"/>
                <a:gd name="T17" fmla="*/ 450 h 598"/>
                <a:gd name="T18" fmla="*/ 1350 w 7320"/>
                <a:gd name="T19" fmla="*/ 435 h 598"/>
                <a:gd name="T20" fmla="*/ 1500 w 7320"/>
                <a:gd name="T21" fmla="*/ 360 h 598"/>
                <a:gd name="T22" fmla="*/ 1560 w 7320"/>
                <a:gd name="T23" fmla="*/ 0 h 598"/>
                <a:gd name="T24" fmla="*/ 1605 w 7320"/>
                <a:gd name="T25" fmla="*/ 255 h 598"/>
                <a:gd name="T26" fmla="*/ 1740 w 7320"/>
                <a:gd name="T27" fmla="*/ 510 h 598"/>
                <a:gd name="T28" fmla="*/ 1890 w 7320"/>
                <a:gd name="T29" fmla="*/ 465 h 598"/>
                <a:gd name="T30" fmla="*/ 1980 w 7320"/>
                <a:gd name="T31" fmla="*/ 405 h 598"/>
                <a:gd name="T32" fmla="*/ 2100 w 7320"/>
                <a:gd name="T33" fmla="*/ 375 h 598"/>
                <a:gd name="T34" fmla="*/ 2250 w 7320"/>
                <a:gd name="T35" fmla="*/ 315 h 598"/>
                <a:gd name="T36" fmla="*/ 2355 w 7320"/>
                <a:gd name="T37" fmla="*/ 420 h 598"/>
                <a:gd name="T38" fmla="*/ 2430 w 7320"/>
                <a:gd name="T39" fmla="*/ 405 h 598"/>
                <a:gd name="T40" fmla="*/ 2700 w 7320"/>
                <a:gd name="T41" fmla="*/ 195 h 598"/>
                <a:gd name="T42" fmla="*/ 2715 w 7320"/>
                <a:gd name="T43" fmla="*/ 165 h 598"/>
                <a:gd name="T44" fmla="*/ 2835 w 7320"/>
                <a:gd name="T45" fmla="*/ 330 h 598"/>
                <a:gd name="T46" fmla="*/ 2955 w 7320"/>
                <a:gd name="T47" fmla="*/ 405 h 598"/>
                <a:gd name="T48" fmla="*/ 3225 w 7320"/>
                <a:gd name="T49" fmla="*/ 420 h 598"/>
                <a:gd name="T50" fmla="*/ 3285 w 7320"/>
                <a:gd name="T51" fmla="*/ 375 h 598"/>
                <a:gd name="T52" fmla="*/ 3360 w 7320"/>
                <a:gd name="T53" fmla="*/ 345 h 598"/>
                <a:gd name="T54" fmla="*/ 3510 w 7320"/>
                <a:gd name="T55" fmla="*/ 240 h 598"/>
                <a:gd name="T56" fmla="*/ 3600 w 7320"/>
                <a:gd name="T57" fmla="*/ 345 h 598"/>
                <a:gd name="T58" fmla="*/ 3630 w 7320"/>
                <a:gd name="T59" fmla="*/ 405 h 598"/>
                <a:gd name="T60" fmla="*/ 3795 w 7320"/>
                <a:gd name="T61" fmla="*/ 495 h 598"/>
                <a:gd name="T62" fmla="*/ 4005 w 7320"/>
                <a:gd name="T63" fmla="*/ 405 h 598"/>
                <a:gd name="T64" fmla="*/ 4125 w 7320"/>
                <a:gd name="T65" fmla="*/ 285 h 598"/>
                <a:gd name="T66" fmla="*/ 4140 w 7320"/>
                <a:gd name="T67" fmla="*/ 420 h 598"/>
                <a:gd name="T68" fmla="*/ 4275 w 7320"/>
                <a:gd name="T69" fmla="*/ 405 h 598"/>
                <a:gd name="T70" fmla="*/ 4365 w 7320"/>
                <a:gd name="T71" fmla="*/ 315 h 598"/>
                <a:gd name="T72" fmla="*/ 4380 w 7320"/>
                <a:gd name="T73" fmla="*/ 270 h 598"/>
                <a:gd name="T74" fmla="*/ 4515 w 7320"/>
                <a:gd name="T75" fmla="*/ 150 h 598"/>
                <a:gd name="T76" fmla="*/ 4635 w 7320"/>
                <a:gd name="T77" fmla="*/ 300 h 598"/>
                <a:gd name="T78" fmla="*/ 4680 w 7320"/>
                <a:gd name="T79" fmla="*/ 345 h 598"/>
                <a:gd name="T80" fmla="*/ 4740 w 7320"/>
                <a:gd name="T81" fmla="*/ 435 h 598"/>
                <a:gd name="T82" fmla="*/ 4890 w 7320"/>
                <a:gd name="T83" fmla="*/ 510 h 598"/>
                <a:gd name="T84" fmla="*/ 5010 w 7320"/>
                <a:gd name="T85" fmla="*/ 540 h 598"/>
                <a:gd name="T86" fmla="*/ 5325 w 7320"/>
                <a:gd name="T87" fmla="*/ 495 h 598"/>
                <a:gd name="T88" fmla="*/ 5385 w 7320"/>
                <a:gd name="T89" fmla="*/ 465 h 598"/>
                <a:gd name="T90" fmla="*/ 5520 w 7320"/>
                <a:gd name="T91" fmla="*/ 420 h 598"/>
                <a:gd name="T92" fmla="*/ 5670 w 7320"/>
                <a:gd name="T93" fmla="*/ 330 h 598"/>
                <a:gd name="T94" fmla="*/ 5790 w 7320"/>
                <a:gd name="T95" fmla="*/ 390 h 598"/>
                <a:gd name="T96" fmla="*/ 5820 w 7320"/>
                <a:gd name="T97" fmla="*/ 450 h 598"/>
                <a:gd name="T98" fmla="*/ 5895 w 7320"/>
                <a:gd name="T99" fmla="*/ 510 h 598"/>
                <a:gd name="T100" fmla="*/ 6015 w 7320"/>
                <a:gd name="T101" fmla="*/ 570 h 598"/>
                <a:gd name="T102" fmla="*/ 6150 w 7320"/>
                <a:gd name="T103" fmla="*/ 465 h 598"/>
                <a:gd name="T104" fmla="*/ 6195 w 7320"/>
                <a:gd name="T105" fmla="*/ 390 h 598"/>
                <a:gd name="T106" fmla="*/ 6360 w 7320"/>
                <a:gd name="T107" fmla="*/ 285 h 598"/>
                <a:gd name="T108" fmla="*/ 6525 w 7320"/>
                <a:gd name="T109" fmla="*/ 375 h 598"/>
                <a:gd name="T110" fmla="*/ 6630 w 7320"/>
                <a:gd name="T111" fmla="*/ 360 h 598"/>
                <a:gd name="T112" fmla="*/ 6855 w 7320"/>
                <a:gd name="T113" fmla="*/ 195 h 598"/>
                <a:gd name="T114" fmla="*/ 6915 w 7320"/>
                <a:gd name="T115" fmla="*/ 270 h 598"/>
                <a:gd name="T116" fmla="*/ 6945 w 7320"/>
                <a:gd name="T117" fmla="*/ 315 h 598"/>
                <a:gd name="T118" fmla="*/ 7050 w 7320"/>
                <a:gd name="T119" fmla="*/ 390 h 598"/>
                <a:gd name="T120" fmla="*/ 7125 w 7320"/>
                <a:gd name="T121" fmla="*/ 450 h 598"/>
                <a:gd name="T122" fmla="*/ 7230 w 7320"/>
                <a:gd name="T123" fmla="*/ 405 h 598"/>
                <a:gd name="T124" fmla="*/ 7320 w 7320"/>
                <a:gd name="T125" fmla="*/ 315 h 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20"/>
                <a:gd name="T190" fmla="*/ 0 h 598"/>
                <a:gd name="T191" fmla="*/ 7320 w 7320"/>
                <a:gd name="T192" fmla="*/ 598 h 59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20" h="598">
                  <a:moveTo>
                    <a:pt x="0" y="150"/>
                  </a:moveTo>
                  <a:cubicBezTo>
                    <a:pt x="30" y="180"/>
                    <a:pt x="71" y="202"/>
                    <a:pt x="90" y="240"/>
                  </a:cubicBezTo>
                  <a:cubicBezTo>
                    <a:pt x="100" y="260"/>
                    <a:pt x="104" y="284"/>
                    <a:pt x="120" y="300"/>
                  </a:cubicBezTo>
                  <a:cubicBezTo>
                    <a:pt x="136" y="316"/>
                    <a:pt x="160" y="320"/>
                    <a:pt x="180" y="330"/>
                  </a:cubicBezTo>
                  <a:cubicBezTo>
                    <a:pt x="220" y="310"/>
                    <a:pt x="260" y="290"/>
                    <a:pt x="300" y="270"/>
                  </a:cubicBezTo>
                  <a:cubicBezTo>
                    <a:pt x="348" y="246"/>
                    <a:pt x="387" y="204"/>
                    <a:pt x="435" y="180"/>
                  </a:cubicBezTo>
                  <a:cubicBezTo>
                    <a:pt x="571" y="112"/>
                    <a:pt x="518" y="145"/>
                    <a:pt x="600" y="90"/>
                  </a:cubicBezTo>
                  <a:cubicBezTo>
                    <a:pt x="633" y="179"/>
                    <a:pt x="665" y="275"/>
                    <a:pt x="735" y="345"/>
                  </a:cubicBezTo>
                  <a:cubicBezTo>
                    <a:pt x="820" y="430"/>
                    <a:pt x="1034" y="432"/>
                    <a:pt x="1140" y="450"/>
                  </a:cubicBezTo>
                  <a:cubicBezTo>
                    <a:pt x="1210" y="445"/>
                    <a:pt x="1281" y="447"/>
                    <a:pt x="1350" y="435"/>
                  </a:cubicBezTo>
                  <a:cubicBezTo>
                    <a:pt x="1401" y="426"/>
                    <a:pt x="1450" y="377"/>
                    <a:pt x="1500" y="360"/>
                  </a:cubicBezTo>
                  <a:cubicBezTo>
                    <a:pt x="1647" y="250"/>
                    <a:pt x="1587" y="241"/>
                    <a:pt x="1560" y="0"/>
                  </a:cubicBezTo>
                  <a:cubicBezTo>
                    <a:pt x="1534" y="103"/>
                    <a:pt x="1578" y="157"/>
                    <a:pt x="1605" y="255"/>
                  </a:cubicBezTo>
                  <a:cubicBezTo>
                    <a:pt x="1633" y="359"/>
                    <a:pt x="1661" y="431"/>
                    <a:pt x="1740" y="510"/>
                  </a:cubicBezTo>
                  <a:cubicBezTo>
                    <a:pt x="1787" y="494"/>
                    <a:pt x="1846" y="489"/>
                    <a:pt x="1890" y="465"/>
                  </a:cubicBezTo>
                  <a:cubicBezTo>
                    <a:pt x="1922" y="447"/>
                    <a:pt x="1947" y="419"/>
                    <a:pt x="1980" y="405"/>
                  </a:cubicBezTo>
                  <a:cubicBezTo>
                    <a:pt x="2018" y="389"/>
                    <a:pt x="2061" y="388"/>
                    <a:pt x="2100" y="375"/>
                  </a:cubicBezTo>
                  <a:cubicBezTo>
                    <a:pt x="2211" y="338"/>
                    <a:pt x="2162" y="359"/>
                    <a:pt x="2250" y="315"/>
                  </a:cubicBezTo>
                  <a:cubicBezTo>
                    <a:pt x="2353" y="384"/>
                    <a:pt x="2329" y="341"/>
                    <a:pt x="2355" y="420"/>
                  </a:cubicBezTo>
                  <a:cubicBezTo>
                    <a:pt x="2380" y="415"/>
                    <a:pt x="2406" y="414"/>
                    <a:pt x="2430" y="405"/>
                  </a:cubicBezTo>
                  <a:cubicBezTo>
                    <a:pt x="2536" y="365"/>
                    <a:pt x="2594" y="248"/>
                    <a:pt x="2700" y="195"/>
                  </a:cubicBezTo>
                  <a:cubicBezTo>
                    <a:pt x="2737" y="85"/>
                    <a:pt x="2738" y="74"/>
                    <a:pt x="2715" y="165"/>
                  </a:cubicBezTo>
                  <a:cubicBezTo>
                    <a:pt x="2742" y="275"/>
                    <a:pt x="2755" y="250"/>
                    <a:pt x="2835" y="330"/>
                  </a:cubicBezTo>
                  <a:cubicBezTo>
                    <a:pt x="2920" y="415"/>
                    <a:pt x="2830" y="380"/>
                    <a:pt x="2955" y="405"/>
                  </a:cubicBezTo>
                  <a:cubicBezTo>
                    <a:pt x="3053" y="470"/>
                    <a:pt x="3022" y="463"/>
                    <a:pt x="3225" y="420"/>
                  </a:cubicBezTo>
                  <a:cubicBezTo>
                    <a:pt x="3249" y="415"/>
                    <a:pt x="3263" y="387"/>
                    <a:pt x="3285" y="375"/>
                  </a:cubicBezTo>
                  <a:cubicBezTo>
                    <a:pt x="3309" y="362"/>
                    <a:pt x="3336" y="357"/>
                    <a:pt x="3360" y="345"/>
                  </a:cubicBezTo>
                  <a:cubicBezTo>
                    <a:pt x="3414" y="318"/>
                    <a:pt x="3460" y="273"/>
                    <a:pt x="3510" y="240"/>
                  </a:cubicBezTo>
                  <a:cubicBezTo>
                    <a:pt x="3538" y="277"/>
                    <a:pt x="3573" y="307"/>
                    <a:pt x="3600" y="345"/>
                  </a:cubicBezTo>
                  <a:cubicBezTo>
                    <a:pt x="3613" y="363"/>
                    <a:pt x="3617" y="387"/>
                    <a:pt x="3630" y="405"/>
                  </a:cubicBezTo>
                  <a:cubicBezTo>
                    <a:pt x="3671" y="463"/>
                    <a:pt x="3730" y="479"/>
                    <a:pt x="3795" y="495"/>
                  </a:cubicBezTo>
                  <a:cubicBezTo>
                    <a:pt x="3873" y="475"/>
                    <a:pt x="3931" y="430"/>
                    <a:pt x="4005" y="405"/>
                  </a:cubicBezTo>
                  <a:cubicBezTo>
                    <a:pt x="4048" y="362"/>
                    <a:pt x="4074" y="319"/>
                    <a:pt x="4125" y="285"/>
                  </a:cubicBezTo>
                  <a:cubicBezTo>
                    <a:pt x="4130" y="330"/>
                    <a:pt x="4125" y="377"/>
                    <a:pt x="4140" y="420"/>
                  </a:cubicBezTo>
                  <a:cubicBezTo>
                    <a:pt x="4165" y="490"/>
                    <a:pt x="4247" y="423"/>
                    <a:pt x="4275" y="405"/>
                  </a:cubicBezTo>
                  <a:cubicBezTo>
                    <a:pt x="4355" y="245"/>
                    <a:pt x="4245" y="435"/>
                    <a:pt x="4365" y="315"/>
                  </a:cubicBezTo>
                  <a:cubicBezTo>
                    <a:pt x="4376" y="304"/>
                    <a:pt x="4370" y="282"/>
                    <a:pt x="4380" y="270"/>
                  </a:cubicBezTo>
                  <a:cubicBezTo>
                    <a:pt x="4435" y="199"/>
                    <a:pt x="4455" y="190"/>
                    <a:pt x="4515" y="150"/>
                  </a:cubicBezTo>
                  <a:cubicBezTo>
                    <a:pt x="4605" y="180"/>
                    <a:pt x="4554" y="219"/>
                    <a:pt x="4635" y="300"/>
                  </a:cubicBezTo>
                  <a:cubicBezTo>
                    <a:pt x="4650" y="315"/>
                    <a:pt x="4667" y="328"/>
                    <a:pt x="4680" y="345"/>
                  </a:cubicBezTo>
                  <a:cubicBezTo>
                    <a:pt x="4702" y="373"/>
                    <a:pt x="4706" y="424"/>
                    <a:pt x="4740" y="435"/>
                  </a:cubicBezTo>
                  <a:cubicBezTo>
                    <a:pt x="4795" y="453"/>
                    <a:pt x="4835" y="492"/>
                    <a:pt x="4890" y="510"/>
                  </a:cubicBezTo>
                  <a:cubicBezTo>
                    <a:pt x="4929" y="523"/>
                    <a:pt x="5010" y="540"/>
                    <a:pt x="5010" y="540"/>
                  </a:cubicBezTo>
                  <a:cubicBezTo>
                    <a:pt x="5190" y="528"/>
                    <a:pt x="5196" y="547"/>
                    <a:pt x="5325" y="495"/>
                  </a:cubicBezTo>
                  <a:cubicBezTo>
                    <a:pt x="5346" y="487"/>
                    <a:pt x="5364" y="473"/>
                    <a:pt x="5385" y="465"/>
                  </a:cubicBezTo>
                  <a:cubicBezTo>
                    <a:pt x="5429" y="448"/>
                    <a:pt x="5520" y="420"/>
                    <a:pt x="5520" y="420"/>
                  </a:cubicBezTo>
                  <a:cubicBezTo>
                    <a:pt x="5571" y="382"/>
                    <a:pt x="5618" y="365"/>
                    <a:pt x="5670" y="330"/>
                  </a:cubicBezTo>
                  <a:cubicBezTo>
                    <a:pt x="5710" y="350"/>
                    <a:pt x="5750" y="370"/>
                    <a:pt x="5790" y="390"/>
                  </a:cubicBezTo>
                  <a:cubicBezTo>
                    <a:pt x="5810" y="400"/>
                    <a:pt x="5805" y="433"/>
                    <a:pt x="5820" y="450"/>
                  </a:cubicBezTo>
                  <a:cubicBezTo>
                    <a:pt x="5841" y="474"/>
                    <a:pt x="5870" y="490"/>
                    <a:pt x="5895" y="510"/>
                  </a:cubicBezTo>
                  <a:cubicBezTo>
                    <a:pt x="5933" y="586"/>
                    <a:pt x="5932" y="598"/>
                    <a:pt x="6015" y="570"/>
                  </a:cubicBezTo>
                  <a:cubicBezTo>
                    <a:pt x="6057" y="507"/>
                    <a:pt x="6086" y="513"/>
                    <a:pt x="6150" y="465"/>
                  </a:cubicBezTo>
                  <a:cubicBezTo>
                    <a:pt x="6165" y="440"/>
                    <a:pt x="6176" y="412"/>
                    <a:pt x="6195" y="390"/>
                  </a:cubicBezTo>
                  <a:cubicBezTo>
                    <a:pt x="6237" y="342"/>
                    <a:pt x="6308" y="320"/>
                    <a:pt x="6360" y="285"/>
                  </a:cubicBezTo>
                  <a:cubicBezTo>
                    <a:pt x="6435" y="323"/>
                    <a:pt x="6443" y="354"/>
                    <a:pt x="6525" y="375"/>
                  </a:cubicBezTo>
                  <a:cubicBezTo>
                    <a:pt x="6560" y="370"/>
                    <a:pt x="6596" y="370"/>
                    <a:pt x="6630" y="360"/>
                  </a:cubicBezTo>
                  <a:cubicBezTo>
                    <a:pt x="6700" y="339"/>
                    <a:pt x="6783" y="243"/>
                    <a:pt x="6855" y="195"/>
                  </a:cubicBezTo>
                  <a:cubicBezTo>
                    <a:pt x="6884" y="283"/>
                    <a:pt x="6847" y="202"/>
                    <a:pt x="6915" y="270"/>
                  </a:cubicBezTo>
                  <a:cubicBezTo>
                    <a:pt x="6928" y="283"/>
                    <a:pt x="6932" y="302"/>
                    <a:pt x="6945" y="315"/>
                  </a:cubicBezTo>
                  <a:cubicBezTo>
                    <a:pt x="6975" y="345"/>
                    <a:pt x="7020" y="360"/>
                    <a:pt x="7050" y="390"/>
                  </a:cubicBezTo>
                  <a:cubicBezTo>
                    <a:pt x="7118" y="458"/>
                    <a:pt x="7037" y="421"/>
                    <a:pt x="7125" y="450"/>
                  </a:cubicBezTo>
                  <a:cubicBezTo>
                    <a:pt x="7178" y="437"/>
                    <a:pt x="7189" y="441"/>
                    <a:pt x="7230" y="405"/>
                  </a:cubicBezTo>
                  <a:cubicBezTo>
                    <a:pt x="7262" y="377"/>
                    <a:pt x="7320" y="315"/>
                    <a:pt x="7320" y="315"/>
                  </a:cubicBezTo>
                </a:path>
              </a:pathLst>
            </a:custGeom>
            <a:noFill/>
            <a:ln w="9525">
              <a:solidFill>
                <a:srgbClr val="000000"/>
              </a:solidFill>
              <a:round/>
              <a:headEnd/>
              <a:tailEnd/>
            </a:ln>
          </p:spPr>
          <p:txBody>
            <a:bodyPr/>
            <a:lstStyle/>
            <a:p>
              <a:endParaRPr lang="en-US"/>
            </a:p>
          </p:txBody>
        </p:sp>
      </p:grpSp>
      <p:sp>
        <p:nvSpPr>
          <p:cNvPr id="10" name="Slide Number Placeholder 9"/>
          <p:cNvSpPr>
            <a:spLocks noGrp="1"/>
          </p:cNvSpPr>
          <p:nvPr>
            <p:ph type="sldNum" sz="quarter" idx="12"/>
          </p:nvPr>
        </p:nvSpPr>
        <p:spPr/>
        <p:txBody>
          <a:bodyPr/>
          <a:lstStyle/>
          <a:p>
            <a:pPr>
              <a:defRPr/>
            </a:pPr>
            <a:fld id="{B6D44B8F-E15A-42B3-BC72-ACC58CBD44E7}"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219200" y="1600200"/>
          <a:ext cx="65532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685800" y="533400"/>
            <a:ext cx="3581400" cy="707886"/>
            <a:chOff x="685800" y="533400"/>
            <a:chExt cx="3581400" cy="707886"/>
          </a:xfrm>
        </p:grpSpPr>
        <p:sp>
          <p:nvSpPr>
            <p:cNvPr id="3" name="TextBox 2"/>
            <p:cNvSpPr txBox="1"/>
            <p:nvPr/>
          </p:nvSpPr>
          <p:spPr>
            <a:xfrm>
              <a:off x="685800" y="533400"/>
              <a:ext cx="3581400" cy="707886"/>
            </a:xfrm>
            <a:prstGeom prst="rect">
              <a:avLst/>
            </a:prstGeom>
            <a:noFill/>
          </p:spPr>
          <p:txBody>
            <a:bodyPr wrap="square" rtlCol="0">
              <a:spAutoFit/>
            </a:bodyPr>
            <a:lstStyle/>
            <a:p>
              <a:r>
                <a:rPr lang="en-US" sz="4000" dirty="0" smtClean="0"/>
                <a:t>RESOURCES</a:t>
              </a:r>
              <a:endParaRPr lang="en-US" sz="4000" dirty="0"/>
            </a:p>
          </p:txBody>
        </p:sp>
        <p:sp>
          <p:nvSpPr>
            <p:cNvPr id="4" name="Right Arrow 3"/>
            <p:cNvSpPr/>
            <p:nvPr/>
          </p:nvSpPr>
          <p:spPr>
            <a:xfrm>
              <a:off x="3276600" y="685800"/>
              <a:ext cx="978408" cy="4846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Slide Number Placeholder 5"/>
          <p:cNvSpPr>
            <a:spLocks noGrp="1"/>
          </p:cNvSpPr>
          <p:nvPr>
            <p:ph type="sldNum" sz="quarter" idx="12"/>
          </p:nvPr>
        </p:nvSpPr>
        <p:spPr/>
        <p:txBody>
          <a:bodyPr/>
          <a:lstStyle/>
          <a:p>
            <a:fld id="{1AD6129B-9BBE-41D3-9F9D-64ECA7E69726}"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8" presetClass="emph" presetSubtype="0" fill="hold" grpId="0" nodeType="afterEffect">
                                  <p:stCondLst>
                                    <p:cond delay="0"/>
                                  </p:stCondLst>
                                  <p:childTnLst>
                                    <p:animRot by="21600000">
                                      <p:cBhvr>
                                        <p:cTn id="11" dur="5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685800" y="609600"/>
            <a:ext cx="7772400" cy="1470025"/>
          </a:xfrm>
        </p:spPr>
        <p:txBody>
          <a:bodyPr/>
          <a:lstStyle/>
          <a:p>
            <a:r>
              <a:rPr lang="en-US" b="1" smtClean="0"/>
              <a:t>Assessment</a:t>
            </a:r>
          </a:p>
        </p:txBody>
      </p:sp>
      <p:sp>
        <p:nvSpPr>
          <p:cNvPr id="17411" name="Subtitle 2"/>
          <p:cNvSpPr>
            <a:spLocks noGrp="1"/>
          </p:cNvSpPr>
          <p:nvPr>
            <p:ph type="subTitle" idx="1"/>
          </p:nvPr>
        </p:nvSpPr>
        <p:spPr>
          <a:xfrm>
            <a:off x="1295400" y="1981200"/>
            <a:ext cx="6400800" cy="609600"/>
          </a:xfrm>
        </p:spPr>
        <p:txBody>
          <a:bodyPr/>
          <a:lstStyle/>
          <a:p>
            <a:r>
              <a:rPr lang="en-US" b="1" smtClean="0">
                <a:solidFill>
                  <a:schemeClr val="tx1"/>
                </a:solidFill>
              </a:rPr>
              <a:t>Step One</a:t>
            </a:r>
          </a:p>
        </p:txBody>
      </p:sp>
      <p:sp>
        <p:nvSpPr>
          <p:cNvPr id="17412" name="TextBox 3"/>
          <p:cNvSpPr txBox="1">
            <a:spLocks noChangeArrowheads="1"/>
          </p:cNvSpPr>
          <p:nvPr/>
        </p:nvSpPr>
        <p:spPr bwMode="auto">
          <a:xfrm>
            <a:off x="1295400" y="3276600"/>
            <a:ext cx="6705600" cy="1570038"/>
          </a:xfrm>
          <a:prstGeom prst="rect">
            <a:avLst/>
          </a:prstGeom>
          <a:noFill/>
          <a:ln w="9525">
            <a:noFill/>
            <a:miter lim="800000"/>
            <a:headEnd/>
            <a:tailEnd/>
          </a:ln>
        </p:spPr>
        <p:txBody>
          <a:bodyPr>
            <a:spAutoFit/>
          </a:bodyPr>
          <a:lstStyle/>
          <a:p>
            <a:pPr algn="ctr"/>
            <a:r>
              <a:rPr lang="en-US" sz="3200"/>
              <a:t>Map Program Learning Outcomes to </a:t>
            </a:r>
            <a:br>
              <a:rPr lang="en-US" sz="3200"/>
            </a:br>
            <a:r>
              <a:rPr lang="en-US" sz="3200"/>
              <a:t>Institutional Core Competencies</a:t>
            </a:r>
          </a:p>
        </p:txBody>
      </p:sp>
      <p:sp>
        <p:nvSpPr>
          <p:cNvPr id="5" name="Slide Number Placeholder 4"/>
          <p:cNvSpPr>
            <a:spLocks noGrp="1"/>
          </p:cNvSpPr>
          <p:nvPr>
            <p:ph type="sldNum" sz="quarter" idx="12"/>
          </p:nvPr>
        </p:nvSpPr>
        <p:spPr/>
        <p:txBody>
          <a:bodyPr/>
          <a:lstStyle/>
          <a:p>
            <a:pPr>
              <a:defRPr/>
            </a:pPr>
            <a:fld id="{CAD50D86-2EC2-4906-B34D-CEBF097C0547}"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90800" y="1524000"/>
            <a:ext cx="4038600" cy="2590800"/>
          </a:xfrm>
        </p:spPr>
        <p:txBody>
          <a:bodyPr>
            <a:normAutofit fontScale="90000"/>
          </a:bodyPr>
          <a:lstStyle/>
          <a:p>
            <a:r>
              <a:rPr lang="en-US" sz="2000" smtClean="0">
                <a:latin typeface="Arial Black" pitchFamily="34" charset="0"/>
              </a:rPr>
              <a:t/>
            </a:r>
            <a:br>
              <a:rPr lang="en-US" sz="2000" smtClean="0">
                <a:latin typeface="Arial Black" pitchFamily="34" charset="0"/>
              </a:rPr>
            </a:br>
            <a:r>
              <a:rPr lang="en-US" sz="2000" smtClean="0">
                <a:latin typeface="Arial Black" pitchFamily="34" charset="0"/>
              </a:rPr>
              <a:t/>
            </a:r>
            <a:br>
              <a:rPr lang="en-US" sz="2000" smtClean="0">
                <a:latin typeface="Arial Black" pitchFamily="34" charset="0"/>
              </a:rPr>
            </a:br>
            <a:r>
              <a:rPr lang="en-US" sz="2000" smtClean="0">
                <a:latin typeface="Arial Black" pitchFamily="34" charset="0"/>
              </a:rPr>
              <a:t/>
            </a:r>
            <a:br>
              <a:rPr lang="en-US" sz="2000" smtClean="0">
                <a:latin typeface="Arial Black" pitchFamily="34" charset="0"/>
              </a:rPr>
            </a:br>
            <a:r>
              <a:rPr lang="en-US" sz="2000" smtClean="0"/>
              <a:t> </a:t>
            </a:r>
            <a:r>
              <a:rPr lang="en-US" sz="2400" b="1" smtClean="0"/>
              <a:t>De Anza College fulfills its mission by engaging students in creative work that demonstrates the knowledge, skills and attitudes contained within the college’s Institutional Core Competencies:</a:t>
            </a:r>
            <a:r>
              <a:rPr lang="en-US" sz="2400" smtClean="0"/>
              <a:t/>
            </a:r>
            <a:br>
              <a:rPr lang="en-US" sz="2400" smtClean="0"/>
            </a:br>
            <a:r>
              <a:rPr lang="en-US" sz="2400" smtClean="0">
                <a:latin typeface="Arial" charset="0"/>
                <a:cs typeface="Arial" charset="0"/>
              </a:rPr>
              <a:t> </a:t>
            </a:r>
            <a:r>
              <a:rPr lang="en-US" sz="2000" smtClean="0">
                <a:latin typeface="Arial Black" pitchFamily="34" charset="0"/>
              </a:rPr>
              <a:t/>
            </a:r>
            <a:br>
              <a:rPr lang="en-US" sz="2000" smtClean="0">
                <a:latin typeface="Arial Black" pitchFamily="34" charset="0"/>
              </a:rPr>
            </a:br>
            <a:endParaRPr lang="en-US" sz="2000" smtClean="0">
              <a:latin typeface="Arial Black" pitchFamily="34" charset="0"/>
            </a:endParaRPr>
          </a:p>
        </p:txBody>
      </p:sp>
      <p:sp>
        <p:nvSpPr>
          <p:cNvPr id="6147" name="TextBox 2"/>
          <p:cNvSpPr txBox="1">
            <a:spLocks noChangeArrowheads="1"/>
          </p:cNvSpPr>
          <p:nvPr/>
        </p:nvSpPr>
        <p:spPr bwMode="auto">
          <a:xfrm rot="1092461">
            <a:off x="188913" y="754063"/>
            <a:ext cx="2576512" cy="831850"/>
          </a:xfrm>
          <a:prstGeom prst="rect">
            <a:avLst/>
          </a:prstGeom>
          <a:noFill/>
          <a:ln w="9525">
            <a:noFill/>
            <a:miter lim="800000"/>
            <a:headEnd/>
            <a:tailEnd/>
          </a:ln>
        </p:spPr>
        <p:txBody>
          <a:bodyPr>
            <a:spAutoFit/>
          </a:bodyPr>
          <a:lstStyle/>
          <a:p>
            <a:r>
              <a:rPr lang="en-US" sz="2400"/>
              <a:t>Communication </a:t>
            </a:r>
            <a:br>
              <a:rPr lang="en-US" sz="2400"/>
            </a:br>
            <a:r>
              <a:rPr lang="en-US" sz="2400"/>
              <a:t>and expression</a:t>
            </a:r>
            <a:r>
              <a:rPr lang="en-US" sz="2400">
                <a:latin typeface="Arial Black" pitchFamily="34" charset="0"/>
              </a:rPr>
              <a:t>   </a:t>
            </a:r>
            <a:endParaRPr lang="en-US" sz="2400"/>
          </a:p>
        </p:txBody>
      </p:sp>
      <p:sp>
        <p:nvSpPr>
          <p:cNvPr id="6148" name="TextBox 3"/>
          <p:cNvSpPr txBox="1">
            <a:spLocks noChangeArrowheads="1"/>
          </p:cNvSpPr>
          <p:nvPr/>
        </p:nvSpPr>
        <p:spPr bwMode="auto">
          <a:xfrm rot="1685410">
            <a:off x="5626100" y="5256213"/>
            <a:ext cx="3343275" cy="460375"/>
          </a:xfrm>
          <a:prstGeom prst="rect">
            <a:avLst/>
          </a:prstGeom>
          <a:noFill/>
          <a:ln w="9525">
            <a:noFill/>
            <a:miter lim="800000"/>
            <a:headEnd/>
            <a:tailEnd/>
          </a:ln>
        </p:spPr>
        <p:txBody>
          <a:bodyPr>
            <a:spAutoFit/>
          </a:bodyPr>
          <a:lstStyle/>
          <a:p>
            <a:r>
              <a:rPr lang="en-US" sz="2400"/>
              <a:t>Information literacy </a:t>
            </a:r>
            <a:r>
              <a:rPr lang="en-US">
                <a:latin typeface="Arial Black" pitchFamily="34" charset="0"/>
              </a:rPr>
              <a:t>  </a:t>
            </a:r>
            <a:endParaRPr lang="en-US"/>
          </a:p>
        </p:txBody>
      </p:sp>
      <p:sp>
        <p:nvSpPr>
          <p:cNvPr id="5" name="Oval 4"/>
          <p:cNvSpPr/>
          <p:nvPr/>
        </p:nvSpPr>
        <p:spPr>
          <a:xfrm>
            <a:off x="2438400" y="762000"/>
            <a:ext cx="4343400" cy="411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50" name="TextBox 5"/>
          <p:cNvSpPr txBox="1">
            <a:spLocks noChangeArrowheads="1"/>
          </p:cNvSpPr>
          <p:nvPr/>
        </p:nvSpPr>
        <p:spPr bwMode="auto">
          <a:xfrm rot="-1274017">
            <a:off x="655638" y="4370388"/>
            <a:ext cx="2251075" cy="1570037"/>
          </a:xfrm>
          <a:prstGeom prst="rect">
            <a:avLst/>
          </a:prstGeom>
          <a:noFill/>
          <a:ln w="9525">
            <a:noFill/>
            <a:miter lim="800000"/>
            <a:headEnd/>
            <a:tailEnd/>
          </a:ln>
        </p:spPr>
        <p:txBody>
          <a:bodyPr>
            <a:spAutoFit/>
          </a:bodyPr>
          <a:lstStyle/>
          <a:p>
            <a:r>
              <a:rPr lang="en-US" sz="2400"/>
              <a:t>Physical/mental wellness and personal responsibility  </a:t>
            </a:r>
          </a:p>
        </p:txBody>
      </p:sp>
      <p:sp>
        <p:nvSpPr>
          <p:cNvPr id="6151" name="Rectangle 6"/>
          <p:cNvSpPr>
            <a:spLocks noChangeArrowheads="1"/>
          </p:cNvSpPr>
          <p:nvPr/>
        </p:nvSpPr>
        <p:spPr bwMode="auto">
          <a:xfrm rot="-1571212">
            <a:off x="6275388" y="415925"/>
            <a:ext cx="2873375" cy="1016000"/>
          </a:xfrm>
          <a:prstGeom prst="rect">
            <a:avLst/>
          </a:prstGeom>
          <a:noFill/>
          <a:ln w="9525">
            <a:noFill/>
            <a:miter lim="800000"/>
            <a:headEnd/>
            <a:tailEnd/>
          </a:ln>
        </p:spPr>
        <p:txBody>
          <a:bodyPr>
            <a:spAutoFit/>
          </a:bodyPr>
          <a:lstStyle/>
          <a:p>
            <a:r>
              <a:rPr lang="en-US" sz="2000"/>
              <a:t>Global, cultural, social and environmental awareness</a:t>
            </a:r>
          </a:p>
        </p:txBody>
      </p:sp>
      <p:sp>
        <p:nvSpPr>
          <p:cNvPr id="6152" name="TextBox 7"/>
          <p:cNvSpPr txBox="1">
            <a:spLocks noChangeArrowheads="1"/>
          </p:cNvSpPr>
          <p:nvPr/>
        </p:nvSpPr>
        <p:spPr bwMode="auto">
          <a:xfrm>
            <a:off x="6858000" y="2971800"/>
            <a:ext cx="1828800" cy="369888"/>
          </a:xfrm>
          <a:prstGeom prst="rect">
            <a:avLst/>
          </a:prstGeom>
          <a:noFill/>
          <a:ln w="9525">
            <a:noFill/>
            <a:miter lim="800000"/>
            <a:headEnd/>
            <a:tailEnd/>
          </a:ln>
        </p:spPr>
        <p:txBody>
          <a:bodyPr>
            <a:spAutoFit/>
          </a:bodyPr>
          <a:lstStyle/>
          <a:p>
            <a:r>
              <a:rPr lang="en-US"/>
              <a:t>Critical thinking </a:t>
            </a:r>
          </a:p>
        </p:txBody>
      </p:sp>
      <p:sp>
        <p:nvSpPr>
          <p:cNvPr id="9" name="Slide Number Placeholder 8"/>
          <p:cNvSpPr>
            <a:spLocks noGrp="1"/>
          </p:cNvSpPr>
          <p:nvPr>
            <p:ph type="sldNum" sz="quarter" idx="12"/>
          </p:nvPr>
        </p:nvSpPr>
        <p:spPr/>
        <p:txBody>
          <a:bodyPr/>
          <a:lstStyle/>
          <a:p>
            <a:pPr>
              <a:defRPr/>
            </a:pPr>
            <a:fld id="{774A358B-6B8E-4A1B-8C47-5761B52EC873}"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038600" y="304800"/>
          <a:ext cx="4043745" cy="6217934"/>
        </p:xfrm>
        <a:graphic>
          <a:graphicData uri="http://schemas.openxmlformats.org/drawingml/2006/table">
            <a:tbl>
              <a:tblPr/>
              <a:tblGrid>
                <a:gridCol w="192046"/>
                <a:gridCol w="3397788"/>
                <a:gridCol w="453911"/>
              </a:tblGrid>
              <a:tr h="201746">
                <a:tc gridSpan="3">
                  <a:txBody>
                    <a:bodyPr/>
                    <a:lstStyle/>
                    <a:p>
                      <a:pPr algn="l" fontAlgn="ctr"/>
                      <a:r>
                        <a:rPr lang="en-US" sz="700" b="1" i="0" u="none" strike="noStrike">
                          <a:latin typeface="Verdana"/>
                        </a:rPr>
                        <a:t>Program: </a:t>
                      </a:r>
                    </a:p>
                  </a:txBody>
                  <a:tcPr marL="6542" marR="6542" marT="65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53276">
                <a:tc gridSpan="3">
                  <a:txBody>
                    <a:bodyPr/>
                    <a:lstStyle/>
                    <a:p>
                      <a:pPr algn="l" fontAlgn="t"/>
                      <a:r>
                        <a:rPr lang="en-US" sz="600" b="1" i="0" u="none" strike="noStrike">
                          <a:latin typeface="Verdana"/>
                        </a:rPr>
                        <a:t>PLO Statement:</a:t>
                      </a:r>
                    </a:p>
                  </a:txBody>
                  <a:tcPr marL="6542" marR="6542" marT="6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11358">
                <a:tc>
                  <a:txBody>
                    <a:bodyPr/>
                    <a:lstStyle/>
                    <a:p>
                      <a:pPr algn="l" fontAlgn="t"/>
                      <a:endParaRPr lang="en-US" sz="400" b="0" i="0" u="none" strike="noStrike">
                        <a:latin typeface="Verdana"/>
                      </a:endParaRPr>
                    </a:p>
                  </a:txBody>
                  <a:tcPr marL="6542" marR="6542" marT="6542"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400" b="0" i="0" u="none" strike="noStrike">
                        <a:latin typeface="Verdana"/>
                      </a:endParaRPr>
                    </a:p>
                  </a:txBody>
                  <a:tcPr marL="6542" marR="6542" marT="6542"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400" b="0" i="0" u="none" strike="noStrike">
                        <a:latin typeface="Verdana"/>
                      </a:endParaRPr>
                    </a:p>
                  </a:txBody>
                  <a:tcPr marL="6542" marR="6542" marT="6542"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903">
                <a:tc gridSpan="2">
                  <a:txBody>
                    <a:bodyPr/>
                    <a:lstStyle/>
                    <a:p>
                      <a:pPr algn="l" fontAlgn="t"/>
                      <a:r>
                        <a:rPr lang="en-US" sz="600" b="1" i="0" u="none" strike="noStrike">
                          <a:latin typeface="TimesNewRomanPSMT"/>
                        </a:rPr>
                        <a:t>1)</a:t>
                      </a:r>
                      <a:r>
                        <a:rPr lang="en-US" sz="400" b="1" i="0" u="none" strike="noStrike">
                          <a:latin typeface="TimesNewRomanPSMT"/>
                        </a:rPr>
                        <a:t> COMMUNICATION AND EXPRESSION*</a:t>
                      </a:r>
                      <a:endParaRPr lang="en-US" sz="600" b="1" i="0" u="none" strike="noStrike">
                        <a:latin typeface="TimesNewRomanPSMT"/>
                      </a:endParaRPr>
                    </a:p>
                  </a:txBody>
                  <a:tcPr marL="6542" marR="6542" marT="6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fontAlgn="b"/>
                      <a:r>
                        <a:rPr lang="en-US" sz="400" b="0" i="0" u="none" strike="noStrike">
                          <a:latin typeface="Times"/>
                        </a:rPr>
                        <a:t>(Check all that apply)</a:t>
                      </a:r>
                    </a:p>
                  </a:txBody>
                  <a:tcPr marL="6542" marR="6542" marT="6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358">
                <a:tc>
                  <a:txBody>
                    <a:bodyPr/>
                    <a:lstStyle/>
                    <a:p>
                      <a:pPr algn="ctr" fontAlgn="ctr"/>
                      <a:r>
                        <a:rPr lang="en-US" sz="400" b="1" i="0" u="none" strike="noStrike">
                          <a:latin typeface="Verdana"/>
                        </a:rPr>
                        <a:t>1a</a:t>
                      </a:r>
                    </a:p>
                  </a:txBody>
                  <a:tcPr marL="6542" marR="6542" marT="65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Communicate clearly,</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ctr" fontAlgn="ctr"/>
                      <a:r>
                        <a:rPr lang="en-US" sz="400" b="1" i="0" u="none" strike="noStrike">
                          <a:latin typeface="Verdana"/>
                        </a:rPr>
                        <a:t>1b</a:t>
                      </a:r>
                    </a:p>
                  </a:txBody>
                  <a:tcPr marL="6542" marR="6542" marT="65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Express themselves creatively,</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 New Roman"/>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ctr" fontAlgn="ctr"/>
                      <a:r>
                        <a:rPr lang="en-US" sz="400" b="1" i="0" u="none" strike="noStrike">
                          <a:latin typeface="Verdana"/>
                        </a:rPr>
                        <a:t>1c</a:t>
                      </a:r>
                    </a:p>
                  </a:txBody>
                  <a:tcPr marL="6542" marR="6542" marT="65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Interpret thoughtfully and logically, and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150">
                <a:tc>
                  <a:txBody>
                    <a:bodyPr/>
                    <a:lstStyle/>
                    <a:p>
                      <a:pPr algn="ctr" fontAlgn="ctr"/>
                      <a:r>
                        <a:rPr lang="en-US" sz="400" b="1" i="0" u="none" strike="noStrike">
                          <a:latin typeface="Verdana"/>
                        </a:rPr>
                        <a:t>1d</a:t>
                      </a:r>
                    </a:p>
                  </a:txBody>
                  <a:tcPr marL="6542" marR="6542" marT="65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Engage actively in dialogue and discussion, while paying attention to audience, situation, and (inter) cultural context.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95">
                <a:tc gridSpan="2">
                  <a:txBody>
                    <a:bodyPr/>
                    <a:lstStyle/>
                    <a:p>
                      <a:pPr algn="l" fontAlgn="t"/>
                      <a:r>
                        <a:rPr lang="en-US" sz="400" b="0" i="1" u="none" strike="noStrike">
                          <a:latin typeface="TimesNewRomanPSMT"/>
                        </a:rPr>
                        <a:t>* Communication and expression may be: Oral communication, Verbal, Nonverbal, Informational, or Artistic</a:t>
                      </a:r>
                    </a:p>
                  </a:txBody>
                  <a:tcPr marL="6542" marR="6542" marT="6542"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endParaRPr lang="en-US" sz="400" b="1" i="0" u="none" strike="noStrike">
                        <a:latin typeface="Arial"/>
                      </a:endParaRPr>
                    </a:p>
                  </a:txBody>
                  <a:tcPr marL="6542" marR="6542" marT="6542"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903">
                <a:tc gridSpan="2">
                  <a:txBody>
                    <a:bodyPr/>
                    <a:lstStyle/>
                    <a:p>
                      <a:pPr algn="l" fontAlgn="t"/>
                      <a:r>
                        <a:rPr lang="en-US" sz="600" b="1" i="0" u="none" strike="noStrike">
                          <a:latin typeface="TimesNewRomanPSMT"/>
                        </a:rPr>
                        <a:t>2)</a:t>
                      </a:r>
                      <a:r>
                        <a:rPr lang="en-US" sz="400" b="1" i="0" u="none" strike="noStrike">
                          <a:latin typeface="TimesNewRomanPSMT"/>
                        </a:rPr>
                        <a:t> INFORMATION LITERACY **</a:t>
                      </a:r>
                      <a:endParaRPr lang="en-US" sz="600" b="1" i="0" u="none" strike="noStrike">
                        <a:latin typeface="TimesNewRomanPSMT"/>
                      </a:endParaRPr>
                    </a:p>
                  </a:txBody>
                  <a:tcPr marL="6542" marR="6542" marT="6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fontAlgn="b"/>
                      <a:r>
                        <a:rPr lang="en-US" sz="400" b="0" i="0" u="none" strike="noStrike">
                          <a:latin typeface="Times"/>
                        </a:rPr>
                        <a:t>(Check all that apply)</a:t>
                      </a:r>
                    </a:p>
                  </a:txBody>
                  <a:tcPr marL="6542" marR="6542" marT="6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2a</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Recognize when information is needed</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Arial"/>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2b</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Locate information in various formats,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 New Roman"/>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761">
                <a:tc>
                  <a:txBody>
                    <a:bodyPr/>
                    <a:lstStyle/>
                    <a:p>
                      <a:pPr algn="l" fontAlgn="b"/>
                      <a:r>
                        <a:rPr lang="en-US" sz="400" b="1" i="0" u="none" strike="noStrike">
                          <a:latin typeface="Verdana"/>
                        </a:rPr>
                        <a:t>2c</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Critically evaluate information in various formats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6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2d</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Synthesize information in various formats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2e</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Communicate information in various formats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 New Roman"/>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195">
                <a:tc gridSpan="3">
                  <a:txBody>
                    <a:bodyPr/>
                    <a:lstStyle/>
                    <a:p>
                      <a:pPr algn="l" fontAlgn="t"/>
                      <a:r>
                        <a:rPr lang="en-US" sz="400" b="0" i="0" u="none" strike="noStrike">
                          <a:latin typeface="TimesNewRomanPSMT"/>
                        </a:rPr>
                        <a:t>** They will use appropriate resources and technologies while understanding: Social, legal, or ethical issues for information and its use.</a:t>
                      </a:r>
                    </a:p>
                  </a:txBody>
                  <a:tcPr marL="6542" marR="6542" marT="6542"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92903">
                <a:tc gridSpan="2">
                  <a:txBody>
                    <a:bodyPr/>
                    <a:lstStyle/>
                    <a:p>
                      <a:pPr algn="l" fontAlgn="t"/>
                      <a:r>
                        <a:rPr lang="en-US" sz="600" b="1" i="0" u="none" strike="noStrike">
                          <a:latin typeface="TimesNewRomanPSMT"/>
                        </a:rPr>
                        <a:t>3)</a:t>
                      </a:r>
                      <a:r>
                        <a:rPr lang="en-US" sz="400" b="1" i="0" u="none" strike="noStrike">
                          <a:latin typeface="TimesNewRomanPSMT"/>
                        </a:rPr>
                        <a:t> PHYSICAL/MENTAL WELLNESS AND PERSONAL RESPONSIBILITY</a:t>
                      </a:r>
                      <a:endParaRPr lang="en-US" sz="600" b="1" i="0" u="none" strike="noStrike">
                        <a:latin typeface="TimesNewRomanPSMT"/>
                      </a:endParaRPr>
                    </a:p>
                  </a:txBody>
                  <a:tcPr marL="6542" marR="6542" marT="6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fontAlgn="b"/>
                      <a:r>
                        <a:rPr lang="en-US" sz="400" b="0" i="0" u="none" strike="noStrike">
                          <a:latin typeface="Times"/>
                        </a:rPr>
                        <a:t>(Check all that apply)</a:t>
                      </a:r>
                    </a:p>
                  </a:txBody>
                  <a:tcPr marL="6542" marR="6542" marT="6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159">
                <a:tc>
                  <a:txBody>
                    <a:bodyPr/>
                    <a:lstStyle/>
                    <a:p>
                      <a:pPr algn="l" fontAlgn="b"/>
                      <a:r>
                        <a:rPr lang="en-US" sz="400" b="1" i="0" u="none" strike="noStrike">
                          <a:latin typeface="Verdana"/>
                        </a:rPr>
                        <a:t>3a1</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Recognize lifestyles that promote physical well-being,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159">
                <a:tc>
                  <a:txBody>
                    <a:bodyPr/>
                    <a:lstStyle/>
                    <a:p>
                      <a:pPr algn="l" fontAlgn="b"/>
                      <a:r>
                        <a:rPr lang="en-US" sz="400" b="1" i="0" u="none" strike="noStrike">
                          <a:latin typeface="Verdana"/>
                        </a:rPr>
                        <a:t>3a2</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Recognize lifestyles that promote mental well-being,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3b</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Engage in self-</a:t>
                      </a:r>
                      <a:r>
                        <a:rPr lang="en-US" sz="400" b="0" i="0" u="none" strike="noStrike">
                          <a:latin typeface="Helv"/>
                        </a:rPr>
                        <a:t> </a:t>
                      </a:r>
                      <a:r>
                        <a:rPr lang="en-US" sz="400" b="0" i="0" u="none" strike="noStrike">
                          <a:latin typeface="TimesNewRomanPSMT"/>
                        </a:rPr>
                        <a:t>reflection and ethical decision-making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3c</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Explore career choices and life goals,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3d</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Practice effective individual and collaborative work habits,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 New Roman"/>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761">
                <a:tc>
                  <a:txBody>
                    <a:bodyPr/>
                    <a:lstStyle/>
                    <a:p>
                      <a:pPr algn="l" fontAlgn="b"/>
                      <a:r>
                        <a:rPr lang="en-US" sz="400" b="1" i="0" u="none" strike="noStrike">
                          <a:latin typeface="Verdana"/>
                        </a:rPr>
                        <a:t>3e</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Demonstrate a commitment to ongoing learning</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6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276">
                <a:tc>
                  <a:txBody>
                    <a:bodyPr/>
                    <a:lstStyle/>
                    <a:p>
                      <a:pPr algn="l" fontAlgn="b"/>
                      <a:endParaRPr lang="en-US" sz="400" b="1" i="0" u="none" strike="noStrike">
                        <a:latin typeface="Verdana"/>
                      </a:endParaRPr>
                    </a:p>
                  </a:txBody>
                  <a:tcPr marL="6542" marR="6542" marT="6542"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400" b="0" i="0" u="none" strike="noStrike">
                        <a:latin typeface="TimesNewRomanPSMT"/>
                      </a:endParaRPr>
                    </a:p>
                  </a:txBody>
                  <a:tcPr marL="6542" marR="6542" marT="6542"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600" b="1" i="0" u="none" strike="noStrike">
                        <a:latin typeface="TimesNewRomanPSMT"/>
                      </a:endParaRPr>
                    </a:p>
                  </a:txBody>
                  <a:tcPr marL="6542" marR="6542" marT="6542"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903">
                <a:tc gridSpan="2">
                  <a:txBody>
                    <a:bodyPr/>
                    <a:lstStyle/>
                    <a:p>
                      <a:pPr algn="l" fontAlgn="t"/>
                      <a:r>
                        <a:rPr lang="en-US" sz="600" b="1" i="0" u="none" strike="noStrike">
                          <a:latin typeface="TimesNewRomanPSMT"/>
                        </a:rPr>
                        <a:t>4)</a:t>
                      </a:r>
                      <a:r>
                        <a:rPr lang="en-US" sz="400" b="1" i="0" u="none" strike="noStrike">
                          <a:latin typeface="TimesNewRomanPSMT"/>
                        </a:rPr>
                        <a:t> GLOBAL, CULTURAL, SOCIAL &amp; ENVIRONMENTAL AWARENESS</a:t>
                      </a:r>
                      <a:endParaRPr lang="en-US" sz="600" b="1" i="0" u="none" strike="noStrike">
                        <a:latin typeface="TimesNewRomanPSMT"/>
                      </a:endParaRPr>
                    </a:p>
                  </a:txBody>
                  <a:tcPr marL="6542" marR="6542" marT="6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fontAlgn="b"/>
                      <a:r>
                        <a:rPr lang="en-US" sz="400" b="0" i="0" u="none" strike="noStrike">
                          <a:latin typeface="Times"/>
                        </a:rPr>
                        <a:t>(Check all that apply)</a:t>
                      </a:r>
                    </a:p>
                  </a:txBody>
                  <a:tcPr marL="6542" marR="6542" marT="6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4a</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Recognize their role as local, national, and global citizens.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4b</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Participate in a</a:t>
                      </a:r>
                      <a:r>
                        <a:rPr lang="en-US" sz="400" b="0" i="1" u="none" strike="noStrike">
                          <a:latin typeface="TimesNewRomanPSMT"/>
                        </a:rPr>
                        <a:t> </a:t>
                      </a:r>
                      <a:r>
                        <a:rPr lang="en-US" sz="400" b="0" i="0" u="none" strike="noStrike">
                          <a:latin typeface="TimesNewRomanPSMT"/>
                        </a:rPr>
                        <a:t>democratic process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NewRomanPSMT"/>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4c</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Respect social and cultural diversity</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400" b="1" i="0" u="none" strike="noStrike">
                          <a:latin typeface="Times New Roman"/>
                        </a:rPr>
                        <a:t>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4d</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Appreciate the complexity of the physical world</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4e</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Understand the significance of both environmental sustainability and social justice</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endParaRPr lang="en-US" sz="400" b="1" i="0" u="none" strike="noStrike">
                        <a:latin typeface="Verdana"/>
                      </a:endParaRPr>
                    </a:p>
                  </a:txBody>
                  <a:tcPr marL="6542" marR="6542" marT="6542"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400" b="0" i="0" u="none" strike="noStrike">
                        <a:latin typeface="TimesNewRomanPSMT"/>
                      </a:endParaRPr>
                    </a:p>
                  </a:txBody>
                  <a:tcPr marL="6542" marR="6542" marT="6542"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400" b="1" i="0" u="none" strike="noStrike">
                        <a:latin typeface="Verdana"/>
                      </a:endParaRPr>
                    </a:p>
                  </a:txBody>
                  <a:tcPr marL="6542" marR="6542" marT="6542"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903">
                <a:tc gridSpan="2">
                  <a:txBody>
                    <a:bodyPr/>
                    <a:lstStyle/>
                    <a:p>
                      <a:pPr algn="l" fontAlgn="t"/>
                      <a:r>
                        <a:rPr lang="en-US" sz="600" b="1" i="0" u="none" strike="noStrike">
                          <a:latin typeface="TimesNewRomanPSMT"/>
                        </a:rPr>
                        <a:t>5)</a:t>
                      </a:r>
                      <a:r>
                        <a:rPr lang="en-US" sz="400" b="1" i="0" u="none" strike="noStrike">
                          <a:latin typeface="TimesNewRomanPSMT"/>
                        </a:rPr>
                        <a:t> CRITICAL THINKING </a:t>
                      </a:r>
                      <a:endParaRPr lang="en-US" sz="600" b="1" i="0" u="none" strike="noStrike">
                        <a:latin typeface="TimesNewRomanPSMT"/>
                      </a:endParaRPr>
                    </a:p>
                  </a:txBody>
                  <a:tcPr marL="6542" marR="6542" marT="6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fontAlgn="b"/>
                      <a:r>
                        <a:rPr lang="en-US" sz="400" b="0" i="0" u="none" strike="noStrike">
                          <a:latin typeface="Times"/>
                        </a:rPr>
                        <a:t>(Check all that apply)</a:t>
                      </a:r>
                    </a:p>
                  </a:txBody>
                  <a:tcPr marL="6542" marR="6542" marT="6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5a</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Analyze arguments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5b</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Create and test models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5c</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Solve problems,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5d</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Evaluate ideas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717">
                <a:tc>
                  <a:txBody>
                    <a:bodyPr/>
                    <a:lstStyle/>
                    <a:p>
                      <a:pPr algn="l" fontAlgn="b"/>
                      <a:r>
                        <a:rPr lang="en-US" sz="400" b="1" i="0" u="none" strike="noStrike">
                          <a:latin typeface="Verdana"/>
                        </a:rPr>
                        <a:t>5e</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Estimate and predict outcomes based on underlying principles relative to a particular discipline</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5f</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Interpret literary, artistic, and scientific works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5g</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Utilize symbols and symbolic systems,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5h</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Apply qualitative and quantitative analysis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5i</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Verify the reasonableness of conclusions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5j</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Explore alternatives </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5k</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Empathize with differing perspectives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358">
                <a:tc>
                  <a:txBody>
                    <a:bodyPr/>
                    <a:lstStyle/>
                    <a:p>
                      <a:pPr algn="l" fontAlgn="b"/>
                      <a:r>
                        <a:rPr lang="en-US" sz="400" b="1" i="0" u="none" strike="noStrike">
                          <a:latin typeface="Verdana"/>
                        </a:rPr>
                        <a:t>5l</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TimesNewRomanPSMT"/>
                        </a:rPr>
                        <a:t>Adapt ideas and methods to new situations</a:t>
                      </a:r>
                    </a:p>
                  </a:txBody>
                  <a:tcPr marL="6542" marR="6542" marT="65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1" i="0" u="none" strike="noStrike" dirty="0">
                          <a:latin typeface="Verdana"/>
                        </a:rPr>
                        <a:t> </a:t>
                      </a:r>
                    </a:p>
                  </a:txBody>
                  <a:tcPr marL="6542" marR="6542" marT="65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Right Arrow 4"/>
          <p:cNvSpPr/>
          <p:nvPr/>
        </p:nvSpPr>
        <p:spPr>
          <a:xfrm>
            <a:off x="304800" y="762000"/>
            <a:ext cx="3429000" cy="2209800"/>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n-US" sz="2800" dirty="0" smtClean="0">
                <a:solidFill>
                  <a:prstClr val="black"/>
                </a:solidFill>
              </a:rPr>
              <a:t>ICCs with expanded description</a:t>
            </a:r>
            <a:endParaRPr lang="en-US" sz="2800" dirty="0">
              <a:solidFill>
                <a:prstClr val="black"/>
              </a:solidFill>
            </a:endParaRPr>
          </a:p>
        </p:txBody>
      </p:sp>
      <p:sp>
        <p:nvSpPr>
          <p:cNvPr id="6" name="Slide Number Placeholder 5"/>
          <p:cNvSpPr>
            <a:spLocks noGrp="1"/>
          </p:cNvSpPr>
          <p:nvPr>
            <p:ph type="sldNum" sz="quarter" idx="12"/>
          </p:nvPr>
        </p:nvSpPr>
        <p:spPr/>
        <p:txBody>
          <a:bodyPr/>
          <a:lstStyle/>
          <a:p>
            <a:fld id="{1AD6129B-9BBE-41D3-9F9D-64ECA7E6972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751</Words>
  <Application>Microsoft Office PowerPoint</Application>
  <PresentationFormat>On-screen Show (4:3)</PresentationFormat>
  <Paragraphs>232</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Assessing Program-Level SLOs</vt:lpstr>
      <vt:lpstr>ACCJC Recommendation</vt:lpstr>
      <vt:lpstr>Alignment By Curriculum Mapping</vt:lpstr>
      <vt:lpstr>Slide 4</vt:lpstr>
      <vt:lpstr>Slide 5</vt:lpstr>
      <vt:lpstr>Slide 6</vt:lpstr>
      <vt:lpstr>Assessment</vt:lpstr>
      <vt:lpstr>    De Anza College fulfills its mission by engaging students in creative work that demonstrates the knowledge, skills and attitudes contained within the college’s Institutional Core Competencies:   </vt:lpstr>
      <vt:lpstr>Slide 9</vt:lpstr>
      <vt:lpstr>Slide 10</vt:lpstr>
      <vt:lpstr>Assessment</vt:lpstr>
      <vt:lpstr>Assessment Methods</vt:lpstr>
      <vt:lpstr>Assessment Methods (cont’d)</vt:lpstr>
      <vt:lpstr>The Timeline for PLO Assessment</vt:lpstr>
      <vt:lpstr>Slide 15</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Program-Level SLOs</dc:title>
  <dc:creator>Mary Pape</dc:creator>
  <cp:lastModifiedBy>PapeM</cp:lastModifiedBy>
  <cp:revision>9</cp:revision>
  <dcterms:created xsi:type="dcterms:W3CDTF">2010-11-22T03:34:26Z</dcterms:created>
  <dcterms:modified xsi:type="dcterms:W3CDTF">2010-11-29T20:54:41Z</dcterms:modified>
</cp:coreProperties>
</file>