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7" r:id="rId2"/>
    <p:sldId id="263" r:id="rId3"/>
    <p:sldId id="262" r:id="rId4"/>
    <p:sldId id="260" r:id="rId5"/>
    <p:sldId id="261" r:id="rId6"/>
    <p:sldId id="265" r:id="rId7"/>
    <p:sldId id="266" r:id="rId8"/>
    <p:sldId id="273" r:id="rId9"/>
    <p:sldId id="274" r:id="rId10"/>
    <p:sldId id="267" r:id="rId11"/>
    <p:sldId id="268" r:id="rId12"/>
    <p:sldId id="269" r:id="rId13"/>
    <p:sldId id="272" r:id="rId14"/>
    <p:sldId id="270" r:id="rId15"/>
    <p:sldId id="271" r:id="rId16"/>
    <p:sldId id="27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72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D38AAC-F0F8-4E47-9297-040EDFF4CF0B}" type="doc">
      <dgm:prSet loTypeId="urn:microsoft.com/office/officeart/2005/8/layout/cycle1" loCatId="cycle" qsTypeId="urn:microsoft.com/office/officeart/2005/8/quickstyle/simple1" qsCatId="simple" csTypeId="urn:microsoft.com/office/officeart/2005/8/colors/accent0_1" csCatId="mainScheme" phldr="1"/>
      <dgm:spPr/>
      <dgm:t>
        <a:bodyPr/>
        <a:lstStyle/>
        <a:p>
          <a:endParaRPr lang="en-US"/>
        </a:p>
      </dgm:t>
    </dgm:pt>
    <dgm:pt modelId="{4A35F928-448B-42D7-925F-13A0011C853B}">
      <dgm:prSet phldrT="[Text]"/>
      <dgm:spPr/>
      <dgm:t>
        <a:bodyPr/>
        <a:lstStyle/>
        <a:p>
          <a:r>
            <a:rPr lang="en-US" dirty="0" smtClean="0"/>
            <a:t>Calendar &amp; Assess</a:t>
          </a:r>
          <a:endParaRPr lang="en-US" dirty="0"/>
        </a:p>
      </dgm:t>
    </dgm:pt>
    <dgm:pt modelId="{53A1BDB2-EFA1-442B-8A67-486C14F64E65}" type="parTrans" cxnId="{2A2E2AB8-0951-45D9-B61C-9DC9A4711304}">
      <dgm:prSet/>
      <dgm:spPr/>
      <dgm:t>
        <a:bodyPr/>
        <a:lstStyle/>
        <a:p>
          <a:endParaRPr lang="en-US"/>
        </a:p>
      </dgm:t>
    </dgm:pt>
    <dgm:pt modelId="{89BFA3D2-5EC8-464B-902A-51228420DA96}" type="sibTrans" cxnId="{2A2E2AB8-0951-45D9-B61C-9DC9A4711304}">
      <dgm:prSet/>
      <dgm:spPr/>
      <dgm:t>
        <a:bodyPr/>
        <a:lstStyle/>
        <a:p>
          <a:endParaRPr lang="en-US"/>
        </a:p>
      </dgm:t>
    </dgm:pt>
    <dgm:pt modelId="{B22CCCE6-BCED-4F69-94D2-F328DCC10F96}">
      <dgm:prSet phldrT="[Text]"/>
      <dgm:spPr/>
      <dgm:t>
        <a:bodyPr/>
        <a:lstStyle/>
        <a:p>
          <a:r>
            <a:rPr lang="en-US" dirty="0" smtClean="0"/>
            <a:t>Reflect </a:t>
          </a:r>
          <a:r>
            <a:rPr lang="en-US" smtClean="0"/>
            <a:t>&amp; Enhance</a:t>
          </a:r>
          <a:endParaRPr lang="en-US" dirty="0"/>
        </a:p>
      </dgm:t>
    </dgm:pt>
    <dgm:pt modelId="{0A8E1A66-3387-4032-A5C4-C09D12A18C2C}" type="parTrans" cxnId="{8B224B39-83B1-4AD1-881B-216F8C7793E4}">
      <dgm:prSet/>
      <dgm:spPr/>
      <dgm:t>
        <a:bodyPr/>
        <a:lstStyle/>
        <a:p>
          <a:endParaRPr lang="en-US"/>
        </a:p>
      </dgm:t>
    </dgm:pt>
    <dgm:pt modelId="{1A7F33D9-D3C9-495F-A5D3-BC6C0746F5A3}" type="sibTrans" cxnId="{8B224B39-83B1-4AD1-881B-216F8C7793E4}">
      <dgm:prSet/>
      <dgm:spPr/>
      <dgm:t>
        <a:bodyPr/>
        <a:lstStyle/>
        <a:p>
          <a:endParaRPr lang="en-US"/>
        </a:p>
      </dgm:t>
    </dgm:pt>
    <dgm:pt modelId="{7287FA3A-1C1C-402A-9859-450357316CEB}">
      <dgm:prSet phldrT="[Text]"/>
      <dgm:spPr/>
      <dgm:t>
        <a:bodyPr/>
        <a:lstStyle/>
        <a:p>
          <a:r>
            <a:rPr lang="en-US" dirty="0" smtClean="0"/>
            <a:t>Write PLOs</a:t>
          </a:r>
          <a:endParaRPr lang="en-US" dirty="0"/>
        </a:p>
      </dgm:t>
    </dgm:pt>
    <dgm:pt modelId="{07C9CEC1-1D32-4614-8139-FA1E2CB4DB3E}" type="parTrans" cxnId="{EB6B7819-C7FB-446D-8073-0AD46ECF8A08}">
      <dgm:prSet/>
      <dgm:spPr/>
      <dgm:t>
        <a:bodyPr/>
        <a:lstStyle/>
        <a:p>
          <a:endParaRPr lang="en-US"/>
        </a:p>
      </dgm:t>
    </dgm:pt>
    <dgm:pt modelId="{E4B692E8-4E92-44A1-8337-A1C313DCA62D}" type="sibTrans" cxnId="{EB6B7819-C7FB-446D-8073-0AD46ECF8A08}">
      <dgm:prSet/>
      <dgm:spPr/>
      <dgm:t>
        <a:bodyPr/>
        <a:lstStyle/>
        <a:p>
          <a:endParaRPr lang="en-US"/>
        </a:p>
      </dgm:t>
    </dgm:pt>
    <dgm:pt modelId="{FDB681EC-4105-46DD-9616-B37039626A87}" type="pres">
      <dgm:prSet presAssocID="{E9D38AAC-F0F8-4E47-9297-040EDFF4CF0B}" presName="cycle" presStyleCnt="0">
        <dgm:presLayoutVars>
          <dgm:dir/>
          <dgm:resizeHandles val="exact"/>
        </dgm:presLayoutVars>
      </dgm:prSet>
      <dgm:spPr/>
      <dgm:t>
        <a:bodyPr/>
        <a:lstStyle/>
        <a:p>
          <a:endParaRPr lang="en-US"/>
        </a:p>
      </dgm:t>
    </dgm:pt>
    <dgm:pt modelId="{DED9D306-87DC-4C86-9537-798C1AD226A6}" type="pres">
      <dgm:prSet presAssocID="{4A35F928-448B-42D7-925F-13A0011C853B}" presName="dummy" presStyleCnt="0"/>
      <dgm:spPr/>
    </dgm:pt>
    <dgm:pt modelId="{91001133-89DD-42C6-A772-C063F5905338}" type="pres">
      <dgm:prSet presAssocID="{4A35F928-448B-42D7-925F-13A0011C853B}" presName="node" presStyleLbl="revTx" presStyleIdx="0" presStyleCnt="3">
        <dgm:presLayoutVars>
          <dgm:bulletEnabled val="1"/>
        </dgm:presLayoutVars>
      </dgm:prSet>
      <dgm:spPr/>
      <dgm:t>
        <a:bodyPr/>
        <a:lstStyle/>
        <a:p>
          <a:endParaRPr lang="en-US"/>
        </a:p>
      </dgm:t>
    </dgm:pt>
    <dgm:pt modelId="{573A6D1A-410A-418C-832C-E8EE289EB0FB}" type="pres">
      <dgm:prSet presAssocID="{89BFA3D2-5EC8-464B-902A-51228420DA96}" presName="sibTrans" presStyleLbl="node1" presStyleIdx="0" presStyleCnt="3"/>
      <dgm:spPr/>
      <dgm:t>
        <a:bodyPr/>
        <a:lstStyle/>
        <a:p>
          <a:endParaRPr lang="en-US"/>
        </a:p>
      </dgm:t>
    </dgm:pt>
    <dgm:pt modelId="{1C6495F9-7A3E-4D0D-93C3-F0FCF2E17875}" type="pres">
      <dgm:prSet presAssocID="{B22CCCE6-BCED-4F69-94D2-F328DCC10F96}" presName="dummy" presStyleCnt="0"/>
      <dgm:spPr/>
    </dgm:pt>
    <dgm:pt modelId="{93CF0B65-D07B-4630-B946-6DAE55EB5717}" type="pres">
      <dgm:prSet presAssocID="{B22CCCE6-BCED-4F69-94D2-F328DCC10F96}" presName="node" presStyleLbl="revTx" presStyleIdx="1" presStyleCnt="3">
        <dgm:presLayoutVars>
          <dgm:bulletEnabled val="1"/>
        </dgm:presLayoutVars>
      </dgm:prSet>
      <dgm:spPr/>
      <dgm:t>
        <a:bodyPr/>
        <a:lstStyle/>
        <a:p>
          <a:endParaRPr lang="en-US"/>
        </a:p>
      </dgm:t>
    </dgm:pt>
    <dgm:pt modelId="{D8F269B2-E27F-4992-9F9E-E8FED1028559}" type="pres">
      <dgm:prSet presAssocID="{1A7F33D9-D3C9-495F-A5D3-BC6C0746F5A3}" presName="sibTrans" presStyleLbl="node1" presStyleIdx="1" presStyleCnt="3"/>
      <dgm:spPr/>
      <dgm:t>
        <a:bodyPr/>
        <a:lstStyle/>
        <a:p>
          <a:endParaRPr lang="en-US"/>
        </a:p>
      </dgm:t>
    </dgm:pt>
    <dgm:pt modelId="{AFA2BFCB-BEDE-4512-B596-ACB575328BBF}" type="pres">
      <dgm:prSet presAssocID="{7287FA3A-1C1C-402A-9859-450357316CEB}" presName="dummy" presStyleCnt="0"/>
      <dgm:spPr/>
    </dgm:pt>
    <dgm:pt modelId="{F39E12C0-3C61-41EF-84CC-D94319FB052C}" type="pres">
      <dgm:prSet presAssocID="{7287FA3A-1C1C-402A-9859-450357316CEB}" presName="node" presStyleLbl="revTx" presStyleIdx="2" presStyleCnt="3">
        <dgm:presLayoutVars>
          <dgm:bulletEnabled val="1"/>
        </dgm:presLayoutVars>
      </dgm:prSet>
      <dgm:spPr/>
      <dgm:t>
        <a:bodyPr/>
        <a:lstStyle/>
        <a:p>
          <a:endParaRPr lang="en-US"/>
        </a:p>
      </dgm:t>
    </dgm:pt>
    <dgm:pt modelId="{743E3D27-E033-4EA6-9B22-BFB6F1D6F607}" type="pres">
      <dgm:prSet presAssocID="{E4B692E8-4E92-44A1-8337-A1C313DCA62D}" presName="sibTrans" presStyleLbl="node1" presStyleIdx="2" presStyleCnt="3"/>
      <dgm:spPr/>
      <dgm:t>
        <a:bodyPr/>
        <a:lstStyle/>
        <a:p>
          <a:endParaRPr lang="en-US"/>
        </a:p>
      </dgm:t>
    </dgm:pt>
  </dgm:ptLst>
  <dgm:cxnLst>
    <dgm:cxn modelId="{920CCCA9-FB3C-421A-8975-753404886436}" type="presOf" srcId="{4A35F928-448B-42D7-925F-13A0011C853B}" destId="{91001133-89DD-42C6-A772-C063F5905338}" srcOrd="0" destOrd="0" presId="urn:microsoft.com/office/officeart/2005/8/layout/cycle1"/>
    <dgm:cxn modelId="{89A1EB83-CA5B-46CA-9C9C-35ED3F08F004}" type="presOf" srcId="{E4B692E8-4E92-44A1-8337-A1C313DCA62D}" destId="{743E3D27-E033-4EA6-9B22-BFB6F1D6F607}" srcOrd="0" destOrd="0" presId="urn:microsoft.com/office/officeart/2005/8/layout/cycle1"/>
    <dgm:cxn modelId="{EB6B7819-C7FB-446D-8073-0AD46ECF8A08}" srcId="{E9D38AAC-F0F8-4E47-9297-040EDFF4CF0B}" destId="{7287FA3A-1C1C-402A-9859-450357316CEB}" srcOrd="2" destOrd="0" parTransId="{07C9CEC1-1D32-4614-8139-FA1E2CB4DB3E}" sibTransId="{E4B692E8-4E92-44A1-8337-A1C313DCA62D}"/>
    <dgm:cxn modelId="{6BEC916A-D0A5-4873-8824-12C2E81A90CB}" type="presOf" srcId="{E9D38AAC-F0F8-4E47-9297-040EDFF4CF0B}" destId="{FDB681EC-4105-46DD-9616-B37039626A87}" srcOrd="0" destOrd="0" presId="urn:microsoft.com/office/officeart/2005/8/layout/cycle1"/>
    <dgm:cxn modelId="{3C5E7A68-E124-4BD9-8B5E-0AD2ADB0CDAF}" type="presOf" srcId="{1A7F33D9-D3C9-495F-A5D3-BC6C0746F5A3}" destId="{D8F269B2-E27F-4992-9F9E-E8FED1028559}" srcOrd="0" destOrd="0" presId="urn:microsoft.com/office/officeart/2005/8/layout/cycle1"/>
    <dgm:cxn modelId="{8B224B39-83B1-4AD1-881B-216F8C7793E4}" srcId="{E9D38AAC-F0F8-4E47-9297-040EDFF4CF0B}" destId="{B22CCCE6-BCED-4F69-94D2-F328DCC10F96}" srcOrd="1" destOrd="0" parTransId="{0A8E1A66-3387-4032-A5C4-C09D12A18C2C}" sibTransId="{1A7F33D9-D3C9-495F-A5D3-BC6C0746F5A3}"/>
    <dgm:cxn modelId="{65F37CB6-4CAA-48FC-8ED3-FEBABCDDD1FD}" type="presOf" srcId="{7287FA3A-1C1C-402A-9859-450357316CEB}" destId="{F39E12C0-3C61-41EF-84CC-D94319FB052C}" srcOrd="0" destOrd="0" presId="urn:microsoft.com/office/officeart/2005/8/layout/cycle1"/>
    <dgm:cxn modelId="{2A2E2AB8-0951-45D9-B61C-9DC9A4711304}" srcId="{E9D38AAC-F0F8-4E47-9297-040EDFF4CF0B}" destId="{4A35F928-448B-42D7-925F-13A0011C853B}" srcOrd="0" destOrd="0" parTransId="{53A1BDB2-EFA1-442B-8A67-486C14F64E65}" sibTransId="{89BFA3D2-5EC8-464B-902A-51228420DA96}"/>
    <dgm:cxn modelId="{CB17EF36-75B7-4CE0-B490-48207F808833}" type="presOf" srcId="{89BFA3D2-5EC8-464B-902A-51228420DA96}" destId="{573A6D1A-410A-418C-832C-E8EE289EB0FB}" srcOrd="0" destOrd="0" presId="urn:microsoft.com/office/officeart/2005/8/layout/cycle1"/>
    <dgm:cxn modelId="{0268B82C-58C9-45EA-BDE6-A8645ACA049B}" type="presOf" srcId="{B22CCCE6-BCED-4F69-94D2-F328DCC10F96}" destId="{93CF0B65-D07B-4630-B946-6DAE55EB5717}" srcOrd="0" destOrd="0" presId="urn:microsoft.com/office/officeart/2005/8/layout/cycle1"/>
    <dgm:cxn modelId="{EDB30E0E-7FE8-4A92-A186-D9A167D7ABC1}" type="presParOf" srcId="{FDB681EC-4105-46DD-9616-B37039626A87}" destId="{DED9D306-87DC-4C86-9537-798C1AD226A6}" srcOrd="0" destOrd="0" presId="urn:microsoft.com/office/officeart/2005/8/layout/cycle1"/>
    <dgm:cxn modelId="{3BC8C598-1610-459F-8A11-70050AD2477A}" type="presParOf" srcId="{FDB681EC-4105-46DD-9616-B37039626A87}" destId="{91001133-89DD-42C6-A772-C063F5905338}" srcOrd="1" destOrd="0" presId="urn:microsoft.com/office/officeart/2005/8/layout/cycle1"/>
    <dgm:cxn modelId="{8EDC29FE-F41C-45C8-B83E-1395893773ED}" type="presParOf" srcId="{FDB681EC-4105-46DD-9616-B37039626A87}" destId="{573A6D1A-410A-418C-832C-E8EE289EB0FB}" srcOrd="2" destOrd="0" presId="urn:microsoft.com/office/officeart/2005/8/layout/cycle1"/>
    <dgm:cxn modelId="{99AEC7BC-27E6-4DBE-AB23-7A2EC1B21FA3}" type="presParOf" srcId="{FDB681EC-4105-46DD-9616-B37039626A87}" destId="{1C6495F9-7A3E-4D0D-93C3-F0FCF2E17875}" srcOrd="3" destOrd="0" presId="urn:microsoft.com/office/officeart/2005/8/layout/cycle1"/>
    <dgm:cxn modelId="{83806AA4-8ADF-4006-A055-66B1D508F84D}" type="presParOf" srcId="{FDB681EC-4105-46DD-9616-B37039626A87}" destId="{93CF0B65-D07B-4630-B946-6DAE55EB5717}" srcOrd="4" destOrd="0" presId="urn:microsoft.com/office/officeart/2005/8/layout/cycle1"/>
    <dgm:cxn modelId="{35DEBA6E-4BC3-4D12-8B90-84135C1B4864}" type="presParOf" srcId="{FDB681EC-4105-46DD-9616-B37039626A87}" destId="{D8F269B2-E27F-4992-9F9E-E8FED1028559}" srcOrd="5" destOrd="0" presId="urn:microsoft.com/office/officeart/2005/8/layout/cycle1"/>
    <dgm:cxn modelId="{EC8298A5-B35F-46F9-B3A7-B2DE9674A52A}" type="presParOf" srcId="{FDB681EC-4105-46DD-9616-B37039626A87}" destId="{AFA2BFCB-BEDE-4512-B596-ACB575328BBF}" srcOrd="6" destOrd="0" presId="urn:microsoft.com/office/officeart/2005/8/layout/cycle1"/>
    <dgm:cxn modelId="{B6F99563-0F99-480E-8522-F89EB0BDA257}" type="presParOf" srcId="{FDB681EC-4105-46DD-9616-B37039626A87}" destId="{F39E12C0-3C61-41EF-84CC-D94319FB052C}" srcOrd="7" destOrd="0" presId="urn:microsoft.com/office/officeart/2005/8/layout/cycle1"/>
    <dgm:cxn modelId="{6100A12C-2ED1-47F4-9D56-B1C232B14275}" type="presParOf" srcId="{FDB681EC-4105-46DD-9616-B37039626A87}" destId="{743E3D27-E033-4EA6-9B22-BFB6F1D6F607}" srcOrd="8" destOrd="0" presId="urn:microsoft.com/office/officeart/2005/8/layout/cycle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1001133-89DD-42C6-A772-C063F5905338}">
      <dsp:nvSpPr>
        <dsp:cNvPr id="0" name=""/>
        <dsp:cNvSpPr/>
      </dsp:nvSpPr>
      <dsp:spPr>
        <a:xfrm>
          <a:off x="3891895" y="353340"/>
          <a:ext cx="1798290" cy="1798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990" tIns="46990" rIns="46990" bIns="46990" numCol="1" spcCol="1270" anchor="ctr" anchorCtr="0">
          <a:noAutofit/>
        </a:bodyPr>
        <a:lstStyle/>
        <a:p>
          <a:pPr lvl="0" algn="ctr" defTabSz="1644650">
            <a:lnSpc>
              <a:spcPct val="90000"/>
            </a:lnSpc>
            <a:spcBef>
              <a:spcPct val="0"/>
            </a:spcBef>
            <a:spcAft>
              <a:spcPct val="35000"/>
            </a:spcAft>
          </a:pPr>
          <a:r>
            <a:rPr lang="en-US" sz="3700" kern="1200" dirty="0" smtClean="0"/>
            <a:t>Calendar &amp; Assess</a:t>
          </a:r>
          <a:endParaRPr lang="en-US" sz="3700" kern="1200" dirty="0"/>
        </a:p>
      </dsp:txBody>
      <dsp:txXfrm>
        <a:off x="3891895" y="353340"/>
        <a:ext cx="1798290" cy="1798290"/>
      </dsp:txXfrm>
    </dsp:sp>
    <dsp:sp modelId="{573A6D1A-410A-418C-832C-E8EE289EB0FB}">
      <dsp:nvSpPr>
        <dsp:cNvPr id="0" name=""/>
        <dsp:cNvSpPr/>
      </dsp:nvSpPr>
      <dsp:spPr>
        <a:xfrm>
          <a:off x="1147986" y="-1765"/>
          <a:ext cx="4257227" cy="4257227"/>
        </a:xfrm>
        <a:prstGeom prst="circularArrow">
          <a:avLst>
            <a:gd name="adj1" fmla="val 8237"/>
            <a:gd name="adj2" fmla="val 575138"/>
            <a:gd name="adj3" fmla="val 2968335"/>
            <a:gd name="adj4" fmla="val 48721"/>
            <a:gd name="adj5" fmla="val 961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CF0B65-D07B-4630-B946-6DAE55EB5717}">
      <dsp:nvSpPr>
        <dsp:cNvPr id="0" name=""/>
        <dsp:cNvSpPr/>
      </dsp:nvSpPr>
      <dsp:spPr>
        <a:xfrm>
          <a:off x="2377454" y="2976427"/>
          <a:ext cx="1798290" cy="1798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990" tIns="46990" rIns="46990" bIns="46990" numCol="1" spcCol="1270" anchor="ctr" anchorCtr="0">
          <a:noAutofit/>
        </a:bodyPr>
        <a:lstStyle/>
        <a:p>
          <a:pPr lvl="0" algn="ctr" defTabSz="1644650">
            <a:lnSpc>
              <a:spcPct val="90000"/>
            </a:lnSpc>
            <a:spcBef>
              <a:spcPct val="0"/>
            </a:spcBef>
            <a:spcAft>
              <a:spcPct val="35000"/>
            </a:spcAft>
          </a:pPr>
          <a:r>
            <a:rPr lang="en-US" sz="3700" kern="1200" dirty="0" smtClean="0"/>
            <a:t>Reflect </a:t>
          </a:r>
          <a:r>
            <a:rPr lang="en-US" sz="3700" kern="1200" smtClean="0"/>
            <a:t>&amp; Enhance</a:t>
          </a:r>
          <a:endParaRPr lang="en-US" sz="3700" kern="1200" dirty="0"/>
        </a:p>
      </dsp:txBody>
      <dsp:txXfrm>
        <a:off x="2377454" y="2976427"/>
        <a:ext cx="1798290" cy="1798290"/>
      </dsp:txXfrm>
    </dsp:sp>
    <dsp:sp modelId="{D8F269B2-E27F-4992-9F9E-E8FED1028559}">
      <dsp:nvSpPr>
        <dsp:cNvPr id="0" name=""/>
        <dsp:cNvSpPr/>
      </dsp:nvSpPr>
      <dsp:spPr>
        <a:xfrm>
          <a:off x="1147986" y="-1765"/>
          <a:ext cx="4257227" cy="4257227"/>
        </a:xfrm>
        <a:prstGeom prst="circularArrow">
          <a:avLst>
            <a:gd name="adj1" fmla="val 8237"/>
            <a:gd name="adj2" fmla="val 575138"/>
            <a:gd name="adj3" fmla="val 10176141"/>
            <a:gd name="adj4" fmla="val 7256527"/>
            <a:gd name="adj5" fmla="val 961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9E12C0-3C61-41EF-84CC-D94319FB052C}">
      <dsp:nvSpPr>
        <dsp:cNvPr id="0" name=""/>
        <dsp:cNvSpPr/>
      </dsp:nvSpPr>
      <dsp:spPr>
        <a:xfrm>
          <a:off x="863014" y="353340"/>
          <a:ext cx="1798290" cy="17982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990" tIns="46990" rIns="46990" bIns="46990" numCol="1" spcCol="1270" anchor="ctr" anchorCtr="0">
          <a:noAutofit/>
        </a:bodyPr>
        <a:lstStyle/>
        <a:p>
          <a:pPr lvl="0" algn="ctr" defTabSz="1644650">
            <a:lnSpc>
              <a:spcPct val="90000"/>
            </a:lnSpc>
            <a:spcBef>
              <a:spcPct val="0"/>
            </a:spcBef>
            <a:spcAft>
              <a:spcPct val="35000"/>
            </a:spcAft>
          </a:pPr>
          <a:r>
            <a:rPr lang="en-US" sz="3700" kern="1200" dirty="0" smtClean="0"/>
            <a:t>Write PLOs</a:t>
          </a:r>
          <a:endParaRPr lang="en-US" sz="3700" kern="1200" dirty="0"/>
        </a:p>
      </dsp:txBody>
      <dsp:txXfrm>
        <a:off x="863014" y="353340"/>
        <a:ext cx="1798290" cy="1798290"/>
      </dsp:txXfrm>
    </dsp:sp>
    <dsp:sp modelId="{743E3D27-E033-4EA6-9B22-BFB6F1D6F607}">
      <dsp:nvSpPr>
        <dsp:cNvPr id="0" name=""/>
        <dsp:cNvSpPr/>
      </dsp:nvSpPr>
      <dsp:spPr>
        <a:xfrm>
          <a:off x="1147986" y="-1765"/>
          <a:ext cx="4257227" cy="4257227"/>
        </a:xfrm>
        <a:prstGeom prst="circularArrow">
          <a:avLst>
            <a:gd name="adj1" fmla="val 8237"/>
            <a:gd name="adj2" fmla="val 575138"/>
            <a:gd name="adj3" fmla="val 16860906"/>
            <a:gd name="adj4" fmla="val 14963956"/>
            <a:gd name="adj5" fmla="val 961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87121C-F58C-4BBD-AF67-6F202EC1F59F}" type="datetimeFigureOut">
              <a:rPr lang="en-US" smtClean="0"/>
              <a:pPr/>
              <a:t>11/29/2010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3C04B7-52A2-454B-896A-C6E036FD664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803083F-FC00-4E9A-97FA-781EA8CBECC0}" type="slidenum">
              <a:rPr lang="en-US" smtClean="0"/>
              <a:pPr fontAlgn="base">
                <a:spcBef>
                  <a:spcPct val="0"/>
                </a:spcBef>
                <a:spcAft>
                  <a:spcPct val="0"/>
                </a:spcAft>
                <a:defRPr/>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394D5E2D-F88A-4922-AF4C-E57F4365CAAA}" type="slidenum">
              <a:rPr lang="en-US" smtClean="0"/>
              <a:pPr>
                <a:defRPr/>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Username: deanzacdi  Password: cdi See Company Survey for CDI CAD at DeAnza College May 8, 2009 and click on Analyze Results</a:t>
            </a:r>
          </a:p>
        </p:txBody>
      </p:sp>
      <p:sp>
        <p:nvSpPr>
          <p:cNvPr id="4" name="Slide Number Placeholder 3"/>
          <p:cNvSpPr>
            <a:spLocks noGrp="1"/>
          </p:cNvSpPr>
          <p:nvPr>
            <p:ph type="sldNum" sz="quarter" idx="5"/>
          </p:nvPr>
        </p:nvSpPr>
        <p:spPr/>
        <p:txBody>
          <a:bodyPr/>
          <a:lstStyle/>
          <a:p>
            <a:pPr>
              <a:defRPr/>
            </a:pPr>
            <a:fld id="{7B00DC9B-68BF-44FD-9F23-F7EA3A8659F8}" type="slidenum">
              <a:rPr lang="en-US" smtClean="0"/>
              <a:pPr>
                <a:defRPr/>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C1854BF-784D-489F-89F2-E023C6B5F608}" type="slidenum">
              <a:rPr lang="en-US" smtClean="0"/>
              <a:pPr>
                <a:defRPr/>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C7EFBD19-96B3-4C2C-AFF8-1D107A1549A0}" type="slidenum">
              <a:rPr lang="en-US" smtClean="0"/>
              <a:pPr>
                <a:defRPr/>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DD5F75B5-5F4B-452C-B7C0-6AF50BD41E67}" type="slidenum">
              <a:rPr lang="en-US" smtClean="0"/>
              <a:pPr>
                <a:defRPr/>
              </a:pPr>
              <a:t>15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3C04B7-52A2-454B-896A-C6E036FD664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B96F420-B547-4071-BF83-5B1918BAAE38}"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EFAF61CA-5098-440D-BB64-583EFB5F52CF}"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E3C04B7-52A2-454B-896A-C6E036FD664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a:t>
            </a:r>
            <a:r>
              <a:rPr lang="en-US" baseline="0" dirty="0" smtClean="0"/>
              <a:t> following slides represents an overview of the current charge being given to the departments/divisions through the liaisons.</a:t>
            </a:r>
            <a:endParaRPr lang="en-US" dirty="0" smtClean="0"/>
          </a:p>
        </p:txBody>
      </p:sp>
      <p:sp>
        <p:nvSpPr>
          <p:cNvPr id="4" name="Slide Number Placeholder 3"/>
          <p:cNvSpPr>
            <a:spLocks noGrp="1"/>
          </p:cNvSpPr>
          <p:nvPr>
            <p:ph type="sldNum" sz="quarter" idx="5"/>
          </p:nvPr>
        </p:nvSpPr>
        <p:spPr/>
        <p:txBody>
          <a:bodyPr/>
          <a:lstStyle/>
          <a:p>
            <a:pPr>
              <a:defRPr/>
            </a:pPr>
            <a:fld id="{1B89E731-07E9-48FB-B343-7FF71AC0E3B7}"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14055952-749B-4D46-86D1-F51F6546EE06}"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8EEADB1C-D952-4BCE-A049-0D45831E619C}" type="slidenum">
              <a:rPr lang="en-US" smtClean="0"/>
              <a:pPr>
                <a:defRPr/>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3303E0-BF3B-4B60-9B3B-A026F9949DC8}" type="datetime1">
              <a:rPr lang="en-US" smtClean="0"/>
              <a:pPr/>
              <a:t>11/29/2010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6129B-9BBE-41D3-9F9D-64ECA7E6972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33F250-FEFF-4386-A0C0-A3FD0E8BDB00}" type="datetime1">
              <a:rPr lang="en-US" smtClean="0"/>
              <a:pPr/>
              <a:t>11/29/2010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6129B-9BBE-41D3-9F9D-64ECA7E6972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3C82D4-5997-4F76-8481-89A3F9F7FE1C}" type="datetime1">
              <a:rPr lang="en-US" smtClean="0"/>
              <a:pPr/>
              <a:t>11/29/2010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6129B-9BBE-41D3-9F9D-64ECA7E6972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01E541-041F-46A6-8042-E9A1C675F4D0}" type="datetime1">
              <a:rPr lang="en-US" smtClean="0"/>
              <a:pPr/>
              <a:t>11/29/2010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6129B-9BBE-41D3-9F9D-64ECA7E6972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54FD6E-8F31-4509-B49F-98C6FAD62649}" type="datetime1">
              <a:rPr lang="en-US" smtClean="0"/>
              <a:pPr/>
              <a:t>11/29/2010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D6129B-9BBE-41D3-9F9D-64ECA7E6972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A69608-93CA-420D-8513-DFA81D9C8397}" type="datetime1">
              <a:rPr lang="en-US" smtClean="0"/>
              <a:pPr/>
              <a:t>11/29/2010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6129B-9BBE-41D3-9F9D-64ECA7E6972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2A44F9-11A2-4696-8FCF-75B09514D172}" type="datetime1">
              <a:rPr lang="en-US" smtClean="0"/>
              <a:pPr/>
              <a:t>11/29/2010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D6129B-9BBE-41D3-9F9D-64ECA7E6972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EFCAFD-763F-451F-8BEB-6025F4A1E6E0}" type="datetime1">
              <a:rPr lang="en-US" smtClean="0"/>
              <a:pPr/>
              <a:t>11/29/2010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D6129B-9BBE-41D3-9F9D-64ECA7E6972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FC65CD-B894-467E-9017-F6DA80D2386F}" type="datetime1">
              <a:rPr lang="en-US" smtClean="0"/>
              <a:pPr/>
              <a:t>11/29/2010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D6129B-9BBE-41D3-9F9D-64ECA7E6972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3FB966-1F25-426A-B4E3-E3889A144AE7}" type="datetime1">
              <a:rPr lang="en-US" smtClean="0"/>
              <a:pPr/>
              <a:t>11/29/2010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6129B-9BBE-41D3-9F9D-64ECA7E6972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3DB52D-BCCA-44ED-A294-986F1E775FA2}" type="datetime1">
              <a:rPr lang="en-US" smtClean="0"/>
              <a:pPr/>
              <a:t>11/29/2010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D6129B-9BBE-41D3-9F9D-64ECA7E6972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DD5240-CE8D-4A3B-955E-5204B24211BF}" type="datetime1">
              <a:rPr lang="en-US" smtClean="0"/>
              <a:pPr/>
              <a:t>11/29/2010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D6129B-9BBE-41D3-9F9D-64ECA7E6972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www.surveymonkey.com/MySurvey_Responses.aspx?sm=a+1ZCwdxxnIECGAHefKdMBFylZHo33wtJuI7qa3lAaA="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academic.regis.edu/LAAP/eportfolio/basics_types.htm"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mailto:PapeMary@DeAnza.edu" TargetMode="External"/><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hyperlink" Target="mailto:RamirezTono@DeAnza.edu"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alomar.edu/accreditation/Recommendations_2009/ACCJC%20Recommendations%20for%20March%202011%20FollowUp%20Report.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US" smtClean="0"/>
              <a:t>Assessing Program-Level SLOs</a:t>
            </a:r>
          </a:p>
        </p:txBody>
      </p:sp>
      <p:sp>
        <p:nvSpPr>
          <p:cNvPr id="2051" name="Subtitle 2"/>
          <p:cNvSpPr>
            <a:spLocks noGrp="1"/>
          </p:cNvSpPr>
          <p:nvPr>
            <p:ph type="subTitle" idx="1"/>
          </p:nvPr>
        </p:nvSpPr>
        <p:spPr/>
        <p:txBody>
          <a:bodyPr/>
          <a:lstStyle/>
          <a:p>
            <a:pPr eaLnBrk="1" hangingPunct="1"/>
            <a:r>
              <a:rPr lang="en-US" smtClean="0">
                <a:solidFill>
                  <a:srgbClr val="898989"/>
                </a:solidFill>
              </a:rPr>
              <a:t>November 2010</a:t>
            </a:r>
          </a:p>
          <a:p>
            <a:pPr algn="r" eaLnBrk="1" hangingPunct="1"/>
            <a:r>
              <a:rPr lang="en-US" smtClean="0">
                <a:solidFill>
                  <a:srgbClr val="898989"/>
                </a:solidFill>
              </a:rPr>
              <a:t>Mary Pape</a:t>
            </a:r>
          </a:p>
          <a:p>
            <a:pPr algn="r" eaLnBrk="1" hangingPunct="1"/>
            <a:r>
              <a:rPr lang="en-US" smtClean="0">
                <a:solidFill>
                  <a:srgbClr val="898989"/>
                </a:solidFill>
              </a:rPr>
              <a:t>Antonio Ramirez</a:t>
            </a:r>
          </a:p>
        </p:txBody>
      </p:sp>
      <p:sp>
        <p:nvSpPr>
          <p:cNvPr id="4" name="Slide Number Placeholder 3"/>
          <p:cNvSpPr>
            <a:spLocks noGrp="1"/>
          </p:cNvSpPr>
          <p:nvPr>
            <p:ph type="sldNum" sz="quarter" idx="12"/>
          </p:nvPr>
        </p:nvSpPr>
        <p:spPr/>
        <p:txBody>
          <a:bodyPr/>
          <a:lstStyle/>
          <a:p>
            <a:pPr>
              <a:defRPr/>
            </a:pPr>
            <a:fld id="{A484A8E4-77C6-4511-818F-9561B38EED25}"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2057400"/>
          <a:ext cx="6934199" cy="4495800"/>
        </p:xfrm>
        <a:graphic>
          <a:graphicData uri="http://schemas.openxmlformats.org/drawingml/2006/table">
            <a:tbl>
              <a:tblPr/>
              <a:tblGrid>
                <a:gridCol w="898368"/>
                <a:gridCol w="1728307"/>
                <a:gridCol w="1531070"/>
                <a:gridCol w="759988"/>
                <a:gridCol w="1099764"/>
                <a:gridCol w="916702"/>
              </a:tblGrid>
              <a:tr h="933091">
                <a:tc>
                  <a:txBody>
                    <a:bodyPr/>
                    <a:lstStyle/>
                    <a:p>
                      <a:pPr marL="0" marR="0" algn="ctr">
                        <a:spcBef>
                          <a:spcPts val="0"/>
                        </a:spcBef>
                        <a:spcAft>
                          <a:spcPts val="0"/>
                        </a:spcAft>
                      </a:pPr>
                      <a:r>
                        <a:rPr lang="en-US" sz="1100" b="1" dirty="0">
                          <a:latin typeface="Times New Roman"/>
                          <a:ea typeface="Times New Roman"/>
                        </a:rPr>
                        <a:t>ICC Number</a:t>
                      </a: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dirty="0">
                          <a:latin typeface="Times New Roman"/>
                          <a:ea typeface="Times New Roman"/>
                        </a:rPr>
                        <a:t>Program Student Learning Outcomes</a:t>
                      </a: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dirty="0">
                          <a:latin typeface="Times New Roman"/>
                          <a:ea typeface="Times New Roman"/>
                        </a:rPr>
                        <a:t>Means of Assessment and Criteria for Success</a:t>
                      </a: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dirty="0">
                          <a:latin typeface="Times New Roman"/>
                          <a:ea typeface="Times New Roman"/>
                        </a:rPr>
                        <a:t>Summary of Data Collected</a:t>
                      </a: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dirty="0">
                          <a:latin typeface="Times New Roman"/>
                          <a:ea typeface="Times New Roman"/>
                        </a:rPr>
                        <a:t>Use of Results</a:t>
                      </a: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dirty="0">
                          <a:latin typeface="Times New Roman"/>
                          <a:ea typeface="Times New Roman"/>
                        </a:rPr>
                        <a:t>Timeline for Program Modification </a:t>
                      </a: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0592">
                <a:tc>
                  <a:txBody>
                    <a:bodyPr/>
                    <a:lstStyle/>
                    <a:p>
                      <a:pPr marL="0" marR="0" algn="ctr">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tabLst>
                          <a:tab pos="1943100" algn="l"/>
                          <a:tab pos="4114800" algn="l"/>
                          <a:tab pos="5257800" algn="l"/>
                          <a:tab pos="8572500" algn="l"/>
                        </a:tabLs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2152">
                <a:tc>
                  <a:txBody>
                    <a:bodyPr/>
                    <a:lstStyle/>
                    <a:p>
                      <a:pPr marL="0" marR="0" algn="ctr">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1371600" algn="l"/>
                          <a:tab pos="4114800" algn="l"/>
                          <a:tab pos="5257800" algn="l"/>
                          <a:tab pos="8572500" algn="l"/>
                        </a:tabLs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8579">
                <a:tc>
                  <a:txBody>
                    <a:bodyPr/>
                    <a:lstStyle/>
                    <a:p>
                      <a:pPr marL="0" marR="0" algn="ctr">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1371600" algn="l"/>
                          <a:tab pos="4114800" algn="l"/>
                          <a:tab pos="5257800" algn="l"/>
                          <a:tab pos="8572500" algn="l"/>
                        </a:tabLs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8579">
                <a:tc>
                  <a:txBody>
                    <a:bodyPr/>
                    <a:lstStyle/>
                    <a:p>
                      <a:pPr marL="0" marR="0" algn="ctr">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1371600" algn="l"/>
                          <a:tab pos="4114800" algn="l"/>
                          <a:tab pos="5257800" algn="l"/>
                          <a:tab pos="8572500" algn="l"/>
                        </a:tabLs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2807">
                <a:tc>
                  <a:txBody>
                    <a:bodyPr/>
                    <a:lstStyle/>
                    <a:p>
                      <a:pPr marL="0" marR="0" algn="ctr">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1371600" algn="l"/>
                          <a:tab pos="4114800" algn="l"/>
                          <a:tab pos="5257800" algn="l"/>
                          <a:tab pos="8572500" algn="l"/>
                        </a:tabLs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100" dirty="0">
                        <a:latin typeface="Times New Roman"/>
                        <a:ea typeface="Times New Roman"/>
                      </a:endParaRPr>
                    </a:p>
                  </a:txBody>
                  <a:tcPr marL="62639" marR="626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485" name="Rectangle 1"/>
          <p:cNvSpPr>
            <a:spLocks noChangeArrowheads="1"/>
          </p:cNvSpPr>
          <p:nvPr/>
        </p:nvSpPr>
        <p:spPr bwMode="auto">
          <a:xfrm>
            <a:off x="457200" y="304800"/>
            <a:ext cx="7239000" cy="1846263"/>
          </a:xfrm>
          <a:prstGeom prst="rect">
            <a:avLst/>
          </a:prstGeom>
          <a:noFill/>
          <a:ln w="9525">
            <a:noFill/>
            <a:miter lim="800000"/>
            <a:headEnd/>
            <a:tailEnd/>
          </a:ln>
        </p:spPr>
        <p:txBody>
          <a:bodyPr anchor="ctr">
            <a:spAutoFit/>
          </a:bodyPr>
          <a:lstStyle/>
          <a:p>
            <a:pPr eaLnBrk="0" hangingPunct="0">
              <a:tabLst>
                <a:tab pos="1371600" algn="l"/>
                <a:tab pos="4114800" algn="l"/>
                <a:tab pos="5257800" algn="l"/>
                <a:tab pos="8572500" algn="l"/>
              </a:tabLst>
            </a:pPr>
            <a:r>
              <a:rPr lang="en-US" sz="1200" b="1">
                <a:cs typeface="Times New Roman" pitchFamily="18" charset="0"/>
              </a:rPr>
              <a:t>DE ANZA COLLEGE</a:t>
            </a:r>
            <a:endParaRPr lang="en-US" sz="900"/>
          </a:p>
          <a:p>
            <a:pPr eaLnBrk="0" hangingPunct="0">
              <a:tabLst>
                <a:tab pos="1371600" algn="l"/>
                <a:tab pos="4114800" algn="l"/>
                <a:tab pos="5257800" algn="l"/>
                <a:tab pos="8572500" algn="l"/>
              </a:tabLst>
            </a:pPr>
            <a:r>
              <a:rPr lang="en-US" sz="1200" b="1">
                <a:cs typeface="Times New Roman" pitchFamily="18" charset="0"/>
              </a:rPr>
              <a:t>Student Learning Outcomes (SLOs) Assessment Report</a:t>
            </a:r>
            <a:endParaRPr lang="en-US" sz="900"/>
          </a:p>
          <a:p>
            <a:pPr eaLnBrk="0" hangingPunct="0">
              <a:tabLst>
                <a:tab pos="1371600" algn="l"/>
                <a:tab pos="4114800" algn="l"/>
                <a:tab pos="5257800" algn="l"/>
                <a:tab pos="8572500" algn="l"/>
              </a:tabLst>
            </a:pPr>
            <a:r>
              <a:rPr lang="en-US" sz="1200" b="1">
                <a:cs typeface="Times New Roman" pitchFamily="18" charset="0"/>
              </a:rPr>
              <a:t>Program Assessment</a:t>
            </a:r>
            <a:endParaRPr lang="en-US" sz="900"/>
          </a:p>
          <a:p>
            <a:pPr eaLnBrk="0" hangingPunct="0">
              <a:tabLst>
                <a:tab pos="1371600" algn="l"/>
                <a:tab pos="4114800" algn="l"/>
                <a:tab pos="5257800" algn="l"/>
                <a:tab pos="8572500" algn="l"/>
              </a:tabLst>
            </a:pPr>
            <a:r>
              <a:rPr lang="en-US" sz="1200" b="1">
                <a:cs typeface="Times New Roman" pitchFamily="18" charset="0"/>
              </a:rPr>
              <a:t>Program Name:  </a:t>
            </a:r>
            <a:endParaRPr lang="en-US" sz="900"/>
          </a:p>
          <a:p>
            <a:pPr eaLnBrk="0" hangingPunct="0">
              <a:tabLst>
                <a:tab pos="1371600" algn="l"/>
                <a:tab pos="4114800" algn="l"/>
                <a:tab pos="5257800" algn="l"/>
                <a:tab pos="8572500" algn="l"/>
              </a:tabLst>
            </a:pPr>
            <a:r>
              <a:rPr lang="en-US" sz="1200" b="1">
                <a:cs typeface="Times New Roman" pitchFamily="18" charset="0"/>
              </a:rPr>
              <a:t>Division (if applicable):  	</a:t>
            </a:r>
            <a:endParaRPr lang="en-US" sz="900"/>
          </a:p>
          <a:p>
            <a:pPr eaLnBrk="0" hangingPunct="0">
              <a:tabLst>
                <a:tab pos="1371600" algn="l"/>
                <a:tab pos="4114800" algn="l"/>
                <a:tab pos="5257800" algn="l"/>
                <a:tab pos="8572500" algn="l"/>
              </a:tabLst>
            </a:pPr>
            <a:r>
              <a:rPr lang="en-US" sz="1200" b="1">
                <a:cs typeface="Times New Roman" pitchFamily="18" charset="0"/>
              </a:rPr>
              <a:t>Program Contact Person: ___________________________________      Phone: _______________</a:t>
            </a:r>
            <a:endParaRPr lang="en-US" sz="900"/>
          </a:p>
          <a:p>
            <a:pPr eaLnBrk="0" hangingPunct="0">
              <a:tabLst>
                <a:tab pos="1371600" algn="l"/>
                <a:tab pos="4114800" algn="l"/>
                <a:tab pos="5257800" algn="l"/>
                <a:tab pos="8572500" algn="l"/>
              </a:tabLst>
            </a:pPr>
            <a:r>
              <a:rPr lang="en-US" sz="1200" b="1">
                <a:cs typeface="Times New Roman" pitchFamily="18" charset="0"/>
              </a:rPr>
              <a:t>Date:   </a:t>
            </a:r>
            <a:endParaRPr lang="en-US" sz="900"/>
          </a:p>
          <a:p>
            <a:pPr eaLnBrk="0" hangingPunct="0">
              <a:tabLst>
                <a:tab pos="1371600" algn="l"/>
                <a:tab pos="4114800" algn="l"/>
                <a:tab pos="5257800" algn="l"/>
                <a:tab pos="8572500" algn="l"/>
              </a:tabLst>
            </a:pPr>
            <a:r>
              <a:rPr lang="en-US" sz="1200" b="1">
                <a:cs typeface="Times New Roman" pitchFamily="18" charset="0"/>
              </a:rPr>
              <a:t>Attach additional pages as necessary.</a:t>
            </a:r>
            <a:endParaRPr lang="en-US" sz="900"/>
          </a:p>
          <a:p>
            <a:pPr eaLnBrk="0" hangingPunct="0">
              <a:tabLst>
                <a:tab pos="1371600" algn="l"/>
                <a:tab pos="4114800" algn="l"/>
                <a:tab pos="5257800" algn="l"/>
                <a:tab pos="8572500" algn="l"/>
              </a:tabLst>
            </a:pPr>
            <a:endParaRPr lang="en-US"/>
          </a:p>
        </p:txBody>
      </p:sp>
      <p:sp>
        <p:nvSpPr>
          <p:cNvPr id="4" name="Slide Number Placeholder 3"/>
          <p:cNvSpPr>
            <a:spLocks noGrp="1"/>
          </p:cNvSpPr>
          <p:nvPr>
            <p:ph type="sldNum" sz="quarter" idx="12"/>
          </p:nvPr>
        </p:nvSpPr>
        <p:spPr/>
        <p:txBody>
          <a:bodyPr/>
          <a:lstStyle/>
          <a:p>
            <a:pPr>
              <a:defRPr/>
            </a:pPr>
            <a:fld id="{3E11DF2C-85AC-469A-A9B1-8176BB8D1956}"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a:xfrm>
            <a:off x="685800" y="609600"/>
            <a:ext cx="7772400" cy="1470025"/>
          </a:xfrm>
        </p:spPr>
        <p:txBody>
          <a:bodyPr/>
          <a:lstStyle/>
          <a:p>
            <a:r>
              <a:rPr lang="en-US" b="1" smtClean="0"/>
              <a:t>Assessment</a:t>
            </a:r>
          </a:p>
        </p:txBody>
      </p:sp>
      <p:sp>
        <p:nvSpPr>
          <p:cNvPr id="19459" name="Subtitle 2"/>
          <p:cNvSpPr>
            <a:spLocks noGrp="1"/>
          </p:cNvSpPr>
          <p:nvPr>
            <p:ph type="subTitle" idx="1"/>
          </p:nvPr>
        </p:nvSpPr>
        <p:spPr>
          <a:xfrm>
            <a:off x="1295400" y="1981200"/>
            <a:ext cx="6400800" cy="609600"/>
          </a:xfrm>
        </p:spPr>
        <p:txBody>
          <a:bodyPr/>
          <a:lstStyle/>
          <a:p>
            <a:r>
              <a:rPr lang="en-US" b="1" smtClean="0">
                <a:solidFill>
                  <a:schemeClr val="tx1"/>
                </a:solidFill>
              </a:rPr>
              <a:t>Step Two</a:t>
            </a:r>
          </a:p>
        </p:txBody>
      </p:sp>
      <p:sp>
        <p:nvSpPr>
          <p:cNvPr id="19460" name="TextBox 3"/>
          <p:cNvSpPr txBox="1">
            <a:spLocks noChangeArrowheads="1"/>
          </p:cNvSpPr>
          <p:nvPr/>
        </p:nvSpPr>
        <p:spPr bwMode="auto">
          <a:xfrm>
            <a:off x="1295400" y="3276600"/>
            <a:ext cx="6705600" cy="584200"/>
          </a:xfrm>
          <a:prstGeom prst="rect">
            <a:avLst/>
          </a:prstGeom>
          <a:noFill/>
          <a:ln w="9525">
            <a:noFill/>
            <a:miter lim="800000"/>
            <a:headEnd/>
            <a:tailEnd/>
          </a:ln>
        </p:spPr>
        <p:txBody>
          <a:bodyPr>
            <a:spAutoFit/>
          </a:bodyPr>
          <a:lstStyle/>
          <a:p>
            <a:pPr algn="ctr"/>
            <a:r>
              <a:rPr lang="en-US" sz="3200"/>
              <a:t>Choosing Assessment Tools</a:t>
            </a:r>
          </a:p>
        </p:txBody>
      </p:sp>
      <p:sp>
        <p:nvSpPr>
          <p:cNvPr id="5" name="Slide Number Placeholder 4"/>
          <p:cNvSpPr>
            <a:spLocks noGrp="1"/>
          </p:cNvSpPr>
          <p:nvPr>
            <p:ph type="sldNum" sz="quarter" idx="12"/>
          </p:nvPr>
        </p:nvSpPr>
        <p:spPr/>
        <p:txBody>
          <a:bodyPr/>
          <a:lstStyle/>
          <a:p>
            <a:pPr>
              <a:defRPr/>
            </a:pPr>
            <a:fld id="{A1689416-865D-49B8-83FF-D4B876470B82}"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Assessment Methods</a:t>
            </a:r>
          </a:p>
        </p:txBody>
      </p:sp>
      <p:sp>
        <p:nvSpPr>
          <p:cNvPr id="4" name="TextBox 3"/>
          <p:cNvSpPr txBox="1"/>
          <p:nvPr/>
        </p:nvSpPr>
        <p:spPr>
          <a:xfrm>
            <a:off x="1143000" y="1295400"/>
            <a:ext cx="6400800" cy="3354388"/>
          </a:xfrm>
          <a:prstGeom prst="rect">
            <a:avLst/>
          </a:prstGeom>
          <a:noFill/>
        </p:spPr>
        <p:txBody>
          <a:bodyPr>
            <a:spAutoFit/>
          </a:bodyPr>
          <a:lstStyle/>
          <a:p>
            <a:pPr>
              <a:buFont typeface="Arial" pitchFamily="34" charset="0"/>
              <a:buChar char="•"/>
              <a:defRPr/>
            </a:pPr>
            <a:r>
              <a:rPr lang="en-US" sz="3200" dirty="0">
                <a:latin typeface="+mn-lt"/>
              </a:rPr>
              <a:t> Licensing or certification</a:t>
            </a:r>
            <a:br>
              <a:rPr lang="en-US" sz="3200" dirty="0">
                <a:latin typeface="+mn-lt"/>
              </a:rPr>
            </a:br>
            <a:r>
              <a:rPr lang="en-US" dirty="0">
                <a:hlinkClick r:id="rId3"/>
              </a:rPr>
              <a:t>http://www.surveymonkey.com/MySurvey_Responses.aspx?sm=a%2b1ZCwdxxnIECGAHefKdMBFylZHo33wtJuI7qa3lAaA%3d</a:t>
            </a:r>
            <a:endParaRPr lang="en-US" dirty="0"/>
          </a:p>
          <a:p>
            <a:pPr>
              <a:defRPr/>
            </a:pPr>
            <a:endParaRPr lang="en-US" dirty="0">
              <a:latin typeface="+mn-lt"/>
            </a:endParaRPr>
          </a:p>
          <a:p>
            <a:pPr>
              <a:defRPr/>
            </a:pPr>
            <a:r>
              <a:rPr lang="en-US" dirty="0"/>
              <a:t>Program level SLO for Pro/ENGINEER, Computer Aided design- Mechanical, and CDI A.S.:</a:t>
            </a:r>
          </a:p>
          <a:p>
            <a:pPr>
              <a:defRPr/>
            </a:pPr>
            <a:r>
              <a:rPr lang="en-US" dirty="0"/>
              <a:t>Employer Satisfaction: Prospective employer will be satisfied with the technical expertise of the CDI graduate as it relates to the students capacity to use CAD tools …</a:t>
            </a:r>
          </a:p>
          <a:p>
            <a:pPr>
              <a:defRPr/>
            </a:pPr>
            <a:endParaRPr lang="en-US" dirty="0">
              <a:latin typeface="+mn-lt"/>
            </a:endParaRPr>
          </a:p>
        </p:txBody>
      </p:sp>
      <p:sp>
        <p:nvSpPr>
          <p:cNvPr id="5" name="TextBox 4"/>
          <p:cNvSpPr txBox="1"/>
          <p:nvPr/>
        </p:nvSpPr>
        <p:spPr>
          <a:xfrm>
            <a:off x="1066800" y="5105400"/>
            <a:ext cx="6400800" cy="862013"/>
          </a:xfrm>
          <a:prstGeom prst="rect">
            <a:avLst/>
          </a:prstGeom>
          <a:noFill/>
        </p:spPr>
        <p:txBody>
          <a:bodyPr>
            <a:spAutoFit/>
          </a:bodyPr>
          <a:lstStyle/>
          <a:p>
            <a:pPr marL="0" lvl="2">
              <a:buFont typeface="Arial" pitchFamily="34" charset="0"/>
              <a:buChar char="•"/>
              <a:defRPr/>
            </a:pPr>
            <a:r>
              <a:rPr lang="en-US" sz="3200" dirty="0">
                <a:latin typeface="+mn-lt"/>
              </a:rPr>
              <a:t> Portfolio (ePortfolio)</a:t>
            </a:r>
            <a:r>
              <a:rPr lang="en-US" dirty="0">
                <a:hlinkClick r:id="rId4"/>
              </a:rPr>
              <a:t> http://academic.regis.edu/LAAP/eportfolio/basics_types.htm</a:t>
            </a:r>
            <a:endParaRPr lang="en-US" dirty="0">
              <a:latin typeface="+mn-lt"/>
            </a:endParaRPr>
          </a:p>
        </p:txBody>
      </p:sp>
      <p:sp>
        <p:nvSpPr>
          <p:cNvPr id="6" name="Slide Number Placeholder 5"/>
          <p:cNvSpPr>
            <a:spLocks noGrp="1"/>
          </p:cNvSpPr>
          <p:nvPr>
            <p:ph type="sldNum" sz="quarter" idx="12"/>
          </p:nvPr>
        </p:nvSpPr>
        <p:spPr/>
        <p:txBody>
          <a:bodyPr/>
          <a:lstStyle/>
          <a:p>
            <a:pPr>
              <a:defRPr/>
            </a:pPr>
            <a:fld id="{9C8795EA-F1E2-4B1A-ACA4-C07B45155B85}" type="slidenum">
              <a:rPr lang="en-US" smtClean="0"/>
              <a:pPr>
                <a:defRPr/>
              </a:pPr>
              <a:t>12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Assessment Methods (cont’d)</a:t>
            </a:r>
          </a:p>
        </p:txBody>
      </p:sp>
      <p:sp>
        <p:nvSpPr>
          <p:cNvPr id="6" name="TextBox 5"/>
          <p:cNvSpPr txBox="1"/>
          <p:nvPr/>
        </p:nvSpPr>
        <p:spPr>
          <a:xfrm>
            <a:off x="1219200" y="1778000"/>
            <a:ext cx="6400800" cy="584200"/>
          </a:xfrm>
          <a:prstGeom prst="rect">
            <a:avLst/>
          </a:prstGeom>
          <a:noFill/>
        </p:spPr>
        <p:txBody>
          <a:bodyPr>
            <a:spAutoFit/>
          </a:bodyPr>
          <a:lstStyle/>
          <a:p>
            <a:pPr marL="0" lvl="2">
              <a:buFont typeface="Arial" pitchFamily="34" charset="0"/>
              <a:buChar char="•"/>
              <a:defRPr/>
            </a:pPr>
            <a:r>
              <a:rPr lang="en-US" sz="3200" dirty="0">
                <a:latin typeface="+mn-lt"/>
              </a:rPr>
              <a:t> Focus Groups</a:t>
            </a:r>
          </a:p>
        </p:txBody>
      </p:sp>
      <p:sp>
        <p:nvSpPr>
          <p:cNvPr id="7" name="TextBox 6"/>
          <p:cNvSpPr txBox="1"/>
          <p:nvPr/>
        </p:nvSpPr>
        <p:spPr>
          <a:xfrm>
            <a:off x="1219200" y="2743200"/>
            <a:ext cx="6400800" cy="1570038"/>
          </a:xfrm>
          <a:prstGeom prst="rect">
            <a:avLst/>
          </a:prstGeom>
          <a:noFill/>
        </p:spPr>
        <p:txBody>
          <a:bodyPr>
            <a:spAutoFit/>
          </a:bodyPr>
          <a:lstStyle/>
          <a:p>
            <a:pPr>
              <a:buFont typeface="Arial" pitchFamily="34" charset="0"/>
              <a:buChar char="•"/>
              <a:defRPr/>
            </a:pPr>
            <a:r>
              <a:rPr lang="en-US" sz="3200" dirty="0">
                <a:latin typeface="+mn-lt"/>
              </a:rPr>
              <a:t>Surveys</a:t>
            </a:r>
          </a:p>
          <a:p>
            <a:pPr lvl="1">
              <a:buFont typeface="Wingdings" pitchFamily="2" charset="2"/>
              <a:buChar char="ü"/>
              <a:defRPr/>
            </a:pPr>
            <a:r>
              <a:rPr lang="en-US" sz="3200" dirty="0">
                <a:latin typeface="+mn-lt"/>
              </a:rPr>
              <a:t>Student entrance and/or exit</a:t>
            </a:r>
          </a:p>
          <a:p>
            <a:pPr lvl="1">
              <a:buFont typeface="Wingdings" pitchFamily="2" charset="2"/>
              <a:buChar char="ü"/>
              <a:defRPr/>
            </a:pPr>
            <a:r>
              <a:rPr lang="en-US" sz="3200" dirty="0">
                <a:latin typeface="+mn-lt"/>
              </a:rPr>
              <a:t>Potential employers</a:t>
            </a:r>
          </a:p>
        </p:txBody>
      </p:sp>
      <p:sp>
        <p:nvSpPr>
          <p:cNvPr id="8" name="TextBox 7"/>
          <p:cNvSpPr txBox="1"/>
          <p:nvPr/>
        </p:nvSpPr>
        <p:spPr>
          <a:xfrm>
            <a:off x="1066800" y="4419600"/>
            <a:ext cx="6400800" cy="584200"/>
          </a:xfrm>
          <a:prstGeom prst="rect">
            <a:avLst/>
          </a:prstGeom>
          <a:noFill/>
        </p:spPr>
        <p:txBody>
          <a:bodyPr>
            <a:spAutoFit/>
          </a:bodyPr>
          <a:lstStyle/>
          <a:p>
            <a:pPr marL="0" lvl="2">
              <a:buFont typeface="Arial" pitchFamily="34" charset="0"/>
              <a:buChar char="•"/>
              <a:defRPr/>
            </a:pPr>
            <a:r>
              <a:rPr lang="en-US" sz="3200" dirty="0">
                <a:latin typeface="+mn-lt"/>
              </a:rPr>
              <a:t> Entrance/Exit Student Tests</a:t>
            </a:r>
          </a:p>
        </p:txBody>
      </p:sp>
      <p:sp>
        <p:nvSpPr>
          <p:cNvPr id="9" name="TextBox 8"/>
          <p:cNvSpPr txBox="1"/>
          <p:nvPr/>
        </p:nvSpPr>
        <p:spPr>
          <a:xfrm>
            <a:off x="1143000" y="5486400"/>
            <a:ext cx="6400800" cy="584200"/>
          </a:xfrm>
          <a:prstGeom prst="rect">
            <a:avLst/>
          </a:prstGeom>
          <a:noFill/>
        </p:spPr>
        <p:txBody>
          <a:bodyPr>
            <a:spAutoFit/>
          </a:bodyPr>
          <a:lstStyle/>
          <a:p>
            <a:pPr>
              <a:buFont typeface="Arial" pitchFamily="34" charset="0"/>
              <a:buChar char="•"/>
              <a:defRPr/>
            </a:pPr>
            <a:r>
              <a:rPr lang="en-US" sz="3200" dirty="0">
                <a:latin typeface="+mn-lt"/>
              </a:rPr>
              <a:t> Imbedded course assessments</a:t>
            </a:r>
          </a:p>
        </p:txBody>
      </p:sp>
      <p:sp>
        <p:nvSpPr>
          <p:cNvPr id="10" name="Slide Number Placeholder 9"/>
          <p:cNvSpPr>
            <a:spLocks noGrp="1"/>
          </p:cNvSpPr>
          <p:nvPr>
            <p:ph type="sldNum" sz="quarter" idx="12"/>
          </p:nvPr>
        </p:nvSpPr>
        <p:spPr/>
        <p:txBody>
          <a:bodyPr/>
          <a:lstStyle/>
          <a:p>
            <a:pPr>
              <a:defRPr/>
            </a:pPr>
            <a:fld id="{C140BC06-6A13-4BB9-A9A5-7E73DA355625}" type="slidenum">
              <a:rPr lang="en-US" smtClean="0"/>
              <a:pPr>
                <a:defRPr/>
              </a:pPr>
              <a:t>13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2000"/>
                                        <p:tgtEl>
                                          <p:spTgt spid="7">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2000"/>
                                        <p:tgtEl>
                                          <p:spTgt spid="7">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7">
                                            <p:txEl>
                                              <p:pRg st="2" end="2"/>
                                            </p:txEl>
                                          </p:spTgt>
                                        </p:tgtEl>
                                        <p:attrNameLst>
                                          <p:attrName>style.visibility</p:attrName>
                                        </p:attrNameLst>
                                      </p:cBhvr>
                                      <p:to>
                                        <p:strVal val="visible"/>
                                      </p:to>
                                    </p:set>
                                    <p:animEffect transition="in" filter="fade">
                                      <p:cBhvr>
                                        <p:cTn id="18" dur="2000"/>
                                        <p:tgtEl>
                                          <p:spTgt spid="7">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animEffect transition="in" filter="fade">
                                      <p:cBhvr>
                                        <p:cTn id="23" dur="2000"/>
                                        <p:tgtEl>
                                          <p:spTgt spid="8">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9">
                                            <p:txEl>
                                              <p:pRg st="0" end="0"/>
                                            </p:txEl>
                                          </p:spTgt>
                                        </p:tgtEl>
                                        <p:attrNameLst>
                                          <p:attrName>style.visibility</p:attrName>
                                        </p:attrNameLst>
                                      </p:cBhvr>
                                      <p:to>
                                        <p:strVal val="visible"/>
                                      </p:to>
                                    </p:set>
                                    <p:animEffect transition="in" filter="fade">
                                      <p:cBhvr>
                                        <p:cTn id="28"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ctrTitle"/>
          </p:nvPr>
        </p:nvSpPr>
        <p:spPr>
          <a:xfrm>
            <a:off x="685800" y="1905000"/>
            <a:ext cx="7772400" cy="1470025"/>
          </a:xfrm>
        </p:spPr>
        <p:txBody>
          <a:bodyPr/>
          <a:lstStyle/>
          <a:p>
            <a:r>
              <a:rPr lang="en-US" b="1" smtClean="0"/>
              <a:t>The Timeline for PLO Assessment</a:t>
            </a:r>
          </a:p>
        </p:txBody>
      </p:sp>
      <p:sp>
        <p:nvSpPr>
          <p:cNvPr id="3" name="Slide Number Placeholder 2"/>
          <p:cNvSpPr>
            <a:spLocks noGrp="1"/>
          </p:cNvSpPr>
          <p:nvPr>
            <p:ph type="sldNum" sz="quarter" idx="12"/>
          </p:nvPr>
        </p:nvSpPr>
        <p:spPr/>
        <p:txBody>
          <a:bodyPr/>
          <a:lstStyle/>
          <a:p>
            <a:pPr>
              <a:defRPr/>
            </a:pPr>
            <a:fld id="{64810057-0516-4F2A-A95A-CCAC81F29F95}"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685800" y="1828800"/>
          <a:ext cx="7467602" cy="4495800"/>
        </p:xfrm>
        <a:graphic>
          <a:graphicData uri="http://schemas.openxmlformats.org/drawingml/2006/table">
            <a:tbl>
              <a:tblPr/>
              <a:tblGrid>
                <a:gridCol w="76200"/>
                <a:gridCol w="2444952"/>
                <a:gridCol w="988850"/>
                <a:gridCol w="989400"/>
                <a:gridCol w="989400"/>
                <a:gridCol w="989400"/>
                <a:gridCol w="989400"/>
              </a:tblGrid>
              <a:tr h="356504">
                <a:tc gridSpan="2">
                  <a:txBody>
                    <a:bodyPr/>
                    <a:lstStyle/>
                    <a:p>
                      <a:pPr marL="0" marR="0" algn="ctr">
                        <a:spcBef>
                          <a:spcPts val="0"/>
                        </a:spcBef>
                        <a:spcAft>
                          <a:spcPts val="0"/>
                        </a:spcAft>
                      </a:pPr>
                      <a:r>
                        <a:rPr lang="en-US" sz="1800" b="1" dirty="0">
                          <a:latin typeface="Times New Roman"/>
                          <a:ea typeface="Times New Roman"/>
                        </a:rPr>
                        <a:t>Program Outcomes</a:t>
                      </a:r>
                      <a:endParaRPr lang="en-US" sz="18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hMerge="1">
                  <a:txBody>
                    <a:bodyPr/>
                    <a:lstStyle/>
                    <a:p>
                      <a:endParaRPr lang="en-US"/>
                    </a:p>
                  </a:txBody>
                  <a:tcPr/>
                </a:tc>
                <a:tc>
                  <a:txBody>
                    <a:bodyPr/>
                    <a:lstStyle/>
                    <a:p>
                      <a:pPr marL="0" marR="0" algn="ctr">
                        <a:spcBef>
                          <a:spcPts val="0"/>
                        </a:spcBef>
                        <a:spcAft>
                          <a:spcPts val="0"/>
                        </a:spcAft>
                      </a:pPr>
                      <a:r>
                        <a:rPr lang="en-US" sz="1800" b="1" dirty="0">
                          <a:latin typeface="Times New Roman"/>
                          <a:ea typeface="Times New Roman"/>
                        </a:rPr>
                        <a:t>2010-11</a:t>
                      </a:r>
                      <a:endParaRPr lang="en-US" sz="18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800" b="1" dirty="0">
                          <a:latin typeface="Times New Roman"/>
                          <a:ea typeface="Times New Roman"/>
                        </a:rPr>
                        <a:t>2011-12</a:t>
                      </a:r>
                      <a:endParaRPr lang="en-US" sz="18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800" b="1" dirty="0">
                          <a:latin typeface="Times New Roman"/>
                          <a:ea typeface="Times New Roman"/>
                        </a:rPr>
                        <a:t>2012-13</a:t>
                      </a:r>
                      <a:endParaRPr lang="en-US" sz="18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800" b="1" dirty="0">
                          <a:latin typeface="Times New Roman"/>
                          <a:ea typeface="Times New Roman"/>
                        </a:rPr>
                        <a:t>2013-14</a:t>
                      </a:r>
                      <a:endParaRPr lang="en-US" sz="18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en-US" sz="1800" b="1" dirty="0">
                          <a:latin typeface="Times New Roman"/>
                          <a:ea typeface="Times New Roman"/>
                        </a:rPr>
                        <a:t>2014-15</a:t>
                      </a:r>
                      <a:endParaRPr lang="en-US" sz="18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787936">
                <a:tc>
                  <a:txBody>
                    <a:bodyPr/>
                    <a:lstStyle/>
                    <a:p>
                      <a:pPr marL="0" marR="0" algn="l">
                        <a:spcBef>
                          <a:spcPts val="0"/>
                        </a:spcBef>
                        <a:spcAft>
                          <a:spcPts val="0"/>
                        </a:spcAft>
                      </a:pPr>
                      <a:r>
                        <a:rPr lang="en-US" sz="900" dirty="0">
                          <a:latin typeface="Times New Roman"/>
                          <a:ea typeface="Times New Roman"/>
                        </a:rPr>
                        <a:t> </a:t>
                      </a: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0" marR="0" algn="l">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32425">
                <a:tc>
                  <a:txBody>
                    <a:bodyPr/>
                    <a:lstStyle/>
                    <a:p>
                      <a:pPr marL="0" marR="0" algn="l">
                        <a:spcBef>
                          <a:spcPts val="0"/>
                        </a:spcBef>
                        <a:spcAft>
                          <a:spcPts val="0"/>
                        </a:spcAft>
                      </a:pPr>
                      <a:r>
                        <a:rPr lang="en-US" sz="900" dirty="0">
                          <a:latin typeface="Times New Roman"/>
                          <a:ea typeface="Times New Roman"/>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l">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32425">
                <a:tc>
                  <a:txBody>
                    <a:bodyPr/>
                    <a:lstStyle/>
                    <a:p>
                      <a:pPr marL="0" marR="0" algn="l">
                        <a:spcBef>
                          <a:spcPts val="0"/>
                        </a:spcBef>
                        <a:spcAft>
                          <a:spcPts val="0"/>
                        </a:spcAft>
                      </a:pPr>
                      <a:r>
                        <a:rPr lang="en-US" sz="900" dirty="0">
                          <a:latin typeface="Times New Roman"/>
                          <a:ea typeface="Times New Roman"/>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l">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35352">
                <a:tc>
                  <a:txBody>
                    <a:bodyPr/>
                    <a:lstStyle/>
                    <a:p>
                      <a:pPr marL="0" marR="0" algn="l">
                        <a:spcBef>
                          <a:spcPts val="0"/>
                        </a:spcBef>
                        <a:spcAft>
                          <a:spcPts val="0"/>
                        </a:spcAft>
                      </a:pPr>
                      <a:r>
                        <a:rPr lang="en-US" sz="900" dirty="0">
                          <a:latin typeface="Times New Roman"/>
                          <a:ea typeface="Times New Roman"/>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l">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51158">
                <a:tc>
                  <a:txBody>
                    <a:bodyPr/>
                    <a:lstStyle/>
                    <a:p>
                      <a:pPr marL="0" marR="0" algn="l">
                        <a:spcBef>
                          <a:spcPts val="0"/>
                        </a:spcBef>
                        <a:spcAft>
                          <a:spcPts val="0"/>
                        </a:spcAft>
                      </a:pPr>
                      <a:r>
                        <a:rPr lang="en-US" sz="900" dirty="0">
                          <a:latin typeface="Times New Roman"/>
                          <a:ea typeface="Times New Roman"/>
                        </a:rPr>
                        <a:t> </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0" marR="0" algn="l">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spcBef>
                          <a:spcPts val="0"/>
                        </a:spcBef>
                        <a:spcAft>
                          <a:spcPts val="0"/>
                        </a:spcAft>
                      </a:pPr>
                      <a:endParaRPr lang="en-US" sz="900" dirty="0">
                        <a:latin typeface="Times New Roman"/>
                        <a:ea typeface="Times New Roman"/>
                      </a:endParaRPr>
                    </a:p>
                  </a:txBody>
                  <a:tcPr marL="49035" marR="49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4091" name="Rectangle 1"/>
          <p:cNvSpPr>
            <a:spLocks noChangeArrowheads="1"/>
          </p:cNvSpPr>
          <p:nvPr/>
        </p:nvSpPr>
        <p:spPr bwMode="auto">
          <a:xfrm>
            <a:off x="0" y="0"/>
            <a:ext cx="8610600" cy="1616075"/>
          </a:xfrm>
          <a:prstGeom prst="rect">
            <a:avLst/>
          </a:prstGeom>
          <a:solidFill>
            <a:srgbClr val="D9D9D9"/>
          </a:solidFill>
          <a:ln w="9525">
            <a:noFill/>
            <a:miter lim="800000"/>
            <a:headEnd/>
            <a:tailEnd/>
          </a:ln>
        </p:spPr>
        <p:txBody>
          <a:bodyPr anchor="ctr">
            <a:spAutoFit/>
          </a:bodyPr>
          <a:lstStyle/>
          <a:p>
            <a:pPr eaLnBrk="0" hangingPunct="0"/>
            <a:r>
              <a:rPr lang="en-US">
                <a:cs typeface="Times New Roman" pitchFamily="18" charset="0"/>
              </a:rPr>
              <a:t>Instructions:  </a:t>
            </a:r>
            <a:r>
              <a:rPr lang="en-US" sz="1200">
                <a:cs typeface="Times New Roman" pitchFamily="18" charset="0"/>
              </a:rPr>
              <a:t>For your program, indicate the primary course(s) in which your students demonstrate the program outcomes and in which year you will collect course assessment data.  Data analysis occurs the year following data collection.  During a five-year period, it is assumed that all outcomes will have been assessed.  Accreditation requirements for specific programs may need to be coordinated in a different cycle.</a:t>
            </a:r>
            <a:endParaRPr lang="en-US" sz="900"/>
          </a:p>
          <a:p>
            <a:pPr eaLnBrk="0" hangingPunct="0"/>
            <a:r>
              <a:rPr lang="en-US">
                <a:cs typeface="Times New Roman" pitchFamily="18" charset="0"/>
              </a:rPr>
              <a:t>Outcomes Assessment Plan</a:t>
            </a:r>
            <a:endParaRPr lang="en-US" sz="900"/>
          </a:p>
          <a:p>
            <a:pPr eaLnBrk="0" hangingPunct="0"/>
            <a:r>
              <a:rPr lang="en-US" sz="900">
                <a:cs typeface="Times New Roman" pitchFamily="18" charset="0"/>
              </a:rPr>
              <a:t>2010</a:t>
            </a:r>
            <a:endParaRPr lang="en-US" sz="900"/>
          </a:p>
          <a:p>
            <a:pPr eaLnBrk="0" hangingPunct="0"/>
            <a:endParaRPr lang="en-US"/>
          </a:p>
        </p:txBody>
      </p:sp>
      <p:sp>
        <p:nvSpPr>
          <p:cNvPr id="4" name="Slide Number Placeholder 3"/>
          <p:cNvSpPr>
            <a:spLocks noGrp="1"/>
          </p:cNvSpPr>
          <p:nvPr>
            <p:ph type="sldNum" sz="quarter" idx="12"/>
          </p:nvPr>
        </p:nvSpPr>
        <p:spPr/>
        <p:txBody>
          <a:bodyPr/>
          <a:lstStyle/>
          <a:p>
            <a:pPr>
              <a:defRPr/>
            </a:pPr>
            <a:fld id="{0E2B5CBF-FFD2-4449-8D95-C76F9BD5FE6F}" type="slidenum">
              <a:rPr lang="en-US" smtClean="0"/>
              <a:pPr>
                <a:defRPr/>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295400"/>
            <a:ext cx="8229600" cy="762000"/>
          </a:xfrm>
        </p:spPr>
        <p:txBody>
          <a:bodyPr>
            <a:normAutofit fontScale="85000" lnSpcReduction="20000"/>
          </a:bodyPr>
          <a:lstStyle/>
          <a:p>
            <a:r>
              <a:rPr lang="en-US" dirty="0" smtClean="0"/>
              <a:t>Workshop on Assessing Program Learning Outcome: repeat in January </a:t>
            </a:r>
            <a:endParaRPr lang="en-US" dirty="0"/>
          </a:p>
        </p:txBody>
      </p:sp>
      <p:sp>
        <p:nvSpPr>
          <p:cNvPr id="4" name="Slide Number Placeholder 3"/>
          <p:cNvSpPr>
            <a:spLocks noGrp="1"/>
          </p:cNvSpPr>
          <p:nvPr>
            <p:ph type="sldNum" sz="quarter" idx="12"/>
          </p:nvPr>
        </p:nvSpPr>
        <p:spPr/>
        <p:txBody>
          <a:bodyPr/>
          <a:lstStyle/>
          <a:p>
            <a:fld id="{1AD6129B-9BBE-41D3-9F9D-64ECA7E69726}" type="slidenum">
              <a:rPr lang="en-US" smtClean="0"/>
              <a:pPr/>
              <a:t>16</a:t>
            </a:fld>
            <a:endParaRPr lang="en-US"/>
          </a:p>
        </p:txBody>
      </p:sp>
      <p:sp>
        <p:nvSpPr>
          <p:cNvPr id="5" name="Content Placeholder 2"/>
          <p:cNvSpPr txBox="1">
            <a:spLocks/>
          </p:cNvSpPr>
          <p:nvPr/>
        </p:nvSpPr>
        <p:spPr>
          <a:xfrm>
            <a:off x="457200" y="2133600"/>
            <a:ext cx="8229600" cy="1828800"/>
          </a:xfrm>
          <a:prstGeom prst="rect">
            <a:avLst/>
          </a:prstGeom>
        </p:spPr>
        <p:txBody>
          <a:bodyPr vert="horz" lIns="91440" tIns="45720" rIns="91440" bIns="45720" rtlCol="0">
            <a:noAutofit/>
          </a:bodyPr>
          <a:lstStyle/>
          <a:p>
            <a:pPr marL="342900" indent="-342900">
              <a:spcBef>
                <a:spcPct val="20000"/>
              </a:spcBef>
              <a:buFont typeface="Arial" pitchFamily="34" charset="0"/>
              <a:buChar char="•"/>
            </a:pPr>
            <a:r>
              <a:rPr lang="en-US" sz="2700" dirty="0" err="1" smtClean="0"/>
              <a:t>Toño</a:t>
            </a:r>
            <a:r>
              <a:rPr lang="en-US" sz="2700" dirty="0" smtClean="0"/>
              <a:t> and Mary look forward to assisting at Division and Department Meetings:</a:t>
            </a:r>
          </a:p>
          <a:p>
            <a:pPr marL="342900" indent="512763">
              <a:spcBef>
                <a:spcPct val="20000"/>
              </a:spcBef>
            </a:pPr>
            <a:r>
              <a:rPr lang="en-US" sz="2700" dirty="0" smtClean="0">
                <a:hlinkClick r:id="rId3"/>
              </a:rPr>
              <a:t>PapeMary@DeAnza.edu</a:t>
            </a:r>
            <a:endParaRPr lang="en-US" sz="2700" dirty="0" smtClean="0"/>
          </a:p>
          <a:p>
            <a:pPr marL="342900" indent="512763">
              <a:spcBef>
                <a:spcPct val="20000"/>
              </a:spcBef>
            </a:pPr>
            <a:r>
              <a:rPr lang="en-US" sz="2800" dirty="0" smtClean="0">
                <a:hlinkClick r:id="rId4"/>
              </a:rPr>
              <a:t>RamirezTono</a:t>
            </a:r>
            <a:r>
              <a:rPr lang="en-US" sz="2700" dirty="0" smtClean="0">
                <a:hlinkClick r:id="rId4"/>
              </a:rPr>
              <a:t>@DeAnza.edu</a:t>
            </a:r>
            <a:endParaRPr lang="en-US" sz="2700" dirty="0" smtClean="0"/>
          </a:p>
          <a:p>
            <a:pPr marL="342900" indent="512763">
              <a:spcBef>
                <a:spcPct val="20000"/>
              </a:spcBef>
            </a:pPr>
            <a:endParaRPr lang="en-US" sz="2700" dirty="0" smtClean="0"/>
          </a:p>
          <a:p>
            <a:pPr marL="342900" indent="512763">
              <a:spcBef>
                <a:spcPct val="20000"/>
              </a:spcBef>
            </a:pPr>
            <a:endParaRPr lang="en-US" sz="2700" dirty="0" smtClean="0"/>
          </a:p>
          <a:p>
            <a:pPr marL="342900" indent="-342900">
              <a:spcBef>
                <a:spcPct val="20000"/>
              </a:spcBef>
              <a:buFont typeface="Arial" pitchFamily="34" charset="0"/>
              <a:buChar char="•"/>
            </a:pPr>
            <a:endParaRPr lang="en-US" sz="2700" dirty="0" smtClean="0"/>
          </a:p>
        </p:txBody>
      </p:sp>
      <p:sp>
        <p:nvSpPr>
          <p:cNvPr id="6" name="Content Placeholder 2"/>
          <p:cNvSpPr txBox="1">
            <a:spLocks/>
          </p:cNvSpPr>
          <p:nvPr/>
        </p:nvSpPr>
        <p:spPr>
          <a:xfrm>
            <a:off x="533400" y="5029200"/>
            <a:ext cx="8229600" cy="7620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Please share the importance of this process with your department chairs.</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Content Placeholder 2"/>
          <p:cNvSpPr txBox="1">
            <a:spLocks/>
          </p:cNvSpPr>
          <p:nvPr/>
        </p:nvSpPr>
        <p:spPr>
          <a:xfrm>
            <a:off x="533400" y="4114800"/>
            <a:ext cx="8229600" cy="762000"/>
          </a:xfrm>
          <a:prstGeom prst="rect">
            <a:avLst/>
          </a:prstGeom>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In the works: Newsletter,</a:t>
            </a:r>
            <a:r>
              <a:rPr kumimoji="0" lang="en-US" sz="3200" b="0" i="0" u="none" strike="noStrike" kern="1200" cap="none" spc="0" normalizeH="0" noProof="0" dirty="0" smtClean="0">
                <a:ln>
                  <a:noFill/>
                </a:ln>
                <a:solidFill>
                  <a:schemeClr val="tx1"/>
                </a:solidFill>
                <a:effectLst/>
                <a:uLnTx/>
                <a:uFillTx/>
                <a:latin typeface="+mn-lt"/>
                <a:ea typeface="+mn-ea"/>
                <a:cs typeface="+mn-cs"/>
              </a:rPr>
              <a:t> new look to SLO website</a:t>
            </a:r>
            <a:r>
              <a:rPr lang="en-US" sz="3200" dirty="0" smtClean="0"/>
              <a:t>, tracking accomplishments</a:t>
            </a:r>
            <a:endParaRPr kumimoji="0" lang="en-US" sz="3200" b="0" i="0" u="none" strike="noStrike" kern="1200" cap="none" spc="0" normalizeH="0" noProof="0" dirty="0" smtClean="0">
              <a:ln>
                <a:noFill/>
              </a:ln>
              <a:solidFill>
                <a:schemeClr val="tx1"/>
              </a:solidFill>
              <a:effectLst/>
              <a:uLnTx/>
              <a:uFillTx/>
              <a:latin typeface="+mn-lt"/>
              <a:ea typeface="+mn-ea"/>
              <a:cs typeface="+mn-cs"/>
            </a:endParaRPr>
          </a:p>
        </p:txBody>
      </p:sp>
    </p:spTree>
  </p:cSld>
  <p:clrMapOvr>
    <a:masterClrMapping/>
  </p:clrMapOvr>
  <p:transition>
    <p:sndAc>
      <p:stSnd>
        <p:snd r:embed="rId2" name="drumroll.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ACCJC Recommendation</a:t>
            </a:r>
            <a:endParaRPr lang="en-US" dirty="0"/>
          </a:p>
        </p:txBody>
      </p:sp>
      <p:sp>
        <p:nvSpPr>
          <p:cNvPr id="3" name="Content Placeholder 2"/>
          <p:cNvSpPr>
            <a:spLocks noGrp="1"/>
          </p:cNvSpPr>
          <p:nvPr>
            <p:ph idx="1"/>
          </p:nvPr>
        </p:nvSpPr>
        <p:spPr/>
        <p:txBody>
          <a:bodyPr/>
          <a:lstStyle/>
          <a:p>
            <a:pPr indent="-55563">
              <a:buNone/>
            </a:pPr>
            <a:r>
              <a:rPr lang="en-US" dirty="0" smtClean="0"/>
              <a:t>…including measurable goals that can be used to influence resource allocation decisions on an annual basis …</a:t>
            </a:r>
          </a:p>
          <a:p>
            <a:pPr indent="-55563">
              <a:buNone/>
            </a:pPr>
            <a:endParaRPr lang="en-US" dirty="0"/>
          </a:p>
          <a:p>
            <a:pPr indent="-55563" algn="r">
              <a:buNone/>
            </a:pPr>
            <a:r>
              <a:rPr lang="en-US" sz="1800" dirty="0" smtClean="0">
                <a:hlinkClick r:id="rId3"/>
              </a:rPr>
              <a:t>http://www.palomar.edu/accreditation/Recommendations_2009/ACCJC%20Recommendations%20for%20March%202011%20FollowUp%20Report.pdf</a:t>
            </a:r>
            <a:endParaRPr lang="en-US" sz="1800" dirty="0"/>
          </a:p>
        </p:txBody>
      </p:sp>
      <p:sp>
        <p:nvSpPr>
          <p:cNvPr id="4" name="Slide Number Placeholder 3"/>
          <p:cNvSpPr>
            <a:spLocks noGrp="1"/>
          </p:cNvSpPr>
          <p:nvPr>
            <p:ph type="sldNum" sz="quarter" idx="12"/>
          </p:nvPr>
        </p:nvSpPr>
        <p:spPr/>
        <p:txBody>
          <a:bodyPr/>
          <a:lstStyle/>
          <a:p>
            <a:fld id="{1AD6129B-9BBE-41D3-9F9D-64ECA7E69726}"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Alignment</a:t>
            </a:r>
            <a:br>
              <a:rPr lang="en-US" dirty="0" smtClean="0"/>
            </a:br>
            <a:r>
              <a:rPr lang="en-US" sz="2667" dirty="0" smtClean="0"/>
              <a:t>By Curriculum Mapping</a:t>
            </a:r>
            <a:endParaRPr lang="en-US" sz="2667" dirty="0"/>
          </a:p>
        </p:txBody>
      </p:sp>
      <p:sp>
        <p:nvSpPr>
          <p:cNvPr id="4" name="Slide Number Placeholder 3"/>
          <p:cNvSpPr>
            <a:spLocks noGrp="1"/>
          </p:cNvSpPr>
          <p:nvPr>
            <p:ph type="sldNum" sz="quarter" idx="12"/>
          </p:nvPr>
        </p:nvSpPr>
        <p:spPr/>
        <p:txBody>
          <a:bodyPr/>
          <a:lstStyle/>
          <a:p>
            <a:pPr>
              <a:defRPr/>
            </a:pPr>
            <a:fld id="{6FACFB0E-EBB8-4C06-91C7-796F4880C620}" type="slidenum">
              <a:rPr lang="en-US" smtClean="0"/>
              <a:pPr>
                <a:defRPr/>
              </a:pPr>
              <a:t>3</a:t>
            </a:fld>
            <a:endParaRPr lang="en-US" dirty="0"/>
          </a:p>
        </p:txBody>
      </p:sp>
      <p:sp>
        <p:nvSpPr>
          <p:cNvPr id="5" name="TextBox 4"/>
          <p:cNvSpPr txBox="1"/>
          <p:nvPr/>
        </p:nvSpPr>
        <p:spPr>
          <a:xfrm>
            <a:off x="457200" y="1524000"/>
            <a:ext cx="3352800" cy="584775"/>
          </a:xfrm>
          <a:prstGeom prst="rect">
            <a:avLst/>
          </a:prstGeom>
          <a:noFill/>
        </p:spPr>
        <p:txBody>
          <a:bodyPr wrap="square" rtlCol="0">
            <a:spAutoFit/>
          </a:bodyPr>
          <a:lstStyle/>
          <a:p>
            <a:r>
              <a:rPr lang="en-US" sz="3200" dirty="0" smtClean="0"/>
              <a:t>Course Level SLOs</a:t>
            </a:r>
            <a:endParaRPr lang="en-US" sz="3200" dirty="0"/>
          </a:p>
        </p:txBody>
      </p:sp>
      <p:sp>
        <p:nvSpPr>
          <p:cNvPr id="6" name="TextBox 5"/>
          <p:cNvSpPr txBox="1"/>
          <p:nvPr/>
        </p:nvSpPr>
        <p:spPr>
          <a:xfrm>
            <a:off x="1447800" y="2209800"/>
            <a:ext cx="3962400" cy="584775"/>
          </a:xfrm>
          <a:prstGeom prst="rect">
            <a:avLst/>
          </a:prstGeom>
          <a:noFill/>
        </p:spPr>
        <p:txBody>
          <a:bodyPr wrap="square" rtlCol="0">
            <a:spAutoFit/>
          </a:bodyPr>
          <a:lstStyle/>
          <a:p>
            <a:r>
              <a:rPr lang="en-US" sz="3200" dirty="0" smtClean="0"/>
              <a:t>-&gt; Program Level SLOs</a:t>
            </a:r>
            <a:endParaRPr lang="en-US" sz="3200" dirty="0"/>
          </a:p>
        </p:txBody>
      </p:sp>
      <p:sp>
        <p:nvSpPr>
          <p:cNvPr id="7" name="TextBox 6"/>
          <p:cNvSpPr txBox="1"/>
          <p:nvPr/>
        </p:nvSpPr>
        <p:spPr>
          <a:xfrm>
            <a:off x="2286000" y="3276600"/>
            <a:ext cx="6019800" cy="1077218"/>
          </a:xfrm>
          <a:prstGeom prst="rect">
            <a:avLst/>
          </a:prstGeom>
          <a:noFill/>
        </p:spPr>
        <p:txBody>
          <a:bodyPr wrap="square" rtlCol="0">
            <a:spAutoFit/>
          </a:bodyPr>
          <a:lstStyle/>
          <a:p>
            <a:r>
              <a:rPr lang="en-US" sz="3200" dirty="0" smtClean="0"/>
              <a:t>-&gt; Institutional Core Competencies and Strategic </a:t>
            </a:r>
            <a:r>
              <a:rPr lang="en-US" sz="3200" dirty="0" smtClean="0"/>
              <a:t>Initiatives</a:t>
            </a:r>
            <a:endParaRPr lang="en-US" sz="3200" dirty="0"/>
          </a:p>
        </p:txBody>
      </p:sp>
      <p:sp>
        <p:nvSpPr>
          <p:cNvPr id="8" name="TextBox 7"/>
          <p:cNvSpPr txBox="1"/>
          <p:nvPr/>
        </p:nvSpPr>
        <p:spPr>
          <a:xfrm>
            <a:off x="3886200" y="4648200"/>
            <a:ext cx="3352800" cy="584775"/>
          </a:xfrm>
          <a:prstGeom prst="rect">
            <a:avLst/>
          </a:prstGeom>
          <a:noFill/>
        </p:spPr>
        <p:txBody>
          <a:bodyPr wrap="square" rtlCol="0">
            <a:spAutoFit/>
          </a:bodyPr>
          <a:lstStyle/>
          <a:p>
            <a:r>
              <a:rPr lang="en-US" sz="3200" dirty="0" smtClean="0"/>
              <a:t>-&gt; The Mission</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4" name="Text Box 6"/>
          <p:cNvSpPr txBox="1">
            <a:spLocks noChangeArrowheads="1"/>
          </p:cNvSpPr>
          <p:nvPr/>
        </p:nvSpPr>
        <p:spPr bwMode="auto">
          <a:xfrm>
            <a:off x="2362200" y="5029200"/>
            <a:ext cx="4572000" cy="990600"/>
          </a:xfrm>
          <a:prstGeom prst="rect">
            <a:avLst/>
          </a:prstGeom>
          <a:solidFill>
            <a:srgbClr val="FFFFFF"/>
          </a:solidFill>
          <a:ln w="9525">
            <a:noFill/>
            <a:miter lim="800000"/>
            <a:headEnd/>
            <a:tailEnd/>
          </a:ln>
        </p:spPr>
        <p:txBody>
          <a:bodyPr/>
          <a:lstStyle/>
          <a:p>
            <a:pPr algn="ctr">
              <a:spcAft>
                <a:spcPts val="1000"/>
              </a:spcAft>
            </a:pPr>
            <a:r>
              <a:rPr lang="en-US" sz="4000" b="1" dirty="0">
                <a:latin typeface="Calibri" pitchFamily="34" charset="0"/>
              </a:rPr>
              <a:t>SLOACs</a:t>
            </a:r>
            <a:endParaRPr lang="en-US" sz="4000" b="1" dirty="0"/>
          </a:p>
        </p:txBody>
      </p:sp>
      <p:sp>
        <p:nvSpPr>
          <p:cNvPr id="37896" name="Text Box 8"/>
          <p:cNvSpPr txBox="1">
            <a:spLocks noChangeArrowheads="1"/>
          </p:cNvSpPr>
          <p:nvPr/>
        </p:nvSpPr>
        <p:spPr bwMode="auto">
          <a:xfrm>
            <a:off x="3962400" y="1371600"/>
            <a:ext cx="1228725" cy="676275"/>
          </a:xfrm>
          <a:prstGeom prst="rect">
            <a:avLst/>
          </a:prstGeom>
          <a:solidFill>
            <a:srgbClr val="FFFFFF"/>
          </a:solidFill>
          <a:ln w="9525">
            <a:noFill/>
            <a:miter lim="800000"/>
            <a:headEnd/>
            <a:tailEnd/>
          </a:ln>
        </p:spPr>
        <p:txBody>
          <a:bodyPr/>
          <a:lstStyle/>
          <a:p>
            <a:pPr algn="ctr">
              <a:spcAft>
                <a:spcPts val="1000"/>
              </a:spcAft>
            </a:pPr>
            <a:r>
              <a:rPr lang="en-US" b="1">
                <a:latin typeface="Calibri" pitchFamily="34" charset="0"/>
              </a:rPr>
              <a:t>Mission</a:t>
            </a:r>
          </a:p>
          <a:p>
            <a:pPr algn="ctr">
              <a:spcAft>
                <a:spcPts val="1000"/>
              </a:spcAft>
            </a:pPr>
            <a:r>
              <a:rPr lang="en-US" b="1">
                <a:latin typeface="Calibri" pitchFamily="34" charset="0"/>
              </a:rPr>
              <a:t>Statement</a:t>
            </a:r>
            <a:endParaRPr lang="en-US" b="1"/>
          </a:p>
        </p:txBody>
      </p:sp>
      <p:cxnSp>
        <p:nvCxnSpPr>
          <p:cNvPr id="37897" name="AutoShape 9"/>
          <p:cNvCxnSpPr>
            <a:cxnSpLocks noChangeShapeType="1"/>
          </p:cNvCxnSpPr>
          <p:nvPr/>
        </p:nvCxnSpPr>
        <p:spPr bwMode="auto">
          <a:xfrm flipV="1">
            <a:off x="3505200" y="2133600"/>
            <a:ext cx="2219325" cy="19050"/>
          </a:xfrm>
          <a:prstGeom prst="straightConnector1">
            <a:avLst/>
          </a:prstGeom>
          <a:noFill/>
          <a:ln w="9525">
            <a:solidFill>
              <a:srgbClr val="000000"/>
            </a:solidFill>
            <a:round/>
            <a:headEnd/>
            <a:tailEnd/>
          </a:ln>
        </p:spPr>
      </p:cxnSp>
      <p:sp>
        <p:nvSpPr>
          <p:cNvPr id="37898" name="Text Box 10"/>
          <p:cNvSpPr txBox="1">
            <a:spLocks noChangeArrowheads="1"/>
          </p:cNvSpPr>
          <p:nvPr/>
        </p:nvSpPr>
        <p:spPr bwMode="auto">
          <a:xfrm>
            <a:off x="3505200" y="2286000"/>
            <a:ext cx="2038350" cy="533400"/>
          </a:xfrm>
          <a:prstGeom prst="rect">
            <a:avLst/>
          </a:prstGeom>
          <a:solidFill>
            <a:srgbClr val="FFFFFF"/>
          </a:solidFill>
          <a:ln w="9525">
            <a:noFill/>
            <a:miter lim="800000"/>
            <a:headEnd/>
            <a:tailEnd/>
          </a:ln>
        </p:spPr>
        <p:txBody>
          <a:bodyPr/>
          <a:lstStyle/>
          <a:p>
            <a:pPr algn="ctr"/>
            <a:r>
              <a:rPr lang="en-US" dirty="0">
                <a:latin typeface="Calibri" pitchFamily="34" charset="0"/>
              </a:rPr>
              <a:t>ICCs </a:t>
            </a:r>
            <a:r>
              <a:rPr lang="en-US" dirty="0" smtClean="0">
                <a:latin typeface="Calibri" pitchFamily="34" charset="0"/>
              </a:rPr>
              <a:t>and/or</a:t>
            </a:r>
            <a:endParaRPr lang="en-US" dirty="0">
              <a:latin typeface="Calibri" pitchFamily="34" charset="0"/>
            </a:endParaRPr>
          </a:p>
          <a:p>
            <a:pPr algn="ctr"/>
            <a:r>
              <a:rPr lang="en-US" dirty="0">
                <a:latin typeface="Calibri" pitchFamily="34" charset="0"/>
              </a:rPr>
              <a:t>Strategic Initiatives</a:t>
            </a:r>
            <a:endParaRPr lang="en-US" dirty="0"/>
          </a:p>
        </p:txBody>
      </p:sp>
      <p:sp>
        <p:nvSpPr>
          <p:cNvPr id="10" name="Isosceles Triangle 9"/>
          <p:cNvSpPr/>
          <p:nvPr/>
        </p:nvSpPr>
        <p:spPr>
          <a:xfrm>
            <a:off x="2667000" y="457200"/>
            <a:ext cx="3810000" cy="289560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Trapezoid 10"/>
          <p:cNvSpPr/>
          <p:nvPr/>
        </p:nvSpPr>
        <p:spPr>
          <a:xfrm>
            <a:off x="1752600" y="4953000"/>
            <a:ext cx="5867400" cy="1143000"/>
          </a:xfrm>
          <a:prstGeom prst="trapezoid">
            <a:avLst>
              <a:gd name="adj" fmla="val 5365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8" name="Slide Number Placeholder 7"/>
          <p:cNvSpPr>
            <a:spLocks noGrp="1"/>
          </p:cNvSpPr>
          <p:nvPr>
            <p:ph type="sldNum" sz="quarter" idx="12"/>
          </p:nvPr>
        </p:nvSpPr>
        <p:spPr/>
        <p:txBody>
          <a:bodyPr/>
          <a:lstStyle/>
          <a:p>
            <a:pPr>
              <a:defRPr/>
            </a:pPr>
            <a:fld id="{124F4E1F-96BB-4ED7-8389-5832F72097C6}" type="slidenum">
              <a:rPr lang="en-US" smtClean="0"/>
              <a:pPr>
                <a:defRPr/>
              </a:pPr>
              <a:t>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mph" presetSubtype="2" fill="hold" grpId="1" nodeType="clickEffect">
                                  <p:stCondLst>
                                    <p:cond delay="0"/>
                                  </p:stCondLst>
                                  <p:childTnLst>
                                    <p:anim to="1.5" calcmode="lin" valueType="num">
                                      <p:cBhvr override="childStyle">
                                        <p:cTn id="10" dur="2000" fill="hold"/>
                                        <p:tgtEl>
                                          <p:spTgt spid="37894"/>
                                        </p:tgtEl>
                                        <p:attrNameLst>
                                          <p:attrName>style.fontSize</p:attrName>
                                        </p:attrNameLst>
                                      </p:cBhvr>
                                    </p:anim>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9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89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789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animBg="1"/>
      <p:bldP spid="37894" grpId="1" animBg="1"/>
      <p:bldP spid="37896" grpId="0" animBg="1"/>
      <p:bldP spid="37898"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647825" y="1066800"/>
            <a:ext cx="6048375" cy="5076825"/>
            <a:chOff x="1260" y="5715"/>
            <a:chExt cx="9525" cy="7995"/>
          </a:xfrm>
        </p:grpSpPr>
        <p:sp>
          <p:nvSpPr>
            <p:cNvPr id="9220" name="AutoShape 3"/>
            <p:cNvSpPr>
              <a:spLocks noChangeArrowheads="1"/>
            </p:cNvSpPr>
            <p:nvPr/>
          </p:nvSpPr>
          <p:spPr bwMode="auto">
            <a:xfrm>
              <a:off x="1260" y="5715"/>
              <a:ext cx="9525" cy="7995"/>
            </a:xfrm>
            <a:prstGeom prst="triangle">
              <a:avLst>
                <a:gd name="adj" fmla="val 50000"/>
              </a:avLst>
            </a:prstGeom>
            <a:solidFill>
              <a:srgbClr val="FFFFFF"/>
            </a:solidFill>
            <a:ln w="9525">
              <a:solidFill>
                <a:srgbClr val="000000"/>
              </a:solidFill>
              <a:miter lim="800000"/>
              <a:headEnd/>
              <a:tailEnd/>
            </a:ln>
          </p:spPr>
          <p:txBody>
            <a:bodyPr/>
            <a:lstStyle/>
            <a:p>
              <a:endParaRPr lang="en-US"/>
            </a:p>
          </p:txBody>
        </p:sp>
        <p:sp>
          <p:nvSpPr>
            <p:cNvPr id="9221" name="Text Box 4"/>
            <p:cNvSpPr txBox="1">
              <a:spLocks noChangeArrowheads="1"/>
            </p:cNvSpPr>
            <p:nvPr/>
          </p:nvSpPr>
          <p:spPr bwMode="auto">
            <a:xfrm>
              <a:off x="5100" y="7395"/>
              <a:ext cx="1935" cy="1065"/>
            </a:xfrm>
            <a:prstGeom prst="rect">
              <a:avLst/>
            </a:prstGeom>
            <a:solidFill>
              <a:srgbClr val="FFFFFF"/>
            </a:solidFill>
            <a:ln w="9525">
              <a:noFill/>
              <a:miter lim="800000"/>
              <a:headEnd/>
              <a:tailEnd/>
            </a:ln>
          </p:spPr>
          <p:txBody>
            <a:bodyPr/>
            <a:lstStyle/>
            <a:p>
              <a:pPr algn="ctr"/>
              <a:r>
                <a:rPr lang="en-US" b="1">
                  <a:latin typeface="Calibri" pitchFamily="34" charset="0"/>
                </a:rPr>
                <a:t>Mission</a:t>
              </a:r>
            </a:p>
            <a:p>
              <a:pPr algn="ctr"/>
              <a:r>
                <a:rPr lang="en-US" b="1">
                  <a:latin typeface="Calibri" pitchFamily="34" charset="0"/>
                </a:rPr>
                <a:t>Statement</a:t>
              </a:r>
              <a:endParaRPr lang="en-US" b="1"/>
            </a:p>
          </p:txBody>
        </p:sp>
        <p:sp>
          <p:nvSpPr>
            <p:cNvPr id="9222" name="Text Box 5"/>
            <p:cNvSpPr txBox="1">
              <a:spLocks noChangeArrowheads="1"/>
            </p:cNvSpPr>
            <p:nvPr/>
          </p:nvSpPr>
          <p:spPr bwMode="auto">
            <a:xfrm>
              <a:off x="3390" y="12555"/>
              <a:ext cx="4965" cy="765"/>
            </a:xfrm>
            <a:prstGeom prst="rect">
              <a:avLst/>
            </a:prstGeom>
            <a:solidFill>
              <a:srgbClr val="FFFFFF"/>
            </a:solidFill>
            <a:ln w="9525">
              <a:noFill/>
              <a:miter lim="800000"/>
              <a:headEnd/>
              <a:tailEnd/>
            </a:ln>
          </p:spPr>
          <p:txBody>
            <a:bodyPr/>
            <a:lstStyle/>
            <a:p>
              <a:pPr algn="ctr">
                <a:spcAft>
                  <a:spcPts val="1000"/>
                </a:spcAft>
              </a:pPr>
              <a:r>
                <a:rPr lang="en-US" b="1" dirty="0" smtClean="0">
                  <a:latin typeface="Calibri" pitchFamily="34" charset="0"/>
                </a:rPr>
                <a:t>SLOACs</a:t>
              </a:r>
              <a:endParaRPr lang="en-US" b="1" dirty="0"/>
            </a:p>
          </p:txBody>
        </p:sp>
        <p:sp>
          <p:nvSpPr>
            <p:cNvPr id="9223" name="Text Box 6"/>
            <p:cNvSpPr txBox="1">
              <a:spLocks noChangeArrowheads="1"/>
            </p:cNvSpPr>
            <p:nvPr/>
          </p:nvSpPr>
          <p:spPr bwMode="auto">
            <a:xfrm>
              <a:off x="3180" y="10875"/>
              <a:ext cx="5925" cy="660"/>
            </a:xfrm>
            <a:prstGeom prst="rect">
              <a:avLst/>
            </a:prstGeom>
            <a:solidFill>
              <a:srgbClr val="FFFFFF"/>
            </a:solidFill>
            <a:ln w="9525">
              <a:noFill/>
              <a:miter lim="800000"/>
              <a:headEnd/>
              <a:tailEnd/>
            </a:ln>
          </p:spPr>
          <p:txBody>
            <a:bodyPr/>
            <a:lstStyle/>
            <a:p>
              <a:pPr algn="ctr">
                <a:spcAft>
                  <a:spcPts val="1000"/>
                </a:spcAft>
              </a:pPr>
              <a:r>
                <a:rPr lang="en-US">
                  <a:latin typeface="Calibri" pitchFamily="34" charset="0"/>
                </a:rPr>
                <a:t>Program Level SLOs and Assessment</a:t>
              </a:r>
              <a:r>
                <a:rPr lang="en-US" sz="1600">
                  <a:latin typeface="Calibri" pitchFamily="34" charset="0"/>
                </a:rPr>
                <a:t>s</a:t>
              </a:r>
              <a:endParaRPr lang="en-US"/>
            </a:p>
          </p:txBody>
        </p:sp>
        <p:sp>
          <p:nvSpPr>
            <p:cNvPr id="9224" name="Text Box 7"/>
            <p:cNvSpPr txBox="1">
              <a:spLocks noChangeArrowheads="1"/>
            </p:cNvSpPr>
            <p:nvPr/>
          </p:nvSpPr>
          <p:spPr bwMode="auto">
            <a:xfrm>
              <a:off x="4380" y="8595"/>
              <a:ext cx="3210" cy="1590"/>
            </a:xfrm>
            <a:prstGeom prst="rect">
              <a:avLst/>
            </a:prstGeom>
            <a:solidFill>
              <a:srgbClr val="FFFFFF"/>
            </a:solidFill>
            <a:ln w="9525">
              <a:noFill/>
              <a:miter lim="800000"/>
              <a:headEnd/>
              <a:tailEnd/>
            </a:ln>
          </p:spPr>
          <p:txBody>
            <a:bodyPr/>
            <a:lstStyle/>
            <a:p>
              <a:pPr algn="ctr"/>
              <a:r>
                <a:rPr lang="en-US" dirty="0">
                  <a:latin typeface="Calibri" pitchFamily="34" charset="0"/>
                </a:rPr>
                <a:t>ICCs </a:t>
              </a:r>
              <a:r>
                <a:rPr lang="en-US" dirty="0" smtClean="0">
                  <a:latin typeface="Calibri" pitchFamily="34" charset="0"/>
                </a:rPr>
                <a:t>and/or</a:t>
              </a:r>
              <a:endParaRPr lang="en-US" dirty="0">
                <a:latin typeface="Calibri" pitchFamily="34" charset="0"/>
              </a:endParaRPr>
            </a:p>
            <a:p>
              <a:pPr algn="ctr"/>
              <a:r>
                <a:rPr lang="en-US" dirty="0">
                  <a:latin typeface="Calibri" pitchFamily="34" charset="0"/>
                </a:rPr>
                <a:t>Strategic Initiatives</a:t>
              </a:r>
              <a:endParaRPr lang="en-US" dirty="0"/>
            </a:p>
          </p:txBody>
        </p:sp>
        <p:sp>
          <p:nvSpPr>
            <p:cNvPr id="9225" name="Freeform 8"/>
            <p:cNvSpPr>
              <a:spLocks/>
            </p:cNvSpPr>
            <p:nvPr/>
          </p:nvSpPr>
          <p:spPr bwMode="auto">
            <a:xfrm>
              <a:off x="3555" y="10022"/>
              <a:ext cx="5070" cy="343"/>
            </a:xfrm>
            <a:custGeom>
              <a:avLst/>
              <a:gdLst>
                <a:gd name="T0" fmla="*/ 0 w 3690"/>
                <a:gd name="T1" fmla="*/ 28 h 343"/>
                <a:gd name="T2" fmla="*/ 589 w 3690"/>
                <a:gd name="T3" fmla="*/ 43 h 343"/>
                <a:gd name="T4" fmla="*/ 809 w 3690"/>
                <a:gd name="T5" fmla="*/ 73 h 343"/>
                <a:gd name="T6" fmla="*/ 1029 w 3690"/>
                <a:gd name="T7" fmla="*/ 88 h 343"/>
                <a:gd name="T8" fmla="*/ 1687 w 3690"/>
                <a:gd name="T9" fmla="*/ 163 h 343"/>
                <a:gd name="T10" fmla="*/ 1763 w 3690"/>
                <a:gd name="T11" fmla="*/ 268 h 343"/>
                <a:gd name="T12" fmla="*/ 2058 w 3690"/>
                <a:gd name="T13" fmla="*/ 253 h 343"/>
                <a:gd name="T14" fmla="*/ 2277 w 3690"/>
                <a:gd name="T15" fmla="*/ 223 h 343"/>
                <a:gd name="T16" fmla="*/ 3232 w 3690"/>
                <a:gd name="T17" fmla="*/ 133 h 343"/>
                <a:gd name="T18" fmla="*/ 3453 w 3690"/>
                <a:gd name="T19" fmla="*/ 88 h 343"/>
                <a:gd name="T20" fmla="*/ 3745 w 3690"/>
                <a:gd name="T21" fmla="*/ 73 h 343"/>
                <a:gd name="T22" fmla="*/ 4335 w 3690"/>
                <a:gd name="T23" fmla="*/ 28 h 343"/>
                <a:gd name="T24" fmla="*/ 4625 w 3690"/>
                <a:gd name="T25" fmla="*/ 43 h 343"/>
                <a:gd name="T26" fmla="*/ 4700 w 3690"/>
                <a:gd name="T27" fmla="*/ 103 h 343"/>
                <a:gd name="T28" fmla="*/ 4993 w 3690"/>
                <a:gd name="T29" fmla="*/ 208 h 343"/>
                <a:gd name="T30" fmla="*/ 5290 w 3690"/>
                <a:gd name="T31" fmla="*/ 283 h 343"/>
                <a:gd name="T32" fmla="*/ 5582 w 3690"/>
                <a:gd name="T33" fmla="*/ 253 h 343"/>
                <a:gd name="T34" fmla="*/ 6902 w 3690"/>
                <a:gd name="T35" fmla="*/ 133 h 343"/>
                <a:gd name="T36" fmla="*/ 7198 w 3690"/>
                <a:gd name="T37" fmla="*/ 88 h 343"/>
                <a:gd name="T38" fmla="*/ 7637 w 3690"/>
                <a:gd name="T39" fmla="*/ 28 h 343"/>
                <a:gd name="T40" fmla="*/ 8446 w 3690"/>
                <a:gd name="T41" fmla="*/ 223 h 343"/>
                <a:gd name="T42" fmla="*/ 8814 w 3690"/>
                <a:gd name="T43" fmla="*/ 268 h 343"/>
                <a:gd name="T44" fmla="*/ 9035 w 3690"/>
                <a:gd name="T45" fmla="*/ 313 h 343"/>
                <a:gd name="T46" fmla="*/ 9254 w 3690"/>
                <a:gd name="T47" fmla="*/ 343 h 343"/>
                <a:gd name="T48" fmla="*/ 9693 w 3690"/>
                <a:gd name="T49" fmla="*/ 208 h 343"/>
                <a:gd name="T50" fmla="*/ 10064 w 3690"/>
                <a:gd name="T51" fmla="*/ 118 h 343"/>
                <a:gd name="T52" fmla="*/ 10210 w 3690"/>
                <a:gd name="T53" fmla="*/ 73 h 343"/>
                <a:gd name="T54" fmla="*/ 10433 w 3690"/>
                <a:gd name="T55" fmla="*/ 58 h 343"/>
                <a:gd name="T56" fmla="*/ 10870 w 3690"/>
                <a:gd name="T57" fmla="*/ 13 h 343"/>
                <a:gd name="T58" fmla="*/ 11753 w 3690"/>
                <a:gd name="T59" fmla="*/ 43 h 343"/>
                <a:gd name="T60" fmla="*/ 12635 w 3690"/>
                <a:gd name="T61" fmla="*/ 193 h 343"/>
                <a:gd name="T62" fmla="*/ 12999 w 3690"/>
                <a:gd name="T63" fmla="*/ 283 h 343"/>
                <a:gd name="T64" fmla="*/ 13295 w 3690"/>
                <a:gd name="T65" fmla="*/ 193 h 343"/>
                <a:gd name="T66" fmla="*/ 13659 w 3690"/>
                <a:gd name="T67" fmla="*/ 88 h 343"/>
                <a:gd name="T68" fmla="*/ 14178 w 3690"/>
                <a:gd name="T69" fmla="*/ 163 h 343"/>
                <a:gd name="T70" fmla="*/ 14468 w 3690"/>
                <a:gd name="T71" fmla="*/ 208 h 343"/>
                <a:gd name="T72" fmla="*/ 15350 w 3690"/>
                <a:gd name="T73" fmla="*/ 343 h 343"/>
                <a:gd name="T74" fmla="*/ 15867 w 3690"/>
                <a:gd name="T75" fmla="*/ 298 h 343"/>
                <a:gd name="T76" fmla="*/ 16305 w 3690"/>
                <a:gd name="T77" fmla="*/ 238 h 343"/>
                <a:gd name="T78" fmla="*/ 16456 w 3690"/>
                <a:gd name="T79" fmla="*/ 193 h 343"/>
                <a:gd name="T80" fmla="*/ 16672 w 3690"/>
                <a:gd name="T81" fmla="*/ 178 h 343"/>
                <a:gd name="T82" fmla="*/ 17116 w 3690"/>
                <a:gd name="T83" fmla="*/ 133 h 343"/>
                <a:gd name="T84" fmla="*/ 17334 w 3690"/>
                <a:gd name="T85" fmla="*/ 88 h 343"/>
                <a:gd name="T86" fmla="*/ 18068 w 3690"/>
                <a:gd name="T87" fmla="*/ 163 h 34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690"/>
                <a:gd name="T133" fmla="*/ 0 h 343"/>
                <a:gd name="T134" fmla="*/ 3690 w 3690"/>
                <a:gd name="T135" fmla="*/ 343 h 34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690" h="343">
                  <a:moveTo>
                    <a:pt x="0" y="28"/>
                  </a:moveTo>
                  <a:cubicBezTo>
                    <a:pt x="40" y="33"/>
                    <a:pt x="81" y="32"/>
                    <a:pt x="120" y="43"/>
                  </a:cubicBezTo>
                  <a:cubicBezTo>
                    <a:pt x="137" y="48"/>
                    <a:pt x="149" y="65"/>
                    <a:pt x="165" y="73"/>
                  </a:cubicBezTo>
                  <a:cubicBezTo>
                    <a:pt x="179" y="80"/>
                    <a:pt x="196" y="80"/>
                    <a:pt x="210" y="88"/>
                  </a:cubicBezTo>
                  <a:cubicBezTo>
                    <a:pt x="365" y="174"/>
                    <a:pt x="243" y="129"/>
                    <a:pt x="345" y="163"/>
                  </a:cubicBezTo>
                  <a:cubicBezTo>
                    <a:pt x="350" y="198"/>
                    <a:pt x="337" y="241"/>
                    <a:pt x="360" y="268"/>
                  </a:cubicBezTo>
                  <a:cubicBezTo>
                    <a:pt x="373" y="284"/>
                    <a:pt x="401" y="261"/>
                    <a:pt x="420" y="253"/>
                  </a:cubicBezTo>
                  <a:cubicBezTo>
                    <a:pt x="437" y="246"/>
                    <a:pt x="449" y="231"/>
                    <a:pt x="465" y="223"/>
                  </a:cubicBezTo>
                  <a:cubicBezTo>
                    <a:pt x="528" y="191"/>
                    <a:pt x="592" y="156"/>
                    <a:pt x="660" y="133"/>
                  </a:cubicBezTo>
                  <a:cubicBezTo>
                    <a:pt x="675" y="118"/>
                    <a:pt x="687" y="99"/>
                    <a:pt x="705" y="88"/>
                  </a:cubicBezTo>
                  <a:cubicBezTo>
                    <a:pt x="723" y="78"/>
                    <a:pt x="746" y="80"/>
                    <a:pt x="765" y="73"/>
                  </a:cubicBezTo>
                  <a:cubicBezTo>
                    <a:pt x="922" y="14"/>
                    <a:pt x="731" y="67"/>
                    <a:pt x="885" y="28"/>
                  </a:cubicBezTo>
                  <a:cubicBezTo>
                    <a:pt x="905" y="33"/>
                    <a:pt x="930" y="28"/>
                    <a:pt x="945" y="43"/>
                  </a:cubicBezTo>
                  <a:cubicBezTo>
                    <a:pt x="960" y="58"/>
                    <a:pt x="954" y="83"/>
                    <a:pt x="960" y="103"/>
                  </a:cubicBezTo>
                  <a:cubicBezTo>
                    <a:pt x="978" y="165"/>
                    <a:pt x="974" y="146"/>
                    <a:pt x="1020" y="208"/>
                  </a:cubicBezTo>
                  <a:cubicBezTo>
                    <a:pt x="1029" y="236"/>
                    <a:pt x="1035" y="283"/>
                    <a:pt x="1080" y="283"/>
                  </a:cubicBezTo>
                  <a:cubicBezTo>
                    <a:pt x="1102" y="283"/>
                    <a:pt x="1119" y="261"/>
                    <a:pt x="1140" y="253"/>
                  </a:cubicBezTo>
                  <a:cubicBezTo>
                    <a:pt x="1235" y="215"/>
                    <a:pt x="1326" y="193"/>
                    <a:pt x="1410" y="133"/>
                  </a:cubicBezTo>
                  <a:cubicBezTo>
                    <a:pt x="1430" y="118"/>
                    <a:pt x="1450" y="102"/>
                    <a:pt x="1470" y="88"/>
                  </a:cubicBezTo>
                  <a:cubicBezTo>
                    <a:pt x="1500" y="67"/>
                    <a:pt x="1560" y="28"/>
                    <a:pt x="1560" y="28"/>
                  </a:cubicBezTo>
                  <a:cubicBezTo>
                    <a:pt x="1650" y="118"/>
                    <a:pt x="1592" y="56"/>
                    <a:pt x="1725" y="223"/>
                  </a:cubicBezTo>
                  <a:cubicBezTo>
                    <a:pt x="1743" y="246"/>
                    <a:pt x="1777" y="251"/>
                    <a:pt x="1800" y="268"/>
                  </a:cubicBezTo>
                  <a:cubicBezTo>
                    <a:pt x="1817" y="281"/>
                    <a:pt x="1829" y="299"/>
                    <a:pt x="1845" y="313"/>
                  </a:cubicBezTo>
                  <a:cubicBezTo>
                    <a:pt x="1859" y="325"/>
                    <a:pt x="1875" y="333"/>
                    <a:pt x="1890" y="343"/>
                  </a:cubicBezTo>
                  <a:cubicBezTo>
                    <a:pt x="1943" y="290"/>
                    <a:pt x="1948" y="271"/>
                    <a:pt x="1980" y="208"/>
                  </a:cubicBezTo>
                  <a:cubicBezTo>
                    <a:pt x="2008" y="152"/>
                    <a:pt x="2014" y="168"/>
                    <a:pt x="2055" y="118"/>
                  </a:cubicBezTo>
                  <a:cubicBezTo>
                    <a:pt x="2067" y="104"/>
                    <a:pt x="2071" y="84"/>
                    <a:pt x="2085" y="73"/>
                  </a:cubicBezTo>
                  <a:cubicBezTo>
                    <a:pt x="2097" y="63"/>
                    <a:pt x="2116" y="65"/>
                    <a:pt x="2130" y="58"/>
                  </a:cubicBezTo>
                  <a:cubicBezTo>
                    <a:pt x="2246" y="0"/>
                    <a:pt x="2107" y="51"/>
                    <a:pt x="2220" y="13"/>
                  </a:cubicBezTo>
                  <a:cubicBezTo>
                    <a:pt x="2263" y="18"/>
                    <a:pt x="2350" y="18"/>
                    <a:pt x="2400" y="43"/>
                  </a:cubicBezTo>
                  <a:cubicBezTo>
                    <a:pt x="2471" y="78"/>
                    <a:pt x="2514" y="149"/>
                    <a:pt x="2580" y="193"/>
                  </a:cubicBezTo>
                  <a:cubicBezTo>
                    <a:pt x="2580" y="193"/>
                    <a:pt x="2622" y="302"/>
                    <a:pt x="2655" y="283"/>
                  </a:cubicBezTo>
                  <a:cubicBezTo>
                    <a:pt x="2686" y="265"/>
                    <a:pt x="2695" y="223"/>
                    <a:pt x="2715" y="193"/>
                  </a:cubicBezTo>
                  <a:cubicBezTo>
                    <a:pt x="2759" y="127"/>
                    <a:pt x="2734" y="162"/>
                    <a:pt x="2790" y="88"/>
                  </a:cubicBezTo>
                  <a:cubicBezTo>
                    <a:pt x="2895" y="114"/>
                    <a:pt x="2812" y="80"/>
                    <a:pt x="2895" y="163"/>
                  </a:cubicBezTo>
                  <a:cubicBezTo>
                    <a:pt x="2913" y="181"/>
                    <a:pt x="2936" y="191"/>
                    <a:pt x="2955" y="208"/>
                  </a:cubicBezTo>
                  <a:cubicBezTo>
                    <a:pt x="3024" y="270"/>
                    <a:pt x="3054" y="303"/>
                    <a:pt x="3135" y="343"/>
                  </a:cubicBezTo>
                  <a:cubicBezTo>
                    <a:pt x="3169" y="326"/>
                    <a:pt x="3207" y="316"/>
                    <a:pt x="3240" y="298"/>
                  </a:cubicBezTo>
                  <a:cubicBezTo>
                    <a:pt x="3272" y="280"/>
                    <a:pt x="3330" y="238"/>
                    <a:pt x="3330" y="238"/>
                  </a:cubicBezTo>
                  <a:cubicBezTo>
                    <a:pt x="3340" y="223"/>
                    <a:pt x="3346" y="204"/>
                    <a:pt x="3360" y="193"/>
                  </a:cubicBezTo>
                  <a:cubicBezTo>
                    <a:pt x="3372" y="183"/>
                    <a:pt x="3391" y="185"/>
                    <a:pt x="3405" y="178"/>
                  </a:cubicBezTo>
                  <a:cubicBezTo>
                    <a:pt x="3521" y="120"/>
                    <a:pt x="3382" y="171"/>
                    <a:pt x="3495" y="133"/>
                  </a:cubicBezTo>
                  <a:cubicBezTo>
                    <a:pt x="3510" y="118"/>
                    <a:pt x="3519" y="90"/>
                    <a:pt x="3540" y="88"/>
                  </a:cubicBezTo>
                  <a:cubicBezTo>
                    <a:pt x="3587" y="83"/>
                    <a:pt x="3658" y="131"/>
                    <a:pt x="3690" y="163"/>
                  </a:cubicBezTo>
                </a:path>
              </a:pathLst>
            </a:custGeom>
            <a:noFill/>
            <a:ln w="9525">
              <a:solidFill>
                <a:srgbClr val="000000"/>
              </a:solidFill>
              <a:round/>
              <a:headEnd/>
              <a:tailEnd/>
            </a:ln>
          </p:spPr>
          <p:txBody>
            <a:bodyPr/>
            <a:lstStyle/>
            <a:p>
              <a:endParaRPr lang="en-US"/>
            </a:p>
          </p:txBody>
        </p:sp>
        <p:sp>
          <p:nvSpPr>
            <p:cNvPr id="9226" name="Freeform 9"/>
            <p:cNvSpPr>
              <a:spLocks/>
            </p:cNvSpPr>
            <p:nvPr/>
          </p:nvSpPr>
          <p:spPr bwMode="auto">
            <a:xfrm>
              <a:off x="2415" y="11625"/>
              <a:ext cx="7320" cy="598"/>
            </a:xfrm>
            <a:custGeom>
              <a:avLst/>
              <a:gdLst>
                <a:gd name="T0" fmla="*/ 0 w 7320"/>
                <a:gd name="T1" fmla="*/ 150 h 598"/>
                <a:gd name="T2" fmla="*/ 90 w 7320"/>
                <a:gd name="T3" fmla="*/ 240 h 598"/>
                <a:gd name="T4" fmla="*/ 120 w 7320"/>
                <a:gd name="T5" fmla="*/ 300 h 598"/>
                <a:gd name="T6" fmla="*/ 180 w 7320"/>
                <a:gd name="T7" fmla="*/ 330 h 598"/>
                <a:gd name="T8" fmla="*/ 300 w 7320"/>
                <a:gd name="T9" fmla="*/ 270 h 598"/>
                <a:gd name="T10" fmla="*/ 435 w 7320"/>
                <a:gd name="T11" fmla="*/ 180 h 598"/>
                <a:gd name="T12" fmla="*/ 600 w 7320"/>
                <a:gd name="T13" fmla="*/ 90 h 598"/>
                <a:gd name="T14" fmla="*/ 735 w 7320"/>
                <a:gd name="T15" fmla="*/ 345 h 598"/>
                <a:gd name="T16" fmla="*/ 1140 w 7320"/>
                <a:gd name="T17" fmla="*/ 450 h 598"/>
                <a:gd name="T18" fmla="*/ 1350 w 7320"/>
                <a:gd name="T19" fmla="*/ 435 h 598"/>
                <a:gd name="T20" fmla="*/ 1500 w 7320"/>
                <a:gd name="T21" fmla="*/ 360 h 598"/>
                <a:gd name="T22" fmla="*/ 1560 w 7320"/>
                <a:gd name="T23" fmla="*/ 0 h 598"/>
                <a:gd name="T24" fmla="*/ 1605 w 7320"/>
                <a:gd name="T25" fmla="*/ 255 h 598"/>
                <a:gd name="T26" fmla="*/ 1740 w 7320"/>
                <a:gd name="T27" fmla="*/ 510 h 598"/>
                <a:gd name="T28" fmla="*/ 1890 w 7320"/>
                <a:gd name="T29" fmla="*/ 465 h 598"/>
                <a:gd name="T30" fmla="*/ 1980 w 7320"/>
                <a:gd name="T31" fmla="*/ 405 h 598"/>
                <a:gd name="T32" fmla="*/ 2100 w 7320"/>
                <a:gd name="T33" fmla="*/ 375 h 598"/>
                <a:gd name="T34" fmla="*/ 2250 w 7320"/>
                <a:gd name="T35" fmla="*/ 315 h 598"/>
                <a:gd name="T36" fmla="*/ 2355 w 7320"/>
                <a:gd name="T37" fmla="*/ 420 h 598"/>
                <a:gd name="T38" fmla="*/ 2430 w 7320"/>
                <a:gd name="T39" fmla="*/ 405 h 598"/>
                <a:gd name="T40" fmla="*/ 2700 w 7320"/>
                <a:gd name="T41" fmla="*/ 195 h 598"/>
                <a:gd name="T42" fmla="*/ 2715 w 7320"/>
                <a:gd name="T43" fmla="*/ 165 h 598"/>
                <a:gd name="T44" fmla="*/ 2835 w 7320"/>
                <a:gd name="T45" fmla="*/ 330 h 598"/>
                <a:gd name="T46" fmla="*/ 2955 w 7320"/>
                <a:gd name="T47" fmla="*/ 405 h 598"/>
                <a:gd name="T48" fmla="*/ 3225 w 7320"/>
                <a:gd name="T49" fmla="*/ 420 h 598"/>
                <a:gd name="T50" fmla="*/ 3285 w 7320"/>
                <a:gd name="T51" fmla="*/ 375 h 598"/>
                <a:gd name="T52" fmla="*/ 3360 w 7320"/>
                <a:gd name="T53" fmla="*/ 345 h 598"/>
                <a:gd name="T54" fmla="*/ 3510 w 7320"/>
                <a:gd name="T55" fmla="*/ 240 h 598"/>
                <a:gd name="T56" fmla="*/ 3600 w 7320"/>
                <a:gd name="T57" fmla="*/ 345 h 598"/>
                <a:gd name="T58" fmla="*/ 3630 w 7320"/>
                <a:gd name="T59" fmla="*/ 405 h 598"/>
                <a:gd name="T60" fmla="*/ 3795 w 7320"/>
                <a:gd name="T61" fmla="*/ 495 h 598"/>
                <a:gd name="T62" fmla="*/ 4005 w 7320"/>
                <a:gd name="T63" fmla="*/ 405 h 598"/>
                <a:gd name="T64" fmla="*/ 4125 w 7320"/>
                <a:gd name="T65" fmla="*/ 285 h 598"/>
                <a:gd name="T66" fmla="*/ 4140 w 7320"/>
                <a:gd name="T67" fmla="*/ 420 h 598"/>
                <a:gd name="T68" fmla="*/ 4275 w 7320"/>
                <a:gd name="T69" fmla="*/ 405 h 598"/>
                <a:gd name="T70" fmla="*/ 4365 w 7320"/>
                <a:gd name="T71" fmla="*/ 315 h 598"/>
                <a:gd name="T72" fmla="*/ 4380 w 7320"/>
                <a:gd name="T73" fmla="*/ 270 h 598"/>
                <a:gd name="T74" fmla="*/ 4515 w 7320"/>
                <a:gd name="T75" fmla="*/ 150 h 598"/>
                <a:gd name="T76" fmla="*/ 4635 w 7320"/>
                <a:gd name="T77" fmla="*/ 300 h 598"/>
                <a:gd name="T78" fmla="*/ 4680 w 7320"/>
                <a:gd name="T79" fmla="*/ 345 h 598"/>
                <a:gd name="T80" fmla="*/ 4740 w 7320"/>
                <a:gd name="T81" fmla="*/ 435 h 598"/>
                <a:gd name="T82" fmla="*/ 4890 w 7320"/>
                <a:gd name="T83" fmla="*/ 510 h 598"/>
                <a:gd name="T84" fmla="*/ 5010 w 7320"/>
                <a:gd name="T85" fmla="*/ 540 h 598"/>
                <a:gd name="T86" fmla="*/ 5325 w 7320"/>
                <a:gd name="T87" fmla="*/ 495 h 598"/>
                <a:gd name="T88" fmla="*/ 5385 w 7320"/>
                <a:gd name="T89" fmla="*/ 465 h 598"/>
                <a:gd name="T90" fmla="*/ 5520 w 7320"/>
                <a:gd name="T91" fmla="*/ 420 h 598"/>
                <a:gd name="T92" fmla="*/ 5670 w 7320"/>
                <a:gd name="T93" fmla="*/ 330 h 598"/>
                <a:gd name="T94" fmla="*/ 5790 w 7320"/>
                <a:gd name="T95" fmla="*/ 390 h 598"/>
                <a:gd name="T96" fmla="*/ 5820 w 7320"/>
                <a:gd name="T97" fmla="*/ 450 h 598"/>
                <a:gd name="T98" fmla="*/ 5895 w 7320"/>
                <a:gd name="T99" fmla="*/ 510 h 598"/>
                <a:gd name="T100" fmla="*/ 6015 w 7320"/>
                <a:gd name="T101" fmla="*/ 570 h 598"/>
                <a:gd name="T102" fmla="*/ 6150 w 7320"/>
                <a:gd name="T103" fmla="*/ 465 h 598"/>
                <a:gd name="T104" fmla="*/ 6195 w 7320"/>
                <a:gd name="T105" fmla="*/ 390 h 598"/>
                <a:gd name="T106" fmla="*/ 6360 w 7320"/>
                <a:gd name="T107" fmla="*/ 285 h 598"/>
                <a:gd name="T108" fmla="*/ 6525 w 7320"/>
                <a:gd name="T109" fmla="*/ 375 h 598"/>
                <a:gd name="T110" fmla="*/ 6630 w 7320"/>
                <a:gd name="T111" fmla="*/ 360 h 598"/>
                <a:gd name="T112" fmla="*/ 6855 w 7320"/>
                <a:gd name="T113" fmla="*/ 195 h 598"/>
                <a:gd name="T114" fmla="*/ 6915 w 7320"/>
                <a:gd name="T115" fmla="*/ 270 h 598"/>
                <a:gd name="T116" fmla="*/ 6945 w 7320"/>
                <a:gd name="T117" fmla="*/ 315 h 598"/>
                <a:gd name="T118" fmla="*/ 7050 w 7320"/>
                <a:gd name="T119" fmla="*/ 390 h 598"/>
                <a:gd name="T120" fmla="*/ 7125 w 7320"/>
                <a:gd name="T121" fmla="*/ 450 h 598"/>
                <a:gd name="T122" fmla="*/ 7230 w 7320"/>
                <a:gd name="T123" fmla="*/ 405 h 598"/>
                <a:gd name="T124" fmla="*/ 7320 w 7320"/>
                <a:gd name="T125" fmla="*/ 315 h 59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7320"/>
                <a:gd name="T190" fmla="*/ 0 h 598"/>
                <a:gd name="T191" fmla="*/ 7320 w 7320"/>
                <a:gd name="T192" fmla="*/ 598 h 59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7320" h="598">
                  <a:moveTo>
                    <a:pt x="0" y="150"/>
                  </a:moveTo>
                  <a:cubicBezTo>
                    <a:pt x="30" y="180"/>
                    <a:pt x="71" y="202"/>
                    <a:pt x="90" y="240"/>
                  </a:cubicBezTo>
                  <a:cubicBezTo>
                    <a:pt x="100" y="260"/>
                    <a:pt x="104" y="284"/>
                    <a:pt x="120" y="300"/>
                  </a:cubicBezTo>
                  <a:cubicBezTo>
                    <a:pt x="136" y="316"/>
                    <a:pt x="160" y="320"/>
                    <a:pt x="180" y="330"/>
                  </a:cubicBezTo>
                  <a:cubicBezTo>
                    <a:pt x="220" y="310"/>
                    <a:pt x="260" y="290"/>
                    <a:pt x="300" y="270"/>
                  </a:cubicBezTo>
                  <a:cubicBezTo>
                    <a:pt x="348" y="246"/>
                    <a:pt x="387" y="204"/>
                    <a:pt x="435" y="180"/>
                  </a:cubicBezTo>
                  <a:cubicBezTo>
                    <a:pt x="571" y="112"/>
                    <a:pt x="518" y="145"/>
                    <a:pt x="600" y="90"/>
                  </a:cubicBezTo>
                  <a:cubicBezTo>
                    <a:pt x="633" y="179"/>
                    <a:pt x="665" y="275"/>
                    <a:pt x="735" y="345"/>
                  </a:cubicBezTo>
                  <a:cubicBezTo>
                    <a:pt x="820" y="430"/>
                    <a:pt x="1034" y="432"/>
                    <a:pt x="1140" y="450"/>
                  </a:cubicBezTo>
                  <a:cubicBezTo>
                    <a:pt x="1210" y="445"/>
                    <a:pt x="1281" y="447"/>
                    <a:pt x="1350" y="435"/>
                  </a:cubicBezTo>
                  <a:cubicBezTo>
                    <a:pt x="1401" y="426"/>
                    <a:pt x="1450" y="377"/>
                    <a:pt x="1500" y="360"/>
                  </a:cubicBezTo>
                  <a:cubicBezTo>
                    <a:pt x="1647" y="250"/>
                    <a:pt x="1587" y="241"/>
                    <a:pt x="1560" y="0"/>
                  </a:cubicBezTo>
                  <a:cubicBezTo>
                    <a:pt x="1534" y="103"/>
                    <a:pt x="1578" y="157"/>
                    <a:pt x="1605" y="255"/>
                  </a:cubicBezTo>
                  <a:cubicBezTo>
                    <a:pt x="1633" y="359"/>
                    <a:pt x="1661" y="431"/>
                    <a:pt x="1740" y="510"/>
                  </a:cubicBezTo>
                  <a:cubicBezTo>
                    <a:pt x="1787" y="494"/>
                    <a:pt x="1846" y="489"/>
                    <a:pt x="1890" y="465"/>
                  </a:cubicBezTo>
                  <a:cubicBezTo>
                    <a:pt x="1922" y="447"/>
                    <a:pt x="1947" y="419"/>
                    <a:pt x="1980" y="405"/>
                  </a:cubicBezTo>
                  <a:cubicBezTo>
                    <a:pt x="2018" y="389"/>
                    <a:pt x="2061" y="388"/>
                    <a:pt x="2100" y="375"/>
                  </a:cubicBezTo>
                  <a:cubicBezTo>
                    <a:pt x="2211" y="338"/>
                    <a:pt x="2162" y="359"/>
                    <a:pt x="2250" y="315"/>
                  </a:cubicBezTo>
                  <a:cubicBezTo>
                    <a:pt x="2353" y="384"/>
                    <a:pt x="2329" y="341"/>
                    <a:pt x="2355" y="420"/>
                  </a:cubicBezTo>
                  <a:cubicBezTo>
                    <a:pt x="2380" y="415"/>
                    <a:pt x="2406" y="414"/>
                    <a:pt x="2430" y="405"/>
                  </a:cubicBezTo>
                  <a:cubicBezTo>
                    <a:pt x="2536" y="365"/>
                    <a:pt x="2594" y="248"/>
                    <a:pt x="2700" y="195"/>
                  </a:cubicBezTo>
                  <a:cubicBezTo>
                    <a:pt x="2737" y="85"/>
                    <a:pt x="2738" y="74"/>
                    <a:pt x="2715" y="165"/>
                  </a:cubicBezTo>
                  <a:cubicBezTo>
                    <a:pt x="2742" y="275"/>
                    <a:pt x="2755" y="250"/>
                    <a:pt x="2835" y="330"/>
                  </a:cubicBezTo>
                  <a:cubicBezTo>
                    <a:pt x="2920" y="415"/>
                    <a:pt x="2830" y="380"/>
                    <a:pt x="2955" y="405"/>
                  </a:cubicBezTo>
                  <a:cubicBezTo>
                    <a:pt x="3053" y="470"/>
                    <a:pt x="3022" y="463"/>
                    <a:pt x="3225" y="420"/>
                  </a:cubicBezTo>
                  <a:cubicBezTo>
                    <a:pt x="3249" y="415"/>
                    <a:pt x="3263" y="387"/>
                    <a:pt x="3285" y="375"/>
                  </a:cubicBezTo>
                  <a:cubicBezTo>
                    <a:pt x="3309" y="362"/>
                    <a:pt x="3336" y="357"/>
                    <a:pt x="3360" y="345"/>
                  </a:cubicBezTo>
                  <a:cubicBezTo>
                    <a:pt x="3414" y="318"/>
                    <a:pt x="3460" y="273"/>
                    <a:pt x="3510" y="240"/>
                  </a:cubicBezTo>
                  <a:cubicBezTo>
                    <a:pt x="3538" y="277"/>
                    <a:pt x="3573" y="307"/>
                    <a:pt x="3600" y="345"/>
                  </a:cubicBezTo>
                  <a:cubicBezTo>
                    <a:pt x="3613" y="363"/>
                    <a:pt x="3617" y="387"/>
                    <a:pt x="3630" y="405"/>
                  </a:cubicBezTo>
                  <a:cubicBezTo>
                    <a:pt x="3671" y="463"/>
                    <a:pt x="3730" y="479"/>
                    <a:pt x="3795" y="495"/>
                  </a:cubicBezTo>
                  <a:cubicBezTo>
                    <a:pt x="3873" y="475"/>
                    <a:pt x="3931" y="430"/>
                    <a:pt x="4005" y="405"/>
                  </a:cubicBezTo>
                  <a:cubicBezTo>
                    <a:pt x="4048" y="362"/>
                    <a:pt x="4074" y="319"/>
                    <a:pt x="4125" y="285"/>
                  </a:cubicBezTo>
                  <a:cubicBezTo>
                    <a:pt x="4130" y="330"/>
                    <a:pt x="4125" y="377"/>
                    <a:pt x="4140" y="420"/>
                  </a:cubicBezTo>
                  <a:cubicBezTo>
                    <a:pt x="4165" y="490"/>
                    <a:pt x="4247" y="423"/>
                    <a:pt x="4275" y="405"/>
                  </a:cubicBezTo>
                  <a:cubicBezTo>
                    <a:pt x="4355" y="245"/>
                    <a:pt x="4245" y="435"/>
                    <a:pt x="4365" y="315"/>
                  </a:cubicBezTo>
                  <a:cubicBezTo>
                    <a:pt x="4376" y="304"/>
                    <a:pt x="4370" y="282"/>
                    <a:pt x="4380" y="270"/>
                  </a:cubicBezTo>
                  <a:cubicBezTo>
                    <a:pt x="4435" y="199"/>
                    <a:pt x="4455" y="190"/>
                    <a:pt x="4515" y="150"/>
                  </a:cubicBezTo>
                  <a:cubicBezTo>
                    <a:pt x="4605" y="180"/>
                    <a:pt x="4554" y="219"/>
                    <a:pt x="4635" y="300"/>
                  </a:cubicBezTo>
                  <a:cubicBezTo>
                    <a:pt x="4650" y="315"/>
                    <a:pt x="4667" y="328"/>
                    <a:pt x="4680" y="345"/>
                  </a:cubicBezTo>
                  <a:cubicBezTo>
                    <a:pt x="4702" y="373"/>
                    <a:pt x="4706" y="424"/>
                    <a:pt x="4740" y="435"/>
                  </a:cubicBezTo>
                  <a:cubicBezTo>
                    <a:pt x="4795" y="453"/>
                    <a:pt x="4835" y="492"/>
                    <a:pt x="4890" y="510"/>
                  </a:cubicBezTo>
                  <a:cubicBezTo>
                    <a:pt x="4929" y="523"/>
                    <a:pt x="5010" y="540"/>
                    <a:pt x="5010" y="540"/>
                  </a:cubicBezTo>
                  <a:cubicBezTo>
                    <a:pt x="5190" y="528"/>
                    <a:pt x="5196" y="547"/>
                    <a:pt x="5325" y="495"/>
                  </a:cubicBezTo>
                  <a:cubicBezTo>
                    <a:pt x="5346" y="487"/>
                    <a:pt x="5364" y="473"/>
                    <a:pt x="5385" y="465"/>
                  </a:cubicBezTo>
                  <a:cubicBezTo>
                    <a:pt x="5429" y="448"/>
                    <a:pt x="5520" y="420"/>
                    <a:pt x="5520" y="420"/>
                  </a:cubicBezTo>
                  <a:cubicBezTo>
                    <a:pt x="5571" y="382"/>
                    <a:pt x="5618" y="365"/>
                    <a:pt x="5670" y="330"/>
                  </a:cubicBezTo>
                  <a:cubicBezTo>
                    <a:pt x="5710" y="350"/>
                    <a:pt x="5750" y="370"/>
                    <a:pt x="5790" y="390"/>
                  </a:cubicBezTo>
                  <a:cubicBezTo>
                    <a:pt x="5810" y="400"/>
                    <a:pt x="5805" y="433"/>
                    <a:pt x="5820" y="450"/>
                  </a:cubicBezTo>
                  <a:cubicBezTo>
                    <a:pt x="5841" y="474"/>
                    <a:pt x="5870" y="490"/>
                    <a:pt x="5895" y="510"/>
                  </a:cubicBezTo>
                  <a:cubicBezTo>
                    <a:pt x="5933" y="586"/>
                    <a:pt x="5932" y="598"/>
                    <a:pt x="6015" y="570"/>
                  </a:cubicBezTo>
                  <a:cubicBezTo>
                    <a:pt x="6057" y="507"/>
                    <a:pt x="6086" y="513"/>
                    <a:pt x="6150" y="465"/>
                  </a:cubicBezTo>
                  <a:cubicBezTo>
                    <a:pt x="6165" y="440"/>
                    <a:pt x="6176" y="412"/>
                    <a:pt x="6195" y="390"/>
                  </a:cubicBezTo>
                  <a:cubicBezTo>
                    <a:pt x="6237" y="342"/>
                    <a:pt x="6308" y="320"/>
                    <a:pt x="6360" y="285"/>
                  </a:cubicBezTo>
                  <a:cubicBezTo>
                    <a:pt x="6435" y="323"/>
                    <a:pt x="6443" y="354"/>
                    <a:pt x="6525" y="375"/>
                  </a:cubicBezTo>
                  <a:cubicBezTo>
                    <a:pt x="6560" y="370"/>
                    <a:pt x="6596" y="370"/>
                    <a:pt x="6630" y="360"/>
                  </a:cubicBezTo>
                  <a:cubicBezTo>
                    <a:pt x="6700" y="339"/>
                    <a:pt x="6783" y="243"/>
                    <a:pt x="6855" y="195"/>
                  </a:cubicBezTo>
                  <a:cubicBezTo>
                    <a:pt x="6884" y="283"/>
                    <a:pt x="6847" y="202"/>
                    <a:pt x="6915" y="270"/>
                  </a:cubicBezTo>
                  <a:cubicBezTo>
                    <a:pt x="6928" y="283"/>
                    <a:pt x="6932" y="302"/>
                    <a:pt x="6945" y="315"/>
                  </a:cubicBezTo>
                  <a:cubicBezTo>
                    <a:pt x="6975" y="345"/>
                    <a:pt x="7020" y="360"/>
                    <a:pt x="7050" y="390"/>
                  </a:cubicBezTo>
                  <a:cubicBezTo>
                    <a:pt x="7118" y="458"/>
                    <a:pt x="7037" y="421"/>
                    <a:pt x="7125" y="450"/>
                  </a:cubicBezTo>
                  <a:cubicBezTo>
                    <a:pt x="7178" y="437"/>
                    <a:pt x="7189" y="441"/>
                    <a:pt x="7230" y="405"/>
                  </a:cubicBezTo>
                  <a:cubicBezTo>
                    <a:pt x="7262" y="377"/>
                    <a:pt x="7320" y="315"/>
                    <a:pt x="7320" y="315"/>
                  </a:cubicBezTo>
                </a:path>
              </a:pathLst>
            </a:custGeom>
            <a:noFill/>
            <a:ln w="9525">
              <a:solidFill>
                <a:srgbClr val="000000"/>
              </a:solidFill>
              <a:round/>
              <a:headEnd/>
              <a:tailEnd/>
            </a:ln>
          </p:spPr>
          <p:txBody>
            <a:bodyPr/>
            <a:lstStyle/>
            <a:p>
              <a:endParaRPr lang="en-US"/>
            </a:p>
          </p:txBody>
        </p:sp>
      </p:grpSp>
      <p:sp>
        <p:nvSpPr>
          <p:cNvPr id="10" name="Slide Number Placeholder 9"/>
          <p:cNvSpPr>
            <a:spLocks noGrp="1"/>
          </p:cNvSpPr>
          <p:nvPr>
            <p:ph type="sldNum" sz="quarter" idx="12"/>
          </p:nvPr>
        </p:nvSpPr>
        <p:spPr/>
        <p:txBody>
          <a:bodyPr/>
          <a:lstStyle/>
          <a:p>
            <a:pPr>
              <a:defRPr/>
            </a:pPr>
            <a:fld id="{B6D44B8F-E15A-42B3-BC72-ACC58CBD44E7}"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1219200" y="1600200"/>
          <a:ext cx="6553200" cy="4775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up 4"/>
          <p:cNvGrpSpPr/>
          <p:nvPr/>
        </p:nvGrpSpPr>
        <p:grpSpPr>
          <a:xfrm>
            <a:off x="685800" y="533400"/>
            <a:ext cx="3581400" cy="707886"/>
            <a:chOff x="685800" y="533400"/>
            <a:chExt cx="3581400" cy="707886"/>
          </a:xfrm>
        </p:grpSpPr>
        <p:sp>
          <p:nvSpPr>
            <p:cNvPr id="3" name="TextBox 2"/>
            <p:cNvSpPr txBox="1"/>
            <p:nvPr/>
          </p:nvSpPr>
          <p:spPr>
            <a:xfrm>
              <a:off x="685800" y="533400"/>
              <a:ext cx="3581400" cy="707886"/>
            </a:xfrm>
            <a:prstGeom prst="rect">
              <a:avLst/>
            </a:prstGeom>
            <a:noFill/>
          </p:spPr>
          <p:txBody>
            <a:bodyPr wrap="square" rtlCol="0">
              <a:spAutoFit/>
            </a:bodyPr>
            <a:lstStyle/>
            <a:p>
              <a:r>
                <a:rPr lang="en-US" sz="4000" dirty="0" smtClean="0"/>
                <a:t>RESOURCES</a:t>
              </a:r>
              <a:endParaRPr lang="en-US" sz="4000" dirty="0"/>
            </a:p>
          </p:txBody>
        </p:sp>
        <p:sp>
          <p:nvSpPr>
            <p:cNvPr id="4" name="Right Arrow 3"/>
            <p:cNvSpPr/>
            <p:nvPr/>
          </p:nvSpPr>
          <p:spPr>
            <a:xfrm>
              <a:off x="3276600" y="685800"/>
              <a:ext cx="978408" cy="484632"/>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Slide Number Placeholder 5"/>
          <p:cNvSpPr>
            <a:spLocks noGrp="1"/>
          </p:cNvSpPr>
          <p:nvPr>
            <p:ph type="sldNum" sz="quarter" idx="12"/>
          </p:nvPr>
        </p:nvSpPr>
        <p:spPr/>
        <p:txBody>
          <a:bodyPr/>
          <a:lstStyle/>
          <a:p>
            <a:fld id="{1AD6129B-9BBE-41D3-9F9D-64ECA7E69726}"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0-#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8" presetClass="emph" presetSubtype="0" fill="hold" grpId="0" nodeType="afterEffect">
                                  <p:stCondLst>
                                    <p:cond delay="0"/>
                                  </p:stCondLst>
                                  <p:childTnLst>
                                    <p:animRot by="21600000">
                                      <p:cBhvr>
                                        <p:cTn id="11" dur="5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ctrTitle"/>
          </p:nvPr>
        </p:nvSpPr>
        <p:spPr>
          <a:xfrm>
            <a:off x="685800" y="609600"/>
            <a:ext cx="7772400" cy="1470025"/>
          </a:xfrm>
        </p:spPr>
        <p:txBody>
          <a:bodyPr/>
          <a:lstStyle/>
          <a:p>
            <a:r>
              <a:rPr lang="en-US" b="1" smtClean="0"/>
              <a:t>Assessment</a:t>
            </a:r>
          </a:p>
        </p:txBody>
      </p:sp>
      <p:sp>
        <p:nvSpPr>
          <p:cNvPr id="17411" name="Subtitle 2"/>
          <p:cNvSpPr>
            <a:spLocks noGrp="1"/>
          </p:cNvSpPr>
          <p:nvPr>
            <p:ph type="subTitle" idx="1"/>
          </p:nvPr>
        </p:nvSpPr>
        <p:spPr>
          <a:xfrm>
            <a:off x="1295400" y="1981200"/>
            <a:ext cx="6400800" cy="609600"/>
          </a:xfrm>
        </p:spPr>
        <p:txBody>
          <a:bodyPr/>
          <a:lstStyle/>
          <a:p>
            <a:r>
              <a:rPr lang="en-US" b="1" smtClean="0">
                <a:solidFill>
                  <a:schemeClr val="tx1"/>
                </a:solidFill>
              </a:rPr>
              <a:t>Step One</a:t>
            </a:r>
          </a:p>
        </p:txBody>
      </p:sp>
      <p:sp>
        <p:nvSpPr>
          <p:cNvPr id="17412" name="TextBox 3"/>
          <p:cNvSpPr txBox="1">
            <a:spLocks noChangeArrowheads="1"/>
          </p:cNvSpPr>
          <p:nvPr/>
        </p:nvSpPr>
        <p:spPr bwMode="auto">
          <a:xfrm>
            <a:off x="1295400" y="3276600"/>
            <a:ext cx="6705600" cy="1570038"/>
          </a:xfrm>
          <a:prstGeom prst="rect">
            <a:avLst/>
          </a:prstGeom>
          <a:noFill/>
          <a:ln w="9525">
            <a:noFill/>
            <a:miter lim="800000"/>
            <a:headEnd/>
            <a:tailEnd/>
          </a:ln>
        </p:spPr>
        <p:txBody>
          <a:bodyPr>
            <a:spAutoFit/>
          </a:bodyPr>
          <a:lstStyle/>
          <a:p>
            <a:pPr algn="ctr"/>
            <a:r>
              <a:rPr lang="en-US" sz="3200"/>
              <a:t>Map Program Learning Outcomes to </a:t>
            </a:r>
            <a:br>
              <a:rPr lang="en-US" sz="3200"/>
            </a:br>
            <a:r>
              <a:rPr lang="en-US" sz="3200"/>
              <a:t>Institutional Core Competencies</a:t>
            </a:r>
          </a:p>
        </p:txBody>
      </p:sp>
      <p:sp>
        <p:nvSpPr>
          <p:cNvPr id="5" name="Slide Number Placeholder 4"/>
          <p:cNvSpPr>
            <a:spLocks noGrp="1"/>
          </p:cNvSpPr>
          <p:nvPr>
            <p:ph type="sldNum" sz="quarter" idx="12"/>
          </p:nvPr>
        </p:nvSpPr>
        <p:spPr/>
        <p:txBody>
          <a:bodyPr/>
          <a:lstStyle/>
          <a:p>
            <a:pPr>
              <a:defRPr/>
            </a:pPr>
            <a:fld id="{CAD50D86-2EC2-4906-B34D-CEBF097C0547}"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590800" y="1524000"/>
            <a:ext cx="4038600" cy="2590800"/>
          </a:xfrm>
        </p:spPr>
        <p:txBody>
          <a:bodyPr>
            <a:normAutofit fontScale="90000"/>
          </a:bodyPr>
          <a:lstStyle/>
          <a:p>
            <a:r>
              <a:rPr lang="en-US" sz="2000" smtClean="0">
                <a:latin typeface="Arial Black" pitchFamily="34" charset="0"/>
              </a:rPr>
              <a:t/>
            </a:r>
            <a:br>
              <a:rPr lang="en-US" sz="2000" smtClean="0">
                <a:latin typeface="Arial Black" pitchFamily="34" charset="0"/>
              </a:rPr>
            </a:br>
            <a:r>
              <a:rPr lang="en-US" sz="2000" smtClean="0">
                <a:latin typeface="Arial Black" pitchFamily="34" charset="0"/>
              </a:rPr>
              <a:t/>
            </a:r>
            <a:br>
              <a:rPr lang="en-US" sz="2000" smtClean="0">
                <a:latin typeface="Arial Black" pitchFamily="34" charset="0"/>
              </a:rPr>
            </a:br>
            <a:r>
              <a:rPr lang="en-US" sz="2000" smtClean="0">
                <a:latin typeface="Arial Black" pitchFamily="34" charset="0"/>
              </a:rPr>
              <a:t/>
            </a:r>
            <a:br>
              <a:rPr lang="en-US" sz="2000" smtClean="0">
                <a:latin typeface="Arial Black" pitchFamily="34" charset="0"/>
              </a:rPr>
            </a:br>
            <a:r>
              <a:rPr lang="en-US" sz="2000" smtClean="0"/>
              <a:t> </a:t>
            </a:r>
            <a:r>
              <a:rPr lang="en-US" sz="2400" b="1" smtClean="0"/>
              <a:t>De Anza College fulfills its mission by engaging students in creative work that demonstrates the knowledge, skills and attitudes contained within the college’s Institutional Core Competencies:</a:t>
            </a:r>
            <a:r>
              <a:rPr lang="en-US" sz="2400" smtClean="0"/>
              <a:t/>
            </a:r>
            <a:br>
              <a:rPr lang="en-US" sz="2400" smtClean="0"/>
            </a:br>
            <a:r>
              <a:rPr lang="en-US" sz="2400" smtClean="0">
                <a:latin typeface="Arial" charset="0"/>
                <a:cs typeface="Arial" charset="0"/>
              </a:rPr>
              <a:t> </a:t>
            </a:r>
            <a:r>
              <a:rPr lang="en-US" sz="2000" smtClean="0">
                <a:latin typeface="Arial Black" pitchFamily="34" charset="0"/>
              </a:rPr>
              <a:t/>
            </a:r>
            <a:br>
              <a:rPr lang="en-US" sz="2000" smtClean="0">
                <a:latin typeface="Arial Black" pitchFamily="34" charset="0"/>
              </a:rPr>
            </a:br>
            <a:endParaRPr lang="en-US" sz="2000" smtClean="0">
              <a:latin typeface="Arial Black" pitchFamily="34" charset="0"/>
            </a:endParaRPr>
          </a:p>
        </p:txBody>
      </p:sp>
      <p:sp>
        <p:nvSpPr>
          <p:cNvPr id="6147" name="TextBox 2"/>
          <p:cNvSpPr txBox="1">
            <a:spLocks noChangeArrowheads="1"/>
          </p:cNvSpPr>
          <p:nvPr/>
        </p:nvSpPr>
        <p:spPr bwMode="auto">
          <a:xfrm rot="1092461">
            <a:off x="188913" y="754063"/>
            <a:ext cx="2576512" cy="831850"/>
          </a:xfrm>
          <a:prstGeom prst="rect">
            <a:avLst/>
          </a:prstGeom>
          <a:noFill/>
          <a:ln w="9525">
            <a:noFill/>
            <a:miter lim="800000"/>
            <a:headEnd/>
            <a:tailEnd/>
          </a:ln>
        </p:spPr>
        <p:txBody>
          <a:bodyPr>
            <a:spAutoFit/>
          </a:bodyPr>
          <a:lstStyle/>
          <a:p>
            <a:r>
              <a:rPr lang="en-US" sz="2400"/>
              <a:t>Communication </a:t>
            </a:r>
            <a:br>
              <a:rPr lang="en-US" sz="2400"/>
            </a:br>
            <a:r>
              <a:rPr lang="en-US" sz="2400"/>
              <a:t>and expression</a:t>
            </a:r>
            <a:r>
              <a:rPr lang="en-US" sz="2400">
                <a:latin typeface="Arial Black" pitchFamily="34" charset="0"/>
              </a:rPr>
              <a:t>   </a:t>
            </a:r>
            <a:endParaRPr lang="en-US" sz="2400"/>
          </a:p>
        </p:txBody>
      </p:sp>
      <p:sp>
        <p:nvSpPr>
          <p:cNvPr id="6148" name="TextBox 3"/>
          <p:cNvSpPr txBox="1">
            <a:spLocks noChangeArrowheads="1"/>
          </p:cNvSpPr>
          <p:nvPr/>
        </p:nvSpPr>
        <p:spPr bwMode="auto">
          <a:xfrm rot="1685410">
            <a:off x="5626100" y="5256213"/>
            <a:ext cx="3343275" cy="460375"/>
          </a:xfrm>
          <a:prstGeom prst="rect">
            <a:avLst/>
          </a:prstGeom>
          <a:noFill/>
          <a:ln w="9525">
            <a:noFill/>
            <a:miter lim="800000"/>
            <a:headEnd/>
            <a:tailEnd/>
          </a:ln>
        </p:spPr>
        <p:txBody>
          <a:bodyPr>
            <a:spAutoFit/>
          </a:bodyPr>
          <a:lstStyle/>
          <a:p>
            <a:r>
              <a:rPr lang="en-US" sz="2400"/>
              <a:t>Information literacy </a:t>
            </a:r>
            <a:r>
              <a:rPr lang="en-US">
                <a:latin typeface="Arial Black" pitchFamily="34" charset="0"/>
              </a:rPr>
              <a:t>  </a:t>
            </a:r>
            <a:endParaRPr lang="en-US"/>
          </a:p>
        </p:txBody>
      </p:sp>
      <p:sp>
        <p:nvSpPr>
          <p:cNvPr id="5" name="Oval 4"/>
          <p:cNvSpPr/>
          <p:nvPr/>
        </p:nvSpPr>
        <p:spPr>
          <a:xfrm>
            <a:off x="2438400" y="762000"/>
            <a:ext cx="4343400" cy="4114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150" name="TextBox 5"/>
          <p:cNvSpPr txBox="1">
            <a:spLocks noChangeArrowheads="1"/>
          </p:cNvSpPr>
          <p:nvPr/>
        </p:nvSpPr>
        <p:spPr bwMode="auto">
          <a:xfrm rot="-1274017">
            <a:off x="655638" y="4370388"/>
            <a:ext cx="2251075" cy="1570037"/>
          </a:xfrm>
          <a:prstGeom prst="rect">
            <a:avLst/>
          </a:prstGeom>
          <a:noFill/>
          <a:ln w="9525">
            <a:noFill/>
            <a:miter lim="800000"/>
            <a:headEnd/>
            <a:tailEnd/>
          </a:ln>
        </p:spPr>
        <p:txBody>
          <a:bodyPr>
            <a:spAutoFit/>
          </a:bodyPr>
          <a:lstStyle/>
          <a:p>
            <a:r>
              <a:rPr lang="en-US" sz="2400"/>
              <a:t>Physical/mental wellness and personal responsibility  </a:t>
            </a:r>
          </a:p>
        </p:txBody>
      </p:sp>
      <p:sp>
        <p:nvSpPr>
          <p:cNvPr id="6151" name="Rectangle 6"/>
          <p:cNvSpPr>
            <a:spLocks noChangeArrowheads="1"/>
          </p:cNvSpPr>
          <p:nvPr/>
        </p:nvSpPr>
        <p:spPr bwMode="auto">
          <a:xfrm rot="-1571212">
            <a:off x="6275388" y="415925"/>
            <a:ext cx="2873375" cy="1016000"/>
          </a:xfrm>
          <a:prstGeom prst="rect">
            <a:avLst/>
          </a:prstGeom>
          <a:noFill/>
          <a:ln w="9525">
            <a:noFill/>
            <a:miter lim="800000"/>
            <a:headEnd/>
            <a:tailEnd/>
          </a:ln>
        </p:spPr>
        <p:txBody>
          <a:bodyPr>
            <a:spAutoFit/>
          </a:bodyPr>
          <a:lstStyle/>
          <a:p>
            <a:r>
              <a:rPr lang="en-US" sz="2000"/>
              <a:t>Global, cultural, social and environmental awareness</a:t>
            </a:r>
          </a:p>
        </p:txBody>
      </p:sp>
      <p:sp>
        <p:nvSpPr>
          <p:cNvPr id="6152" name="TextBox 7"/>
          <p:cNvSpPr txBox="1">
            <a:spLocks noChangeArrowheads="1"/>
          </p:cNvSpPr>
          <p:nvPr/>
        </p:nvSpPr>
        <p:spPr bwMode="auto">
          <a:xfrm>
            <a:off x="6858000" y="2971800"/>
            <a:ext cx="1828800" cy="369888"/>
          </a:xfrm>
          <a:prstGeom prst="rect">
            <a:avLst/>
          </a:prstGeom>
          <a:noFill/>
          <a:ln w="9525">
            <a:noFill/>
            <a:miter lim="800000"/>
            <a:headEnd/>
            <a:tailEnd/>
          </a:ln>
        </p:spPr>
        <p:txBody>
          <a:bodyPr>
            <a:spAutoFit/>
          </a:bodyPr>
          <a:lstStyle/>
          <a:p>
            <a:r>
              <a:rPr lang="en-US"/>
              <a:t>Critical thinking </a:t>
            </a:r>
          </a:p>
        </p:txBody>
      </p:sp>
      <p:sp>
        <p:nvSpPr>
          <p:cNvPr id="9" name="Slide Number Placeholder 8"/>
          <p:cNvSpPr>
            <a:spLocks noGrp="1"/>
          </p:cNvSpPr>
          <p:nvPr>
            <p:ph type="sldNum" sz="quarter" idx="12"/>
          </p:nvPr>
        </p:nvSpPr>
        <p:spPr/>
        <p:txBody>
          <a:bodyPr/>
          <a:lstStyle/>
          <a:p>
            <a:pPr>
              <a:defRPr/>
            </a:pPr>
            <a:fld id="{774A358B-6B8E-4A1B-8C47-5761B52EC873}"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4038600" y="304800"/>
          <a:ext cx="4043745" cy="6217934"/>
        </p:xfrm>
        <a:graphic>
          <a:graphicData uri="http://schemas.openxmlformats.org/drawingml/2006/table">
            <a:tbl>
              <a:tblPr/>
              <a:tblGrid>
                <a:gridCol w="192046"/>
                <a:gridCol w="3397788"/>
                <a:gridCol w="453911"/>
              </a:tblGrid>
              <a:tr h="201746">
                <a:tc gridSpan="3">
                  <a:txBody>
                    <a:bodyPr/>
                    <a:lstStyle/>
                    <a:p>
                      <a:pPr algn="l" fontAlgn="ctr"/>
                      <a:r>
                        <a:rPr lang="en-US" sz="700" b="1" i="0" u="none" strike="noStrike">
                          <a:latin typeface="Verdana"/>
                        </a:rPr>
                        <a:t>Program: </a:t>
                      </a:r>
                    </a:p>
                  </a:txBody>
                  <a:tcPr marL="6542" marR="6542" marT="654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53276">
                <a:tc gridSpan="3">
                  <a:txBody>
                    <a:bodyPr/>
                    <a:lstStyle/>
                    <a:p>
                      <a:pPr algn="l" fontAlgn="t"/>
                      <a:r>
                        <a:rPr lang="en-US" sz="600" b="1" i="0" u="none" strike="noStrike">
                          <a:latin typeface="Verdana"/>
                        </a:rPr>
                        <a:t>PLO Statement:</a:t>
                      </a:r>
                    </a:p>
                  </a:txBody>
                  <a:tcPr marL="6542" marR="6542" marT="6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11358">
                <a:tc>
                  <a:txBody>
                    <a:bodyPr/>
                    <a:lstStyle/>
                    <a:p>
                      <a:pPr algn="l" fontAlgn="t"/>
                      <a:endParaRPr lang="en-US" sz="400" b="0" i="0" u="none" strike="noStrike">
                        <a:latin typeface="Verdana"/>
                      </a:endParaRPr>
                    </a:p>
                  </a:txBody>
                  <a:tcPr marL="6542" marR="6542" marT="6542"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en-US" sz="400" b="0" i="0" u="none" strike="noStrike">
                        <a:latin typeface="Verdana"/>
                      </a:endParaRPr>
                    </a:p>
                  </a:txBody>
                  <a:tcPr marL="6542" marR="6542" marT="6542"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en-US" sz="400" b="0" i="0" u="none" strike="noStrike">
                        <a:latin typeface="Verdana"/>
                      </a:endParaRPr>
                    </a:p>
                  </a:txBody>
                  <a:tcPr marL="6542" marR="6542" marT="6542"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903">
                <a:tc gridSpan="2">
                  <a:txBody>
                    <a:bodyPr/>
                    <a:lstStyle/>
                    <a:p>
                      <a:pPr algn="l" fontAlgn="t"/>
                      <a:r>
                        <a:rPr lang="en-US" sz="600" b="1" i="0" u="none" strike="noStrike">
                          <a:latin typeface="TimesNewRomanPSMT"/>
                        </a:rPr>
                        <a:t>1)</a:t>
                      </a:r>
                      <a:r>
                        <a:rPr lang="en-US" sz="400" b="1" i="0" u="none" strike="noStrike">
                          <a:latin typeface="TimesNewRomanPSMT"/>
                        </a:rPr>
                        <a:t> COMMUNICATION AND EXPRESSION*</a:t>
                      </a:r>
                      <a:endParaRPr lang="en-US" sz="600" b="1" i="0" u="none" strike="noStrike">
                        <a:latin typeface="TimesNewRomanPSMT"/>
                      </a:endParaRPr>
                    </a:p>
                  </a:txBody>
                  <a:tcPr marL="6542" marR="6542" marT="6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a:txBody>
                    <a:bodyPr/>
                    <a:lstStyle/>
                    <a:p>
                      <a:pPr algn="ctr" fontAlgn="b"/>
                      <a:r>
                        <a:rPr lang="en-US" sz="400" b="0" i="0" u="none" strike="noStrike">
                          <a:latin typeface="Times"/>
                        </a:rPr>
                        <a:t>(Check all that apply)</a:t>
                      </a:r>
                    </a:p>
                  </a:txBody>
                  <a:tcPr marL="6542" marR="6542" marT="654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358">
                <a:tc>
                  <a:txBody>
                    <a:bodyPr/>
                    <a:lstStyle/>
                    <a:p>
                      <a:pPr algn="ctr" fontAlgn="ctr"/>
                      <a:r>
                        <a:rPr lang="en-US" sz="400" b="1" i="0" u="none" strike="noStrike">
                          <a:latin typeface="Verdana"/>
                        </a:rPr>
                        <a:t>1a</a:t>
                      </a:r>
                    </a:p>
                  </a:txBody>
                  <a:tcPr marL="6542" marR="6542" marT="65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Communicate clearly,</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1" i="0" u="none" strike="noStrike">
                          <a:latin typeface="Verdana"/>
                        </a:rPr>
                        <a:t> </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ctr" fontAlgn="ctr"/>
                      <a:r>
                        <a:rPr lang="en-US" sz="400" b="1" i="0" u="none" strike="noStrike">
                          <a:latin typeface="Verdana"/>
                        </a:rPr>
                        <a:t>1b</a:t>
                      </a:r>
                    </a:p>
                  </a:txBody>
                  <a:tcPr marL="6542" marR="6542" marT="65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Express themselves creatively,</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400" b="1" i="0" u="none" strike="noStrike">
                          <a:latin typeface="Times New Roman"/>
                        </a:rPr>
                        <a:t>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ctr" fontAlgn="ctr"/>
                      <a:r>
                        <a:rPr lang="en-US" sz="400" b="1" i="0" u="none" strike="noStrike">
                          <a:latin typeface="Verdana"/>
                        </a:rPr>
                        <a:t>1c</a:t>
                      </a:r>
                    </a:p>
                  </a:txBody>
                  <a:tcPr marL="6542" marR="6542" marT="65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Interpret thoughtfully and logically, and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400" b="1" i="0" u="none" strike="noStrike">
                          <a:latin typeface="TimesNewRomanPSMT"/>
                        </a:rPr>
                        <a:t>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4150">
                <a:tc>
                  <a:txBody>
                    <a:bodyPr/>
                    <a:lstStyle/>
                    <a:p>
                      <a:pPr algn="ctr" fontAlgn="ctr"/>
                      <a:r>
                        <a:rPr lang="en-US" sz="400" b="1" i="0" u="none" strike="noStrike">
                          <a:latin typeface="Verdana"/>
                        </a:rPr>
                        <a:t>1d</a:t>
                      </a:r>
                    </a:p>
                  </a:txBody>
                  <a:tcPr marL="6542" marR="6542" marT="65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Engage actively in dialogue and discussion, while paying attention to audience, situation, and (inter) cultural context.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400" b="1" i="0" u="none" strike="noStrike">
                          <a:latin typeface="TimesNewRomanPSMT"/>
                        </a:rPr>
                        <a:t>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5195">
                <a:tc gridSpan="2">
                  <a:txBody>
                    <a:bodyPr/>
                    <a:lstStyle/>
                    <a:p>
                      <a:pPr algn="l" fontAlgn="t"/>
                      <a:r>
                        <a:rPr lang="en-US" sz="400" b="0" i="1" u="none" strike="noStrike">
                          <a:latin typeface="TimesNewRomanPSMT"/>
                        </a:rPr>
                        <a:t>* Communication and expression may be: Oral communication, Verbal, Nonverbal, Informational, or Artistic</a:t>
                      </a:r>
                    </a:p>
                  </a:txBody>
                  <a:tcPr marL="6542" marR="6542" marT="6542" marB="0">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t"/>
                      <a:endParaRPr lang="en-US" sz="400" b="1" i="0" u="none" strike="noStrike">
                        <a:latin typeface="Arial"/>
                      </a:endParaRPr>
                    </a:p>
                  </a:txBody>
                  <a:tcPr marL="6542" marR="6542" marT="6542" marB="0">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903">
                <a:tc gridSpan="2">
                  <a:txBody>
                    <a:bodyPr/>
                    <a:lstStyle/>
                    <a:p>
                      <a:pPr algn="l" fontAlgn="t"/>
                      <a:r>
                        <a:rPr lang="en-US" sz="600" b="1" i="0" u="none" strike="noStrike">
                          <a:latin typeface="TimesNewRomanPSMT"/>
                        </a:rPr>
                        <a:t>2)</a:t>
                      </a:r>
                      <a:r>
                        <a:rPr lang="en-US" sz="400" b="1" i="0" u="none" strike="noStrike">
                          <a:latin typeface="TimesNewRomanPSMT"/>
                        </a:rPr>
                        <a:t> INFORMATION LITERACY **</a:t>
                      </a:r>
                      <a:endParaRPr lang="en-US" sz="600" b="1" i="0" u="none" strike="noStrike">
                        <a:latin typeface="TimesNewRomanPSMT"/>
                      </a:endParaRPr>
                    </a:p>
                  </a:txBody>
                  <a:tcPr marL="6542" marR="6542" marT="6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a:txBody>
                    <a:bodyPr/>
                    <a:lstStyle/>
                    <a:p>
                      <a:pPr algn="ctr" fontAlgn="b"/>
                      <a:r>
                        <a:rPr lang="en-US" sz="400" b="0" i="0" u="none" strike="noStrike">
                          <a:latin typeface="Times"/>
                        </a:rPr>
                        <a:t>(Check all that apply)</a:t>
                      </a:r>
                    </a:p>
                  </a:txBody>
                  <a:tcPr marL="6542" marR="6542" marT="654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2a</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Recognize when information is needed</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400" b="1" i="0" u="none" strike="noStrike">
                          <a:latin typeface="Arial"/>
                        </a:rPr>
                        <a:t>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2b</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Locate information in various formats,</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400" b="1" i="0" u="none" strike="noStrike">
                          <a:latin typeface="Times New Roman"/>
                        </a:rPr>
                        <a:t>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761">
                <a:tc>
                  <a:txBody>
                    <a:bodyPr/>
                    <a:lstStyle/>
                    <a:p>
                      <a:pPr algn="l" fontAlgn="b"/>
                      <a:r>
                        <a:rPr lang="en-US" sz="400" b="1" i="0" u="none" strike="noStrike">
                          <a:latin typeface="Verdana"/>
                        </a:rPr>
                        <a:t>2c</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Critically evaluate information in various formats</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600" b="1" i="0" u="none" strike="noStrike">
                          <a:latin typeface="TimesNewRomanPSMT"/>
                        </a:rPr>
                        <a:t>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2d</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Synthesize information in various formats</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1" i="0" u="none" strike="noStrike">
                          <a:latin typeface="Verdana"/>
                        </a:rPr>
                        <a:t> </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2e</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Communicate information in various formats</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400" b="1" i="0" u="none" strike="noStrike">
                          <a:latin typeface="Times New Roman"/>
                        </a:rPr>
                        <a:t>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5195">
                <a:tc gridSpan="3">
                  <a:txBody>
                    <a:bodyPr/>
                    <a:lstStyle/>
                    <a:p>
                      <a:pPr algn="l" fontAlgn="t"/>
                      <a:r>
                        <a:rPr lang="en-US" sz="400" b="0" i="0" u="none" strike="noStrike">
                          <a:latin typeface="TimesNewRomanPSMT"/>
                        </a:rPr>
                        <a:t>** They will use appropriate resources and technologies while understanding: Social, legal, or ethical issues for information and its use.</a:t>
                      </a:r>
                    </a:p>
                  </a:txBody>
                  <a:tcPr marL="6542" marR="6542" marT="6542" marB="0">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192903">
                <a:tc gridSpan="2">
                  <a:txBody>
                    <a:bodyPr/>
                    <a:lstStyle/>
                    <a:p>
                      <a:pPr algn="l" fontAlgn="t"/>
                      <a:r>
                        <a:rPr lang="en-US" sz="600" b="1" i="0" u="none" strike="noStrike">
                          <a:latin typeface="TimesNewRomanPSMT"/>
                        </a:rPr>
                        <a:t>3)</a:t>
                      </a:r>
                      <a:r>
                        <a:rPr lang="en-US" sz="400" b="1" i="0" u="none" strike="noStrike">
                          <a:latin typeface="TimesNewRomanPSMT"/>
                        </a:rPr>
                        <a:t> PHYSICAL/MENTAL WELLNESS AND PERSONAL RESPONSIBILITY</a:t>
                      </a:r>
                      <a:endParaRPr lang="en-US" sz="600" b="1" i="0" u="none" strike="noStrike">
                        <a:latin typeface="TimesNewRomanPSMT"/>
                      </a:endParaRPr>
                    </a:p>
                  </a:txBody>
                  <a:tcPr marL="6542" marR="6542" marT="6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a:txBody>
                    <a:bodyPr/>
                    <a:lstStyle/>
                    <a:p>
                      <a:pPr algn="ctr" fontAlgn="b"/>
                      <a:r>
                        <a:rPr lang="en-US" sz="400" b="0" i="0" u="none" strike="noStrike">
                          <a:latin typeface="Times"/>
                        </a:rPr>
                        <a:t>(Check all that apply)</a:t>
                      </a:r>
                    </a:p>
                  </a:txBody>
                  <a:tcPr marL="6542" marR="6542" marT="654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159">
                <a:tc>
                  <a:txBody>
                    <a:bodyPr/>
                    <a:lstStyle/>
                    <a:p>
                      <a:pPr algn="l" fontAlgn="b"/>
                      <a:r>
                        <a:rPr lang="en-US" sz="400" b="1" i="0" u="none" strike="noStrike">
                          <a:latin typeface="Verdana"/>
                        </a:rPr>
                        <a:t>3a1</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Recognize lifestyles that promote physical well-being,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400" b="1" i="0" u="none" strike="noStrike">
                          <a:latin typeface="TimesNewRomanPSMT"/>
                        </a:rPr>
                        <a:t>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159">
                <a:tc>
                  <a:txBody>
                    <a:bodyPr/>
                    <a:lstStyle/>
                    <a:p>
                      <a:pPr algn="l" fontAlgn="b"/>
                      <a:r>
                        <a:rPr lang="en-US" sz="400" b="1" i="0" u="none" strike="noStrike">
                          <a:latin typeface="Verdana"/>
                        </a:rPr>
                        <a:t>3a2</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Recognize lifestyles that promote mental well-being,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400" b="1" i="0" u="none" strike="noStrike">
                          <a:latin typeface="TimesNewRomanPSMT"/>
                        </a:rPr>
                        <a:t>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3b</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Engage in self-</a:t>
                      </a:r>
                      <a:r>
                        <a:rPr lang="en-US" sz="400" b="0" i="0" u="none" strike="noStrike">
                          <a:latin typeface="Helv"/>
                        </a:rPr>
                        <a:t> </a:t>
                      </a:r>
                      <a:r>
                        <a:rPr lang="en-US" sz="400" b="0" i="0" u="none" strike="noStrike">
                          <a:latin typeface="TimesNewRomanPSMT"/>
                        </a:rPr>
                        <a:t>reflection and ethical decision-making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400" b="1" i="0" u="none" strike="noStrike">
                          <a:latin typeface="TimesNewRomanPSMT"/>
                        </a:rPr>
                        <a:t>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3c</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Explore career choices and life goals,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400" b="1" i="0" u="none" strike="noStrike">
                          <a:latin typeface="TimesNewRomanPSMT"/>
                        </a:rPr>
                        <a:t>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3d</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Practice effective individual and collaborative work habits,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400" b="1" i="0" u="none" strike="noStrike">
                          <a:latin typeface="Times New Roman"/>
                        </a:rPr>
                        <a:t>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3761">
                <a:tc>
                  <a:txBody>
                    <a:bodyPr/>
                    <a:lstStyle/>
                    <a:p>
                      <a:pPr algn="l" fontAlgn="b"/>
                      <a:r>
                        <a:rPr lang="en-US" sz="400" b="1" i="0" u="none" strike="noStrike">
                          <a:latin typeface="Verdana"/>
                        </a:rPr>
                        <a:t>3e</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Demonstrate a commitment to ongoing learning</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600" b="1" i="0" u="none" strike="noStrike">
                          <a:latin typeface="TimesNewRomanPSMT"/>
                        </a:rPr>
                        <a:t>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276">
                <a:tc>
                  <a:txBody>
                    <a:bodyPr/>
                    <a:lstStyle/>
                    <a:p>
                      <a:pPr algn="l" fontAlgn="b"/>
                      <a:endParaRPr lang="en-US" sz="400" b="1" i="0" u="none" strike="noStrike">
                        <a:latin typeface="Verdana"/>
                      </a:endParaRPr>
                    </a:p>
                  </a:txBody>
                  <a:tcPr marL="6542" marR="6542" marT="6542"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en-US" sz="400" b="0" i="0" u="none" strike="noStrike">
                        <a:latin typeface="TimesNewRomanPSMT"/>
                      </a:endParaRPr>
                    </a:p>
                  </a:txBody>
                  <a:tcPr marL="6542" marR="6542" marT="6542" marB="0">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endParaRPr lang="en-US" sz="600" b="1" i="0" u="none" strike="noStrike">
                        <a:latin typeface="TimesNewRomanPSMT"/>
                      </a:endParaRPr>
                    </a:p>
                  </a:txBody>
                  <a:tcPr marL="6542" marR="6542" marT="6542" marB="0">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903">
                <a:tc gridSpan="2">
                  <a:txBody>
                    <a:bodyPr/>
                    <a:lstStyle/>
                    <a:p>
                      <a:pPr algn="l" fontAlgn="t"/>
                      <a:r>
                        <a:rPr lang="en-US" sz="600" b="1" i="0" u="none" strike="noStrike">
                          <a:latin typeface="TimesNewRomanPSMT"/>
                        </a:rPr>
                        <a:t>4)</a:t>
                      </a:r>
                      <a:r>
                        <a:rPr lang="en-US" sz="400" b="1" i="0" u="none" strike="noStrike">
                          <a:latin typeface="TimesNewRomanPSMT"/>
                        </a:rPr>
                        <a:t> GLOBAL, CULTURAL, SOCIAL &amp; ENVIRONMENTAL AWARENESS</a:t>
                      </a:r>
                      <a:endParaRPr lang="en-US" sz="600" b="1" i="0" u="none" strike="noStrike">
                        <a:latin typeface="TimesNewRomanPSMT"/>
                      </a:endParaRPr>
                    </a:p>
                  </a:txBody>
                  <a:tcPr marL="6542" marR="6542" marT="6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a:txBody>
                    <a:bodyPr/>
                    <a:lstStyle/>
                    <a:p>
                      <a:pPr algn="ctr" fontAlgn="b"/>
                      <a:r>
                        <a:rPr lang="en-US" sz="400" b="0" i="0" u="none" strike="noStrike">
                          <a:latin typeface="Times"/>
                        </a:rPr>
                        <a:t>(Check all that apply)</a:t>
                      </a:r>
                    </a:p>
                  </a:txBody>
                  <a:tcPr marL="6542" marR="6542" marT="654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4a</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Recognize their role as local, national, and global citizens.</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400" b="1" i="0" u="none" strike="noStrike">
                          <a:latin typeface="TimesNewRomanPSMT"/>
                        </a:rPr>
                        <a:t>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4b</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Participate in a</a:t>
                      </a:r>
                      <a:r>
                        <a:rPr lang="en-US" sz="400" b="0" i="1" u="none" strike="noStrike">
                          <a:latin typeface="TimesNewRomanPSMT"/>
                        </a:rPr>
                        <a:t> </a:t>
                      </a:r>
                      <a:r>
                        <a:rPr lang="en-US" sz="400" b="0" i="0" u="none" strike="noStrike">
                          <a:latin typeface="TimesNewRomanPSMT"/>
                        </a:rPr>
                        <a:t>democratic process</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400" b="1" i="0" u="none" strike="noStrike">
                          <a:latin typeface="TimesNewRomanPSMT"/>
                        </a:rPr>
                        <a:t>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4c</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Respect social and cultural diversity</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400" b="1" i="0" u="none" strike="noStrike">
                          <a:latin typeface="Times New Roman"/>
                        </a:rPr>
                        <a:t>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4d</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Appreciate the complexity of the physical world</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1" i="0" u="none" strike="noStrike">
                          <a:latin typeface="Verdana"/>
                        </a:rPr>
                        <a:t> </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4e</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Understand the significance of both environmental sustainability and social justice</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1" i="0" u="none" strike="noStrike">
                          <a:latin typeface="Verdana"/>
                        </a:rPr>
                        <a:t> </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endParaRPr lang="en-US" sz="400" b="1" i="0" u="none" strike="noStrike">
                        <a:latin typeface="Verdana"/>
                      </a:endParaRPr>
                    </a:p>
                  </a:txBody>
                  <a:tcPr marL="6542" marR="6542" marT="6542"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endParaRPr lang="en-US" sz="400" b="0" i="0" u="none" strike="noStrike">
                        <a:latin typeface="TimesNewRomanPSMT"/>
                      </a:endParaRPr>
                    </a:p>
                  </a:txBody>
                  <a:tcPr marL="6542" marR="6542" marT="6542" marB="0">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400" b="1" i="0" u="none" strike="noStrike">
                        <a:latin typeface="Verdana"/>
                      </a:endParaRPr>
                    </a:p>
                  </a:txBody>
                  <a:tcPr marL="6542" marR="6542" marT="6542"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903">
                <a:tc gridSpan="2">
                  <a:txBody>
                    <a:bodyPr/>
                    <a:lstStyle/>
                    <a:p>
                      <a:pPr algn="l" fontAlgn="t"/>
                      <a:r>
                        <a:rPr lang="en-US" sz="600" b="1" i="0" u="none" strike="noStrike">
                          <a:latin typeface="TimesNewRomanPSMT"/>
                        </a:rPr>
                        <a:t>5)</a:t>
                      </a:r>
                      <a:r>
                        <a:rPr lang="en-US" sz="400" b="1" i="0" u="none" strike="noStrike">
                          <a:latin typeface="TimesNewRomanPSMT"/>
                        </a:rPr>
                        <a:t> CRITICAL THINKING </a:t>
                      </a:r>
                      <a:endParaRPr lang="en-US" sz="600" b="1" i="0" u="none" strike="noStrike">
                        <a:latin typeface="TimesNewRomanPSMT"/>
                      </a:endParaRPr>
                    </a:p>
                  </a:txBody>
                  <a:tcPr marL="6542" marR="6542" marT="654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hMerge="1">
                  <a:txBody>
                    <a:bodyPr/>
                    <a:lstStyle/>
                    <a:p>
                      <a:endParaRPr lang="en-US"/>
                    </a:p>
                  </a:txBody>
                  <a:tcPr/>
                </a:tc>
                <a:tc>
                  <a:txBody>
                    <a:bodyPr/>
                    <a:lstStyle/>
                    <a:p>
                      <a:pPr algn="ctr" fontAlgn="b"/>
                      <a:r>
                        <a:rPr lang="en-US" sz="400" b="0" i="0" u="none" strike="noStrike">
                          <a:latin typeface="Times"/>
                        </a:rPr>
                        <a:t>(Check all that apply)</a:t>
                      </a:r>
                    </a:p>
                  </a:txBody>
                  <a:tcPr marL="6542" marR="6542" marT="654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5a</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Analyze arguments</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1" i="0" u="none" strike="noStrike">
                          <a:latin typeface="Verdana"/>
                        </a:rPr>
                        <a:t> </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5b</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Create and test models</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1" i="0" u="none" strike="noStrike">
                          <a:latin typeface="Verdana"/>
                        </a:rPr>
                        <a:t> </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5c</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Solve problems,</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1" i="0" u="none" strike="noStrike">
                          <a:latin typeface="Verdana"/>
                        </a:rPr>
                        <a:t> </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5d</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Evaluate ideas</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1" i="0" u="none" strike="noStrike">
                          <a:latin typeface="Verdana"/>
                        </a:rPr>
                        <a:t> </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717">
                <a:tc>
                  <a:txBody>
                    <a:bodyPr/>
                    <a:lstStyle/>
                    <a:p>
                      <a:pPr algn="l" fontAlgn="b"/>
                      <a:r>
                        <a:rPr lang="en-US" sz="400" b="1" i="0" u="none" strike="noStrike">
                          <a:latin typeface="Verdana"/>
                        </a:rPr>
                        <a:t>5e</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Estimate and predict outcomes based on underlying principles relative to a particular discipline</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1" i="0" u="none" strike="noStrike">
                          <a:latin typeface="Verdana"/>
                        </a:rPr>
                        <a:t> </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5f</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Interpret literary, artistic, and scientific works</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1" i="0" u="none" strike="noStrike">
                          <a:latin typeface="Verdana"/>
                        </a:rPr>
                        <a:t> </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5g</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Utilize symbols and symbolic systems,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1" i="0" u="none" strike="noStrike">
                          <a:latin typeface="Verdana"/>
                        </a:rPr>
                        <a:t> </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5h</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Apply qualitative and quantitative analysis</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1" i="0" u="none" strike="noStrike">
                          <a:latin typeface="Verdana"/>
                        </a:rPr>
                        <a:t> </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5i</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Verify the reasonableness of conclusions</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1" i="0" u="none" strike="noStrike">
                          <a:latin typeface="Verdana"/>
                        </a:rPr>
                        <a:t> </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5j</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Explore alternatives </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1" i="0" u="none" strike="noStrike">
                          <a:latin typeface="Verdana"/>
                        </a:rPr>
                        <a:t> </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5k</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Empathize with differing perspectives</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1" i="0" u="none" strike="noStrike">
                          <a:latin typeface="Verdana"/>
                        </a:rPr>
                        <a:t> </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1358">
                <a:tc>
                  <a:txBody>
                    <a:bodyPr/>
                    <a:lstStyle/>
                    <a:p>
                      <a:pPr algn="l" fontAlgn="b"/>
                      <a:r>
                        <a:rPr lang="en-US" sz="400" b="1" i="0" u="none" strike="noStrike">
                          <a:latin typeface="Verdana"/>
                        </a:rPr>
                        <a:t>5l</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400" b="0" i="0" u="none" strike="noStrike">
                          <a:latin typeface="TimesNewRomanPSMT"/>
                        </a:rPr>
                        <a:t>Adapt ideas and methods to new situations</a:t>
                      </a:r>
                    </a:p>
                  </a:txBody>
                  <a:tcPr marL="6542" marR="6542" marT="654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400" b="1" i="0" u="none" strike="noStrike" dirty="0">
                          <a:latin typeface="Verdana"/>
                        </a:rPr>
                        <a:t> </a:t>
                      </a:r>
                    </a:p>
                  </a:txBody>
                  <a:tcPr marL="6542" marR="6542" marT="65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Right Arrow 4"/>
          <p:cNvSpPr/>
          <p:nvPr/>
        </p:nvSpPr>
        <p:spPr>
          <a:xfrm>
            <a:off x="304800" y="762000"/>
            <a:ext cx="3429000" cy="2209800"/>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lvl="0" algn="ctr"/>
            <a:r>
              <a:rPr lang="en-US" sz="2800" dirty="0" smtClean="0">
                <a:solidFill>
                  <a:prstClr val="black"/>
                </a:solidFill>
              </a:rPr>
              <a:t>ICCs with expanded description</a:t>
            </a:r>
            <a:endParaRPr lang="en-US" sz="2800" dirty="0">
              <a:solidFill>
                <a:prstClr val="black"/>
              </a:solidFill>
            </a:endParaRPr>
          </a:p>
        </p:txBody>
      </p:sp>
      <p:sp>
        <p:nvSpPr>
          <p:cNvPr id="6" name="Slide Number Placeholder 5"/>
          <p:cNvSpPr>
            <a:spLocks noGrp="1"/>
          </p:cNvSpPr>
          <p:nvPr>
            <p:ph type="sldNum" sz="quarter" idx="12"/>
          </p:nvPr>
        </p:nvSpPr>
        <p:spPr/>
        <p:txBody>
          <a:bodyPr/>
          <a:lstStyle/>
          <a:p>
            <a:fld id="{1AD6129B-9BBE-41D3-9F9D-64ECA7E69726}"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751</Words>
  <Application>Microsoft Office PowerPoint</Application>
  <PresentationFormat>On-screen Show (4:3)</PresentationFormat>
  <Paragraphs>232</Paragraphs>
  <Slides>16</Slides>
  <Notes>14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Assessing Program-Level SLOs</vt:lpstr>
      <vt:lpstr>ACCJC Recommendation</vt:lpstr>
      <vt:lpstr>Alignment By Curriculum Mapping</vt:lpstr>
      <vt:lpstr>Slide 4</vt:lpstr>
      <vt:lpstr>Slide 5</vt:lpstr>
      <vt:lpstr>Slide 6</vt:lpstr>
      <vt:lpstr>Assessment</vt:lpstr>
      <vt:lpstr>    De Anza College fulfills its mission by engaging students in creative work that demonstrates the knowledge, skills and attitudes contained within the college’s Institutional Core Competencies:   </vt:lpstr>
      <vt:lpstr>Slide 9</vt:lpstr>
      <vt:lpstr>Slide 10</vt:lpstr>
      <vt:lpstr>Assessment</vt:lpstr>
      <vt:lpstr>Assessment Methods</vt:lpstr>
      <vt:lpstr>Assessment Methods (cont’d)</vt:lpstr>
      <vt:lpstr>The Timeline for PLO Assessment</vt:lpstr>
      <vt:lpstr>Slide 15</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Program-Level SLOs</dc:title>
  <dc:creator>Mary Pape</dc:creator>
  <cp:lastModifiedBy>PapeM</cp:lastModifiedBy>
  <cp:revision>9</cp:revision>
  <dcterms:created xsi:type="dcterms:W3CDTF">2010-11-22T03:34:26Z</dcterms:created>
  <dcterms:modified xsi:type="dcterms:W3CDTF">2010-11-29T20:54:41Z</dcterms:modified>
</cp:coreProperties>
</file>