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7"/>
  </p:notesMasterIdLst>
  <p:handoutMasterIdLst>
    <p:handoutMasterId r:id="rId18"/>
  </p:handoutMasterIdLst>
  <p:sldIdLst>
    <p:sldId id="256" r:id="rId3"/>
    <p:sldId id="258" r:id="rId4"/>
    <p:sldId id="277" r:id="rId5"/>
    <p:sldId id="279" r:id="rId6"/>
    <p:sldId id="280" r:id="rId7"/>
    <p:sldId id="269" r:id="rId8"/>
    <p:sldId id="270" r:id="rId9"/>
    <p:sldId id="273" r:id="rId10"/>
    <p:sldId id="268" r:id="rId11"/>
    <p:sldId id="272" r:id="rId12"/>
    <p:sldId id="274" r:id="rId13"/>
    <p:sldId id="271" r:id="rId14"/>
    <p:sldId id="281" r:id="rId15"/>
    <p:sldId id="276" r:id="rId1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7" d="100"/>
          <a:sy n="127" d="100"/>
        </p:scale>
        <p:origin x="-1920" y="-112"/>
      </p:cViewPr>
      <p:guideLst>
        <p:guide orient="horz" pos="2160"/>
        <p:guide pos="2880"/>
      </p:guideLst>
    </p:cSldViewPr>
  </p:slideViewPr>
  <p:outlineViewPr>
    <p:cViewPr>
      <p:scale>
        <a:sx n="33" d="100"/>
        <a:sy n="33" d="100"/>
      </p:scale>
      <p:origin x="0" y="199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7922E1-E7F3-F34D-89F1-91AAB28A8A10}" type="datetimeFigureOut">
              <a:rPr lang="en-US" smtClean="0"/>
              <a:t>11/19/14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931C08-3EC1-A94B-8C2F-0F4C3F4F515E}" type="slidenum">
              <a:rPr lang="en-US" smtClean="0"/>
              <a:t>‹#›</a:t>
            </a:fld>
            <a:endParaRPr lang="en-US" dirty="0"/>
          </a:p>
        </p:txBody>
      </p:sp>
    </p:spTree>
    <p:extLst>
      <p:ext uri="{BB962C8B-B14F-4D97-AF65-F5344CB8AC3E}">
        <p14:creationId xmlns:p14="http://schemas.microsoft.com/office/powerpoint/2010/main" val="2379625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52F134-AD40-544D-B859-776CA667F2FF}" type="datetimeFigureOut">
              <a:rPr lang="en-US" smtClean="0"/>
              <a:t>11/19/14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0CDC06-4C24-4A4A-A5A8-E79B7A8D98F7}" type="slidenum">
              <a:rPr lang="en-US" smtClean="0"/>
              <a:t>‹#›</a:t>
            </a:fld>
            <a:endParaRPr lang="en-US" dirty="0"/>
          </a:p>
        </p:txBody>
      </p:sp>
    </p:spTree>
    <p:extLst>
      <p:ext uri="{BB962C8B-B14F-4D97-AF65-F5344CB8AC3E}">
        <p14:creationId xmlns:p14="http://schemas.microsoft.com/office/powerpoint/2010/main" val="34334057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Target Groups</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target groups that will be addressed in this student equity plan are those populations that are experiencing greater than a five percent (5%) gap in their level of achievement as compared to other groups as is measured by one or more indicators of student success.  Those groups are as follows:</a:t>
            </a:r>
          </a:p>
          <a:p>
            <a:r>
              <a:rPr lang="en-US" sz="1200" b="1" kern="1200" dirty="0" smtClean="0">
                <a:solidFill>
                  <a:schemeClr val="tx1"/>
                </a:solidFill>
                <a:effectLst/>
                <a:latin typeface="+mn-lt"/>
                <a:ea typeface="+mn-ea"/>
                <a:cs typeface="+mn-cs"/>
              </a:rPr>
              <a:t>Black (African American/African); Filipino; and Hispanic (ESL and Native English speakers).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Goals</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Student Success Indicator For Access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Compare the percentage of each population group that is enrolled to the percentage of each group in the adult population within the community served.</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Student Success Indicator For Course Completion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Consider the ratio of the number of credit courses that students by population group actually complete by the end of the term compared to the number of courses in which students in that group are enrolled on the census day of the term.</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Student Success Indicator For ESL and Basic Skills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Consider the ratio of the number of students by population group who complete a degree-applicable course after having completed the final ESL or basic skills course compared to the number of those students who complete such a final course. </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Student Success Indicator For Degree and Certificate Completion and Transfer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Consider the ratio of the number of students by population group who receive a degree or certificate to the number of students in that group with the same informed matriculation goal. In addition, </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Student Success Indicator For Transfer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Consider the ratio of the number of students by population group who complete a minimum of 12 units and have attempted a transfer level course in mathematics or English to the number of students in that group who actually transfer after one or more (up to six) years.</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All Student Success Indicators: Our Additional Campus Commitment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engage faculty and classified professionals in developing and implementing strategies and ‘Best Practices’ that will positively impact the college environment, achievement and learning outcomes of those student groups that have been identified as our target populations.</a:t>
            </a:r>
          </a:p>
          <a:p>
            <a:endParaRPr lang="en-US" dirty="0"/>
          </a:p>
        </p:txBody>
      </p:sp>
      <p:sp>
        <p:nvSpPr>
          <p:cNvPr id="4" name="Slide Number Placeholder 3"/>
          <p:cNvSpPr>
            <a:spLocks noGrp="1"/>
          </p:cNvSpPr>
          <p:nvPr>
            <p:ph type="sldNum" sz="quarter" idx="10"/>
          </p:nvPr>
        </p:nvSpPr>
        <p:spPr/>
        <p:txBody>
          <a:bodyPr/>
          <a:lstStyle/>
          <a:p>
            <a:fld id="{0E0CDC06-4C24-4A4A-A5A8-E79B7A8D98F7}" type="slidenum">
              <a:rPr lang="en-US" smtClean="0"/>
              <a:t>6</a:t>
            </a:fld>
            <a:endParaRPr lang="en-US" dirty="0"/>
          </a:p>
        </p:txBody>
      </p:sp>
    </p:spTree>
    <p:extLst>
      <p:ext uri="{BB962C8B-B14F-4D97-AF65-F5344CB8AC3E}">
        <p14:creationId xmlns:p14="http://schemas.microsoft.com/office/powerpoint/2010/main" val="2680263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0CDC06-4C24-4A4A-A5A8-E79B7A8D98F7}" type="slidenum">
              <a:rPr lang="en-US" smtClean="0"/>
              <a:t>14</a:t>
            </a:fld>
            <a:endParaRPr lang="en-US" dirty="0"/>
          </a:p>
        </p:txBody>
      </p:sp>
    </p:spTree>
    <p:extLst>
      <p:ext uri="{BB962C8B-B14F-4D97-AF65-F5344CB8AC3E}">
        <p14:creationId xmlns:p14="http://schemas.microsoft.com/office/powerpoint/2010/main" val="12008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55E837B-BC4F-DF46-B5EE-F8B9E6811785}" type="slidenum">
              <a:rPr lang="en-US"/>
              <a:pPr>
                <a:defRPr/>
              </a:pPr>
              <a:t>‹#›</a:t>
            </a:fld>
            <a:endParaRPr lang="en-US" dirty="0"/>
          </a:p>
        </p:txBody>
      </p:sp>
    </p:spTree>
    <p:extLst>
      <p:ext uri="{BB962C8B-B14F-4D97-AF65-F5344CB8AC3E}">
        <p14:creationId xmlns:p14="http://schemas.microsoft.com/office/powerpoint/2010/main" val="414189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6AAA7E3-90E8-674D-B51A-3BDC0BA55E85}" type="slidenum">
              <a:rPr lang="en-US"/>
              <a:pPr>
                <a:defRPr/>
              </a:pPr>
              <a:t>‹#›</a:t>
            </a:fld>
            <a:endParaRPr lang="en-US" dirty="0"/>
          </a:p>
        </p:txBody>
      </p:sp>
    </p:spTree>
    <p:extLst>
      <p:ext uri="{BB962C8B-B14F-4D97-AF65-F5344CB8AC3E}">
        <p14:creationId xmlns:p14="http://schemas.microsoft.com/office/powerpoint/2010/main" val="939097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C231BA5-CE8D-664B-AEEE-4F904AF36107}" type="slidenum">
              <a:rPr lang="en-US"/>
              <a:pPr>
                <a:defRPr/>
              </a:pPr>
              <a:t>‹#›</a:t>
            </a:fld>
            <a:endParaRPr lang="en-US" dirty="0"/>
          </a:p>
        </p:txBody>
      </p:sp>
    </p:spTree>
    <p:extLst>
      <p:ext uri="{BB962C8B-B14F-4D97-AF65-F5344CB8AC3E}">
        <p14:creationId xmlns:p14="http://schemas.microsoft.com/office/powerpoint/2010/main" val="74030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5B03EFC-D1F3-6F44-B712-B096F9C258F2}" type="slidenum">
              <a:rPr lang="en-US"/>
              <a:pPr>
                <a:defRPr/>
              </a:pPr>
              <a:t>‹#›</a:t>
            </a:fld>
            <a:endParaRPr lang="en-US" dirty="0"/>
          </a:p>
        </p:txBody>
      </p:sp>
    </p:spTree>
    <p:extLst>
      <p:ext uri="{BB962C8B-B14F-4D97-AF65-F5344CB8AC3E}">
        <p14:creationId xmlns:p14="http://schemas.microsoft.com/office/powerpoint/2010/main" val="678217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6FC975C-B705-B049-B505-3A05FE862E1E}" type="slidenum">
              <a:rPr lang="en-US"/>
              <a:pPr>
                <a:defRPr/>
              </a:pPr>
              <a:t>‹#›</a:t>
            </a:fld>
            <a:endParaRPr lang="en-US" dirty="0"/>
          </a:p>
        </p:txBody>
      </p:sp>
    </p:spTree>
    <p:extLst>
      <p:ext uri="{BB962C8B-B14F-4D97-AF65-F5344CB8AC3E}">
        <p14:creationId xmlns:p14="http://schemas.microsoft.com/office/powerpoint/2010/main" val="1961865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5E28E34-16B8-C548-AB6A-CC1AC700E52F}" type="slidenum">
              <a:rPr lang="en-US"/>
              <a:pPr>
                <a:defRPr/>
              </a:pPr>
              <a:t>‹#›</a:t>
            </a:fld>
            <a:endParaRPr lang="en-US" dirty="0"/>
          </a:p>
        </p:txBody>
      </p:sp>
    </p:spTree>
    <p:extLst>
      <p:ext uri="{BB962C8B-B14F-4D97-AF65-F5344CB8AC3E}">
        <p14:creationId xmlns:p14="http://schemas.microsoft.com/office/powerpoint/2010/main" val="1796974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910FE0C-FEC7-DE4D-9041-23A6A0980C00}" type="slidenum">
              <a:rPr lang="en-US"/>
              <a:pPr>
                <a:defRPr/>
              </a:pPr>
              <a:t>‹#›</a:t>
            </a:fld>
            <a:endParaRPr lang="en-US" dirty="0"/>
          </a:p>
        </p:txBody>
      </p:sp>
    </p:spTree>
    <p:extLst>
      <p:ext uri="{BB962C8B-B14F-4D97-AF65-F5344CB8AC3E}">
        <p14:creationId xmlns:p14="http://schemas.microsoft.com/office/powerpoint/2010/main" val="560213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DACA3C7-8ED4-1A4C-A2EF-806976A1007D}" type="slidenum">
              <a:rPr lang="en-US"/>
              <a:pPr>
                <a:defRPr/>
              </a:pPr>
              <a:t>‹#›</a:t>
            </a:fld>
            <a:endParaRPr lang="en-US" dirty="0"/>
          </a:p>
        </p:txBody>
      </p:sp>
    </p:spTree>
    <p:extLst>
      <p:ext uri="{BB962C8B-B14F-4D97-AF65-F5344CB8AC3E}">
        <p14:creationId xmlns:p14="http://schemas.microsoft.com/office/powerpoint/2010/main" val="3714416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F166D99-5938-5645-9492-280701CA205D}" type="slidenum">
              <a:rPr lang="en-US"/>
              <a:pPr>
                <a:defRPr/>
              </a:pPr>
              <a:t>‹#›</a:t>
            </a:fld>
            <a:endParaRPr lang="en-US" dirty="0"/>
          </a:p>
        </p:txBody>
      </p:sp>
    </p:spTree>
    <p:extLst>
      <p:ext uri="{BB962C8B-B14F-4D97-AF65-F5344CB8AC3E}">
        <p14:creationId xmlns:p14="http://schemas.microsoft.com/office/powerpoint/2010/main" val="1955526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30F0EBC-11FD-7549-B375-E2905F5DBF0B}" type="slidenum">
              <a:rPr lang="en-US"/>
              <a:pPr>
                <a:defRPr/>
              </a:pPr>
              <a:t>‹#›</a:t>
            </a:fld>
            <a:endParaRPr lang="en-US" dirty="0"/>
          </a:p>
        </p:txBody>
      </p:sp>
    </p:spTree>
    <p:extLst>
      <p:ext uri="{BB962C8B-B14F-4D97-AF65-F5344CB8AC3E}">
        <p14:creationId xmlns:p14="http://schemas.microsoft.com/office/powerpoint/2010/main" val="934325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4AA1257-F390-C543-8263-FFE271DE9082}" type="slidenum">
              <a:rPr lang="en-US"/>
              <a:pPr>
                <a:defRPr/>
              </a:pPr>
              <a:t>‹#›</a:t>
            </a:fld>
            <a:endParaRPr lang="en-US" dirty="0"/>
          </a:p>
        </p:txBody>
      </p:sp>
    </p:spTree>
    <p:extLst>
      <p:ext uri="{BB962C8B-B14F-4D97-AF65-F5344CB8AC3E}">
        <p14:creationId xmlns:p14="http://schemas.microsoft.com/office/powerpoint/2010/main" val="3594455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7DE253E-7190-B24A-99C2-B1C2C621FCAC}" type="slidenum">
              <a:rPr lang="en-US"/>
              <a:pPr>
                <a:defRPr/>
              </a:pPr>
              <a:t>‹#›</a:t>
            </a:fld>
            <a:endParaRPr lang="en-US" dirty="0"/>
          </a:p>
        </p:txBody>
      </p:sp>
    </p:spTree>
    <p:extLst>
      <p:ext uri="{BB962C8B-B14F-4D97-AF65-F5344CB8AC3E}">
        <p14:creationId xmlns:p14="http://schemas.microsoft.com/office/powerpoint/2010/main" val="117848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E818C55-95F1-6045-B6E5-BA6E99D18876}" type="slidenum">
              <a:rPr lang="en-US"/>
              <a:pPr>
                <a:defRPr/>
              </a:pPr>
              <a:t>‹#›</a:t>
            </a:fld>
            <a:endParaRPr lang="en-US" dirty="0"/>
          </a:p>
        </p:txBody>
      </p:sp>
    </p:spTree>
    <p:extLst>
      <p:ext uri="{BB962C8B-B14F-4D97-AF65-F5344CB8AC3E}">
        <p14:creationId xmlns:p14="http://schemas.microsoft.com/office/powerpoint/2010/main" val="2671510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AF1C809-352B-8246-92C6-14F73A34DD02}" type="slidenum">
              <a:rPr lang="en-US"/>
              <a:pPr>
                <a:defRPr/>
              </a:pPr>
              <a:t>‹#›</a:t>
            </a:fld>
            <a:endParaRPr lang="en-US" dirty="0"/>
          </a:p>
        </p:txBody>
      </p:sp>
    </p:spTree>
    <p:extLst>
      <p:ext uri="{BB962C8B-B14F-4D97-AF65-F5344CB8AC3E}">
        <p14:creationId xmlns:p14="http://schemas.microsoft.com/office/powerpoint/2010/main" val="2184123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6634C58-0C85-144B-AE59-E5B4B7B6B398}" type="slidenum">
              <a:rPr lang="en-US"/>
              <a:pPr>
                <a:defRPr/>
              </a:pPr>
              <a:t>‹#›</a:t>
            </a:fld>
            <a:endParaRPr lang="en-US" dirty="0"/>
          </a:p>
        </p:txBody>
      </p:sp>
    </p:spTree>
    <p:extLst>
      <p:ext uri="{BB962C8B-B14F-4D97-AF65-F5344CB8AC3E}">
        <p14:creationId xmlns:p14="http://schemas.microsoft.com/office/powerpoint/2010/main" val="343212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1ECA260-8F80-4E4D-A52B-D96077A8546F}" type="slidenum">
              <a:rPr lang="en-US"/>
              <a:pPr>
                <a:defRPr/>
              </a:pPr>
              <a:t>‹#›</a:t>
            </a:fld>
            <a:endParaRPr lang="en-US" dirty="0"/>
          </a:p>
        </p:txBody>
      </p:sp>
    </p:spTree>
    <p:extLst>
      <p:ext uri="{BB962C8B-B14F-4D97-AF65-F5344CB8AC3E}">
        <p14:creationId xmlns:p14="http://schemas.microsoft.com/office/powerpoint/2010/main" val="1744068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3C98339-E48C-7B42-882F-E61D8C41021B}" type="slidenum">
              <a:rPr lang="en-US"/>
              <a:pPr>
                <a:defRPr/>
              </a:pPr>
              <a:t>‹#›</a:t>
            </a:fld>
            <a:endParaRPr lang="en-US" dirty="0"/>
          </a:p>
        </p:txBody>
      </p:sp>
    </p:spTree>
    <p:extLst>
      <p:ext uri="{BB962C8B-B14F-4D97-AF65-F5344CB8AC3E}">
        <p14:creationId xmlns:p14="http://schemas.microsoft.com/office/powerpoint/2010/main" val="182421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5158F29-68A5-834B-BAA6-3BAE137F5AC2}" type="slidenum">
              <a:rPr lang="en-US"/>
              <a:pPr>
                <a:defRPr/>
              </a:pPr>
              <a:t>‹#›</a:t>
            </a:fld>
            <a:endParaRPr lang="en-US" dirty="0"/>
          </a:p>
        </p:txBody>
      </p:sp>
    </p:spTree>
    <p:extLst>
      <p:ext uri="{BB962C8B-B14F-4D97-AF65-F5344CB8AC3E}">
        <p14:creationId xmlns:p14="http://schemas.microsoft.com/office/powerpoint/2010/main" val="5019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566E4B7-7B33-6441-82D2-5B71EC2F053C}" type="slidenum">
              <a:rPr lang="en-US"/>
              <a:pPr>
                <a:defRPr/>
              </a:pPr>
              <a:t>‹#›</a:t>
            </a:fld>
            <a:endParaRPr lang="en-US" dirty="0"/>
          </a:p>
        </p:txBody>
      </p:sp>
    </p:spTree>
    <p:extLst>
      <p:ext uri="{BB962C8B-B14F-4D97-AF65-F5344CB8AC3E}">
        <p14:creationId xmlns:p14="http://schemas.microsoft.com/office/powerpoint/2010/main" val="228926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FE96CFB-A770-7046-8840-EA4915EC3B80}" type="slidenum">
              <a:rPr lang="en-US"/>
              <a:pPr>
                <a:defRPr/>
              </a:pPr>
              <a:t>‹#›</a:t>
            </a:fld>
            <a:endParaRPr lang="en-US" dirty="0"/>
          </a:p>
        </p:txBody>
      </p:sp>
    </p:spTree>
    <p:extLst>
      <p:ext uri="{BB962C8B-B14F-4D97-AF65-F5344CB8AC3E}">
        <p14:creationId xmlns:p14="http://schemas.microsoft.com/office/powerpoint/2010/main" val="3910981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033BA13-31AE-BF4C-97BA-5E264A04407B}" type="slidenum">
              <a:rPr lang="en-US"/>
              <a:pPr>
                <a:defRPr/>
              </a:pPr>
              <a:t>‹#›</a:t>
            </a:fld>
            <a:endParaRPr lang="en-US" dirty="0"/>
          </a:p>
        </p:txBody>
      </p:sp>
    </p:spTree>
    <p:extLst>
      <p:ext uri="{BB962C8B-B14F-4D97-AF65-F5344CB8AC3E}">
        <p14:creationId xmlns:p14="http://schemas.microsoft.com/office/powerpoint/2010/main" val="281478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281D210-2F27-9F41-9FFF-68108FCDB22B}" type="slidenum">
              <a:rPr lang="en-US"/>
              <a:pPr>
                <a:defRPr/>
              </a:pPr>
              <a:t>‹#›</a:t>
            </a:fld>
            <a:endParaRPr lang="en-US" dirty="0"/>
          </a:p>
        </p:txBody>
      </p:sp>
    </p:spTree>
    <p:extLst>
      <p:ext uri="{BB962C8B-B14F-4D97-AF65-F5344CB8AC3E}">
        <p14:creationId xmlns:p14="http://schemas.microsoft.com/office/powerpoint/2010/main" val="28158177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2956D95F-8E79-F647-A862-AE70BEE55BD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6A47DF4-DA64-854A-B052-180606CF0DF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602" name="Picture 3" descr="DAC_2013_PP_Template_2row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ChangeArrowheads="1"/>
          </p:cNvSpPr>
          <p:nvPr/>
        </p:nvSpPr>
        <p:spPr bwMode="auto">
          <a:xfrm>
            <a:off x="-14288" y="3810000"/>
            <a:ext cx="9144001" cy="292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dirty="0" smtClean="0">
                <a:solidFill>
                  <a:srgbClr val="FFFFFF"/>
                </a:solidFill>
              </a:rPr>
              <a:t>Student </a:t>
            </a:r>
            <a:r>
              <a:rPr lang="en-US" sz="3200" dirty="0">
                <a:solidFill>
                  <a:srgbClr val="FFFFFF"/>
                </a:solidFill>
              </a:rPr>
              <a:t>Equity</a:t>
            </a:r>
          </a:p>
          <a:p>
            <a:pPr algn="ctr"/>
            <a:endParaRPr lang="en-US" sz="3200" dirty="0">
              <a:solidFill>
                <a:srgbClr val="FFFFFF"/>
              </a:solidFill>
            </a:endParaRPr>
          </a:p>
          <a:p>
            <a:pPr algn="ctr"/>
            <a:r>
              <a:rPr lang="en-US" dirty="0" smtClean="0">
                <a:solidFill>
                  <a:srgbClr val="FFFFFF"/>
                </a:solidFill>
              </a:rPr>
              <a:t>Veronica Neal, Director of Equity, Social Justice, and </a:t>
            </a:r>
          </a:p>
          <a:p>
            <a:pPr algn="ctr"/>
            <a:r>
              <a:rPr lang="en-US" dirty="0" smtClean="0">
                <a:solidFill>
                  <a:srgbClr val="FFFFFF"/>
                </a:solidFill>
              </a:rPr>
              <a:t>Multicultural Education</a:t>
            </a:r>
          </a:p>
          <a:p>
            <a:pPr algn="ctr"/>
            <a:r>
              <a:rPr lang="en-US" dirty="0" smtClean="0">
                <a:solidFill>
                  <a:srgbClr val="FFFFFF"/>
                </a:solidFill>
              </a:rPr>
              <a:t>Mallory Newell, Director of Institutional Research</a:t>
            </a:r>
            <a:endParaRPr lang="en-US" dirty="0">
              <a:solidFill>
                <a:srgbClr val="FFFFFF"/>
              </a:solidFill>
            </a:endParaRPr>
          </a:p>
          <a:p>
            <a:pPr algn="ctr"/>
            <a:r>
              <a:rPr lang="en-US" dirty="0">
                <a:solidFill>
                  <a:srgbClr val="FFFFFF"/>
                </a:solidFill>
              </a:rPr>
              <a:t>Rowena Tomaneng, Associate Vice President of Instruction</a:t>
            </a:r>
          </a:p>
          <a:p>
            <a:pPr algn="ct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4" name="Title 1"/>
          <p:cNvSpPr txBox="1">
            <a:spLocks/>
          </p:cNvSpPr>
          <p:nvPr/>
        </p:nvSpPr>
        <p:spPr bwMode="auto">
          <a:xfrm>
            <a:off x="990600" y="76200"/>
            <a:ext cx="65532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0"/>
              </a:spcBef>
              <a:spcAft>
                <a:spcPts val="0"/>
              </a:spcAft>
              <a:buClrTx/>
              <a:defRPr/>
            </a:pPr>
            <a:r>
              <a:rPr lang="en-US" sz="2800" dirty="0">
                <a:solidFill>
                  <a:schemeClr val="bg1"/>
                </a:solidFill>
              </a:rPr>
              <a:t>Degree and Certificate Completion</a:t>
            </a:r>
          </a:p>
        </p:txBody>
      </p:sp>
      <p:sp>
        <p:nvSpPr>
          <p:cNvPr id="13" name="Content Placeholder 7"/>
          <p:cNvSpPr>
            <a:spLocks noGrp="1"/>
          </p:cNvSpPr>
          <p:nvPr>
            <p:ph sz="half" idx="4294967295"/>
          </p:nvPr>
        </p:nvSpPr>
        <p:spPr>
          <a:xfrm>
            <a:off x="228600" y="914400"/>
            <a:ext cx="8686800" cy="3505200"/>
          </a:xfrm>
        </p:spPr>
        <p:txBody>
          <a:bodyPr>
            <a:noAutofit/>
          </a:bodyPr>
          <a:lstStyle/>
          <a:p>
            <a:pPr marL="0" indent="0">
              <a:buNone/>
              <a:defRPr/>
            </a:pPr>
            <a:r>
              <a:rPr lang="en-US" sz="1800" b="1" dirty="0" smtClean="0">
                <a:solidFill>
                  <a:srgbClr val="FFFFFF"/>
                </a:solidFill>
              </a:rPr>
              <a:t>ACTIVITIES</a:t>
            </a:r>
          </a:p>
          <a:p>
            <a:pPr>
              <a:buFont typeface="Wingdings" charset="2"/>
              <a:buChar char="u"/>
              <a:defRPr/>
            </a:pPr>
            <a:r>
              <a:rPr lang="en-US" sz="1800" dirty="0" smtClean="0">
                <a:solidFill>
                  <a:srgbClr val="FFFFFF"/>
                </a:solidFill>
              </a:rPr>
              <a:t>We </a:t>
            </a:r>
            <a:r>
              <a:rPr lang="en-US" sz="1800" dirty="0">
                <a:solidFill>
                  <a:srgbClr val="FFFFFF"/>
                </a:solidFill>
              </a:rPr>
              <a:t>will strengthen our professional development programs for administrators, faculty and classified professionals on the </a:t>
            </a:r>
            <a:r>
              <a:rPr lang="en-US" sz="1800" dirty="0" smtClean="0">
                <a:solidFill>
                  <a:srgbClr val="FFFFFF"/>
                </a:solidFill>
              </a:rPr>
              <a:t>SSSP and </a:t>
            </a:r>
            <a:r>
              <a:rPr lang="en-US" sz="1800" dirty="0">
                <a:solidFill>
                  <a:srgbClr val="FFFFFF"/>
                </a:solidFill>
              </a:rPr>
              <a:t>institution-wide activities, such as culturally responsive student </a:t>
            </a:r>
            <a:r>
              <a:rPr lang="en-US" sz="1800" dirty="0" smtClean="0">
                <a:solidFill>
                  <a:srgbClr val="FFFFFF"/>
                </a:solidFill>
              </a:rPr>
              <a:t>orientations, </a:t>
            </a:r>
            <a:r>
              <a:rPr lang="en-US" sz="1800" dirty="0">
                <a:solidFill>
                  <a:srgbClr val="FFFFFF"/>
                </a:solidFill>
              </a:rPr>
              <a:t>discipline-specific curriculum, and faculty training in culturally responsive pedagogies </a:t>
            </a:r>
          </a:p>
          <a:p>
            <a:pPr>
              <a:buFont typeface="Wingdings" charset="2"/>
              <a:buChar char="u"/>
              <a:defRPr/>
            </a:pPr>
            <a:r>
              <a:rPr lang="en-US" sz="1800" dirty="0">
                <a:solidFill>
                  <a:srgbClr val="FFFFFF"/>
                </a:solidFill>
              </a:rPr>
              <a:t>R</a:t>
            </a:r>
            <a:r>
              <a:rPr lang="en-US" sz="1800" dirty="0" smtClean="0">
                <a:solidFill>
                  <a:srgbClr val="FFFFFF"/>
                </a:solidFill>
              </a:rPr>
              <a:t>eview </a:t>
            </a:r>
            <a:r>
              <a:rPr lang="en-US" sz="1800" dirty="0">
                <a:solidFill>
                  <a:srgbClr val="FFFFFF"/>
                </a:solidFill>
              </a:rPr>
              <a:t>policies and procedures that will enhance opportunities for students to move through the </a:t>
            </a:r>
            <a:r>
              <a:rPr lang="en-US" sz="1800" dirty="0" smtClean="0">
                <a:solidFill>
                  <a:srgbClr val="FFFFFF"/>
                </a:solidFill>
              </a:rPr>
              <a:t>system, </a:t>
            </a:r>
            <a:r>
              <a:rPr lang="en-US" sz="1800" dirty="0">
                <a:solidFill>
                  <a:srgbClr val="FFFFFF"/>
                </a:solidFill>
              </a:rPr>
              <a:t>thus, </a:t>
            </a:r>
            <a:r>
              <a:rPr lang="en-US" sz="1800" dirty="0" smtClean="0">
                <a:solidFill>
                  <a:srgbClr val="FFFFFF"/>
                </a:solidFill>
              </a:rPr>
              <a:t>successfully obtaining </a:t>
            </a:r>
            <a:r>
              <a:rPr lang="en-US" sz="1800" dirty="0">
                <a:solidFill>
                  <a:srgbClr val="FFFFFF"/>
                </a:solidFill>
              </a:rPr>
              <a:t>their degree or </a:t>
            </a:r>
            <a:r>
              <a:rPr lang="en-US" sz="1800" dirty="0" smtClean="0">
                <a:solidFill>
                  <a:srgbClr val="FFFFFF"/>
                </a:solidFill>
              </a:rPr>
              <a:t>certificate</a:t>
            </a:r>
            <a:endParaRPr lang="en-US" sz="1800" dirty="0">
              <a:solidFill>
                <a:srgbClr val="FFFFFF"/>
              </a:solidFill>
            </a:endParaRPr>
          </a:p>
          <a:p>
            <a:pPr marL="0" indent="0">
              <a:buNone/>
              <a:defRPr/>
            </a:pPr>
            <a:endParaRPr lang="en-US" sz="2200" dirty="0">
              <a:solidFill>
                <a:schemeClr val="bg1"/>
              </a:solidFill>
            </a:endParaRPr>
          </a:p>
          <a:p>
            <a:pPr marL="0" indent="0">
              <a:buNone/>
            </a:pPr>
            <a:r>
              <a:rPr lang="en-US" sz="1800" b="1" dirty="0">
                <a:solidFill>
                  <a:srgbClr val="FFFFFF"/>
                </a:solidFill>
              </a:rPr>
              <a:t>EXPECTED OUTCOME </a:t>
            </a:r>
          </a:p>
          <a:p>
            <a:pPr marL="0" indent="0">
              <a:buNone/>
            </a:pPr>
            <a:r>
              <a:rPr lang="en-US" sz="1800" dirty="0">
                <a:solidFill>
                  <a:srgbClr val="FFFFFF"/>
                </a:solidFill>
              </a:rPr>
              <a:t>Through equity </a:t>
            </a:r>
            <a:r>
              <a:rPr lang="en-US" sz="1800" dirty="0" smtClean="0">
                <a:solidFill>
                  <a:srgbClr val="FFFFFF"/>
                </a:solidFill>
              </a:rPr>
              <a:t>&amp; </a:t>
            </a:r>
            <a:r>
              <a:rPr lang="en-US" sz="1800" dirty="0">
                <a:solidFill>
                  <a:srgbClr val="FFFFFF"/>
                </a:solidFill>
              </a:rPr>
              <a:t>inclusion education and culturally responsive curriculum &amp;</a:t>
            </a:r>
            <a:r>
              <a:rPr lang="en-US" sz="1800" dirty="0" smtClean="0">
                <a:solidFill>
                  <a:srgbClr val="FFFFFF"/>
                </a:solidFill>
              </a:rPr>
              <a:t> </a:t>
            </a:r>
            <a:r>
              <a:rPr lang="en-US" sz="1800" dirty="0">
                <a:solidFill>
                  <a:srgbClr val="FFFFFF"/>
                </a:solidFill>
              </a:rPr>
              <a:t>pedagogies, instructors and staff will work together to provide </a:t>
            </a:r>
            <a:r>
              <a:rPr lang="en-US" sz="1800" dirty="0" smtClean="0">
                <a:solidFill>
                  <a:srgbClr val="FFFFFF"/>
                </a:solidFill>
              </a:rPr>
              <a:t>a classroom </a:t>
            </a:r>
            <a:r>
              <a:rPr lang="en-US" sz="1800" dirty="0">
                <a:solidFill>
                  <a:srgbClr val="FFFFFF"/>
                </a:solidFill>
              </a:rPr>
              <a:t>and campus </a:t>
            </a:r>
            <a:r>
              <a:rPr lang="en-US" sz="1800" dirty="0" smtClean="0">
                <a:solidFill>
                  <a:srgbClr val="FFFFFF"/>
                </a:solidFill>
              </a:rPr>
              <a:t>climate </a:t>
            </a:r>
            <a:r>
              <a:rPr lang="en-US" sz="1800" dirty="0">
                <a:solidFill>
                  <a:srgbClr val="FFFFFF"/>
                </a:solidFill>
              </a:rPr>
              <a:t>that empowers and inspires completion of student </a:t>
            </a:r>
            <a:r>
              <a:rPr lang="en-US" sz="1800" dirty="0" smtClean="0">
                <a:solidFill>
                  <a:srgbClr val="FFFFFF"/>
                </a:solidFill>
              </a:rPr>
              <a:t>goals</a:t>
            </a:r>
            <a:endParaRPr lang="en-US" sz="1800" dirty="0">
              <a:solidFill>
                <a:srgbClr val="FFFFFF"/>
              </a:solidFill>
            </a:endParaRPr>
          </a:p>
        </p:txBody>
      </p:sp>
      <p:pic>
        <p:nvPicPr>
          <p:cNvPr id="5" name="Picture 4" descr="10603575_10152738857334954_1933742603671871348_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4876800"/>
            <a:ext cx="5181600" cy="1842625"/>
          </a:xfrm>
          <a:prstGeom prst="rect">
            <a:avLst/>
          </a:prstGeom>
          <a:effectLst>
            <a:softEdge rad="127000"/>
          </a:effec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Picture 6" descr="DSC_0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362200"/>
            <a:ext cx="2743200" cy="2667000"/>
          </a:xfrm>
          <a:prstGeom prst="rect">
            <a:avLst/>
          </a:prstGeom>
          <a:effectLst>
            <a:softEdge rad="127000"/>
          </a:effectLst>
        </p:spPr>
      </p:pic>
      <p:sp>
        <p:nvSpPr>
          <p:cNvPr id="36867" name="Content Placeholder 6"/>
          <p:cNvSpPr txBox="1">
            <a:spLocks/>
          </p:cNvSpPr>
          <p:nvPr/>
        </p:nvSpPr>
        <p:spPr bwMode="auto">
          <a:xfrm>
            <a:off x="152400" y="304800"/>
            <a:ext cx="6400799"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marL="342900" indent="-342900"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spcBef>
                <a:spcPct val="20000"/>
              </a:spcBef>
              <a:spcAft>
                <a:spcPts val="600"/>
              </a:spcAft>
            </a:pPr>
            <a:endParaRPr lang="en-US" sz="1800" b="1" dirty="0" smtClean="0">
              <a:solidFill>
                <a:srgbClr val="FFFFFF"/>
              </a:solidFill>
            </a:endParaRPr>
          </a:p>
          <a:p>
            <a:pPr marL="0" indent="0">
              <a:spcBef>
                <a:spcPct val="20000"/>
              </a:spcBef>
              <a:spcAft>
                <a:spcPts val="600"/>
              </a:spcAft>
            </a:pPr>
            <a:endParaRPr lang="en-US" sz="1800" b="1" dirty="0" smtClean="0">
              <a:solidFill>
                <a:srgbClr val="FFFFFF"/>
              </a:solidFill>
            </a:endParaRPr>
          </a:p>
          <a:p>
            <a:r>
              <a:rPr lang="en-US" sz="1800" dirty="0"/>
              <a:t> </a:t>
            </a:r>
          </a:p>
          <a:p>
            <a:endParaRPr lang="en-US" sz="1800" dirty="0" smtClean="0">
              <a:solidFill>
                <a:srgbClr val="FFFFFF"/>
              </a:solidFill>
            </a:endParaRPr>
          </a:p>
          <a:p>
            <a:endParaRPr lang="en-US" sz="1800" dirty="0">
              <a:solidFill>
                <a:srgbClr val="FFFFFF"/>
              </a:solidFill>
            </a:endParaRPr>
          </a:p>
          <a:p>
            <a:endParaRPr lang="en-US" sz="1800" dirty="0" smtClean="0">
              <a:solidFill>
                <a:srgbClr val="FFFFFF"/>
              </a:solidFill>
            </a:endParaRPr>
          </a:p>
          <a:p>
            <a:endParaRPr lang="en-US" sz="1800" dirty="0">
              <a:solidFill>
                <a:srgbClr val="FFFFFF"/>
              </a:solidFill>
            </a:endParaRPr>
          </a:p>
          <a:p>
            <a:r>
              <a:rPr lang="en-US" sz="2000" b="1" dirty="0" smtClean="0">
                <a:solidFill>
                  <a:srgbClr val="FFFFFF"/>
                </a:solidFill>
              </a:rPr>
              <a:t>ACTIVITIES</a:t>
            </a:r>
            <a:r>
              <a:rPr lang="en-US" sz="2000" dirty="0" smtClean="0">
                <a:solidFill>
                  <a:srgbClr val="FFFFFF"/>
                </a:solidFill>
              </a:rPr>
              <a:t>	</a:t>
            </a:r>
          </a:p>
          <a:p>
            <a:r>
              <a:rPr lang="en-US" sz="2000" dirty="0" smtClean="0">
                <a:solidFill>
                  <a:srgbClr val="FFFFFF"/>
                </a:solidFill>
              </a:rPr>
              <a:t>Institution</a:t>
            </a:r>
            <a:r>
              <a:rPr lang="en-US" sz="2000" dirty="0">
                <a:solidFill>
                  <a:srgbClr val="FFFFFF"/>
                </a:solidFill>
              </a:rPr>
              <a:t>-wide activities to </a:t>
            </a:r>
            <a:r>
              <a:rPr lang="en-US" sz="2000" dirty="0" smtClean="0">
                <a:solidFill>
                  <a:srgbClr val="FFFFFF"/>
                </a:solidFill>
              </a:rPr>
              <a:t>increase the number of </a:t>
            </a:r>
          </a:p>
          <a:p>
            <a:r>
              <a:rPr lang="en-US" sz="2000" dirty="0" smtClean="0">
                <a:solidFill>
                  <a:srgbClr val="FFFFFF"/>
                </a:solidFill>
              </a:rPr>
              <a:t>students </a:t>
            </a:r>
            <a:r>
              <a:rPr lang="en-US" sz="2000" dirty="0">
                <a:solidFill>
                  <a:srgbClr val="FFFFFF"/>
                </a:solidFill>
              </a:rPr>
              <a:t>transferring to a four-year </a:t>
            </a:r>
            <a:r>
              <a:rPr lang="en-US" sz="2000" dirty="0" smtClean="0">
                <a:solidFill>
                  <a:srgbClr val="FFFFFF"/>
                </a:solidFill>
              </a:rPr>
              <a:t>institution, aligned </a:t>
            </a:r>
          </a:p>
          <a:p>
            <a:r>
              <a:rPr lang="en-US" sz="2000" dirty="0" smtClean="0">
                <a:solidFill>
                  <a:srgbClr val="FFFFFF"/>
                </a:solidFill>
              </a:rPr>
              <a:t>with </a:t>
            </a:r>
            <a:r>
              <a:rPr lang="en-US" sz="2000" dirty="0">
                <a:solidFill>
                  <a:srgbClr val="FFFFFF"/>
                </a:solidFill>
              </a:rPr>
              <a:t>the </a:t>
            </a:r>
            <a:r>
              <a:rPr lang="en-US" sz="2000" dirty="0" smtClean="0">
                <a:solidFill>
                  <a:srgbClr val="FFFFFF"/>
                </a:solidFill>
              </a:rPr>
              <a:t>identified enhancements </a:t>
            </a:r>
            <a:r>
              <a:rPr lang="en-US" sz="2000" dirty="0">
                <a:solidFill>
                  <a:srgbClr val="FFFFFF"/>
                </a:solidFill>
              </a:rPr>
              <a:t>recommended </a:t>
            </a:r>
            <a:r>
              <a:rPr lang="en-US" sz="2000" dirty="0" smtClean="0">
                <a:solidFill>
                  <a:srgbClr val="FFFFFF"/>
                </a:solidFill>
              </a:rPr>
              <a:t>in </a:t>
            </a:r>
          </a:p>
          <a:p>
            <a:r>
              <a:rPr lang="en-US" sz="2000" dirty="0">
                <a:solidFill>
                  <a:srgbClr val="FFFFFF"/>
                </a:solidFill>
              </a:rPr>
              <a:t>t</a:t>
            </a:r>
            <a:r>
              <a:rPr lang="en-US" sz="2000" dirty="0" smtClean="0">
                <a:solidFill>
                  <a:srgbClr val="FFFFFF"/>
                </a:solidFill>
              </a:rPr>
              <a:t>he Student Success Support Program college plan</a:t>
            </a:r>
          </a:p>
          <a:p>
            <a:r>
              <a:rPr lang="en-US" sz="2000" dirty="0" smtClean="0">
                <a:solidFill>
                  <a:srgbClr val="FFFFFF"/>
                </a:solidFill>
              </a:rPr>
              <a:t>(career and transfer resources, learning communities, tutoring, peer mentoring, etc.) </a:t>
            </a:r>
            <a:endParaRPr lang="en-US" sz="2000" b="1" dirty="0">
              <a:solidFill>
                <a:srgbClr val="FFFFFF"/>
              </a:solidFill>
            </a:endParaRPr>
          </a:p>
          <a:p>
            <a:pPr marL="0" indent="0">
              <a:spcBef>
                <a:spcPct val="20000"/>
              </a:spcBef>
              <a:spcAft>
                <a:spcPts val="600"/>
              </a:spcAft>
            </a:pPr>
            <a:endParaRPr lang="en-US" sz="1800" b="1" dirty="0">
              <a:solidFill>
                <a:srgbClr val="FFFFFF"/>
              </a:solidFill>
            </a:endParaRPr>
          </a:p>
          <a:p>
            <a:pPr marL="0" indent="0">
              <a:spcBef>
                <a:spcPct val="20000"/>
              </a:spcBef>
              <a:spcAft>
                <a:spcPts val="600"/>
              </a:spcAft>
            </a:pPr>
            <a:r>
              <a:rPr lang="en-US" sz="2000" b="1" dirty="0" smtClean="0">
                <a:solidFill>
                  <a:srgbClr val="FFFFFF"/>
                </a:solidFill>
              </a:rPr>
              <a:t>EXPECTED OUTCOME</a:t>
            </a:r>
          </a:p>
          <a:p>
            <a:pPr marL="0" indent="0">
              <a:spcBef>
                <a:spcPct val="20000"/>
              </a:spcBef>
              <a:spcAft>
                <a:spcPts val="600"/>
              </a:spcAft>
            </a:pPr>
            <a:r>
              <a:rPr lang="en-US" sz="2000" dirty="0" smtClean="0">
                <a:solidFill>
                  <a:srgbClr val="FFFFFF"/>
                </a:solidFill>
              </a:rPr>
              <a:t>Through </a:t>
            </a:r>
            <a:r>
              <a:rPr lang="en-US" sz="2000" dirty="0">
                <a:solidFill>
                  <a:srgbClr val="FFFFFF"/>
                </a:solidFill>
              </a:rPr>
              <a:t>student success initiatives that will increase the number </a:t>
            </a:r>
            <a:r>
              <a:rPr lang="en-US" sz="2000" dirty="0" smtClean="0">
                <a:solidFill>
                  <a:srgbClr val="FFFFFF"/>
                </a:solidFill>
              </a:rPr>
              <a:t>of students in our targeted populations, </a:t>
            </a:r>
            <a:r>
              <a:rPr lang="en-US" sz="2000" dirty="0">
                <a:solidFill>
                  <a:srgbClr val="FFFFFF"/>
                </a:solidFill>
              </a:rPr>
              <a:t>the college will increase the number of students that transfer to a four-year </a:t>
            </a:r>
            <a:r>
              <a:rPr lang="en-US" sz="2000" dirty="0" smtClean="0">
                <a:solidFill>
                  <a:srgbClr val="FFFFFF"/>
                </a:solidFill>
              </a:rPr>
              <a:t>institution </a:t>
            </a:r>
            <a:endParaRPr lang="en-US" sz="2000" dirty="0">
              <a:solidFill>
                <a:srgbClr val="FFFFFF"/>
              </a:solidFill>
            </a:endParaRPr>
          </a:p>
          <a:p>
            <a:pPr>
              <a:spcBef>
                <a:spcPct val="20000"/>
              </a:spcBef>
              <a:spcAft>
                <a:spcPts val="600"/>
              </a:spcAft>
              <a:buFont typeface="Wingdings" charset="0"/>
              <a:buChar char="u"/>
            </a:pPr>
            <a:endParaRPr lang="en-US" sz="2200" dirty="0">
              <a:solidFill>
                <a:schemeClr val="bg1"/>
              </a:solidFill>
            </a:endParaRPr>
          </a:p>
        </p:txBody>
      </p:sp>
      <p:sp>
        <p:nvSpPr>
          <p:cNvPr id="36868" name="Title 1"/>
          <p:cNvSpPr>
            <a:spLocks noGrp="1"/>
          </p:cNvSpPr>
          <p:nvPr>
            <p:ph type="title"/>
          </p:nvPr>
        </p:nvSpPr>
        <p:spPr>
          <a:xfrm>
            <a:off x="152400" y="762000"/>
            <a:ext cx="8763000" cy="914400"/>
          </a:xfrm>
        </p:spPr>
        <p:txBody>
          <a:bodyPr/>
          <a:lstStyle/>
          <a:p>
            <a:pPr eaLnBrk="1" hangingPunct="1"/>
            <a:r>
              <a:rPr lang="en-US" sz="3200" dirty="0" smtClean="0">
                <a:solidFill>
                  <a:schemeClr val="bg1"/>
                </a:solidFill>
                <a:latin typeface="Arial" charset="0"/>
                <a:ea typeface="ＭＳ Ｐゴシック" charset="0"/>
                <a:cs typeface="ＭＳ Ｐゴシック" charset="0"/>
              </a:rPr>
              <a:t>Transfer</a:t>
            </a:r>
            <a:endParaRPr lang="en-US" sz="3200" dirty="0">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0" y="228600"/>
            <a:ext cx="9144000" cy="1076325"/>
          </a:xfrm>
        </p:spPr>
        <p:txBody>
          <a:bodyPr/>
          <a:lstStyle/>
          <a:p>
            <a:pPr eaLnBrk="1" hangingPunct="1"/>
            <a:r>
              <a:rPr lang="en-US" sz="3200" dirty="0" smtClean="0">
                <a:solidFill>
                  <a:schemeClr val="bg1"/>
                </a:solidFill>
                <a:latin typeface="Arial" charset="0"/>
                <a:ea typeface="ＭＳ Ｐゴシック" charset="0"/>
                <a:cs typeface="ＭＳ Ｐゴシック" charset="0"/>
              </a:rPr>
              <a:t>Equity Funding </a:t>
            </a:r>
            <a:r>
              <a:rPr lang="en-US" sz="3200" dirty="0">
                <a:solidFill>
                  <a:schemeClr val="bg1"/>
                </a:solidFill>
                <a:latin typeface="Arial" charset="0"/>
                <a:ea typeface="ＭＳ Ｐゴシック" charset="0"/>
                <a:cs typeface="ＭＳ Ｐゴシック" charset="0"/>
              </a:rPr>
              <a:t>Allocation to the </a:t>
            </a:r>
            <a:r>
              <a:rPr lang="en-US" sz="3200" dirty="0">
                <a:solidFill>
                  <a:schemeClr val="bg1"/>
                </a:solidFill>
                <a:latin typeface="Verdana" charset="0"/>
                <a:ea typeface="ＭＳ Ｐゴシック" charset="0"/>
                <a:cs typeface="ＭＳ Ｐゴシック" charset="0"/>
              </a:rPr>
              <a:t>District</a:t>
            </a:r>
          </a:p>
        </p:txBody>
      </p:sp>
      <p:graphicFrame>
        <p:nvGraphicFramePr>
          <p:cNvPr id="12" name="Content Placeholder 2"/>
          <p:cNvGraphicFramePr>
            <a:graphicFrameLocks/>
          </p:cNvGraphicFramePr>
          <p:nvPr>
            <p:extLst>
              <p:ext uri="{D42A27DB-BD31-4B8C-83A1-F6EECF244321}">
                <p14:modId xmlns:p14="http://schemas.microsoft.com/office/powerpoint/2010/main" val="1455491080"/>
              </p:ext>
            </p:extLst>
          </p:nvPr>
        </p:nvGraphicFramePr>
        <p:xfrm>
          <a:off x="381000" y="1143000"/>
          <a:ext cx="8458200" cy="6850065"/>
        </p:xfrm>
        <a:graphic>
          <a:graphicData uri="http://schemas.openxmlformats.org/drawingml/2006/table">
            <a:tbl>
              <a:tblPr firstRow="1" bandRow="1">
                <a:tableStyleId>{C083E6E3-FA7D-4D7B-A595-EF9225AFEA82}</a:tableStyleId>
              </a:tblPr>
              <a:tblGrid>
                <a:gridCol w="1691640"/>
                <a:gridCol w="1691640"/>
                <a:gridCol w="1691640"/>
                <a:gridCol w="1691640"/>
                <a:gridCol w="1691640"/>
              </a:tblGrid>
              <a:tr h="722495">
                <a:tc>
                  <a:txBody>
                    <a:bodyPr/>
                    <a:lstStyle/>
                    <a:p>
                      <a:endParaRPr lang="en-US" sz="1800" dirty="0">
                        <a:solidFill>
                          <a:srgbClr val="FFFFFF"/>
                        </a:solidFill>
                      </a:endParaRPr>
                    </a:p>
                    <a:p>
                      <a:endParaRPr lang="en-US" sz="1800" dirty="0">
                        <a:solidFill>
                          <a:srgbClr val="FFFFFF"/>
                        </a:solidFill>
                      </a:endParaRPr>
                    </a:p>
                    <a:p>
                      <a:endParaRPr lang="en-US" sz="1800" dirty="0" smtClean="0">
                        <a:solidFill>
                          <a:srgbClr val="FFFF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FF"/>
                          </a:solidFill>
                        </a:rPr>
                        <a:t>Fiscal</a:t>
                      </a:r>
                      <a:r>
                        <a:rPr lang="en-US" sz="1800" baseline="0" dirty="0" smtClean="0">
                          <a:solidFill>
                            <a:srgbClr val="FFFFFF"/>
                          </a:solidFill>
                        </a:rPr>
                        <a:t> Year</a:t>
                      </a:r>
                      <a:endParaRPr lang="en-US" sz="1800" dirty="0" smtClean="0">
                        <a:solidFill>
                          <a:srgbClr val="FFFFFF"/>
                        </a:solidFill>
                      </a:endParaRPr>
                    </a:p>
                    <a:p>
                      <a:endParaRPr lang="en-US" sz="1800" dirty="0" smtClean="0">
                        <a:solidFill>
                          <a:srgbClr val="FFFFFF"/>
                        </a:solidFill>
                      </a:endParaRPr>
                    </a:p>
                  </a:txBody>
                  <a:tcPr/>
                </a:tc>
                <a:tc>
                  <a:txBody>
                    <a:bodyPr/>
                    <a:lstStyle/>
                    <a:p>
                      <a:pPr algn="ctr"/>
                      <a:r>
                        <a:rPr lang="en-US" sz="1800" dirty="0" smtClean="0">
                          <a:solidFill>
                            <a:srgbClr val="FFFFFF"/>
                          </a:solidFill>
                        </a:rPr>
                        <a:t>District</a:t>
                      </a:r>
                      <a:endParaRPr lang="en-US" sz="1800" dirty="0">
                        <a:solidFill>
                          <a:srgbClr val="FFFFFF"/>
                        </a:solidFill>
                      </a:endParaRPr>
                    </a:p>
                  </a:txBody>
                  <a:tcPr/>
                </a:tc>
                <a:tc>
                  <a:txBody>
                    <a:bodyPr/>
                    <a:lstStyle/>
                    <a:p>
                      <a:pPr algn="ctr"/>
                      <a:r>
                        <a:rPr lang="en-US" sz="1800" dirty="0" smtClean="0">
                          <a:solidFill>
                            <a:srgbClr val="FFFFFF"/>
                          </a:solidFill>
                        </a:rPr>
                        <a:t>De Anza Credit</a:t>
                      </a:r>
                      <a:endParaRPr lang="en-US" sz="1800" dirty="0">
                        <a:solidFill>
                          <a:srgbClr val="FFFFFF"/>
                        </a:solidFill>
                      </a:endParaRPr>
                    </a:p>
                  </a:txBody>
                  <a:tcPr/>
                </a:tc>
                <a:tc>
                  <a:txBody>
                    <a:bodyPr/>
                    <a:lstStyle/>
                    <a:p>
                      <a:r>
                        <a:rPr lang="en-US" sz="1800" dirty="0" smtClean="0">
                          <a:solidFill>
                            <a:srgbClr val="FFFFFF"/>
                          </a:solidFill>
                        </a:rPr>
                        <a:t>Notes</a:t>
                      </a:r>
                      <a:endParaRPr lang="en-US" sz="1800" dirty="0">
                        <a:solidFill>
                          <a:srgbClr val="FFFFFF"/>
                        </a:solidFill>
                      </a:endParaRPr>
                    </a:p>
                  </a:txBody>
                  <a:tcPr/>
                </a:tc>
              </a:tr>
              <a:tr h="722495">
                <a:tc>
                  <a:txBody>
                    <a:bodyPr/>
                    <a:lstStyle/>
                    <a:p>
                      <a:r>
                        <a:rPr lang="en-US" sz="1800" dirty="0" smtClean="0">
                          <a:solidFill>
                            <a:schemeClr val="tx1"/>
                          </a:solidFill>
                        </a:rPr>
                        <a:t>Equity</a:t>
                      </a:r>
                      <a:endParaRPr lang="en-US"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   2014-15</a:t>
                      </a:r>
                    </a:p>
                    <a:p>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$1,115,620</a:t>
                      </a:r>
                    </a:p>
                    <a:p>
                      <a:pPr algn="ctr"/>
                      <a:endParaRPr lang="en-US" sz="1800" dirty="0">
                        <a:solidFill>
                          <a:schemeClr val="tx1"/>
                        </a:solidFill>
                      </a:endParaRPr>
                    </a:p>
                  </a:txBody>
                  <a:tcPr/>
                </a:tc>
                <a:tc>
                  <a:txBody>
                    <a:bodyPr/>
                    <a:lstStyle/>
                    <a:p>
                      <a:r>
                        <a:rPr lang="en-US" dirty="0" smtClean="0">
                          <a:solidFill>
                            <a:schemeClr val="tx1"/>
                          </a:solidFill>
                        </a:rPr>
                        <a:t>$669,372</a:t>
                      </a:r>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Year-to-year funding</a:t>
                      </a:r>
                    </a:p>
                    <a:p>
                      <a:endParaRPr lang="en-US" dirty="0">
                        <a:solidFill>
                          <a:schemeClr val="tx1"/>
                        </a:solidFill>
                      </a:endParaRPr>
                    </a:p>
                  </a:txBody>
                  <a:tcPr/>
                </a:tc>
              </a:tr>
              <a:tr h="1155992">
                <a:tc>
                  <a:txBody>
                    <a:bodyPr/>
                    <a:lstStyle/>
                    <a:p>
                      <a:r>
                        <a:rPr lang="en-US" sz="1800" dirty="0" smtClean="0">
                          <a:solidFill>
                            <a:srgbClr val="FFFFFF"/>
                          </a:solidFill>
                        </a:rPr>
                        <a:t>3SP</a:t>
                      </a:r>
                      <a:endParaRPr lang="en-US" sz="1800" dirty="0">
                        <a:solidFill>
                          <a:srgbClr val="FFFF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FF"/>
                          </a:solidFill>
                        </a:rPr>
                        <a:t>   2014-15</a:t>
                      </a:r>
                    </a:p>
                    <a:p>
                      <a:endParaRPr lang="en-US" sz="1800" dirty="0">
                        <a:solidFill>
                          <a:srgbClr val="FFFFFF"/>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rPr>
                        <a:t>$4,981,392</a:t>
                      </a:r>
                    </a:p>
                    <a:p>
                      <a:pPr algn="ctr"/>
                      <a:endParaRPr lang="en-US" sz="1800" dirty="0">
                        <a:solidFill>
                          <a:schemeClr val="bg1"/>
                        </a:solidFill>
                      </a:endParaRPr>
                    </a:p>
                  </a:txBody>
                  <a:tcPr/>
                </a:tc>
                <a:tc>
                  <a:txBody>
                    <a:bodyPr/>
                    <a:lstStyle/>
                    <a:p>
                      <a:r>
                        <a:rPr lang="en-US" dirty="0" smtClean="0">
                          <a:solidFill>
                            <a:schemeClr val="bg1"/>
                          </a:solidFill>
                        </a:rPr>
                        <a:t>$2,810,</a:t>
                      </a:r>
                      <a:r>
                        <a:rPr lang="en-US" baseline="0" dirty="0" smtClean="0">
                          <a:solidFill>
                            <a:schemeClr val="bg1"/>
                          </a:solidFill>
                        </a:rPr>
                        <a:t> 285</a:t>
                      </a:r>
                      <a:endParaRPr lang="en-US" dirty="0">
                        <a:solidFill>
                          <a:schemeClr val="bg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FF"/>
                          </a:solidFill>
                        </a:rPr>
                        <a:t>Based on funded</a:t>
                      </a:r>
                      <a:r>
                        <a:rPr lang="en-US" sz="1800" baseline="0" dirty="0" smtClean="0">
                          <a:solidFill>
                            <a:srgbClr val="FFFFFF"/>
                          </a:solidFill>
                        </a:rPr>
                        <a:t> services offered to students &amp; required matching funds</a:t>
                      </a:r>
                      <a:endParaRPr lang="en-US" sz="1800" dirty="0" smtClean="0">
                        <a:solidFill>
                          <a:srgbClr val="FFFFFF"/>
                        </a:solidFill>
                      </a:endParaRPr>
                    </a:p>
                  </a:txBody>
                  <a:tcPr/>
                </a:tc>
              </a:tr>
              <a:tr h="1155992">
                <a:tc>
                  <a:txBody>
                    <a:bodyPr/>
                    <a:lstStyle/>
                    <a:p>
                      <a:r>
                        <a:rPr lang="en-US" sz="1800" dirty="0" smtClean="0">
                          <a:solidFill>
                            <a:schemeClr val="tx1"/>
                          </a:solidFill>
                        </a:rPr>
                        <a:t>BSI</a:t>
                      </a:r>
                      <a:endParaRPr lang="en-US" sz="1800" dirty="0">
                        <a:solidFill>
                          <a:schemeClr val="tx1"/>
                        </a:solidFill>
                      </a:endParaRPr>
                    </a:p>
                  </a:txBody>
                  <a:tcPr/>
                </a:tc>
                <a:tc>
                  <a:txBody>
                    <a:bodyPr/>
                    <a:lstStyle/>
                    <a:p>
                      <a:pPr algn="ctr"/>
                      <a:r>
                        <a:rPr lang="en-US" sz="1800" dirty="0" smtClean="0">
                          <a:solidFill>
                            <a:schemeClr val="tx1"/>
                          </a:solidFill>
                        </a:rPr>
                        <a:t>2012-13 </a:t>
                      </a:r>
                    </a:p>
                    <a:p>
                      <a:pPr algn="ctr"/>
                      <a:r>
                        <a:rPr lang="en-US" sz="1800" dirty="0" smtClean="0">
                          <a:solidFill>
                            <a:schemeClr val="tx1"/>
                          </a:solidFill>
                        </a:rPr>
                        <a:t>2013-14</a:t>
                      </a:r>
                    </a:p>
                    <a:p>
                      <a:pPr algn="ctr"/>
                      <a:r>
                        <a:rPr lang="en-US" sz="1800" dirty="0" smtClean="0">
                          <a:solidFill>
                            <a:schemeClr val="tx1"/>
                          </a:solidFill>
                        </a:rPr>
                        <a:t>2014-15</a:t>
                      </a:r>
                    </a:p>
                    <a:p>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$294,859</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$392,037</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$348,350</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p>
                      <a:endParaRPr lang="en-US" dirty="0">
                        <a:solidFill>
                          <a:schemeClr val="tx1"/>
                        </a:solidFill>
                      </a:endParaRPr>
                    </a:p>
                  </a:txBody>
                  <a:tcPr/>
                </a:tc>
                <a:tc>
                  <a:txBody>
                    <a:bodyPr/>
                    <a:lstStyle/>
                    <a:p>
                      <a:r>
                        <a:rPr lang="en-US" dirty="0" smtClean="0"/>
                        <a:t>Year-to</a:t>
                      </a:r>
                      <a:r>
                        <a:rPr lang="en-US" baseline="0" dirty="0" smtClean="0"/>
                        <a:t> year funding based on categories related to 3SP and Equity</a:t>
                      </a:r>
                      <a:endParaRPr lang="en-US" dirty="0"/>
                    </a:p>
                  </a:txBody>
                  <a:tcPr/>
                </a:tc>
              </a:tr>
              <a:tr h="636113">
                <a:tc>
                  <a:txBody>
                    <a:bodyPr/>
                    <a:lstStyle/>
                    <a:p>
                      <a:endParaRPr lang="en-US" sz="1800" dirty="0">
                        <a:solidFill>
                          <a:srgbClr val="FFFFFF"/>
                        </a:solidFill>
                      </a:endParaRPr>
                    </a:p>
                  </a:txBody>
                  <a:tcPr/>
                </a:tc>
                <a:tc>
                  <a:txBody>
                    <a:bodyPr/>
                    <a:lstStyle/>
                    <a:p>
                      <a:endParaRPr lang="en-US" sz="1800" dirty="0">
                        <a:solidFill>
                          <a:srgbClr val="FFFFFF"/>
                        </a:solidFill>
                      </a:endParaRPr>
                    </a:p>
                  </a:txBody>
                  <a:tcPr/>
                </a:tc>
                <a:tc>
                  <a:txBody>
                    <a:bodyPr/>
                    <a:lstStyle/>
                    <a:p>
                      <a:pPr algn="ctr"/>
                      <a:endParaRPr lang="en-US" sz="1800" dirty="0">
                        <a:solidFill>
                          <a:srgbClr val="FFFFFF"/>
                        </a:solidFill>
                      </a:endParaRPr>
                    </a:p>
                  </a:txBody>
                  <a:tcPr/>
                </a:tc>
                <a:tc>
                  <a:txBody>
                    <a:bodyPr/>
                    <a:lstStyle/>
                    <a:p>
                      <a:endParaRPr lang="en-US" dirty="0"/>
                    </a:p>
                  </a:txBody>
                  <a:tcPr/>
                </a:tc>
                <a:tc>
                  <a:txBody>
                    <a:bodyPr/>
                    <a:lstStyle/>
                    <a:p>
                      <a:endParaRPr lang="en-US" dirty="0"/>
                    </a:p>
                  </a:txBody>
                  <a:tcPr/>
                </a:tc>
              </a:tr>
              <a:tr h="636113">
                <a:tc>
                  <a:txBody>
                    <a:bodyPr/>
                    <a:lstStyle/>
                    <a:p>
                      <a:endParaRPr lang="en-US" sz="1800" dirty="0">
                        <a:solidFill>
                          <a:srgbClr val="FFFFFF"/>
                        </a:solidFill>
                      </a:endParaRPr>
                    </a:p>
                  </a:txBody>
                  <a:tcPr/>
                </a:tc>
                <a:tc>
                  <a:txBody>
                    <a:bodyPr/>
                    <a:lstStyle/>
                    <a:p>
                      <a:endParaRPr lang="en-US" sz="1800" dirty="0">
                        <a:solidFill>
                          <a:srgbClr val="FFFFFF"/>
                        </a:solidFill>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12" name="Content Placeholder 2"/>
          <p:cNvGraphicFramePr>
            <a:graphicFrameLocks/>
          </p:cNvGraphicFramePr>
          <p:nvPr>
            <p:extLst>
              <p:ext uri="{D42A27DB-BD31-4B8C-83A1-F6EECF244321}">
                <p14:modId xmlns:p14="http://schemas.microsoft.com/office/powerpoint/2010/main" val="3210993633"/>
              </p:ext>
            </p:extLst>
          </p:nvPr>
        </p:nvGraphicFramePr>
        <p:xfrm>
          <a:off x="342900" y="304800"/>
          <a:ext cx="8458200" cy="6479068"/>
        </p:xfrm>
        <a:graphic>
          <a:graphicData uri="http://schemas.openxmlformats.org/drawingml/2006/table">
            <a:tbl>
              <a:tblPr firstRow="1" bandRow="1">
                <a:tableStyleId>{C083E6E3-FA7D-4D7B-A595-EF9225AFEA82}</a:tableStyleId>
              </a:tblPr>
              <a:tblGrid>
                <a:gridCol w="1447800"/>
                <a:gridCol w="1752600"/>
                <a:gridCol w="2057400"/>
                <a:gridCol w="1295400"/>
                <a:gridCol w="1905000"/>
              </a:tblGrid>
              <a:tr h="931709">
                <a:tc>
                  <a:txBody>
                    <a:bodyPr/>
                    <a:lstStyle/>
                    <a:p>
                      <a:endParaRPr lang="en-US" sz="1800" dirty="0">
                        <a:solidFill>
                          <a:srgbClr val="FFFFFF"/>
                        </a:solidFill>
                      </a:endParaRPr>
                    </a:p>
                    <a:p>
                      <a:r>
                        <a:rPr lang="en-US" sz="1800" dirty="0" smtClean="0">
                          <a:solidFill>
                            <a:srgbClr val="FFFFFF"/>
                          </a:solidFill>
                        </a:rPr>
                        <a:t>Activity</a:t>
                      </a:r>
                      <a:endParaRPr lang="en-US" sz="1800" dirty="0">
                        <a:solidFill>
                          <a:srgbClr val="FFFFFF"/>
                        </a:solidFill>
                      </a:endParaRPr>
                    </a:p>
                    <a:p>
                      <a:endParaRPr lang="en-US" sz="1800" dirty="0" smtClean="0">
                        <a:solidFill>
                          <a:srgbClr val="FFFFFF"/>
                        </a:solidFill>
                      </a:endParaRPr>
                    </a:p>
                  </a:txBody>
                  <a:tcPr/>
                </a:tc>
                <a:tc>
                  <a:txBody>
                    <a:bodyPr/>
                    <a:lstStyle/>
                    <a:p>
                      <a:endParaRPr lang="en-US" sz="1800" dirty="0" smtClean="0">
                        <a:solidFill>
                          <a:srgbClr val="FFFFFF"/>
                        </a:solidFill>
                      </a:endParaRPr>
                    </a:p>
                    <a:p>
                      <a:r>
                        <a:rPr lang="en-US" sz="1800" dirty="0" smtClean="0">
                          <a:solidFill>
                            <a:srgbClr val="FFFFFF"/>
                          </a:solidFill>
                        </a:rPr>
                        <a:t>Equity</a:t>
                      </a:r>
                      <a:r>
                        <a:rPr lang="en-US" sz="1800" baseline="0" dirty="0" smtClean="0">
                          <a:solidFill>
                            <a:srgbClr val="FFFFFF"/>
                          </a:solidFill>
                        </a:rPr>
                        <a:t> Indicator</a:t>
                      </a:r>
                      <a:endParaRPr lang="en-US" sz="1800" dirty="0" smtClean="0">
                        <a:solidFill>
                          <a:srgbClr val="FFFFFF"/>
                        </a:solidFill>
                      </a:endParaRPr>
                    </a:p>
                  </a:txBody>
                  <a:tcPr/>
                </a:tc>
                <a:tc>
                  <a:txBody>
                    <a:bodyPr/>
                    <a:lstStyle/>
                    <a:p>
                      <a:pPr algn="ctr"/>
                      <a:endParaRPr lang="en-US" sz="1800" dirty="0" smtClean="0">
                        <a:solidFill>
                          <a:srgbClr val="FFFFFF"/>
                        </a:solidFill>
                      </a:endParaRPr>
                    </a:p>
                    <a:p>
                      <a:pPr algn="ctr"/>
                      <a:r>
                        <a:rPr lang="en-US" sz="1800" dirty="0" smtClean="0">
                          <a:solidFill>
                            <a:srgbClr val="FFFFFF"/>
                          </a:solidFill>
                        </a:rPr>
                        <a:t>Responsible Parties</a:t>
                      </a:r>
                      <a:endParaRPr lang="en-US" sz="1800" dirty="0">
                        <a:solidFill>
                          <a:srgbClr val="FFFFFF"/>
                        </a:solidFill>
                      </a:endParaRPr>
                    </a:p>
                  </a:txBody>
                  <a:tcPr/>
                </a:tc>
                <a:tc>
                  <a:txBody>
                    <a:bodyPr/>
                    <a:lstStyle/>
                    <a:p>
                      <a:pPr algn="ctr"/>
                      <a:endParaRPr lang="en-US" sz="1800" dirty="0" smtClean="0">
                        <a:solidFill>
                          <a:srgbClr val="FFFFFF"/>
                        </a:solidFill>
                      </a:endParaRPr>
                    </a:p>
                    <a:p>
                      <a:pPr algn="ctr"/>
                      <a:r>
                        <a:rPr lang="en-US" sz="1800" dirty="0" smtClean="0">
                          <a:solidFill>
                            <a:srgbClr val="FFFFFF"/>
                          </a:solidFill>
                        </a:rPr>
                        <a:t>Allocation</a:t>
                      </a:r>
                      <a:endParaRPr lang="en-US" sz="1800" dirty="0">
                        <a:solidFill>
                          <a:srgbClr val="FFFFFF"/>
                        </a:solidFill>
                      </a:endParaRPr>
                    </a:p>
                  </a:txBody>
                  <a:tcPr/>
                </a:tc>
                <a:tc>
                  <a:txBody>
                    <a:bodyPr/>
                    <a:lstStyle/>
                    <a:p>
                      <a:endParaRPr lang="en-US" sz="1800" dirty="0" smtClean="0">
                        <a:solidFill>
                          <a:srgbClr val="FFFFFF"/>
                        </a:solidFill>
                      </a:endParaRPr>
                    </a:p>
                    <a:p>
                      <a:r>
                        <a:rPr lang="en-US" sz="1800" dirty="0" smtClean="0">
                          <a:solidFill>
                            <a:srgbClr val="FFFFFF"/>
                          </a:solidFill>
                        </a:rPr>
                        <a:t>Notes</a:t>
                      </a:r>
                      <a:endParaRPr lang="en-US" sz="1800" dirty="0">
                        <a:solidFill>
                          <a:srgbClr val="FFFFFF"/>
                        </a:solidFill>
                      </a:endParaRPr>
                    </a:p>
                  </a:txBody>
                  <a:tcPr/>
                </a:tc>
              </a:tr>
              <a:tr h="11360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Coordination</a:t>
                      </a:r>
                    </a:p>
                    <a:p>
                      <a:endParaRPr lang="en-US" sz="1400" dirty="0">
                        <a:solidFill>
                          <a:schemeClr val="tx1"/>
                        </a:solidFill>
                      </a:endParaRPr>
                    </a:p>
                  </a:txBody>
                  <a:tcPr/>
                </a:tc>
                <a:tc>
                  <a:txBody>
                    <a:bodyPr/>
                    <a:lstStyle/>
                    <a:p>
                      <a:r>
                        <a:rPr lang="en-US" sz="1400" kern="1200" dirty="0" smtClean="0">
                          <a:solidFill>
                            <a:schemeClr val="tx1"/>
                          </a:solidFill>
                          <a:effectLst/>
                          <a:latin typeface="+mn-lt"/>
                          <a:ea typeface="+mn-ea"/>
                          <a:cs typeface="+mn-cs"/>
                        </a:rPr>
                        <a:t>Access, ESL/Basic Skills, Course Completion, Certificates and Degrees, Transfer</a:t>
                      </a:r>
                      <a:r>
                        <a:rPr lang="en-US" sz="1400" dirty="0" smtClean="0">
                          <a:effectLst/>
                        </a:rPr>
                        <a:t> </a:t>
                      </a:r>
                      <a:endParaRPr lang="en-US" sz="1400" dirty="0"/>
                    </a:p>
                  </a:txBody>
                  <a:tcPr/>
                </a:tc>
                <a:tc>
                  <a:txBody>
                    <a:bodyPr/>
                    <a:lstStyle/>
                    <a:p>
                      <a:r>
                        <a:rPr lang="en-US" sz="1400" kern="1200" dirty="0" smtClean="0">
                          <a:solidFill>
                            <a:schemeClr val="tx1"/>
                          </a:solidFill>
                          <a:effectLst/>
                          <a:latin typeface="+mn-lt"/>
                          <a:ea typeface="+mn-ea"/>
                          <a:cs typeface="+mn-cs"/>
                        </a:rPr>
                        <a:t>VP Instruction, AVP Instruction, and VP Student Services, Office of Equity</a:t>
                      </a:r>
                      <a:r>
                        <a:rPr lang="en-US" sz="1400" dirty="0" smtClean="0">
                          <a:effectLst/>
                        </a:rPr>
                        <a:t> </a:t>
                      </a:r>
                      <a:endParaRPr lang="en-US" sz="1400" dirty="0"/>
                    </a:p>
                  </a:txBody>
                  <a:tcPr/>
                </a:tc>
                <a:tc>
                  <a:txBody>
                    <a:bodyPr/>
                    <a:lstStyle/>
                    <a:p>
                      <a:r>
                        <a:rPr lang="en-US" sz="1600" kern="1200" dirty="0" smtClean="0">
                          <a:solidFill>
                            <a:schemeClr val="tx1"/>
                          </a:solidFill>
                          <a:effectLst/>
                          <a:latin typeface="+mn-lt"/>
                          <a:ea typeface="+mn-ea"/>
                          <a:cs typeface="+mn-cs"/>
                        </a:rPr>
                        <a:t>$290,000</a:t>
                      </a:r>
                      <a:r>
                        <a:rPr lang="en-US" sz="1600" dirty="0" smtClean="0">
                          <a:effectLst/>
                        </a:rPr>
                        <a:t> </a:t>
                      </a:r>
                      <a:endParaRPr lang="en-US" sz="1600" dirty="0"/>
                    </a:p>
                  </a:txBody>
                  <a:tcPr/>
                </a:tc>
                <a:tc>
                  <a:txBody>
                    <a:bodyPr/>
                    <a:lstStyle/>
                    <a:p>
                      <a:r>
                        <a:rPr lang="en-US" sz="1400" dirty="0" smtClean="0"/>
                        <a:t>Need staffing to carry out activities, i.e. equity office, learning communities, research</a:t>
                      </a:r>
                      <a:endParaRPr lang="en-US" sz="1400" dirty="0"/>
                    </a:p>
                  </a:txBody>
                  <a:tcPr/>
                </a:tc>
              </a:tr>
              <a:tr h="11532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Academic Programs</a:t>
                      </a:r>
                    </a:p>
                    <a:p>
                      <a:endParaRPr lang="en-US" sz="1400" dirty="0">
                        <a:solidFill>
                          <a:schemeClr val="tx1"/>
                        </a:solidFill>
                      </a:endParaRPr>
                    </a:p>
                  </a:txBody>
                  <a:tcPr/>
                </a:tc>
                <a:tc>
                  <a:txBody>
                    <a:bodyPr/>
                    <a:lstStyle/>
                    <a:p>
                      <a:r>
                        <a:rPr lang="en-US" sz="1400" kern="1200" dirty="0" smtClean="0">
                          <a:solidFill>
                            <a:schemeClr val="tx1"/>
                          </a:solidFill>
                          <a:effectLst/>
                          <a:latin typeface="+mn-lt"/>
                          <a:ea typeface="+mn-ea"/>
                          <a:cs typeface="+mn-cs"/>
                        </a:rPr>
                        <a:t>Access, ESL/Basic Skills, Course Completion, Certificates and Degrees, Transfer</a:t>
                      </a:r>
                      <a:r>
                        <a:rPr lang="en-US" sz="1400" dirty="0" smtClean="0">
                          <a:effectLst/>
                        </a:rPr>
                        <a:t> </a:t>
                      </a:r>
                      <a:endParaRPr lang="en-US" sz="1400" dirty="0"/>
                    </a:p>
                  </a:txBody>
                  <a:tcPr/>
                </a:tc>
                <a:tc>
                  <a:txBody>
                    <a:bodyPr/>
                    <a:lstStyle/>
                    <a:p>
                      <a:r>
                        <a:rPr lang="en-US" sz="1400" kern="1200" dirty="0" smtClean="0">
                          <a:solidFill>
                            <a:schemeClr val="tx1"/>
                          </a:solidFill>
                          <a:effectLst/>
                          <a:latin typeface="+mn-lt"/>
                          <a:ea typeface="+mn-ea"/>
                          <a:cs typeface="+mn-cs"/>
                        </a:rPr>
                        <a:t>Office of Equity, Equity Action Council, Instructional Divisions, 3SP Advisory Committee</a:t>
                      </a:r>
                      <a:r>
                        <a:rPr lang="en-US" sz="1400" dirty="0" smtClean="0">
                          <a:effectLst/>
                        </a:rPr>
                        <a:t> </a:t>
                      </a:r>
                      <a:endParaRPr lang="en-US" sz="1400" dirty="0"/>
                    </a:p>
                  </a:txBody>
                  <a:tcPr/>
                </a:tc>
                <a:tc>
                  <a:txBody>
                    <a:bodyPr/>
                    <a:lstStyle/>
                    <a:p>
                      <a:r>
                        <a:rPr lang="en-US" sz="1600" dirty="0" smtClean="0"/>
                        <a:t>$160,000</a:t>
                      </a:r>
                      <a:endParaRPr lang="en-US" sz="1600" dirty="0"/>
                    </a:p>
                  </a:txBody>
                  <a:tcPr/>
                </a:tc>
                <a:tc>
                  <a:txBody>
                    <a:bodyPr/>
                    <a:lstStyle/>
                    <a:p>
                      <a:r>
                        <a:rPr lang="en-US" sz="1400" dirty="0" smtClean="0"/>
                        <a:t>Recommendation</a:t>
                      </a:r>
                      <a:r>
                        <a:rPr lang="en-US" sz="1400" baseline="0" dirty="0" smtClean="0"/>
                        <a:t> to have EAC allocate funding through process similar to DARE Taskforce</a:t>
                      </a:r>
                      <a:endParaRPr lang="en-US" sz="1400" dirty="0"/>
                    </a:p>
                  </a:txBody>
                  <a:tcPr/>
                </a:tc>
              </a:tr>
              <a:tr h="161436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Student Services Programs</a:t>
                      </a:r>
                    </a:p>
                    <a:p>
                      <a:endParaRPr lang="en-US" sz="1400" dirty="0">
                        <a:solidFill>
                          <a:schemeClr val="tx1"/>
                        </a:solidFill>
                      </a:endParaRPr>
                    </a:p>
                  </a:txBody>
                  <a:tcPr/>
                </a:tc>
                <a:tc>
                  <a:txBody>
                    <a:bodyPr/>
                    <a:lstStyle/>
                    <a:p>
                      <a:r>
                        <a:rPr lang="en-US" sz="1400" kern="1200" dirty="0" smtClean="0">
                          <a:solidFill>
                            <a:schemeClr val="tx1"/>
                          </a:solidFill>
                          <a:effectLst/>
                          <a:latin typeface="+mn-lt"/>
                          <a:ea typeface="+mn-ea"/>
                          <a:cs typeface="+mn-cs"/>
                        </a:rPr>
                        <a:t>Access, ESL/Basic Skills, Course Completion, Certificates and Degrees, Transfer</a:t>
                      </a:r>
                      <a:r>
                        <a:rPr lang="en-US" sz="1400" dirty="0" smtClean="0">
                          <a:effectLst/>
                        </a:rPr>
                        <a:t> </a:t>
                      </a:r>
                      <a:endParaRPr lang="en-US" sz="1400" dirty="0">
                        <a:solidFill>
                          <a:schemeClr val="tx1"/>
                        </a:solidFill>
                      </a:endParaRPr>
                    </a:p>
                  </a:txBody>
                  <a:tcPr/>
                </a:tc>
                <a:tc>
                  <a:txBody>
                    <a:bodyPr/>
                    <a:lstStyle/>
                    <a:p>
                      <a:pPr algn="l"/>
                      <a:r>
                        <a:rPr lang="en-US" sz="1400" kern="1200" dirty="0" smtClean="0">
                          <a:solidFill>
                            <a:schemeClr val="tx1"/>
                          </a:solidFill>
                          <a:effectLst/>
                          <a:latin typeface="+mn-lt"/>
                          <a:ea typeface="+mn-ea"/>
                          <a:cs typeface="+mn-cs"/>
                        </a:rPr>
                        <a:t>Office of Equity, 3SP Advisory Committee, Student Service Divisions</a:t>
                      </a:r>
                      <a:r>
                        <a:rPr lang="en-US" sz="1400" dirty="0" smtClean="0">
                          <a:effectLst/>
                        </a:rPr>
                        <a:t> </a:t>
                      </a:r>
                      <a:endParaRPr lang="en-US"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$160,000</a:t>
                      </a:r>
                    </a:p>
                    <a:p>
                      <a:endParaRPr lang="en-US" sz="16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Recommendation</a:t>
                      </a:r>
                      <a:r>
                        <a:rPr lang="en-US" sz="1400" baseline="0" dirty="0" smtClean="0"/>
                        <a:t> to have 3SP advisory allocate funding through process similar to DARE Taskforce</a:t>
                      </a:r>
                      <a:endParaRPr lang="en-US" sz="1400" dirty="0" smtClean="0"/>
                    </a:p>
                    <a:p>
                      <a:endParaRPr lang="en-US" dirty="0"/>
                    </a:p>
                  </a:txBody>
                  <a:tcPr/>
                </a:tc>
              </a:tr>
              <a:tr h="1049491">
                <a:tc>
                  <a:txBody>
                    <a:bodyPr/>
                    <a:lstStyle/>
                    <a:p>
                      <a:r>
                        <a:rPr lang="en-US" sz="1400" dirty="0" smtClean="0">
                          <a:solidFill>
                            <a:schemeClr val="tx1"/>
                          </a:solidFill>
                        </a:rPr>
                        <a:t>Professional</a:t>
                      </a:r>
                      <a:r>
                        <a:rPr lang="en-US" sz="1400" baseline="0" dirty="0" smtClean="0">
                          <a:solidFill>
                            <a:schemeClr val="tx1"/>
                          </a:solidFill>
                        </a:rPr>
                        <a:t> Development</a:t>
                      </a:r>
                      <a:endParaRPr lang="en-US" sz="1400" dirty="0">
                        <a:solidFill>
                          <a:schemeClr val="tx1"/>
                        </a:solidFill>
                      </a:endParaRPr>
                    </a:p>
                  </a:txBody>
                  <a:tcPr/>
                </a:tc>
                <a:tc>
                  <a:txBody>
                    <a:bodyPr/>
                    <a:lstStyle/>
                    <a:p>
                      <a:r>
                        <a:rPr lang="en-US" sz="1400" kern="1200" dirty="0" smtClean="0">
                          <a:solidFill>
                            <a:schemeClr val="tx1"/>
                          </a:solidFill>
                          <a:effectLst/>
                          <a:latin typeface="+mn-lt"/>
                          <a:ea typeface="+mn-ea"/>
                          <a:cs typeface="+mn-cs"/>
                        </a:rPr>
                        <a:t>Access, ESL/Basic Skills, Course Completion,</a:t>
                      </a:r>
                    </a:p>
                    <a:p>
                      <a:r>
                        <a:rPr lang="en-US" sz="1400" kern="1200" dirty="0" smtClean="0">
                          <a:solidFill>
                            <a:schemeClr val="tx1"/>
                          </a:solidFill>
                          <a:effectLst/>
                          <a:latin typeface="+mn-lt"/>
                          <a:ea typeface="+mn-ea"/>
                          <a:cs typeface="+mn-cs"/>
                        </a:rPr>
                        <a:t>Transfer</a:t>
                      </a:r>
                      <a:r>
                        <a:rPr lang="en-US" sz="1400" dirty="0" smtClean="0">
                          <a:effectLst/>
                        </a:rPr>
                        <a:t> </a:t>
                      </a:r>
                      <a:endParaRPr lang="en-US" sz="1400" dirty="0">
                        <a:solidFill>
                          <a:srgbClr val="FFFF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Office of Equity, Office of Organizational and</a:t>
                      </a:r>
                      <a:r>
                        <a:rPr lang="en-US" sz="1400" kern="1200" baseline="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Professional Development</a:t>
                      </a:r>
                    </a:p>
                    <a:p>
                      <a:pPr algn="ctr"/>
                      <a:endParaRPr lang="en-US" sz="1800" dirty="0">
                        <a:solidFill>
                          <a:srgbClr val="FFFFFF"/>
                        </a:solidFill>
                      </a:endParaRPr>
                    </a:p>
                  </a:txBody>
                  <a:tcPr/>
                </a:tc>
                <a:tc>
                  <a:txBody>
                    <a:bodyPr/>
                    <a:lstStyle/>
                    <a:p>
                      <a:r>
                        <a:rPr lang="en-US" sz="1600" dirty="0" smtClean="0"/>
                        <a:t>$59,372</a:t>
                      </a:r>
                      <a:endParaRPr lang="en-US" sz="1600" dirty="0"/>
                    </a:p>
                  </a:txBody>
                  <a:tcPr/>
                </a:tc>
                <a:tc>
                  <a:txBody>
                    <a:bodyPr/>
                    <a:lstStyle/>
                    <a:p>
                      <a:r>
                        <a:rPr lang="en-US" sz="1400" dirty="0" smtClean="0"/>
                        <a:t>This category can be subsumed equally to the</a:t>
                      </a:r>
                      <a:r>
                        <a:rPr lang="en-US" sz="1400" baseline="0" dirty="0" smtClean="0"/>
                        <a:t> 2 categories above</a:t>
                      </a:r>
                      <a:endParaRPr lang="en-US" sz="1400" dirty="0"/>
                    </a:p>
                  </a:txBody>
                  <a:tcPr/>
                </a:tc>
              </a:tr>
              <a:tr h="358749">
                <a:tc>
                  <a:txBody>
                    <a:bodyPr/>
                    <a:lstStyle/>
                    <a:p>
                      <a:r>
                        <a:rPr lang="en-US" sz="1800" b="1" dirty="0" smtClean="0">
                          <a:solidFill>
                            <a:srgbClr val="000000"/>
                          </a:solidFill>
                        </a:rPr>
                        <a:t>Total: </a:t>
                      </a:r>
                      <a:endParaRPr lang="en-US" sz="1800" b="1" dirty="0">
                        <a:solidFill>
                          <a:srgbClr val="000000"/>
                        </a:solidFill>
                      </a:endParaRPr>
                    </a:p>
                  </a:txBody>
                  <a:tcPr/>
                </a:tc>
                <a:tc>
                  <a:txBody>
                    <a:bodyPr/>
                    <a:lstStyle/>
                    <a:p>
                      <a:endParaRPr lang="en-US" sz="1800" dirty="0">
                        <a:solidFill>
                          <a:srgbClr val="FFFFFF"/>
                        </a:solidFill>
                      </a:endParaRPr>
                    </a:p>
                  </a:txBody>
                  <a:tcPr/>
                </a:tc>
                <a:tc>
                  <a:txBody>
                    <a:bodyPr/>
                    <a:lstStyle/>
                    <a:p>
                      <a:endParaRPr lang="en-US" dirty="0"/>
                    </a:p>
                  </a:txBody>
                  <a:tcPr/>
                </a:tc>
                <a:tc>
                  <a:txBody>
                    <a:bodyPr/>
                    <a:lstStyle/>
                    <a:p>
                      <a:r>
                        <a:rPr lang="en-US" sz="1800" kern="1200" dirty="0" smtClean="0">
                          <a:solidFill>
                            <a:schemeClr val="tx1"/>
                          </a:solidFill>
                          <a:effectLst/>
                          <a:latin typeface="+mn-lt"/>
                          <a:ea typeface="+mn-ea"/>
                          <a:cs typeface="+mn-cs"/>
                        </a:rPr>
                        <a:t> </a:t>
                      </a:r>
                      <a:r>
                        <a:rPr lang="en-US" sz="1800" b="1" kern="1200" dirty="0" smtClean="0">
                          <a:solidFill>
                            <a:schemeClr val="tx1"/>
                          </a:solidFill>
                          <a:effectLst/>
                          <a:latin typeface="+mn-lt"/>
                          <a:ea typeface="+mn-ea"/>
                          <a:cs typeface="+mn-cs"/>
                        </a:rPr>
                        <a:t>$669,372</a:t>
                      </a:r>
                      <a:r>
                        <a:rPr lang="en-US" dirty="0" smtClean="0">
                          <a:effectLst/>
                        </a:rPr>
                        <a:t> </a:t>
                      </a:r>
                      <a:endParaRPr lang="en-US" dirty="0"/>
                    </a:p>
                  </a:txBody>
                  <a:tcPr/>
                </a:tc>
                <a:tc>
                  <a:txBody>
                    <a:bodyPr/>
                    <a:lstStyle/>
                    <a:p>
                      <a:endParaRPr lang="en-US" dirty="0"/>
                    </a:p>
                  </a:txBody>
                  <a:tcPr/>
                </a:tc>
              </a:tr>
            </a:tbl>
          </a:graphicData>
        </a:graphic>
      </p:graphicFrame>
      <p:sp>
        <p:nvSpPr>
          <p:cNvPr id="29698" name="Title 1"/>
          <p:cNvSpPr>
            <a:spLocks noGrp="1"/>
          </p:cNvSpPr>
          <p:nvPr>
            <p:ph type="title"/>
          </p:nvPr>
        </p:nvSpPr>
        <p:spPr>
          <a:xfrm>
            <a:off x="0" y="-457200"/>
            <a:ext cx="9144000" cy="1295400"/>
          </a:xfrm>
        </p:spPr>
        <p:txBody>
          <a:bodyPr/>
          <a:lstStyle/>
          <a:p>
            <a:pPr eaLnBrk="1" hangingPunct="1"/>
            <a:r>
              <a:rPr lang="en-US" sz="1400" dirty="0" smtClean="0">
                <a:solidFill>
                  <a:schemeClr val="bg1"/>
                </a:solidFill>
                <a:latin typeface="Arial" charset="0"/>
                <a:ea typeface="ＭＳ Ｐゴシック" charset="0"/>
                <a:cs typeface="ＭＳ Ｐゴシック" charset="0"/>
              </a:rPr>
              <a:t>Draft DA Equity Budget 2014-2015</a:t>
            </a:r>
            <a:endParaRPr lang="en-US" sz="1400" dirty="0">
              <a:solidFill>
                <a:schemeClr val="bg1"/>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6953877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7890" name="Picture 3" descr="DAC_2013_PP_Template_2row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ChangeArrowheads="1"/>
          </p:cNvSpPr>
          <p:nvPr/>
        </p:nvSpPr>
        <p:spPr bwMode="auto">
          <a:xfrm>
            <a:off x="-14288" y="3810000"/>
            <a:ext cx="914400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dirty="0" smtClean="0">
                <a:solidFill>
                  <a:srgbClr val="FFFFFF"/>
                </a:solidFill>
              </a:rPr>
              <a:t>Questions?</a:t>
            </a:r>
            <a:endParaRPr lang="en-US" sz="3200" dirty="0">
              <a:solidFill>
                <a:srgbClr val="FFFFFF"/>
              </a:solidFill>
            </a:endParaRPr>
          </a:p>
          <a:p>
            <a:pPr algn="ctr"/>
            <a:endParaRPr lang="en-US" sz="3200" dirty="0" smtClean="0">
              <a:solidFill>
                <a:srgbClr val="FFFFFF"/>
              </a:solidFill>
            </a:endParaRPr>
          </a:p>
          <a:p>
            <a:pPr algn="ctr"/>
            <a:r>
              <a:rPr lang="en-US" dirty="0">
                <a:solidFill>
                  <a:srgbClr val="FFFFFF"/>
                </a:solidFill>
              </a:rPr>
              <a:t>Veronica Neal, Director of Equity, Social Justice, </a:t>
            </a:r>
            <a:r>
              <a:rPr lang="en-US" dirty="0" smtClean="0">
                <a:solidFill>
                  <a:srgbClr val="FFFFFF"/>
                </a:solidFill>
              </a:rPr>
              <a:t>and </a:t>
            </a:r>
          </a:p>
          <a:p>
            <a:pPr algn="ctr"/>
            <a:r>
              <a:rPr lang="en-US" dirty="0" smtClean="0">
                <a:solidFill>
                  <a:srgbClr val="FFFFFF"/>
                </a:solidFill>
              </a:rPr>
              <a:t>Multicultural </a:t>
            </a:r>
            <a:r>
              <a:rPr lang="en-US" dirty="0">
                <a:solidFill>
                  <a:srgbClr val="FFFFFF"/>
                </a:solidFill>
              </a:rPr>
              <a:t>Education</a:t>
            </a:r>
          </a:p>
          <a:p>
            <a:pPr algn="ctr"/>
            <a:r>
              <a:rPr lang="en-US" dirty="0">
                <a:solidFill>
                  <a:srgbClr val="FFFFFF"/>
                </a:solidFill>
              </a:rPr>
              <a:t>Mallory Newell, Director of </a:t>
            </a:r>
            <a:r>
              <a:rPr lang="en-US" dirty="0" smtClean="0">
                <a:solidFill>
                  <a:srgbClr val="FFFFFF"/>
                </a:solidFill>
              </a:rPr>
              <a:t>Institutional </a:t>
            </a:r>
            <a:r>
              <a:rPr lang="en-US" dirty="0">
                <a:solidFill>
                  <a:srgbClr val="FFFFFF"/>
                </a:solidFill>
              </a:rPr>
              <a:t>Research</a:t>
            </a:r>
          </a:p>
          <a:p>
            <a:pPr algn="ctr"/>
            <a:r>
              <a:rPr lang="en-US" dirty="0">
                <a:solidFill>
                  <a:srgbClr val="FFFFFF"/>
                </a:solidFill>
              </a:rPr>
              <a:t>Rowena Tomaneng, Associate Vice President of Instruction</a:t>
            </a:r>
          </a:p>
          <a:p>
            <a:pPr algn="ctr"/>
            <a:endParaRPr lang="en-US" sz="3200" dirty="0">
              <a:solidFill>
                <a:srgbClr val="FFFFFF"/>
              </a:solidFill>
            </a:endParaRPr>
          </a:p>
          <a:p>
            <a:pPr algn="ct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Aquad_mur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28600"/>
            <a:ext cx="3886200" cy="2819400"/>
          </a:xfrm>
          <a:prstGeom prst="rect">
            <a:avLst/>
          </a:prstGeom>
          <a:effectLst>
            <a:softEdge rad="127000"/>
          </a:effectLst>
        </p:spPr>
      </p:pic>
      <p:sp>
        <p:nvSpPr>
          <p:cNvPr id="27651" name="Title 1"/>
          <p:cNvSpPr>
            <a:spLocks noGrp="1"/>
          </p:cNvSpPr>
          <p:nvPr>
            <p:ph type="title"/>
          </p:nvPr>
        </p:nvSpPr>
        <p:spPr>
          <a:xfrm>
            <a:off x="76200" y="152400"/>
            <a:ext cx="2133600" cy="762000"/>
          </a:xfrm>
        </p:spPr>
        <p:txBody>
          <a:bodyPr/>
          <a:lstStyle/>
          <a:p>
            <a:pPr algn="l" eaLnBrk="1" hangingPunct="1"/>
            <a:r>
              <a:rPr lang="en-US" sz="3200" dirty="0">
                <a:solidFill>
                  <a:schemeClr val="bg1"/>
                </a:solidFill>
                <a:latin typeface="Arial" charset="0"/>
                <a:ea typeface="ＭＳ Ｐゴシック" charset="0"/>
                <a:cs typeface="ＭＳ Ｐゴシック" charset="0"/>
              </a:rPr>
              <a:t>Overview </a:t>
            </a:r>
            <a:br>
              <a:rPr lang="en-US" sz="3200" dirty="0">
                <a:solidFill>
                  <a:schemeClr val="bg1"/>
                </a:solidFill>
                <a:latin typeface="Arial" charset="0"/>
                <a:ea typeface="ＭＳ Ｐゴシック" charset="0"/>
                <a:cs typeface="ＭＳ Ｐゴシック" charset="0"/>
              </a:rPr>
            </a:br>
            <a:r>
              <a:rPr lang="en-US" sz="3200" dirty="0" smtClean="0">
                <a:solidFill>
                  <a:schemeClr val="bg1"/>
                </a:solidFill>
                <a:latin typeface="Arial" charset="0"/>
                <a:ea typeface="ＭＳ Ｐゴシック" charset="0"/>
                <a:cs typeface="ＭＳ Ｐゴシック" charset="0"/>
              </a:rPr>
              <a:t> </a:t>
            </a:r>
            <a:endParaRPr lang="en-US" sz="3200" dirty="0">
              <a:solidFill>
                <a:schemeClr val="bg1"/>
              </a:solidFill>
              <a:latin typeface="Arial" charset="0"/>
              <a:ea typeface="ＭＳ Ｐゴシック" charset="0"/>
              <a:cs typeface="ＭＳ Ｐゴシック" charset="0"/>
            </a:endParaRPr>
          </a:p>
        </p:txBody>
      </p:sp>
      <p:sp>
        <p:nvSpPr>
          <p:cNvPr id="6" name="Content Placeholder 4"/>
          <p:cNvSpPr>
            <a:spLocks noGrp="1"/>
          </p:cNvSpPr>
          <p:nvPr>
            <p:ph idx="1"/>
          </p:nvPr>
        </p:nvSpPr>
        <p:spPr>
          <a:xfrm>
            <a:off x="76200" y="762000"/>
            <a:ext cx="8839200" cy="5791200"/>
          </a:xfrm>
        </p:spPr>
        <p:txBody>
          <a:bodyPr>
            <a:noAutofit/>
          </a:bodyPr>
          <a:lstStyle/>
          <a:p>
            <a:pPr eaLnBrk="1" hangingPunct="1">
              <a:buSzPct val="100000"/>
              <a:buFont typeface="Wingdings" charset="2"/>
              <a:buChar char="u"/>
              <a:defRPr/>
            </a:pPr>
            <a:r>
              <a:rPr lang="en-US" sz="2000" dirty="0" smtClean="0">
                <a:solidFill>
                  <a:schemeClr val="bg1"/>
                </a:solidFill>
                <a:cs typeface="ＭＳ Ｐゴシック" charset="0"/>
              </a:rPr>
              <a:t>Emphasizes closing achievement gaps </a:t>
            </a:r>
          </a:p>
          <a:p>
            <a:pPr marL="0" indent="0" eaLnBrk="1" hangingPunct="1">
              <a:buSzPct val="100000"/>
              <a:buNone/>
              <a:defRPr/>
            </a:pPr>
            <a:r>
              <a:rPr lang="en-US" sz="2000" dirty="0" smtClean="0">
                <a:solidFill>
                  <a:schemeClr val="bg1"/>
                </a:solidFill>
                <a:cs typeface="ＭＳ Ｐゴシック" charset="0"/>
              </a:rPr>
              <a:t>among the</a:t>
            </a:r>
            <a:r>
              <a:rPr lang="en-US" sz="2000" dirty="0">
                <a:solidFill>
                  <a:schemeClr val="bg1"/>
                </a:solidFill>
                <a:cs typeface="ＭＳ Ｐゴシック" charset="0"/>
              </a:rPr>
              <a:t> </a:t>
            </a:r>
            <a:r>
              <a:rPr lang="en-US" sz="2000" dirty="0" smtClean="0">
                <a:solidFill>
                  <a:schemeClr val="bg1"/>
                </a:solidFill>
                <a:cs typeface="ＭＳ Ｐゴシック" charset="0"/>
              </a:rPr>
              <a:t>following student populations: </a:t>
            </a:r>
          </a:p>
          <a:p>
            <a:pPr marL="0" indent="0" eaLnBrk="1" hangingPunct="1">
              <a:buSzPct val="100000"/>
              <a:buNone/>
              <a:defRPr/>
            </a:pPr>
            <a:r>
              <a:rPr lang="en-US" sz="2000" dirty="0" smtClean="0">
                <a:solidFill>
                  <a:schemeClr val="bg1"/>
                </a:solidFill>
                <a:cs typeface="ＭＳ Ｐゴシック" charset="0"/>
              </a:rPr>
              <a:t>African Ancestry, </a:t>
            </a:r>
            <a:r>
              <a:rPr lang="en-US" sz="2000" smtClean="0">
                <a:solidFill>
                  <a:schemeClr val="bg1"/>
                </a:solidFill>
                <a:cs typeface="ＭＳ Ｐゴシック" charset="0"/>
              </a:rPr>
              <a:t>Latino, Filipino</a:t>
            </a:r>
            <a:r>
              <a:rPr lang="en-US" sz="2000" dirty="0" smtClean="0">
                <a:solidFill>
                  <a:schemeClr val="bg1"/>
                </a:solidFill>
                <a:cs typeface="ＭＳ Ｐゴシック" charset="0"/>
              </a:rPr>
              <a:t>, EOPS, </a:t>
            </a:r>
          </a:p>
          <a:p>
            <a:pPr marL="0" indent="0" eaLnBrk="1" hangingPunct="1">
              <a:buSzPct val="100000"/>
              <a:buNone/>
              <a:defRPr/>
            </a:pPr>
            <a:r>
              <a:rPr lang="en-US" sz="2000" dirty="0" smtClean="0">
                <a:solidFill>
                  <a:schemeClr val="bg1"/>
                </a:solidFill>
                <a:cs typeface="ＭＳ Ｐゴシック" charset="0"/>
              </a:rPr>
              <a:t>Foster Youth, Low-Income, Veterans, and </a:t>
            </a:r>
          </a:p>
          <a:p>
            <a:pPr marL="0" indent="0" eaLnBrk="1" hangingPunct="1">
              <a:buSzPct val="100000"/>
              <a:buNone/>
              <a:defRPr/>
            </a:pPr>
            <a:r>
              <a:rPr lang="en-US" sz="2000" dirty="0" smtClean="0">
                <a:solidFill>
                  <a:schemeClr val="bg1"/>
                </a:solidFill>
                <a:cs typeface="ＭＳ Ｐゴシック" charset="0"/>
              </a:rPr>
              <a:t>students with disabilities</a:t>
            </a:r>
          </a:p>
          <a:p>
            <a:pPr marL="0" indent="0" eaLnBrk="1" hangingPunct="1">
              <a:buSzPct val="100000"/>
              <a:buNone/>
              <a:defRPr/>
            </a:pPr>
            <a:endParaRPr lang="en-US" sz="2000" dirty="0" smtClean="0">
              <a:solidFill>
                <a:schemeClr val="bg1"/>
              </a:solidFill>
              <a:cs typeface="ＭＳ Ｐゴシック" charset="0"/>
            </a:endParaRPr>
          </a:p>
          <a:p>
            <a:pPr eaLnBrk="1" hangingPunct="1">
              <a:buSzPct val="100000"/>
              <a:buFont typeface="Wingdings" charset="2"/>
              <a:buChar char="u"/>
              <a:defRPr/>
            </a:pPr>
            <a:r>
              <a:rPr lang="en-US" sz="2000" dirty="0">
                <a:solidFill>
                  <a:schemeClr val="bg1"/>
                </a:solidFill>
                <a:cs typeface="ＭＳ Ｐゴシック" charset="0"/>
              </a:rPr>
              <a:t>Necessitates alignment with </a:t>
            </a:r>
            <a:r>
              <a:rPr lang="en-US" sz="2000" dirty="0" smtClean="0">
                <a:solidFill>
                  <a:schemeClr val="bg1"/>
                </a:solidFill>
                <a:cs typeface="ＭＳ Ｐゴシック" charset="0"/>
              </a:rPr>
              <a:t>3SP &amp; Requires </a:t>
            </a:r>
            <a:r>
              <a:rPr lang="en-US" sz="2000" dirty="0">
                <a:solidFill>
                  <a:schemeClr val="bg1"/>
                </a:solidFill>
                <a:cs typeface="ＭＳ Ｐゴシック" charset="0"/>
              </a:rPr>
              <a:t>collaboration </a:t>
            </a:r>
            <a:r>
              <a:rPr lang="en-US" sz="2000" dirty="0" smtClean="0">
                <a:solidFill>
                  <a:schemeClr val="bg1"/>
                </a:solidFill>
                <a:cs typeface="ＭＳ Ｐゴシック" charset="0"/>
              </a:rPr>
              <a:t>between Student </a:t>
            </a:r>
            <a:r>
              <a:rPr lang="en-US" sz="2000" dirty="0">
                <a:solidFill>
                  <a:schemeClr val="bg1"/>
                </a:solidFill>
                <a:cs typeface="ＭＳ Ｐゴシック" charset="0"/>
              </a:rPr>
              <a:t>Services </a:t>
            </a:r>
            <a:r>
              <a:rPr lang="en-US" sz="2000" dirty="0" smtClean="0">
                <a:solidFill>
                  <a:schemeClr val="bg1"/>
                </a:solidFill>
                <a:cs typeface="ＭＳ Ｐゴシック" charset="0"/>
              </a:rPr>
              <a:t>and Instructional areas</a:t>
            </a:r>
          </a:p>
          <a:p>
            <a:pPr marL="0" indent="0" eaLnBrk="1" hangingPunct="1">
              <a:buSzPct val="100000"/>
              <a:buNone/>
              <a:defRPr/>
            </a:pPr>
            <a:endParaRPr lang="en-US" sz="2000" dirty="0">
              <a:solidFill>
                <a:schemeClr val="bg1"/>
              </a:solidFill>
              <a:cs typeface="ＭＳ Ｐゴシック" charset="0"/>
            </a:endParaRPr>
          </a:p>
          <a:p>
            <a:pPr eaLnBrk="1" hangingPunct="1">
              <a:buSzPct val="100000"/>
              <a:buFont typeface="Wingdings" charset="2"/>
              <a:buChar char="u"/>
              <a:defRPr/>
            </a:pPr>
            <a:r>
              <a:rPr lang="en-US" sz="2000" dirty="0" smtClean="0">
                <a:solidFill>
                  <a:schemeClr val="bg1"/>
                </a:solidFill>
              </a:rPr>
              <a:t>Strong recommendation that </a:t>
            </a:r>
            <a:r>
              <a:rPr lang="en-US" sz="2000" dirty="0">
                <a:solidFill>
                  <a:schemeClr val="bg1"/>
                </a:solidFill>
              </a:rPr>
              <a:t>where possible colleges integrate student equity planning into college and/or district accreditation, educational master planning, program review, and basic skills planning </a:t>
            </a:r>
            <a:r>
              <a:rPr lang="en-US" sz="2000" dirty="0" smtClean="0">
                <a:solidFill>
                  <a:schemeClr val="bg1"/>
                </a:solidFill>
              </a:rPr>
              <a:t>processes</a:t>
            </a:r>
            <a:endParaRPr lang="en-US" sz="2000" dirty="0" smtClean="0">
              <a:solidFill>
                <a:schemeClr val="bg1"/>
              </a:solidFill>
              <a:cs typeface="ＭＳ Ｐゴシック" charset="0"/>
            </a:endParaRPr>
          </a:p>
          <a:p>
            <a:pPr marL="0" indent="0" eaLnBrk="1" hangingPunct="1">
              <a:buSzPct val="100000"/>
              <a:buFontTx/>
              <a:buNone/>
              <a:defRPr/>
            </a:pPr>
            <a:endParaRPr lang="en-US" sz="2000" dirty="0" smtClean="0">
              <a:solidFill>
                <a:schemeClr val="bg1"/>
              </a:solidFill>
              <a:cs typeface="ＭＳ Ｐゴシック" charset="0"/>
            </a:endParaRPr>
          </a:p>
          <a:p>
            <a:pPr eaLnBrk="1" hangingPunct="1">
              <a:buSzPct val="100000"/>
              <a:buFont typeface="Wingdings" charset="2"/>
              <a:buChar char="u"/>
              <a:defRPr/>
            </a:pPr>
            <a:r>
              <a:rPr lang="en-US" sz="2000" dirty="0" smtClean="0">
                <a:solidFill>
                  <a:schemeClr val="bg1"/>
                </a:solidFill>
                <a:cs typeface="ＭＳ Ｐゴシック" charset="0"/>
              </a:rPr>
              <a:t>Original deadline  was November </a:t>
            </a:r>
            <a:r>
              <a:rPr lang="en-US" sz="2000" dirty="0">
                <a:solidFill>
                  <a:schemeClr val="bg1"/>
                </a:solidFill>
                <a:cs typeface="ＭＳ Ｐゴシック" charset="0"/>
              </a:rPr>
              <a:t>21</a:t>
            </a:r>
            <a:r>
              <a:rPr lang="en-US" sz="2000" dirty="0" smtClean="0">
                <a:solidFill>
                  <a:schemeClr val="bg1"/>
                </a:solidFill>
                <a:cs typeface="ＭＳ Ｐゴシック" charset="0"/>
              </a:rPr>
              <a:t>, 2014. Extension given so that implementation </a:t>
            </a:r>
            <a:r>
              <a:rPr lang="en-US" sz="2000" dirty="0">
                <a:solidFill>
                  <a:schemeClr val="bg1"/>
                </a:solidFill>
                <a:cs typeface="ＭＳ Ｐゴシック" charset="0"/>
              </a:rPr>
              <a:t>plans now due to State Chancellor’s Office January 1, </a:t>
            </a:r>
            <a:r>
              <a:rPr lang="en-US" sz="2000" dirty="0" smtClean="0">
                <a:solidFill>
                  <a:schemeClr val="bg1"/>
                </a:solidFill>
                <a:cs typeface="ＭＳ Ｐゴシック" charset="0"/>
              </a:rPr>
              <a:t>2015</a:t>
            </a:r>
            <a:endParaRPr lang="en-US" sz="2000" dirty="0">
              <a:solidFill>
                <a:schemeClr val="bg1"/>
              </a:solidFill>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3006725" y="1143000"/>
            <a:ext cx="32591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solidFill>
                  <a:schemeClr val="bg1"/>
                </a:solidFill>
              </a:rPr>
              <a:t>Student Support </a:t>
            </a:r>
          </a:p>
          <a:p>
            <a:pPr algn="ctr"/>
            <a:r>
              <a:rPr lang="en-US" sz="3200" dirty="0">
                <a:solidFill>
                  <a:schemeClr val="bg1"/>
                </a:solidFill>
              </a:rPr>
              <a:t>Services and </a:t>
            </a:r>
          </a:p>
          <a:p>
            <a:pPr algn="ctr"/>
            <a:r>
              <a:rPr lang="en-US" sz="3200" dirty="0">
                <a:solidFill>
                  <a:schemeClr val="bg1"/>
                </a:solidFill>
              </a:rPr>
              <a:t>Programs</a:t>
            </a:r>
          </a:p>
        </p:txBody>
      </p:sp>
      <p:sp>
        <p:nvSpPr>
          <p:cNvPr id="13315" name="TextBox 3"/>
          <p:cNvSpPr txBox="1">
            <a:spLocks noChangeArrowheads="1"/>
          </p:cNvSpPr>
          <p:nvPr/>
        </p:nvSpPr>
        <p:spPr bwMode="auto">
          <a:xfrm>
            <a:off x="6578600" y="4267200"/>
            <a:ext cx="16875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solidFill>
                  <a:schemeClr val="bg1"/>
                </a:solidFill>
              </a:rPr>
              <a:t>Basic </a:t>
            </a:r>
          </a:p>
          <a:p>
            <a:pPr algn="ctr"/>
            <a:r>
              <a:rPr lang="en-US" sz="3200" dirty="0">
                <a:solidFill>
                  <a:schemeClr val="bg1"/>
                </a:solidFill>
              </a:rPr>
              <a:t>Skills </a:t>
            </a:r>
          </a:p>
          <a:p>
            <a:pPr algn="ctr"/>
            <a:r>
              <a:rPr lang="en-US" sz="3200" dirty="0">
                <a:solidFill>
                  <a:schemeClr val="bg1"/>
                </a:solidFill>
              </a:rPr>
              <a:t>Initiative</a:t>
            </a:r>
          </a:p>
        </p:txBody>
      </p:sp>
      <p:sp>
        <p:nvSpPr>
          <p:cNvPr id="13316" name="TextBox 4"/>
          <p:cNvSpPr txBox="1">
            <a:spLocks noChangeArrowheads="1"/>
          </p:cNvSpPr>
          <p:nvPr/>
        </p:nvSpPr>
        <p:spPr bwMode="auto">
          <a:xfrm>
            <a:off x="1173163" y="4445000"/>
            <a:ext cx="14366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solidFill>
                  <a:schemeClr val="bg1"/>
                </a:solidFill>
              </a:rPr>
              <a:t>Equity </a:t>
            </a:r>
          </a:p>
          <a:p>
            <a:pPr algn="ctr"/>
            <a:r>
              <a:rPr lang="en-US" sz="3200" dirty="0">
                <a:solidFill>
                  <a:schemeClr val="bg1"/>
                </a:solidFill>
              </a:rPr>
              <a:t>Plan</a:t>
            </a:r>
          </a:p>
        </p:txBody>
      </p:sp>
      <p:sp>
        <p:nvSpPr>
          <p:cNvPr id="13317" name="Right Arrow 5"/>
          <p:cNvSpPr>
            <a:spLocks noChangeArrowheads="1"/>
          </p:cNvSpPr>
          <p:nvPr/>
        </p:nvSpPr>
        <p:spPr bwMode="auto">
          <a:xfrm rot="-7378668">
            <a:off x="6519862" y="2605088"/>
            <a:ext cx="1763713" cy="484188"/>
          </a:xfrm>
          <a:prstGeom prst="rightArrow">
            <a:avLst>
              <a:gd name="adj1" fmla="val 50000"/>
              <a:gd name="adj2" fmla="val 50035"/>
            </a:avLst>
          </a:prstGeom>
          <a:solidFill>
            <a:schemeClr val="bg1"/>
          </a:solidFill>
          <a:ln w="9525">
            <a:solidFill>
              <a:schemeClr val="tx1"/>
            </a:solidFill>
            <a:round/>
            <a:headEnd/>
            <a:tailEnd/>
          </a:ln>
        </p:spPr>
        <p:txBody>
          <a:bodyPr/>
          <a:lstStyle/>
          <a:p>
            <a:endParaRPr lang="en-US" dirty="0">
              <a:solidFill>
                <a:schemeClr val="bg1"/>
              </a:solidFill>
            </a:endParaRPr>
          </a:p>
        </p:txBody>
      </p:sp>
      <p:sp>
        <p:nvSpPr>
          <p:cNvPr id="13318" name="Right Arrow 6"/>
          <p:cNvSpPr>
            <a:spLocks noChangeArrowheads="1"/>
          </p:cNvSpPr>
          <p:nvPr/>
        </p:nvSpPr>
        <p:spPr bwMode="auto">
          <a:xfrm rot="7731825">
            <a:off x="1308101" y="2882900"/>
            <a:ext cx="1763712" cy="484187"/>
          </a:xfrm>
          <a:prstGeom prst="rightArrow">
            <a:avLst>
              <a:gd name="adj1" fmla="val 50000"/>
              <a:gd name="adj2" fmla="val 50036"/>
            </a:avLst>
          </a:prstGeom>
          <a:solidFill>
            <a:schemeClr val="bg1"/>
          </a:solidFill>
          <a:ln w="9525">
            <a:solidFill>
              <a:schemeClr val="tx1"/>
            </a:solidFill>
            <a:round/>
            <a:headEnd/>
            <a:tailEnd/>
          </a:ln>
        </p:spPr>
        <p:txBody>
          <a:bodyPr/>
          <a:lstStyle/>
          <a:p>
            <a:endParaRPr lang="en-US" dirty="0">
              <a:solidFill>
                <a:schemeClr val="bg1"/>
              </a:solidFill>
            </a:endParaRPr>
          </a:p>
        </p:txBody>
      </p:sp>
      <p:sp>
        <p:nvSpPr>
          <p:cNvPr id="13319" name="Right Arrow 7"/>
          <p:cNvSpPr>
            <a:spLocks noChangeArrowheads="1"/>
          </p:cNvSpPr>
          <p:nvPr/>
        </p:nvSpPr>
        <p:spPr bwMode="auto">
          <a:xfrm rot="3345434">
            <a:off x="6138862" y="2909888"/>
            <a:ext cx="1763713" cy="484188"/>
          </a:xfrm>
          <a:prstGeom prst="rightArrow">
            <a:avLst>
              <a:gd name="adj1" fmla="val 50000"/>
              <a:gd name="adj2" fmla="val 50035"/>
            </a:avLst>
          </a:prstGeom>
          <a:solidFill>
            <a:schemeClr val="bg1"/>
          </a:solidFill>
          <a:ln w="9525">
            <a:solidFill>
              <a:schemeClr val="tx1"/>
            </a:solidFill>
            <a:round/>
            <a:headEnd/>
            <a:tailEnd/>
          </a:ln>
        </p:spPr>
        <p:txBody>
          <a:bodyPr/>
          <a:lstStyle/>
          <a:p>
            <a:endParaRPr lang="en-US" dirty="0">
              <a:solidFill>
                <a:schemeClr val="bg1"/>
              </a:solidFill>
            </a:endParaRPr>
          </a:p>
        </p:txBody>
      </p:sp>
      <p:sp>
        <p:nvSpPr>
          <p:cNvPr id="13320" name="Right Arrow 8"/>
          <p:cNvSpPr>
            <a:spLocks noChangeArrowheads="1"/>
          </p:cNvSpPr>
          <p:nvPr/>
        </p:nvSpPr>
        <p:spPr bwMode="auto">
          <a:xfrm rot="-3206875">
            <a:off x="1711326" y="3095625"/>
            <a:ext cx="1763712" cy="484187"/>
          </a:xfrm>
          <a:prstGeom prst="rightArrow">
            <a:avLst>
              <a:gd name="adj1" fmla="val 50000"/>
              <a:gd name="adj2" fmla="val 50036"/>
            </a:avLst>
          </a:prstGeom>
          <a:solidFill>
            <a:schemeClr val="bg1"/>
          </a:solidFill>
          <a:ln w="9525">
            <a:solidFill>
              <a:schemeClr val="tx1"/>
            </a:solidFill>
            <a:round/>
            <a:headEnd/>
            <a:tailEnd/>
          </a:ln>
        </p:spPr>
        <p:txBody>
          <a:bodyPr/>
          <a:lstStyle/>
          <a:p>
            <a:endParaRPr lang="en-US" dirty="0">
              <a:solidFill>
                <a:schemeClr val="bg1"/>
              </a:solidFill>
            </a:endParaRPr>
          </a:p>
        </p:txBody>
      </p:sp>
      <p:sp>
        <p:nvSpPr>
          <p:cNvPr id="13321" name="Right Arrow 9"/>
          <p:cNvSpPr>
            <a:spLocks noChangeArrowheads="1"/>
          </p:cNvSpPr>
          <p:nvPr/>
        </p:nvSpPr>
        <p:spPr bwMode="auto">
          <a:xfrm>
            <a:off x="3886200" y="5105400"/>
            <a:ext cx="1763713" cy="484188"/>
          </a:xfrm>
          <a:prstGeom prst="rightArrow">
            <a:avLst>
              <a:gd name="adj1" fmla="val 50000"/>
              <a:gd name="adj2" fmla="val 50035"/>
            </a:avLst>
          </a:prstGeom>
          <a:solidFill>
            <a:schemeClr val="bg1"/>
          </a:solidFill>
          <a:ln w="9525">
            <a:solidFill>
              <a:schemeClr val="tx1"/>
            </a:solidFill>
            <a:round/>
            <a:headEnd/>
            <a:tailEnd/>
          </a:ln>
        </p:spPr>
        <p:txBody>
          <a:bodyPr/>
          <a:lstStyle/>
          <a:p>
            <a:endParaRPr lang="en-US" dirty="0">
              <a:solidFill>
                <a:schemeClr val="bg1"/>
              </a:solidFill>
            </a:endParaRPr>
          </a:p>
        </p:txBody>
      </p:sp>
      <p:sp>
        <p:nvSpPr>
          <p:cNvPr id="13322" name="Right Arrow 10"/>
          <p:cNvSpPr>
            <a:spLocks noChangeArrowheads="1"/>
          </p:cNvSpPr>
          <p:nvPr/>
        </p:nvSpPr>
        <p:spPr bwMode="auto">
          <a:xfrm rot="-10742661">
            <a:off x="3798888" y="4641850"/>
            <a:ext cx="1765300" cy="485775"/>
          </a:xfrm>
          <a:prstGeom prst="rightArrow">
            <a:avLst>
              <a:gd name="adj1" fmla="val 50000"/>
              <a:gd name="adj2" fmla="val 49917"/>
            </a:avLst>
          </a:prstGeom>
          <a:solidFill>
            <a:schemeClr val="bg1"/>
          </a:solidFill>
          <a:ln w="9525">
            <a:solidFill>
              <a:schemeClr val="tx1"/>
            </a:solidFill>
            <a:round/>
            <a:headEnd/>
            <a:tailEnd/>
          </a:ln>
        </p:spPr>
        <p:txBody>
          <a:bodyPr/>
          <a:lstStyle/>
          <a:p>
            <a:endParaRPr lang="en-US"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itle 3"/>
          <p:cNvSpPr txBox="1">
            <a:spLocks/>
          </p:cNvSpPr>
          <p:nvPr/>
        </p:nvSpPr>
        <p:spPr bwMode="auto">
          <a:xfrm>
            <a:off x="1752600" y="152400"/>
            <a:ext cx="51816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smtClean="0">
                <a:solidFill>
                  <a:schemeClr val="bg1"/>
                </a:solidFill>
              </a:rPr>
              <a:t>Planning Process</a:t>
            </a:r>
            <a:endParaRPr lang="en-US" sz="4000" dirty="0">
              <a:solidFill>
                <a:schemeClr val="bg1"/>
              </a:solidFill>
            </a:endParaRPr>
          </a:p>
        </p:txBody>
      </p:sp>
      <p:sp>
        <p:nvSpPr>
          <p:cNvPr id="10" name="Content Placeholder 4"/>
          <p:cNvSpPr>
            <a:spLocks noGrp="1"/>
          </p:cNvSpPr>
          <p:nvPr>
            <p:ph idx="1"/>
          </p:nvPr>
        </p:nvSpPr>
        <p:spPr>
          <a:xfrm>
            <a:off x="304800" y="1143000"/>
            <a:ext cx="8534400" cy="5715000"/>
          </a:xfrm>
        </p:spPr>
        <p:txBody>
          <a:bodyPr/>
          <a:lstStyle/>
          <a:p>
            <a:pPr lvl="0">
              <a:buFont typeface="Wingdings" charset="2"/>
              <a:buChar char="u"/>
            </a:pPr>
            <a:r>
              <a:rPr lang="en-US" sz="1600" b="1" dirty="0">
                <a:solidFill>
                  <a:schemeClr val="bg1"/>
                </a:solidFill>
              </a:rPr>
              <a:t>Fall </a:t>
            </a:r>
            <a:r>
              <a:rPr lang="en-US" sz="1600" b="1" dirty="0" smtClean="0">
                <a:solidFill>
                  <a:schemeClr val="bg1"/>
                </a:solidFill>
              </a:rPr>
              <a:t>2013—3SP </a:t>
            </a:r>
            <a:r>
              <a:rPr lang="en-US" sz="1600" b="1" dirty="0" err="1" smtClean="0">
                <a:solidFill>
                  <a:schemeClr val="bg1"/>
                </a:solidFill>
              </a:rPr>
              <a:t>Campuswide</a:t>
            </a:r>
            <a:r>
              <a:rPr lang="en-US" sz="1600" b="1" dirty="0" smtClean="0">
                <a:solidFill>
                  <a:schemeClr val="bg1"/>
                </a:solidFill>
              </a:rPr>
              <a:t> </a:t>
            </a:r>
            <a:r>
              <a:rPr lang="en-US" sz="1600" b="1" dirty="0">
                <a:solidFill>
                  <a:schemeClr val="bg1"/>
                </a:solidFill>
              </a:rPr>
              <a:t>committee formed (classified, faculty, and administrative representation from FCOPBT, IPBT, SSPBT, DARE, </a:t>
            </a:r>
            <a:r>
              <a:rPr lang="en-US" sz="1600" b="1" dirty="0" smtClean="0">
                <a:solidFill>
                  <a:schemeClr val="bg1"/>
                </a:solidFill>
              </a:rPr>
              <a:t>Equity Action Council, Tech Taskforce)</a:t>
            </a:r>
            <a:endParaRPr lang="en-US" sz="1600" dirty="0">
              <a:solidFill>
                <a:schemeClr val="bg1"/>
              </a:solidFill>
            </a:endParaRPr>
          </a:p>
          <a:p>
            <a:pPr lvl="0">
              <a:buFont typeface="Wingdings" charset="2"/>
              <a:buChar char="u"/>
            </a:pPr>
            <a:r>
              <a:rPr lang="en-US" sz="1600" b="1" dirty="0">
                <a:solidFill>
                  <a:schemeClr val="bg1"/>
                </a:solidFill>
              </a:rPr>
              <a:t>Fall 2013—Veronica Neal begins working with EAC in preparation for Student Equity Report Planning</a:t>
            </a:r>
            <a:endParaRPr lang="en-US" sz="1600" dirty="0">
              <a:solidFill>
                <a:schemeClr val="bg1"/>
              </a:solidFill>
            </a:endParaRPr>
          </a:p>
          <a:p>
            <a:pPr lvl="0">
              <a:buFont typeface="Wingdings" charset="2"/>
              <a:buChar char="u"/>
            </a:pPr>
            <a:r>
              <a:rPr lang="en-US" sz="1600" b="1" dirty="0">
                <a:solidFill>
                  <a:schemeClr val="bg1"/>
                </a:solidFill>
              </a:rPr>
              <a:t>Winter 2014– Senior Staff appoints tri-chairs who will draft report  (Neal, Newell, and Tomaneng also working on 3SP and DARE).  Larger Student Equity Committee=Equity Action Council (EAC)</a:t>
            </a:r>
            <a:endParaRPr lang="en-US" sz="1600" dirty="0">
              <a:solidFill>
                <a:schemeClr val="bg1"/>
              </a:solidFill>
            </a:endParaRPr>
          </a:p>
          <a:p>
            <a:pPr lvl="0">
              <a:buFont typeface="Wingdings" charset="2"/>
              <a:buChar char="u"/>
            </a:pPr>
            <a:r>
              <a:rPr lang="en-US" sz="1600" b="1" dirty="0">
                <a:solidFill>
                  <a:schemeClr val="bg1"/>
                </a:solidFill>
              </a:rPr>
              <a:t>February 2014—Draft 3SP-Equity Crosswalk Released  </a:t>
            </a:r>
            <a:endParaRPr lang="en-US" sz="1600" dirty="0">
              <a:solidFill>
                <a:schemeClr val="bg1"/>
              </a:solidFill>
            </a:endParaRPr>
          </a:p>
          <a:p>
            <a:pPr lvl="0">
              <a:buFont typeface="Wingdings" charset="2"/>
              <a:buChar char="u"/>
            </a:pPr>
            <a:r>
              <a:rPr lang="en-US" sz="1600" b="1" dirty="0">
                <a:solidFill>
                  <a:schemeClr val="bg1"/>
                </a:solidFill>
              </a:rPr>
              <a:t>March </a:t>
            </a:r>
            <a:r>
              <a:rPr lang="en-US" sz="1600" b="1" dirty="0" smtClean="0">
                <a:solidFill>
                  <a:schemeClr val="bg1"/>
                </a:solidFill>
              </a:rPr>
              <a:t>2014—State </a:t>
            </a:r>
            <a:r>
              <a:rPr lang="en-US" sz="1600" b="1" dirty="0">
                <a:solidFill>
                  <a:schemeClr val="bg1"/>
                </a:solidFill>
              </a:rPr>
              <a:t>Chancellor’s Office releases details for Student Equity Report, including 3SP and Equity Crosswalk and recommendation that </a:t>
            </a:r>
            <a:r>
              <a:rPr lang="en-US" sz="1600" b="1" dirty="0" smtClean="0">
                <a:solidFill>
                  <a:schemeClr val="bg1"/>
                </a:solidFill>
              </a:rPr>
              <a:t>colleges  </a:t>
            </a:r>
            <a:r>
              <a:rPr lang="en-US" sz="1600" b="1" dirty="0">
                <a:solidFill>
                  <a:schemeClr val="bg1"/>
                </a:solidFill>
              </a:rPr>
              <a:t>use existing planning processes due to compressed timeline , i.e. Accreditation, Program Review, EAC,  </a:t>
            </a:r>
            <a:r>
              <a:rPr lang="en-US" sz="1600" b="1" dirty="0" smtClean="0">
                <a:solidFill>
                  <a:schemeClr val="bg1"/>
                </a:solidFill>
              </a:rPr>
              <a:t>3SP and  </a:t>
            </a:r>
            <a:r>
              <a:rPr lang="en-US" sz="1600" b="1" dirty="0">
                <a:solidFill>
                  <a:schemeClr val="bg1"/>
                </a:solidFill>
              </a:rPr>
              <a:t>Basic Skills</a:t>
            </a:r>
            <a:endParaRPr lang="en-US" sz="1600" dirty="0">
              <a:solidFill>
                <a:schemeClr val="bg1"/>
              </a:solidFill>
            </a:endParaRPr>
          </a:p>
          <a:p>
            <a:pPr lvl="0">
              <a:buFont typeface="Wingdings" charset="2"/>
              <a:buChar char="u"/>
            </a:pPr>
            <a:r>
              <a:rPr lang="en-US" sz="1600" b="1" dirty="0">
                <a:solidFill>
                  <a:schemeClr val="bg1"/>
                </a:solidFill>
              </a:rPr>
              <a:t>April-May </a:t>
            </a:r>
            <a:r>
              <a:rPr lang="en-US" sz="1600" b="1" dirty="0" smtClean="0">
                <a:solidFill>
                  <a:schemeClr val="bg1"/>
                </a:solidFill>
              </a:rPr>
              <a:t>2014—Equity </a:t>
            </a:r>
            <a:r>
              <a:rPr lang="en-US" sz="1600" b="1" dirty="0">
                <a:solidFill>
                  <a:schemeClr val="bg1"/>
                </a:solidFill>
              </a:rPr>
              <a:t>Action Council &amp; 3SP Committee to provide initial input and data analysis of </a:t>
            </a:r>
            <a:r>
              <a:rPr lang="en-US" sz="1600" b="1" dirty="0" smtClean="0">
                <a:solidFill>
                  <a:schemeClr val="bg1"/>
                </a:solidFill>
              </a:rPr>
              <a:t>research </a:t>
            </a:r>
            <a:r>
              <a:rPr lang="en-US" sz="1600" b="1" dirty="0">
                <a:solidFill>
                  <a:schemeClr val="bg1"/>
                </a:solidFill>
              </a:rPr>
              <a:t>in order to ensure alignment with 3SP report, existing college equity planning, and basic skills initiative planning  </a:t>
            </a:r>
            <a:endParaRPr lang="en-US" sz="1600" dirty="0">
              <a:solidFill>
                <a:schemeClr val="bg1"/>
              </a:solidFill>
            </a:endParaRPr>
          </a:p>
          <a:p>
            <a:pPr lvl="0">
              <a:buFont typeface="Wingdings" charset="2"/>
              <a:buChar char="u"/>
            </a:pPr>
            <a:r>
              <a:rPr lang="en-US" sz="1600" b="1" dirty="0">
                <a:solidFill>
                  <a:schemeClr val="bg1"/>
                </a:solidFill>
              </a:rPr>
              <a:t>June </a:t>
            </a:r>
            <a:r>
              <a:rPr lang="en-US" sz="1600" b="1" dirty="0" smtClean="0">
                <a:solidFill>
                  <a:schemeClr val="bg1"/>
                </a:solidFill>
              </a:rPr>
              <a:t>2014—1</a:t>
            </a:r>
            <a:r>
              <a:rPr lang="en-US" sz="1600" b="1" baseline="30000" dirty="0" smtClean="0">
                <a:solidFill>
                  <a:schemeClr val="bg1"/>
                </a:solidFill>
              </a:rPr>
              <a:t>st</a:t>
            </a:r>
            <a:r>
              <a:rPr lang="en-US" sz="1600" b="1" dirty="0" smtClean="0">
                <a:solidFill>
                  <a:schemeClr val="bg1"/>
                </a:solidFill>
              </a:rPr>
              <a:t> </a:t>
            </a:r>
            <a:r>
              <a:rPr lang="en-US" sz="1600" b="1" dirty="0">
                <a:solidFill>
                  <a:schemeClr val="bg1"/>
                </a:solidFill>
              </a:rPr>
              <a:t>draft of Student Equity report distributed to EAC, AS, CS, and DARE </a:t>
            </a:r>
            <a:endParaRPr lang="en-US" sz="1600" b="1" dirty="0" smtClean="0">
              <a:solidFill>
                <a:schemeClr val="bg1"/>
              </a:solidFill>
            </a:endParaRPr>
          </a:p>
          <a:p>
            <a:pPr>
              <a:buFont typeface="Wingdings" charset="2"/>
              <a:buChar char="u"/>
            </a:pPr>
            <a:r>
              <a:rPr lang="en-US" sz="1600" b="1" dirty="0">
                <a:solidFill>
                  <a:srgbClr val="FFFFFF"/>
                </a:solidFill>
              </a:rPr>
              <a:t>July-September 2014—Revising Student Equity Plan based on review of Content of 3SP and Basic Skills Initiative Annual Report </a:t>
            </a:r>
            <a:endParaRPr lang="en-US" sz="1600" dirty="0">
              <a:solidFill>
                <a:srgbClr val="FFFFFF"/>
              </a:solidFill>
            </a:endParaRPr>
          </a:p>
          <a:p>
            <a:pPr lvl="0">
              <a:buFont typeface="Wingdings" charset="2"/>
              <a:buChar char="u"/>
            </a:pPr>
            <a:endParaRPr lang="en-US" sz="1800" dirty="0">
              <a:solidFill>
                <a:schemeClr val="bg1"/>
              </a:solidFill>
            </a:endParaRPr>
          </a:p>
        </p:txBody>
      </p:sp>
    </p:spTree>
    <p:extLst>
      <p:ext uri="{BB962C8B-B14F-4D97-AF65-F5344CB8AC3E}">
        <p14:creationId xmlns:p14="http://schemas.microsoft.com/office/powerpoint/2010/main" val="39210522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itle 3"/>
          <p:cNvSpPr txBox="1">
            <a:spLocks/>
          </p:cNvSpPr>
          <p:nvPr/>
        </p:nvSpPr>
        <p:spPr bwMode="auto">
          <a:xfrm>
            <a:off x="1752600" y="152400"/>
            <a:ext cx="51816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smtClean="0">
                <a:solidFill>
                  <a:schemeClr val="bg1"/>
                </a:solidFill>
              </a:rPr>
              <a:t>Planning Process</a:t>
            </a:r>
            <a:endParaRPr lang="en-US" sz="4000" dirty="0">
              <a:solidFill>
                <a:schemeClr val="bg1"/>
              </a:solidFill>
            </a:endParaRPr>
          </a:p>
        </p:txBody>
      </p:sp>
      <p:sp>
        <p:nvSpPr>
          <p:cNvPr id="10" name="Content Placeholder 4"/>
          <p:cNvSpPr>
            <a:spLocks noGrp="1"/>
          </p:cNvSpPr>
          <p:nvPr>
            <p:ph idx="1"/>
          </p:nvPr>
        </p:nvSpPr>
        <p:spPr>
          <a:xfrm>
            <a:off x="304800" y="1143000"/>
            <a:ext cx="8534400" cy="5715000"/>
          </a:xfrm>
        </p:spPr>
        <p:txBody>
          <a:bodyPr/>
          <a:lstStyle/>
          <a:p>
            <a:pPr lvl="0">
              <a:buFont typeface="Wingdings" charset="2"/>
              <a:buChar char="u"/>
            </a:pPr>
            <a:r>
              <a:rPr lang="en-US" sz="1600" b="1" dirty="0" smtClean="0">
                <a:solidFill>
                  <a:srgbClr val="FFFFFF"/>
                </a:solidFill>
              </a:rPr>
              <a:t>October </a:t>
            </a:r>
            <a:r>
              <a:rPr lang="en-US" sz="1600" b="1" dirty="0">
                <a:solidFill>
                  <a:srgbClr val="FFFFFF"/>
                </a:solidFill>
              </a:rPr>
              <a:t>2014—final draft of 3SP approved by FHDA board</a:t>
            </a:r>
            <a:endParaRPr lang="en-US" sz="1600" dirty="0">
              <a:solidFill>
                <a:srgbClr val="FFFFFF"/>
              </a:solidFill>
            </a:endParaRPr>
          </a:p>
          <a:p>
            <a:pPr lvl="0">
              <a:buFont typeface="Wingdings" charset="2"/>
              <a:buChar char="u"/>
            </a:pPr>
            <a:r>
              <a:rPr lang="en-US" sz="1600" b="1" dirty="0">
                <a:solidFill>
                  <a:srgbClr val="FFFFFF"/>
                </a:solidFill>
              </a:rPr>
              <a:t>October 2014–Student Equity Report Budget Planning begins as 3SP report and BSI Annual Report are finalized.  Due to compressed timeline for spending for year 1,  several planning meetings convened to discuss budget needs.</a:t>
            </a:r>
            <a:endParaRPr lang="en-US" sz="1600" dirty="0">
              <a:solidFill>
                <a:srgbClr val="FFFFFF"/>
              </a:solidFill>
            </a:endParaRPr>
          </a:p>
          <a:p>
            <a:pPr>
              <a:buFont typeface="Wingdings" charset="2"/>
              <a:buChar char="u"/>
            </a:pPr>
            <a:r>
              <a:rPr lang="en-US" sz="1600" b="1" dirty="0">
                <a:solidFill>
                  <a:srgbClr val="FFFFFF"/>
                </a:solidFill>
              </a:rPr>
              <a:t>Senior Staff, Bret Watson, Rob </a:t>
            </a:r>
            <a:r>
              <a:rPr lang="en-US" sz="1600" b="1" dirty="0" err="1">
                <a:solidFill>
                  <a:srgbClr val="FFFFFF"/>
                </a:solidFill>
              </a:rPr>
              <a:t>Mieso</a:t>
            </a:r>
            <a:r>
              <a:rPr lang="en-US" sz="1600" b="1" dirty="0">
                <a:solidFill>
                  <a:srgbClr val="FFFFFF"/>
                </a:solidFill>
              </a:rPr>
              <a:t>, Veronica Neal, Mallory Newell, etc. review budget needs to ensure alignment with EAC, 3SP, and BSI </a:t>
            </a:r>
            <a:r>
              <a:rPr lang="en-US" sz="1600" b="1" dirty="0" smtClean="0">
                <a:solidFill>
                  <a:srgbClr val="FFFFFF"/>
                </a:solidFill>
              </a:rPr>
              <a:t>. </a:t>
            </a:r>
            <a:endParaRPr lang="en-US" sz="1600" dirty="0">
              <a:solidFill>
                <a:srgbClr val="FFFFFF"/>
              </a:solidFill>
            </a:endParaRPr>
          </a:p>
          <a:p>
            <a:pPr lvl="0">
              <a:buFont typeface="Wingdings" charset="2"/>
              <a:buChar char="u"/>
            </a:pPr>
            <a:r>
              <a:rPr lang="en-US" sz="1600" b="1" dirty="0">
                <a:solidFill>
                  <a:srgbClr val="FFFFFF"/>
                </a:solidFill>
              </a:rPr>
              <a:t>October-November 2014—draft of Student Equity report with activities &amp; budget placeholders presented for feedback  (EAC, AS, CS, DASB, DARE, IPBT, SSPBT, FOCPBT, CC)</a:t>
            </a:r>
            <a:endParaRPr lang="en-US" sz="1600" dirty="0">
              <a:solidFill>
                <a:srgbClr val="FFFFFF"/>
              </a:solidFill>
            </a:endParaRPr>
          </a:p>
          <a:p>
            <a:pPr lvl="0">
              <a:buFont typeface="Wingdings" charset="2"/>
              <a:buChar char="u"/>
            </a:pPr>
            <a:r>
              <a:rPr lang="en-US" sz="1600" b="1" dirty="0">
                <a:solidFill>
                  <a:srgbClr val="FFFFFF"/>
                </a:solidFill>
              </a:rPr>
              <a:t>November 12-20, 2014—final revisions including more detailed budget and appendices , presentation of detailed budget for feedback (invitation to AS and CS officers)</a:t>
            </a:r>
            <a:endParaRPr lang="en-US" sz="1600" dirty="0">
              <a:solidFill>
                <a:srgbClr val="FFFFFF"/>
              </a:solidFill>
            </a:endParaRPr>
          </a:p>
          <a:p>
            <a:pPr lvl="0">
              <a:buFont typeface="Wingdings" charset="2"/>
              <a:buChar char="u"/>
            </a:pPr>
            <a:r>
              <a:rPr lang="en-US" sz="1600" b="1" dirty="0">
                <a:solidFill>
                  <a:srgbClr val="FFFFFF"/>
                </a:solidFill>
              </a:rPr>
              <a:t>December </a:t>
            </a:r>
            <a:r>
              <a:rPr lang="en-US" sz="1600" b="1" dirty="0" smtClean="0">
                <a:solidFill>
                  <a:srgbClr val="FFFFFF"/>
                </a:solidFill>
              </a:rPr>
              <a:t>8, </a:t>
            </a:r>
            <a:r>
              <a:rPr lang="en-US" sz="1600" b="1" dirty="0">
                <a:solidFill>
                  <a:srgbClr val="FFFFFF"/>
                </a:solidFill>
              </a:rPr>
              <a:t>2014—Student Equity report brought to FHDA Board for approval  </a:t>
            </a:r>
            <a:r>
              <a:rPr lang="en-US" sz="1600" dirty="0">
                <a:solidFill>
                  <a:srgbClr val="FFFFFF"/>
                </a:solidFill>
              </a:rPr>
              <a:t> </a:t>
            </a:r>
          </a:p>
          <a:p>
            <a:pPr marL="0" indent="0">
              <a:buNone/>
            </a:pPr>
            <a:endParaRPr lang="en-US" sz="1600" b="1" dirty="0" smtClean="0">
              <a:solidFill>
                <a:srgbClr val="FFFFFF"/>
              </a:solidFill>
            </a:endParaRPr>
          </a:p>
          <a:p>
            <a:pPr marL="0" indent="0">
              <a:buNone/>
            </a:pPr>
            <a:r>
              <a:rPr lang="en-US" sz="1600" b="1" dirty="0" smtClean="0">
                <a:solidFill>
                  <a:srgbClr val="FFFFFF"/>
                </a:solidFill>
              </a:rPr>
              <a:t>Next </a:t>
            </a:r>
            <a:r>
              <a:rPr lang="en-US" sz="1600" b="1" dirty="0">
                <a:solidFill>
                  <a:srgbClr val="FFFFFF"/>
                </a:solidFill>
              </a:rPr>
              <a:t>Steps  </a:t>
            </a:r>
            <a:endParaRPr lang="en-US" sz="1600" dirty="0">
              <a:solidFill>
                <a:srgbClr val="FFFFFF"/>
              </a:solidFill>
            </a:endParaRPr>
          </a:p>
          <a:p>
            <a:pPr lvl="0">
              <a:buFont typeface="Wingdings" charset="2"/>
              <a:buChar char="u"/>
            </a:pPr>
            <a:r>
              <a:rPr lang="en-US" sz="1600" b="1" dirty="0">
                <a:solidFill>
                  <a:srgbClr val="FFFFFF"/>
                </a:solidFill>
              </a:rPr>
              <a:t>Fall  2014 Define AS &amp; CS level of involvement in relation to Student Equity planning and resource allocation, i.e. senate </a:t>
            </a:r>
            <a:r>
              <a:rPr lang="en-US" sz="1600" b="1" dirty="0" smtClean="0">
                <a:solidFill>
                  <a:srgbClr val="FFFFFF"/>
                </a:solidFill>
              </a:rPr>
              <a:t>appointments?</a:t>
            </a:r>
            <a:endParaRPr lang="en-US" sz="1600" dirty="0">
              <a:solidFill>
                <a:srgbClr val="FFFFFF"/>
              </a:solidFill>
            </a:endParaRPr>
          </a:p>
          <a:p>
            <a:pPr lvl="0">
              <a:buFont typeface="Wingdings" charset="2"/>
              <a:buChar char="u"/>
            </a:pPr>
            <a:r>
              <a:rPr lang="en-US" sz="1600" b="1" dirty="0">
                <a:solidFill>
                  <a:srgbClr val="FFFFFF"/>
                </a:solidFill>
              </a:rPr>
              <a:t>Winter 2015– Establish planning and resource allocation </a:t>
            </a:r>
            <a:r>
              <a:rPr lang="en-US" sz="1600" b="1" dirty="0" smtClean="0">
                <a:solidFill>
                  <a:srgbClr val="FFFFFF"/>
                </a:solidFill>
              </a:rPr>
              <a:t>process (PBTS, EAC </a:t>
            </a:r>
            <a:r>
              <a:rPr lang="en-US" sz="1600" b="1" dirty="0">
                <a:solidFill>
                  <a:srgbClr val="FFFFFF"/>
                </a:solidFill>
              </a:rPr>
              <a:t>&amp; 3SP Advisory Committee or alternative?)</a:t>
            </a:r>
            <a:endParaRPr lang="en-US" sz="1600" dirty="0">
              <a:solidFill>
                <a:srgbClr val="FFFFFF"/>
              </a:solidFill>
            </a:endParaRPr>
          </a:p>
          <a:p>
            <a:endParaRPr lang="en-US" sz="1600" dirty="0"/>
          </a:p>
          <a:p>
            <a:pPr lvl="0">
              <a:buFont typeface="Wingdings" charset="2"/>
              <a:buChar char="u"/>
            </a:pPr>
            <a:endParaRPr lang="en-US" sz="1800" dirty="0">
              <a:solidFill>
                <a:schemeClr val="bg1"/>
              </a:solidFill>
            </a:endParaRPr>
          </a:p>
        </p:txBody>
      </p:sp>
    </p:spTree>
    <p:extLst>
      <p:ext uri="{BB962C8B-B14F-4D97-AF65-F5344CB8AC3E}">
        <p14:creationId xmlns:p14="http://schemas.microsoft.com/office/powerpoint/2010/main" val="28170995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228600" y="11113"/>
            <a:ext cx="8763000" cy="762000"/>
          </a:xfrm>
        </p:spPr>
        <p:txBody>
          <a:bodyPr/>
          <a:lstStyle/>
          <a:p>
            <a:pPr eaLnBrk="1" hangingPunct="1"/>
            <a:r>
              <a:rPr lang="en-US" sz="3200" dirty="0" smtClean="0">
                <a:solidFill>
                  <a:schemeClr val="bg1"/>
                </a:solidFill>
                <a:latin typeface="Arial" charset="0"/>
                <a:ea typeface="ＭＳ Ｐゴシック" charset="0"/>
                <a:cs typeface="ＭＳ Ｐゴシック" charset="0"/>
              </a:rPr>
              <a:t>Student </a:t>
            </a:r>
            <a:r>
              <a:rPr lang="en-US" sz="3200" dirty="0">
                <a:solidFill>
                  <a:schemeClr val="bg1"/>
                </a:solidFill>
                <a:latin typeface="Arial" charset="0"/>
                <a:ea typeface="ＭＳ Ｐゴシック" charset="0"/>
                <a:cs typeface="ＭＳ Ｐゴシック" charset="0"/>
              </a:rPr>
              <a:t>Equity </a:t>
            </a:r>
            <a:r>
              <a:rPr lang="en-US" sz="3200" dirty="0" smtClean="0">
                <a:solidFill>
                  <a:schemeClr val="bg1"/>
                </a:solidFill>
                <a:latin typeface="Arial" charset="0"/>
                <a:ea typeface="ＭＳ Ｐゴシック" charset="0"/>
                <a:cs typeface="ＭＳ Ｐゴシック" charset="0"/>
              </a:rPr>
              <a:t>Indicators</a:t>
            </a:r>
            <a:endParaRPr lang="en-US" sz="3200" dirty="0">
              <a:solidFill>
                <a:schemeClr val="bg1"/>
              </a:solidFill>
              <a:latin typeface="Arial" charset="0"/>
              <a:ea typeface="ＭＳ Ｐゴシック" charset="0"/>
              <a:cs typeface="ＭＳ Ｐゴシック" charset="0"/>
            </a:endParaRPr>
          </a:p>
        </p:txBody>
      </p:sp>
      <p:sp>
        <p:nvSpPr>
          <p:cNvPr id="9" name="Content Placeholder 2"/>
          <p:cNvSpPr>
            <a:spLocks noGrp="1"/>
          </p:cNvSpPr>
          <p:nvPr/>
        </p:nvSpPr>
        <p:spPr bwMode="auto">
          <a:xfrm>
            <a:off x="381000" y="1600200"/>
            <a:ext cx="487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marL="342900" indent="-342900" algn="l" defTabSz="457200" rtl="0" eaLnBrk="0" fontAlgn="base" hangingPunct="0">
              <a:spcBef>
                <a:spcPct val="20000"/>
              </a:spcBef>
              <a:spcAft>
                <a:spcPts val="600"/>
              </a:spcAft>
              <a:buClr>
                <a:schemeClr val="tx2"/>
              </a:buClr>
              <a:buFont typeface="Wingdings 2" charset="0"/>
              <a:buChar char=""/>
              <a:defRPr kern="1200">
                <a:solidFill>
                  <a:schemeClr val="tx1"/>
                </a:solidFill>
                <a:latin typeface="+mn-lt"/>
                <a:ea typeface="ＭＳ Ｐゴシック" charset="0"/>
                <a:cs typeface="ＭＳ Ｐゴシック" charset="-128"/>
              </a:defRPr>
            </a:lvl1pPr>
            <a:lvl2pPr marL="742950" indent="-285750" algn="l" defTabSz="457200" rtl="0" eaLnBrk="0" fontAlgn="base" hangingPunct="0">
              <a:spcBef>
                <a:spcPct val="20000"/>
              </a:spcBef>
              <a:spcAft>
                <a:spcPts val="600"/>
              </a:spcAft>
              <a:buClr>
                <a:schemeClr val="tx2"/>
              </a:buClr>
              <a:buFont typeface="Wingdings 2" charset="0"/>
              <a:buChar char=""/>
              <a:defRPr sz="16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ts val="600"/>
              </a:spcAft>
              <a:buClr>
                <a:schemeClr val="tx2"/>
              </a:buClr>
              <a:buFont typeface="Wingdings 2" charset="0"/>
              <a:buChar char=""/>
              <a:defRPr sz="1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ts val="600"/>
              </a:spcAft>
              <a:buClr>
                <a:schemeClr val="tx2"/>
              </a:buClr>
              <a:buFont typeface="Wingdings 2" charset="0"/>
              <a:buChar char=""/>
              <a:defRPr sz="12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ts val="600"/>
              </a:spcAft>
              <a:buClr>
                <a:schemeClr val="tx2"/>
              </a:buClr>
              <a:buFont typeface="Wingdings 2" charset="0"/>
              <a:buChar char=""/>
              <a:defRPr sz="12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eaLnBrk="1" hangingPunct="1">
              <a:lnSpc>
                <a:spcPct val="80000"/>
              </a:lnSpc>
              <a:buClrTx/>
              <a:buFont typeface="Wingdings 2" charset="0"/>
              <a:buNone/>
              <a:defRPr/>
            </a:pPr>
            <a:endParaRPr lang="en-US" dirty="0" smtClean="0">
              <a:solidFill>
                <a:schemeClr val="bg1"/>
              </a:solidFill>
              <a:cs typeface="ＭＳ Ｐゴシック" charset="0"/>
            </a:endParaRPr>
          </a:p>
          <a:p>
            <a:pPr marL="0" indent="0" eaLnBrk="1" hangingPunct="1">
              <a:lnSpc>
                <a:spcPct val="80000"/>
              </a:lnSpc>
              <a:buClrTx/>
              <a:buFont typeface="Wingdings 2" charset="0"/>
              <a:buNone/>
              <a:defRPr/>
            </a:pPr>
            <a:endParaRPr lang="en-US" dirty="0">
              <a:solidFill>
                <a:schemeClr val="bg1"/>
              </a:solidFill>
              <a:cs typeface="ＭＳ Ｐゴシック" charset="0"/>
            </a:endParaRPr>
          </a:p>
          <a:p>
            <a:pPr eaLnBrk="1" hangingPunct="1">
              <a:spcBef>
                <a:spcPts val="0"/>
              </a:spcBef>
              <a:spcAft>
                <a:spcPts val="0"/>
              </a:spcAft>
              <a:buClrTx/>
              <a:buFont typeface="Wingdings" charset="2"/>
              <a:buChar char="u"/>
              <a:defRPr/>
            </a:pPr>
            <a:r>
              <a:rPr lang="en-US" sz="2800" dirty="0" smtClean="0">
                <a:solidFill>
                  <a:schemeClr val="bg1"/>
                </a:solidFill>
                <a:cs typeface="ＭＳ Ｐゴシック" charset="0"/>
              </a:rPr>
              <a:t>Access</a:t>
            </a:r>
          </a:p>
          <a:p>
            <a:pPr marL="0" indent="0" eaLnBrk="1" hangingPunct="1">
              <a:spcBef>
                <a:spcPts val="0"/>
              </a:spcBef>
              <a:spcAft>
                <a:spcPts val="0"/>
              </a:spcAft>
              <a:buClrTx/>
              <a:buFont typeface="Wingdings 2" charset="0"/>
              <a:buNone/>
              <a:defRPr/>
            </a:pPr>
            <a:endParaRPr lang="en-US" sz="2800" dirty="0" smtClean="0">
              <a:solidFill>
                <a:schemeClr val="bg1"/>
              </a:solidFill>
              <a:cs typeface="ＭＳ Ｐゴシック" charset="0"/>
            </a:endParaRPr>
          </a:p>
          <a:p>
            <a:pPr eaLnBrk="1" hangingPunct="1">
              <a:spcBef>
                <a:spcPts val="0"/>
              </a:spcBef>
              <a:spcAft>
                <a:spcPts val="0"/>
              </a:spcAft>
              <a:buClrTx/>
              <a:buFont typeface="Wingdings" charset="2"/>
              <a:buChar char="u"/>
              <a:defRPr/>
            </a:pPr>
            <a:r>
              <a:rPr lang="en-US" sz="2800" dirty="0" smtClean="0">
                <a:solidFill>
                  <a:schemeClr val="bg1"/>
                </a:solidFill>
                <a:cs typeface="ＭＳ Ｐゴシック" charset="0"/>
              </a:rPr>
              <a:t>Course and Degree Completion</a:t>
            </a:r>
          </a:p>
          <a:p>
            <a:pPr marL="0" indent="0" eaLnBrk="1" hangingPunct="1">
              <a:spcBef>
                <a:spcPts val="0"/>
              </a:spcBef>
              <a:spcAft>
                <a:spcPts val="0"/>
              </a:spcAft>
              <a:buClrTx/>
              <a:buFont typeface="Wingdings 2" charset="0"/>
              <a:buNone/>
              <a:defRPr/>
            </a:pPr>
            <a:endParaRPr lang="en-US" sz="2800" dirty="0" smtClean="0">
              <a:solidFill>
                <a:schemeClr val="bg1"/>
              </a:solidFill>
              <a:cs typeface="ＭＳ Ｐゴシック" charset="0"/>
            </a:endParaRPr>
          </a:p>
          <a:p>
            <a:pPr eaLnBrk="1" hangingPunct="1">
              <a:spcBef>
                <a:spcPts val="0"/>
              </a:spcBef>
              <a:spcAft>
                <a:spcPts val="0"/>
              </a:spcAft>
              <a:buClrTx/>
              <a:buFont typeface="Wingdings" charset="2"/>
              <a:buChar char="u"/>
              <a:defRPr/>
            </a:pPr>
            <a:r>
              <a:rPr lang="en-US" sz="2800" dirty="0" smtClean="0">
                <a:solidFill>
                  <a:schemeClr val="bg1"/>
                </a:solidFill>
                <a:cs typeface="ＭＳ Ｐゴシック" charset="0"/>
              </a:rPr>
              <a:t>ESL and Basic Skills Completion</a:t>
            </a:r>
          </a:p>
          <a:p>
            <a:pPr marL="0" indent="0" eaLnBrk="1" hangingPunct="1">
              <a:spcBef>
                <a:spcPts val="0"/>
              </a:spcBef>
              <a:spcAft>
                <a:spcPts val="0"/>
              </a:spcAft>
              <a:buClrTx/>
              <a:buFont typeface="Wingdings 2" charset="0"/>
              <a:buNone/>
              <a:defRPr/>
            </a:pPr>
            <a:endParaRPr lang="en-US" sz="2800" dirty="0" smtClean="0">
              <a:solidFill>
                <a:schemeClr val="bg1"/>
              </a:solidFill>
              <a:cs typeface="ＭＳ Ｐゴシック" charset="0"/>
            </a:endParaRPr>
          </a:p>
          <a:p>
            <a:pPr eaLnBrk="1" hangingPunct="1">
              <a:spcBef>
                <a:spcPts val="0"/>
              </a:spcBef>
              <a:spcAft>
                <a:spcPts val="0"/>
              </a:spcAft>
              <a:buClrTx/>
              <a:buFont typeface="Wingdings" charset="2"/>
              <a:buChar char="u"/>
              <a:defRPr/>
            </a:pPr>
            <a:r>
              <a:rPr lang="en-US" sz="2800" dirty="0" smtClean="0">
                <a:solidFill>
                  <a:schemeClr val="bg1"/>
                </a:solidFill>
                <a:cs typeface="ＭＳ Ｐゴシック" charset="0"/>
              </a:rPr>
              <a:t>Degree and Certificate Completion</a:t>
            </a:r>
          </a:p>
          <a:p>
            <a:pPr marL="0" indent="0" eaLnBrk="1" hangingPunct="1">
              <a:spcBef>
                <a:spcPts val="0"/>
              </a:spcBef>
              <a:spcAft>
                <a:spcPts val="0"/>
              </a:spcAft>
              <a:buClrTx/>
              <a:buFont typeface="Wingdings 2" charset="0"/>
              <a:buNone/>
              <a:defRPr/>
            </a:pPr>
            <a:endParaRPr lang="en-US" sz="2800" dirty="0" smtClean="0">
              <a:solidFill>
                <a:schemeClr val="bg1"/>
              </a:solidFill>
              <a:cs typeface="ＭＳ Ｐゴシック" charset="0"/>
            </a:endParaRPr>
          </a:p>
          <a:p>
            <a:pPr eaLnBrk="1" hangingPunct="1">
              <a:spcBef>
                <a:spcPts val="0"/>
              </a:spcBef>
              <a:spcAft>
                <a:spcPts val="0"/>
              </a:spcAft>
              <a:buClrTx/>
              <a:buFont typeface="Wingdings" charset="2"/>
              <a:buChar char="u"/>
              <a:defRPr/>
            </a:pPr>
            <a:r>
              <a:rPr lang="en-US" sz="2800" dirty="0" smtClean="0">
                <a:solidFill>
                  <a:schemeClr val="bg1"/>
                </a:solidFill>
                <a:cs typeface="ＭＳ Ｐゴシック" charset="0"/>
              </a:rPr>
              <a:t>Transfer</a:t>
            </a:r>
          </a:p>
          <a:p>
            <a:pPr marL="0" indent="0" eaLnBrk="1" hangingPunct="1">
              <a:spcBef>
                <a:spcPts val="0"/>
              </a:spcBef>
              <a:spcAft>
                <a:spcPts val="0"/>
              </a:spcAft>
              <a:buFont typeface="Wingdings 2" charset="0"/>
              <a:buNone/>
              <a:defRPr/>
            </a:pPr>
            <a:endParaRPr lang="en-US" sz="2200" dirty="0" smtClean="0">
              <a:solidFill>
                <a:schemeClr val="bg1"/>
              </a:solidFill>
              <a:cs typeface="ＭＳ Ｐゴシック" charset="0"/>
            </a:endParaRPr>
          </a:p>
          <a:p>
            <a:pPr marL="0" indent="0" eaLnBrk="1" hangingPunct="1">
              <a:spcBef>
                <a:spcPts val="0"/>
              </a:spcBef>
              <a:spcAft>
                <a:spcPts val="0"/>
              </a:spcAft>
              <a:buFont typeface="Wingdings 2" charset="0"/>
              <a:buNone/>
              <a:defRPr/>
            </a:pPr>
            <a:endParaRPr lang="en-US" sz="2200" dirty="0">
              <a:solidFill>
                <a:schemeClr val="bg1"/>
              </a:solidFill>
              <a:cs typeface="ＭＳ Ｐゴシック" charset="0"/>
            </a:endParaRPr>
          </a:p>
          <a:p>
            <a:pPr marL="0" indent="0" eaLnBrk="1" hangingPunct="1">
              <a:spcBef>
                <a:spcPts val="0"/>
              </a:spcBef>
              <a:spcAft>
                <a:spcPts val="0"/>
              </a:spcAft>
              <a:buFont typeface="Wingdings 2" charset="0"/>
              <a:buNone/>
              <a:defRPr/>
            </a:pPr>
            <a:r>
              <a:rPr lang="en-US" sz="2200" dirty="0" smtClean="0">
                <a:solidFill>
                  <a:schemeClr val="bg1"/>
                </a:solidFill>
              </a:rPr>
              <a:t> </a:t>
            </a:r>
            <a:endParaRPr lang="en-US" sz="2200" dirty="0">
              <a:solidFill>
                <a:schemeClr val="bg1"/>
              </a:solidFill>
              <a:cs typeface="ＭＳ Ｐゴシック" charset="0"/>
            </a:endParaRPr>
          </a:p>
          <a:p>
            <a:pPr marL="0" indent="0" eaLnBrk="1" hangingPunct="1">
              <a:lnSpc>
                <a:spcPct val="80000"/>
              </a:lnSpc>
              <a:buFont typeface="Wingdings 2" charset="0"/>
              <a:buNone/>
              <a:defRPr/>
            </a:pPr>
            <a:endParaRPr lang="en-US" sz="1600" dirty="0">
              <a:solidFill>
                <a:schemeClr val="bg1"/>
              </a:solidFill>
              <a:latin typeface="Verdana" charset="0"/>
              <a:cs typeface="ＭＳ Ｐゴシック" charset="0"/>
            </a:endParaRPr>
          </a:p>
        </p:txBody>
      </p:sp>
      <p:pic>
        <p:nvPicPr>
          <p:cNvPr id="3" name="Picture 2" descr="DSC_09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990600"/>
            <a:ext cx="3657600" cy="4495800"/>
          </a:xfrm>
          <a:prstGeom prst="rect">
            <a:avLst/>
          </a:prstGeom>
          <a:effectLst>
            <a:softEdge rad="127000"/>
          </a:effec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itle 3"/>
          <p:cNvSpPr txBox="1">
            <a:spLocks/>
          </p:cNvSpPr>
          <p:nvPr/>
        </p:nvSpPr>
        <p:spPr bwMode="auto">
          <a:xfrm>
            <a:off x="2514600" y="304800"/>
            <a:ext cx="395287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smtClean="0">
                <a:solidFill>
                  <a:schemeClr val="bg1"/>
                </a:solidFill>
              </a:rPr>
              <a:t>ACCESS</a:t>
            </a:r>
            <a:endParaRPr lang="en-US" sz="3200" dirty="0">
              <a:solidFill>
                <a:schemeClr val="bg1"/>
              </a:solidFill>
            </a:endParaRPr>
          </a:p>
        </p:txBody>
      </p:sp>
      <p:pic>
        <p:nvPicPr>
          <p:cNvPr id="9" name="Picture 8" descr="JE8A6522.jpg"/>
          <p:cNvPicPr>
            <a:picLocks noChangeAspect="1"/>
          </p:cNvPicPr>
          <p:nvPr/>
        </p:nvPicPr>
        <p:blipFill>
          <a:blip r:embed="rId3">
            <a:alphaModFix amt="98000"/>
            <a:extLst>
              <a:ext uri="{28A0092B-C50C-407E-A947-70E740481C1C}">
                <a14:useLocalDpi xmlns:a14="http://schemas.microsoft.com/office/drawing/2010/main" val="0"/>
              </a:ext>
            </a:extLst>
          </a:blip>
          <a:stretch>
            <a:fillRect/>
          </a:stretch>
        </p:blipFill>
        <p:spPr>
          <a:xfrm>
            <a:off x="6019800" y="2362200"/>
            <a:ext cx="2999183" cy="2895600"/>
          </a:xfrm>
          <a:prstGeom prst="rect">
            <a:avLst/>
          </a:prstGeom>
          <a:effectLst>
            <a:softEdge rad="127000"/>
          </a:effectLst>
        </p:spPr>
      </p:pic>
      <p:sp>
        <p:nvSpPr>
          <p:cNvPr id="10" name="Content Placeholder 4"/>
          <p:cNvSpPr>
            <a:spLocks noGrp="1"/>
          </p:cNvSpPr>
          <p:nvPr>
            <p:ph idx="1"/>
          </p:nvPr>
        </p:nvSpPr>
        <p:spPr>
          <a:xfrm>
            <a:off x="152399" y="1219200"/>
            <a:ext cx="6019801" cy="5334000"/>
          </a:xfrm>
        </p:spPr>
        <p:txBody>
          <a:bodyPr/>
          <a:lstStyle/>
          <a:p>
            <a:pPr marL="0" indent="0">
              <a:buNone/>
            </a:pPr>
            <a:r>
              <a:rPr lang="en-US" sz="1800" dirty="0" smtClean="0">
                <a:solidFill>
                  <a:schemeClr val="bg1"/>
                </a:solidFill>
              </a:rPr>
              <a:t> </a:t>
            </a:r>
            <a:r>
              <a:rPr lang="en-US" sz="2000" b="1" dirty="0" smtClean="0">
                <a:solidFill>
                  <a:schemeClr val="bg1"/>
                </a:solidFill>
                <a:latin typeface="+mj-lt"/>
              </a:rPr>
              <a:t>ACTIVITIES</a:t>
            </a:r>
            <a:endParaRPr lang="en-US" sz="2000" b="1" dirty="0">
              <a:solidFill>
                <a:schemeClr val="bg1"/>
              </a:solidFill>
              <a:latin typeface="+mj-lt"/>
            </a:endParaRPr>
          </a:p>
          <a:p>
            <a:pPr eaLnBrk="1" hangingPunct="1">
              <a:spcBef>
                <a:spcPts val="0"/>
              </a:spcBef>
              <a:buFont typeface="Wingdings" charset="2"/>
              <a:buChar char="u"/>
              <a:defRPr/>
            </a:pPr>
            <a:r>
              <a:rPr lang="en-US" sz="2000" dirty="0" smtClean="0">
                <a:solidFill>
                  <a:schemeClr val="bg1"/>
                </a:solidFill>
                <a:latin typeface="+mj-lt"/>
              </a:rPr>
              <a:t>De Anza will increase promotion of its designation as an AAPI-serving institution and academic </a:t>
            </a:r>
            <a:r>
              <a:rPr lang="en-US" sz="2000" dirty="0">
                <a:solidFill>
                  <a:schemeClr val="bg1"/>
                </a:solidFill>
                <a:latin typeface="+mj-lt"/>
              </a:rPr>
              <a:t>&amp;</a:t>
            </a:r>
            <a:r>
              <a:rPr lang="en-US" sz="2000" dirty="0" smtClean="0">
                <a:solidFill>
                  <a:schemeClr val="bg1"/>
                </a:solidFill>
                <a:latin typeface="+mj-lt"/>
              </a:rPr>
              <a:t> student services to targeted student populations</a:t>
            </a:r>
          </a:p>
          <a:p>
            <a:pPr eaLnBrk="1" hangingPunct="1">
              <a:spcBef>
                <a:spcPts val="0"/>
              </a:spcBef>
              <a:buFont typeface="Wingdings" charset="2"/>
              <a:buChar char="u"/>
              <a:defRPr/>
            </a:pPr>
            <a:r>
              <a:rPr lang="en-US" sz="2000" dirty="0" smtClean="0">
                <a:solidFill>
                  <a:srgbClr val="FFFFFF"/>
                </a:solidFill>
              </a:rPr>
              <a:t>Conduct a detailed </a:t>
            </a:r>
            <a:r>
              <a:rPr lang="en-US" sz="2000" dirty="0">
                <a:solidFill>
                  <a:srgbClr val="FFFFFF"/>
                </a:solidFill>
              </a:rPr>
              <a:t>assessment of </a:t>
            </a:r>
            <a:r>
              <a:rPr lang="en-US" sz="2000" dirty="0" smtClean="0">
                <a:solidFill>
                  <a:srgbClr val="FFFFFF"/>
                </a:solidFill>
              </a:rPr>
              <a:t>the needs </a:t>
            </a:r>
            <a:r>
              <a:rPr lang="en-US" sz="2000" dirty="0">
                <a:solidFill>
                  <a:srgbClr val="FFFFFF"/>
                </a:solidFill>
              </a:rPr>
              <a:t>for targeted </a:t>
            </a:r>
            <a:r>
              <a:rPr lang="en-US" sz="2000" dirty="0" smtClean="0">
                <a:solidFill>
                  <a:srgbClr val="FFFFFF"/>
                </a:solidFill>
              </a:rPr>
              <a:t>students, including </a:t>
            </a:r>
            <a:r>
              <a:rPr lang="en-US" sz="2000" dirty="0">
                <a:solidFill>
                  <a:srgbClr val="FFFFFF"/>
                </a:solidFill>
              </a:rPr>
              <a:t>undocumented </a:t>
            </a:r>
            <a:r>
              <a:rPr lang="en-US" sz="2000" dirty="0" smtClean="0">
                <a:solidFill>
                  <a:srgbClr val="FFFFFF"/>
                </a:solidFill>
              </a:rPr>
              <a:t>students and </a:t>
            </a:r>
            <a:r>
              <a:rPr lang="en-US" sz="2000" dirty="0">
                <a:solidFill>
                  <a:srgbClr val="FFFFFF"/>
                </a:solidFill>
              </a:rPr>
              <a:t>LGBTQQI identified student populations </a:t>
            </a:r>
            <a:endParaRPr lang="en-US" sz="2000" dirty="0" smtClean="0">
              <a:solidFill>
                <a:srgbClr val="FFFFFF"/>
              </a:solidFill>
              <a:latin typeface="+mj-lt"/>
            </a:endParaRPr>
          </a:p>
          <a:p>
            <a:pPr marL="0" indent="0">
              <a:buNone/>
            </a:pPr>
            <a:endParaRPr lang="en-US" sz="1800" b="1" dirty="0" smtClean="0">
              <a:solidFill>
                <a:schemeClr val="bg1"/>
              </a:solidFill>
              <a:latin typeface="+mj-lt"/>
            </a:endParaRPr>
          </a:p>
          <a:p>
            <a:pPr marL="0" indent="0">
              <a:buNone/>
            </a:pPr>
            <a:r>
              <a:rPr lang="en-US" sz="2000" b="1" dirty="0" smtClean="0">
                <a:solidFill>
                  <a:schemeClr val="bg1"/>
                </a:solidFill>
                <a:latin typeface="+mj-lt"/>
              </a:rPr>
              <a:t>EXPECTED OUTCOME  </a:t>
            </a:r>
            <a:endParaRPr lang="en-US" sz="2000" b="1" dirty="0">
              <a:solidFill>
                <a:schemeClr val="bg1"/>
              </a:solidFill>
              <a:latin typeface="+mj-lt"/>
            </a:endParaRPr>
          </a:p>
          <a:p>
            <a:pPr marL="0" indent="0">
              <a:buNone/>
            </a:pPr>
            <a:r>
              <a:rPr lang="en-US" sz="2000" dirty="0">
                <a:solidFill>
                  <a:schemeClr val="bg1"/>
                </a:solidFill>
                <a:latin typeface="+mj-lt"/>
              </a:rPr>
              <a:t>As a result of these enhancements, which </a:t>
            </a:r>
            <a:r>
              <a:rPr lang="en-US" sz="2000" dirty="0" smtClean="0">
                <a:solidFill>
                  <a:schemeClr val="bg1"/>
                </a:solidFill>
                <a:latin typeface="+mj-lt"/>
              </a:rPr>
              <a:t>include </a:t>
            </a:r>
            <a:r>
              <a:rPr lang="en-US" sz="2000" dirty="0">
                <a:solidFill>
                  <a:schemeClr val="bg1"/>
                </a:solidFill>
                <a:latin typeface="+mj-lt"/>
              </a:rPr>
              <a:t>outreach strategic planning, cross-disciplinary conversations, assessments, and enhanced program linkages, we expect to see continued growth in our targeted </a:t>
            </a:r>
            <a:r>
              <a:rPr lang="en-US" sz="2000" dirty="0" smtClean="0">
                <a:solidFill>
                  <a:schemeClr val="bg1"/>
                </a:solidFill>
                <a:latin typeface="+mj-lt"/>
              </a:rPr>
              <a:t>populations</a:t>
            </a:r>
            <a:r>
              <a:rPr lang="en-US" sz="2000" dirty="0" smtClean="0">
                <a:solidFill>
                  <a:schemeClr val="bg1"/>
                </a:solidFill>
              </a:rPr>
              <a:t> </a:t>
            </a:r>
            <a:endParaRPr lang="en-US" sz="2000" dirty="0">
              <a:solidFill>
                <a:schemeClr val="bg1"/>
              </a:solidFill>
            </a:endParaRPr>
          </a:p>
          <a:p>
            <a:pPr eaLnBrk="1" hangingPunct="1">
              <a:spcBef>
                <a:spcPts val="0"/>
              </a:spcBef>
              <a:buFont typeface="Wingdings" charset="2"/>
              <a:buChar char="u"/>
              <a:defRPr/>
            </a:pPr>
            <a:endParaRPr lang="en-US" sz="20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DSC_02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2133599"/>
            <a:ext cx="2819400" cy="3733801"/>
          </a:xfrm>
          <a:prstGeom prst="rect">
            <a:avLst/>
          </a:prstGeom>
          <a:effectLst>
            <a:softEdge rad="127000"/>
          </a:effectLst>
        </p:spPr>
      </p:pic>
      <p:sp>
        <p:nvSpPr>
          <p:cNvPr id="7" name="Content Placeholder 6"/>
          <p:cNvSpPr txBox="1">
            <a:spLocks/>
          </p:cNvSpPr>
          <p:nvPr/>
        </p:nvSpPr>
        <p:spPr bwMode="auto">
          <a:xfrm>
            <a:off x="3124200" y="1371600"/>
            <a:ext cx="5867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marL="342900" indent="-342900" algn="l" defTabSz="457200" rtl="0" eaLnBrk="0" fontAlgn="base" hangingPunct="0">
              <a:spcBef>
                <a:spcPct val="20000"/>
              </a:spcBef>
              <a:spcAft>
                <a:spcPts val="600"/>
              </a:spcAft>
              <a:buClr>
                <a:schemeClr val="tx2"/>
              </a:buClr>
              <a:buFont typeface="Wingdings 2" charset="0"/>
              <a:buChar char=""/>
              <a:defRPr kern="1200">
                <a:solidFill>
                  <a:schemeClr val="tx1"/>
                </a:solidFill>
                <a:latin typeface="+mn-lt"/>
                <a:ea typeface="ＭＳ Ｐゴシック" charset="0"/>
                <a:cs typeface="ＭＳ Ｐゴシック" charset="-128"/>
              </a:defRPr>
            </a:lvl1pPr>
            <a:lvl2pPr marL="742950" indent="-285750" algn="l" defTabSz="457200" rtl="0" eaLnBrk="0" fontAlgn="base" hangingPunct="0">
              <a:spcBef>
                <a:spcPct val="20000"/>
              </a:spcBef>
              <a:spcAft>
                <a:spcPts val="600"/>
              </a:spcAft>
              <a:buClr>
                <a:schemeClr val="tx2"/>
              </a:buClr>
              <a:buFont typeface="Wingdings 2" charset="0"/>
              <a:buChar char=""/>
              <a:defRPr sz="16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ts val="600"/>
              </a:spcAft>
              <a:buClr>
                <a:schemeClr val="tx2"/>
              </a:buClr>
              <a:buFont typeface="Wingdings 2" charset="0"/>
              <a:buChar char=""/>
              <a:defRPr sz="1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ts val="600"/>
              </a:spcAft>
              <a:buClr>
                <a:schemeClr val="tx2"/>
              </a:buClr>
              <a:buFont typeface="Wingdings 2" charset="0"/>
              <a:buChar char=""/>
              <a:defRPr sz="12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ts val="600"/>
              </a:spcAft>
              <a:buClr>
                <a:schemeClr val="tx2"/>
              </a:buClr>
              <a:buFont typeface="Wingdings 2" charset="0"/>
              <a:buChar char=""/>
              <a:defRPr sz="12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2" charset="0"/>
              <a:buNone/>
              <a:defRPr/>
            </a:pPr>
            <a:endParaRPr lang="en-US" sz="1800" dirty="0" smtClean="0">
              <a:solidFill>
                <a:srgbClr val="FFFFFF"/>
              </a:solidFill>
            </a:endParaRPr>
          </a:p>
        </p:txBody>
      </p:sp>
      <p:sp>
        <p:nvSpPr>
          <p:cNvPr id="32772" name="Title 3"/>
          <p:cNvSpPr>
            <a:spLocks noGrp="1"/>
          </p:cNvSpPr>
          <p:nvPr>
            <p:ph type="title"/>
          </p:nvPr>
        </p:nvSpPr>
        <p:spPr/>
        <p:txBody>
          <a:bodyPr/>
          <a:lstStyle/>
          <a:p>
            <a:pPr eaLnBrk="1" hangingPunct="1"/>
            <a:r>
              <a:rPr lang="en-US" sz="3200" dirty="0">
                <a:solidFill>
                  <a:schemeClr val="bg1"/>
                </a:solidFill>
                <a:cs typeface="ＭＳ Ｐゴシック" charset="0"/>
              </a:rPr>
              <a:t>Course and Degree Completion</a:t>
            </a:r>
            <a:br>
              <a:rPr lang="en-US" sz="3200" dirty="0">
                <a:solidFill>
                  <a:schemeClr val="bg1"/>
                </a:solidFill>
                <a:cs typeface="ＭＳ Ｐゴシック" charset="0"/>
              </a:rPr>
            </a:br>
            <a:endParaRPr lang="en-US" sz="3200" dirty="0">
              <a:solidFill>
                <a:schemeClr val="bg1"/>
              </a:solidFill>
              <a:latin typeface="Arial" charset="0"/>
              <a:ea typeface="ＭＳ Ｐゴシック" charset="0"/>
              <a:cs typeface="ＭＳ Ｐゴシック" charset="0"/>
            </a:endParaRPr>
          </a:p>
        </p:txBody>
      </p:sp>
      <p:sp>
        <p:nvSpPr>
          <p:cNvPr id="5" name="Content Placeholder 4"/>
          <p:cNvSpPr>
            <a:spLocks noGrp="1"/>
          </p:cNvSpPr>
          <p:nvPr>
            <p:ph sz="half" idx="1"/>
          </p:nvPr>
        </p:nvSpPr>
        <p:spPr>
          <a:xfrm>
            <a:off x="0" y="2057400"/>
            <a:ext cx="2895600" cy="3962400"/>
          </a:xfrm>
        </p:spPr>
        <p:txBody>
          <a:bodyPr/>
          <a:lstStyle/>
          <a:p>
            <a:endParaRPr lang="en-US" dirty="0"/>
          </a:p>
        </p:txBody>
      </p:sp>
      <p:sp>
        <p:nvSpPr>
          <p:cNvPr id="6" name="Content Placeholder 5"/>
          <p:cNvSpPr>
            <a:spLocks noGrp="1"/>
          </p:cNvSpPr>
          <p:nvPr>
            <p:ph sz="half" idx="2"/>
          </p:nvPr>
        </p:nvSpPr>
        <p:spPr>
          <a:xfrm>
            <a:off x="3124200" y="1447800"/>
            <a:ext cx="5867400" cy="5257800"/>
          </a:xfrm>
        </p:spPr>
        <p:txBody>
          <a:bodyPr/>
          <a:lstStyle/>
          <a:p>
            <a:pPr marL="0" indent="0">
              <a:buNone/>
            </a:pPr>
            <a:r>
              <a:rPr lang="en-US" sz="1800" b="1" dirty="0" smtClean="0">
                <a:solidFill>
                  <a:srgbClr val="FFFFFF"/>
                </a:solidFill>
              </a:rPr>
              <a:t>ACTIVITIES</a:t>
            </a:r>
          </a:p>
          <a:p>
            <a:pPr>
              <a:buFont typeface="Wingdings" charset="2"/>
              <a:buChar char="u"/>
            </a:pPr>
            <a:r>
              <a:rPr lang="en-US" sz="1800" dirty="0" smtClean="0">
                <a:solidFill>
                  <a:srgbClr val="FFFFFF"/>
                </a:solidFill>
              </a:rPr>
              <a:t>Enhancement of professional </a:t>
            </a:r>
            <a:r>
              <a:rPr lang="en-US" sz="1800" dirty="0">
                <a:solidFill>
                  <a:srgbClr val="FFFFFF"/>
                </a:solidFill>
              </a:rPr>
              <a:t>development </a:t>
            </a:r>
            <a:r>
              <a:rPr lang="en-US" sz="1800" dirty="0" smtClean="0">
                <a:solidFill>
                  <a:srgbClr val="FFFFFF"/>
                </a:solidFill>
              </a:rPr>
              <a:t>programs </a:t>
            </a:r>
            <a:r>
              <a:rPr lang="en-US" sz="1800" dirty="0">
                <a:solidFill>
                  <a:srgbClr val="FFFFFF"/>
                </a:solidFill>
              </a:rPr>
              <a:t>and communities of practice offerings, which center on a variety of instructional methods, </a:t>
            </a:r>
            <a:r>
              <a:rPr lang="en-US" sz="1800" dirty="0" smtClean="0">
                <a:solidFill>
                  <a:srgbClr val="FFFFFF"/>
                </a:solidFill>
              </a:rPr>
              <a:t>specifically basic </a:t>
            </a:r>
            <a:r>
              <a:rPr lang="en-US" sz="1800" dirty="0">
                <a:solidFill>
                  <a:srgbClr val="FFFFFF"/>
                </a:solidFill>
              </a:rPr>
              <a:t>skills and equity pedagogies that </a:t>
            </a:r>
            <a:r>
              <a:rPr lang="en-US" sz="1800" dirty="0" smtClean="0">
                <a:solidFill>
                  <a:srgbClr val="FFFFFF"/>
                </a:solidFill>
              </a:rPr>
              <a:t>improve </a:t>
            </a:r>
            <a:r>
              <a:rPr lang="en-US" sz="1800" dirty="0">
                <a:solidFill>
                  <a:srgbClr val="FFFFFF"/>
                </a:solidFill>
              </a:rPr>
              <a:t>course completion </a:t>
            </a:r>
            <a:endParaRPr lang="en-US" sz="1800" dirty="0" smtClean="0">
              <a:solidFill>
                <a:srgbClr val="FFFFFF"/>
              </a:solidFill>
            </a:endParaRPr>
          </a:p>
          <a:p>
            <a:pPr>
              <a:buFont typeface="Wingdings" charset="2"/>
              <a:buChar char="u"/>
            </a:pPr>
            <a:r>
              <a:rPr lang="en-US" sz="1800" dirty="0">
                <a:solidFill>
                  <a:schemeClr val="bg1"/>
                </a:solidFill>
              </a:rPr>
              <a:t>We will continue to build on our shared governance structure so that there is deeper instructional and leadership engagement on </a:t>
            </a:r>
            <a:r>
              <a:rPr lang="en-US" sz="1800" dirty="0" smtClean="0">
                <a:solidFill>
                  <a:schemeClr val="bg1"/>
                </a:solidFill>
              </a:rPr>
              <a:t>course </a:t>
            </a:r>
            <a:r>
              <a:rPr lang="en-US" sz="1800" dirty="0">
                <a:solidFill>
                  <a:schemeClr val="bg1"/>
                </a:solidFill>
              </a:rPr>
              <a:t>completion initiatives for our targeted </a:t>
            </a:r>
            <a:r>
              <a:rPr lang="en-US" sz="1800" dirty="0" smtClean="0">
                <a:solidFill>
                  <a:schemeClr val="bg1"/>
                </a:solidFill>
              </a:rPr>
              <a:t>student populations </a:t>
            </a:r>
            <a:endParaRPr lang="en-US" sz="1800" b="1" dirty="0" smtClean="0">
              <a:solidFill>
                <a:schemeClr val="bg1"/>
              </a:solidFill>
            </a:endParaRPr>
          </a:p>
          <a:p>
            <a:pPr marL="0" indent="0">
              <a:buNone/>
            </a:pPr>
            <a:endParaRPr lang="en-US" sz="1800" b="1" dirty="0" smtClean="0">
              <a:solidFill>
                <a:srgbClr val="FFFFFF"/>
              </a:solidFill>
            </a:endParaRPr>
          </a:p>
          <a:p>
            <a:pPr marL="0" indent="0">
              <a:buNone/>
            </a:pPr>
            <a:r>
              <a:rPr lang="en-US" sz="1800" b="1" dirty="0" smtClean="0">
                <a:solidFill>
                  <a:srgbClr val="FFFFFF"/>
                </a:solidFill>
              </a:rPr>
              <a:t>EXPECTED OUTCOME</a:t>
            </a:r>
          </a:p>
          <a:p>
            <a:pPr marL="0" indent="0">
              <a:buNone/>
            </a:pPr>
            <a:r>
              <a:rPr lang="en-US" sz="1800" dirty="0" smtClean="0">
                <a:solidFill>
                  <a:srgbClr val="FFFFFF"/>
                </a:solidFill>
              </a:rPr>
              <a:t>We </a:t>
            </a:r>
            <a:r>
              <a:rPr lang="en-US" sz="1800" dirty="0">
                <a:solidFill>
                  <a:srgbClr val="FFFFFF"/>
                </a:solidFill>
              </a:rPr>
              <a:t>will further assess and address institutional barriers and make critical policy changes </a:t>
            </a:r>
            <a:r>
              <a:rPr lang="en-US" sz="1800" dirty="0" smtClean="0">
                <a:solidFill>
                  <a:srgbClr val="FFFFFF"/>
                </a:solidFill>
              </a:rPr>
              <a:t>through greater </a:t>
            </a:r>
            <a:r>
              <a:rPr lang="en-US" sz="1800" dirty="0">
                <a:solidFill>
                  <a:srgbClr val="FFFFFF"/>
                </a:solidFill>
              </a:rPr>
              <a:t>shared </a:t>
            </a:r>
            <a:r>
              <a:rPr lang="en-US" sz="1800" dirty="0" smtClean="0">
                <a:solidFill>
                  <a:srgbClr val="FFFFFF"/>
                </a:solidFill>
              </a:rPr>
              <a:t>governance, faculty and </a:t>
            </a:r>
            <a:r>
              <a:rPr lang="en-US" sz="1800" dirty="0">
                <a:solidFill>
                  <a:srgbClr val="FFFFFF"/>
                </a:solidFill>
              </a:rPr>
              <a:t>staff awareness of the issues impacting course completion, </a:t>
            </a:r>
            <a:r>
              <a:rPr lang="en-US" sz="1800" dirty="0" smtClean="0">
                <a:solidFill>
                  <a:srgbClr val="FFFFFF"/>
                </a:solidFill>
              </a:rPr>
              <a:t>and developing </a:t>
            </a:r>
            <a:r>
              <a:rPr lang="en-US" sz="1800" dirty="0">
                <a:solidFill>
                  <a:srgbClr val="FFFFFF"/>
                </a:solidFill>
              </a:rPr>
              <a:t>skills for equity problem-solving, </a:t>
            </a:r>
            <a:r>
              <a:rPr lang="en-US" dirty="0"/>
              <a:t/>
            </a:r>
            <a:br>
              <a:rPr lang="en-US" dirty="0"/>
            </a:b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18" name="Content Placeholder 2"/>
          <p:cNvSpPr txBox="1">
            <a:spLocks/>
          </p:cNvSpPr>
          <p:nvPr/>
        </p:nvSpPr>
        <p:spPr bwMode="auto">
          <a:xfrm>
            <a:off x="-17463" y="1676400"/>
            <a:ext cx="4267201"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buFont typeface="Wingdings 2" charset="0"/>
              <a:buNone/>
            </a:pPr>
            <a:endParaRPr lang="en-US" dirty="0">
              <a:solidFill>
                <a:schemeClr val="bg1"/>
              </a:solidFill>
              <a:latin typeface="Verdana" charset="0"/>
            </a:endParaRPr>
          </a:p>
          <a:p>
            <a:pPr eaLnBrk="1" hangingPunct="1">
              <a:lnSpc>
                <a:spcPct val="80000"/>
              </a:lnSpc>
              <a:spcBef>
                <a:spcPct val="20000"/>
              </a:spcBef>
            </a:pPr>
            <a:endParaRPr lang="en-US" dirty="0">
              <a:solidFill>
                <a:schemeClr val="bg1"/>
              </a:solidFill>
              <a:latin typeface="Verdana" charset="0"/>
            </a:endParaRPr>
          </a:p>
        </p:txBody>
      </p:sp>
      <p:sp>
        <p:nvSpPr>
          <p:cNvPr id="8" name="Content Placeholder 10"/>
          <p:cNvSpPr txBox="1">
            <a:spLocks/>
          </p:cNvSpPr>
          <p:nvPr/>
        </p:nvSpPr>
        <p:spPr bwMode="auto">
          <a:xfrm>
            <a:off x="228600" y="2209800"/>
            <a:ext cx="5029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marL="342900" indent="-342900" algn="l" defTabSz="457200" rtl="0" eaLnBrk="0" fontAlgn="base" hangingPunct="0">
              <a:spcBef>
                <a:spcPct val="20000"/>
              </a:spcBef>
              <a:spcAft>
                <a:spcPts val="600"/>
              </a:spcAft>
              <a:buClr>
                <a:schemeClr val="tx2"/>
              </a:buClr>
              <a:buFont typeface="Wingdings 2" charset="0"/>
              <a:buChar char=""/>
              <a:defRPr kern="1200">
                <a:solidFill>
                  <a:schemeClr val="tx1"/>
                </a:solidFill>
                <a:latin typeface="+mn-lt"/>
                <a:ea typeface="ＭＳ Ｐゴシック" charset="0"/>
                <a:cs typeface="ＭＳ Ｐゴシック" charset="-128"/>
              </a:defRPr>
            </a:lvl1pPr>
            <a:lvl2pPr marL="742950" indent="-285750" algn="l" defTabSz="457200" rtl="0" eaLnBrk="0" fontAlgn="base" hangingPunct="0">
              <a:spcBef>
                <a:spcPct val="20000"/>
              </a:spcBef>
              <a:spcAft>
                <a:spcPts val="600"/>
              </a:spcAft>
              <a:buClr>
                <a:schemeClr val="tx2"/>
              </a:buClr>
              <a:buFont typeface="Wingdings 2" charset="0"/>
              <a:buChar char=""/>
              <a:defRPr sz="16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ts val="600"/>
              </a:spcAft>
              <a:buClr>
                <a:schemeClr val="tx2"/>
              </a:buClr>
              <a:buFont typeface="Wingdings 2" charset="0"/>
              <a:buChar char=""/>
              <a:defRPr sz="1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ts val="600"/>
              </a:spcAft>
              <a:buClr>
                <a:schemeClr val="tx2"/>
              </a:buClr>
              <a:buFont typeface="Wingdings 2" charset="0"/>
              <a:buChar char=""/>
              <a:defRPr sz="12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ts val="600"/>
              </a:spcAft>
              <a:buClr>
                <a:schemeClr val="tx2"/>
              </a:buClr>
              <a:buFont typeface="Wingdings 2" charset="0"/>
              <a:buChar char=""/>
              <a:defRPr sz="12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Wingdings" charset="2"/>
              <a:buChar char="u"/>
              <a:defRPr/>
            </a:pPr>
            <a:endParaRPr lang="en-US" sz="1800" dirty="0" smtClean="0">
              <a:solidFill>
                <a:srgbClr val="FFFFFF"/>
              </a:solidFill>
              <a:latin typeface="Verdana"/>
              <a:cs typeface="Verdana"/>
            </a:endParaRPr>
          </a:p>
          <a:p>
            <a:pPr>
              <a:buClrTx/>
              <a:defRPr/>
            </a:pPr>
            <a:endParaRPr lang="en-US" sz="1800" dirty="0">
              <a:solidFill>
                <a:srgbClr val="FFFFFF"/>
              </a:solidFill>
            </a:endParaRPr>
          </a:p>
        </p:txBody>
      </p:sp>
      <p:sp>
        <p:nvSpPr>
          <p:cNvPr id="34820" name="Title 1"/>
          <p:cNvSpPr txBox="1">
            <a:spLocks/>
          </p:cNvSpPr>
          <p:nvPr/>
        </p:nvSpPr>
        <p:spPr bwMode="auto">
          <a:xfrm>
            <a:off x="0" y="533400"/>
            <a:ext cx="9144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3200" dirty="0" smtClean="0">
              <a:solidFill>
                <a:schemeClr val="bg1"/>
              </a:solidFill>
            </a:endParaRPr>
          </a:p>
          <a:p>
            <a:pPr algn="ctr"/>
            <a:endParaRPr lang="en-US" sz="3200" dirty="0">
              <a:solidFill>
                <a:schemeClr val="bg1"/>
              </a:solidFill>
            </a:endParaRPr>
          </a:p>
          <a:p>
            <a:pPr algn="ctr"/>
            <a:r>
              <a:rPr lang="en-US" sz="3200" dirty="0" smtClean="0">
                <a:solidFill>
                  <a:schemeClr val="bg1"/>
                </a:solidFill>
              </a:rPr>
              <a:t>ESL </a:t>
            </a:r>
            <a:r>
              <a:rPr lang="en-US" sz="3200" dirty="0">
                <a:solidFill>
                  <a:schemeClr val="bg1"/>
                </a:solidFill>
              </a:rPr>
              <a:t>and Basic Skills Completion</a:t>
            </a:r>
          </a:p>
          <a:p>
            <a:pPr algn="ctr"/>
            <a:r>
              <a:rPr lang="en-US" sz="3200" dirty="0">
                <a:solidFill>
                  <a:srgbClr val="FFFFFF"/>
                </a:solidFill>
              </a:rPr>
              <a:t/>
            </a:r>
            <a:br>
              <a:rPr lang="en-US" sz="3200" dirty="0">
                <a:solidFill>
                  <a:srgbClr val="FFFFFF"/>
                </a:solidFill>
              </a:rPr>
            </a:br>
            <a:endParaRPr lang="en-US" sz="3200" dirty="0">
              <a:solidFill>
                <a:schemeClr val="bg1"/>
              </a:solidFill>
              <a:latin typeface="Verdana" charset="0"/>
            </a:endParaRPr>
          </a:p>
        </p:txBody>
      </p:sp>
      <p:pic>
        <p:nvPicPr>
          <p:cNvPr id="10" name="Picture 9" descr="2014chu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057400"/>
            <a:ext cx="2667000" cy="4267200"/>
          </a:xfrm>
          <a:prstGeom prst="rect">
            <a:avLst/>
          </a:prstGeom>
          <a:effectLst>
            <a:softEdge rad="127000"/>
          </a:effectLst>
        </p:spPr>
      </p:pic>
      <p:sp>
        <p:nvSpPr>
          <p:cNvPr id="6" name="Title 5"/>
          <p:cNvSpPr>
            <a:spLocks noGrp="1"/>
          </p:cNvSpPr>
          <p:nvPr>
            <p:ph type="title"/>
          </p:nvPr>
        </p:nvSpPr>
        <p:spPr>
          <a:xfrm>
            <a:off x="685800" y="0"/>
            <a:ext cx="7772400" cy="1143000"/>
          </a:xfrm>
        </p:spPr>
        <p:txBody>
          <a:bodyPr/>
          <a:lstStyle/>
          <a:p>
            <a:endParaRPr lang="en-US" dirty="0"/>
          </a:p>
        </p:txBody>
      </p:sp>
      <p:sp>
        <p:nvSpPr>
          <p:cNvPr id="7" name="Content Placeholder 6"/>
          <p:cNvSpPr>
            <a:spLocks noGrp="1"/>
          </p:cNvSpPr>
          <p:nvPr>
            <p:ph sz="half" idx="1"/>
          </p:nvPr>
        </p:nvSpPr>
        <p:spPr>
          <a:xfrm>
            <a:off x="228600" y="1371600"/>
            <a:ext cx="6172200" cy="5181600"/>
          </a:xfrm>
        </p:spPr>
        <p:txBody>
          <a:bodyPr/>
          <a:lstStyle/>
          <a:p>
            <a:pPr marL="0" indent="0">
              <a:buNone/>
            </a:pPr>
            <a:r>
              <a:rPr lang="en-US" sz="1800" b="1" dirty="0" smtClean="0">
                <a:solidFill>
                  <a:srgbClr val="FFFFFF"/>
                </a:solidFill>
              </a:rPr>
              <a:t>ACTIVITIES</a:t>
            </a:r>
          </a:p>
          <a:p>
            <a:pPr>
              <a:buFont typeface="Wingdings" charset="2"/>
              <a:buChar char="u"/>
            </a:pPr>
            <a:r>
              <a:rPr lang="en-US" sz="1800" dirty="0" smtClean="0">
                <a:solidFill>
                  <a:srgbClr val="FFFFFF"/>
                </a:solidFill>
              </a:rPr>
              <a:t>Offer an </a:t>
            </a:r>
            <a:r>
              <a:rPr lang="en-US" sz="1800" dirty="0">
                <a:solidFill>
                  <a:srgbClr val="FFFFFF"/>
                </a:solidFill>
              </a:rPr>
              <a:t>annual achievement gap and basic skills </a:t>
            </a:r>
            <a:r>
              <a:rPr lang="en-US" sz="1800" dirty="0" smtClean="0">
                <a:solidFill>
                  <a:srgbClr val="FFFFFF"/>
                </a:solidFill>
              </a:rPr>
              <a:t>institute</a:t>
            </a:r>
            <a:r>
              <a:rPr lang="en-US" sz="1800" dirty="0">
                <a:solidFill>
                  <a:srgbClr val="FFFFFF"/>
                </a:solidFill>
              </a:rPr>
              <a:t> </a:t>
            </a:r>
            <a:r>
              <a:rPr lang="en-US" sz="1800" dirty="0" smtClean="0">
                <a:solidFill>
                  <a:srgbClr val="FFFFFF"/>
                </a:solidFill>
              </a:rPr>
              <a:t>and </a:t>
            </a:r>
            <a:r>
              <a:rPr lang="en-US" sz="1800" dirty="0">
                <a:solidFill>
                  <a:srgbClr val="FFFFFF"/>
                </a:solidFill>
              </a:rPr>
              <a:t>ongoing communities of practice, to engage staff in cross-disciplinary equity problem-solving discourse on issues such as: which students are being lost at disproportionate rates and why; what are institutional remedies for bridging the gap between </a:t>
            </a:r>
            <a:r>
              <a:rPr lang="en-US" sz="1800" dirty="0" smtClean="0">
                <a:solidFill>
                  <a:srgbClr val="FFFFFF"/>
                </a:solidFill>
              </a:rPr>
              <a:t>basic skills </a:t>
            </a:r>
            <a:r>
              <a:rPr lang="en-US" sz="1800" dirty="0">
                <a:solidFill>
                  <a:srgbClr val="FFFFFF"/>
                </a:solidFill>
              </a:rPr>
              <a:t>and transfer level </a:t>
            </a:r>
            <a:r>
              <a:rPr lang="en-US" sz="1800" dirty="0" smtClean="0">
                <a:solidFill>
                  <a:srgbClr val="FFFFFF"/>
                </a:solidFill>
              </a:rPr>
              <a:t>courses, etc. </a:t>
            </a:r>
          </a:p>
          <a:p>
            <a:pPr>
              <a:buFont typeface="Wingdings" charset="2"/>
              <a:buChar char="u"/>
            </a:pPr>
            <a:r>
              <a:rPr lang="en-US" sz="1800" dirty="0" smtClean="0">
                <a:solidFill>
                  <a:srgbClr val="FFFFFF"/>
                </a:solidFill>
              </a:rPr>
              <a:t>A </a:t>
            </a:r>
            <a:r>
              <a:rPr lang="en-US" sz="1800" dirty="0">
                <a:solidFill>
                  <a:srgbClr val="FFFFFF"/>
                </a:solidFill>
              </a:rPr>
              <a:t>series of equity coaching and “leading from the middle” seminars will be offered to address and build the skills and capacity of campus administrators, </a:t>
            </a:r>
            <a:r>
              <a:rPr lang="en-US" sz="1800" dirty="0" smtClean="0">
                <a:solidFill>
                  <a:srgbClr val="FFFFFF"/>
                </a:solidFill>
              </a:rPr>
              <a:t>department </a:t>
            </a:r>
            <a:r>
              <a:rPr lang="en-US" sz="1800" dirty="0">
                <a:solidFill>
                  <a:srgbClr val="FFFFFF"/>
                </a:solidFill>
              </a:rPr>
              <a:t>c</a:t>
            </a:r>
            <a:r>
              <a:rPr lang="en-US" sz="1800" dirty="0" smtClean="0">
                <a:solidFill>
                  <a:srgbClr val="FFFFFF"/>
                </a:solidFill>
              </a:rPr>
              <a:t>hairs</a:t>
            </a:r>
            <a:r>
              <a:rPr lang="en-US" sz="1800" dirty="0">
                <a:solidFill>
                  <a:srgbClr val="FFFFFF"/>
                </a:solidFill>
              </a:rPr>
              <a:t>, and program </a:t>
            </a:r>
            <a:r>
              <a:rPr lang="en-US" sz="1800" dirty="0" smtClean="0">
                <a:solidFill>
                  <a:srgbClr val="FFFFFF"/>
                </a:solidFill>
              </a:rPr>
              <a:t>coordinators who work with ESL and Basic Skills student populations</a:t>
            </a:r>
            <a:endParaRPr lang="en-US" sz="1800" b="1" dirty="0">
              <a:solidFill>
                <a:srgbClr val="FFFFFF"/>
              </a:solidFill>
            </a:endParaRPr>
          </a:p>
          <a:p>
            <a:pPr marL="0" indent="0">
              <a:buNone/>
            </a:pPr>
            <a:endParaRPr lang="en-US" sz="1800" b="1" dirty="0" smtClean="0">
              <a:solidFill>
                <a:srgbClr val="FFFFFF"/>
              </a:solidFill>
            </a:endParaRPr>
          </a:p>
          <a:p>
            <a:pPr marL="0" indent="0">
              <a:buNone/>
            </a:pPr>
            <a:r>
              <a:rPr lang="en-US" sz="1800" b="1" dirty="0" smtClean="0">
                <a:solidFill>
                  <a:srgbClr val="FFFFFF"/>
                </a:solidFill>
              </a:rPr>
              <a:t>EXPECTED </a:t>
            </a:r>
            <a:r>
              <a:rPr lang="en-US" sz="1800" b="1" dirty="0">
                <a:solidFill>
                  <a:srgbClr val="FFFFFF"/>
                </a:solidFill>
              </a:rPr>
              <a:t>OUTCOME </a:t>
            </a:r>
          </a:p>
          <a:p>
            <a:pPr marL="0" indent="0">
              <a:buNone/>
            </a:pPr>
            <a:r>
              <a:rPr lang="en-US" sz="1800" dirty="0">
                <a:solidFill>
                  <a:srgbClr val="FFFFFF"/>
                </a:solidFill>
              </a:rPr>
              <a:t>As a result of these programs we will develop deeper awareness and support </a:t>
            </a:r>
            <a:r>
              <a:rPr lang="en-US" sz="1800" dirty="0" smtClean="0">
                <a:solidFill>
                  <a:srgbClr val="FFFFFF"/>
                </a:solidFill>
              </a:rPr>
              <a:t>of </a:t>
            </a:r>
            <a:r>
              <a:rPr lang="en-US" sz="1800" dirty="0">
                <a:solidFill>
                  <a:srgbClr val="FFFFFF"/>
                </a:solidFill>
              </a:rPr>
              <a:t>ESL and Basic Skills as a path to degree-applicable </a:t>
            </a:r>
            <a:r>
              <a:rPr lang="en-US" sz="1800" dirty="0" smtClean="0">
                <a:solidFill>
                  <a:srgbClr val="FFFFFF"/>
                </a:solidFill>
              </a:rPr>
              <a:t>courses </a:t>
            </a:r>
            <a:endParaRPr lang="en-US" sz="18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0000FF"/>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FF"/>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1363</TotalTime>
  <Words>1279</Words>
  <Application>Microsoft Macintosh PowerPoint</Application>
  <PresentationFormat>On-screen Show (4:3)</PresentationFormat>
  <Paragraphs>199</Paragraphs>
  <Slides>14</Slides>
  <Notes>2</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Blank Presentation</vt:lpstr>
      <vt:lpstr>1_Blank Presentation</vt:lpstr>
      <vt:lpstr>PowerPoint Presentation</vt:lpstr>
      <vt:lpstr>Overview   </vt:lpstr>
      <vt:lpstr>PowerPoint Presentation</vt:lpstr>
      <vt:lpstr>PowerPoint Presentation</vt:lpstr>
      <vt:lpstr>PowerPoint Presentation</vt:lpstr>
      <vt:lpstr>Student Equity Indicators</vt:lpstr>
      <vt:lpstr>PowerPoint Presentation</vt:lpstr>
      <vt:lpstr>Course and Degree Completion </vt:lpstr>
      <vt:lpstr>PowerPoint Presentation</vt:lpstr>
      <vt:lpstr>PowerPoint Presentation</vt:lpstr>
      <vt:lpstr>Transfer</vt:lpstr>
      <vt:lpstr>Equity Funding Allocation to the District</vt:lpstr>
      <vt:lpstr>Draft DA Equity Budget 2014-2015</vt:lpstr>
      <vt:lpstr>PowerPoint Presentation</vt:lpstr>
    </vt:vector>
  </TitlesOfParts>
  <Company>Faculty Staff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Faculty Staff</dc:creator>
  <cp:lastModifiedBy>De Anza College</cp:lastModifiedBy>
  <cp:revision>111</cp:revision>
  <cp:lastPrinted>2014-10-22T17:50:27Z</cp:lastPrinted>
  <dcterms:created xsi:type="dcterms:W3CDTF">2014-10-22T17:41:31Z</dcterms:created>
  <dcterms:modified xsi:type="dcterms:W3CDTF">2014-11-19T17:17:51Z</dcterms:modified>
</cp:coreProperties>
</file>