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8.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8"/>
  </p:notesMasterIdLst>
  <p:sldIdLst>
    <p:sldId id="273" r:id="rId2"/>
    <p:sldId id="274" r:id="rId3"/>
    <p:sldId id="275" r:id="rId4"/>
    <p:sldId id="276" r:id="rId5"/>
    <p:sldId id="256" r:id="rId6"/>
    <p:sldId id="277" r:id="rId7"/>
    <p:sldId id="278" r:id="rId8"/>
    <p:sldId id="272" r:id="rId9"/>
    <p:sldId id="291" r:id="rId10"/>
    <p:sldId id="284" r:id="rId11"/>
    <p:sldId id="285" r:id="rId12"/>
    <p:sldId id="287" r:id="rId13"/>
    <p:sldId id="288" r:id="rId14"/>
    <p:sldId id="258" r:id="rId15"/>
    <p:sldId id="259" r:id="rId16"/>
    <p:sldId id="279" r:id="rId17"/>
    <p:sldId id="280" r:id="rId18"/>
    <p:sldId id="281" r:id="rId19"/>
    <p:sldId id="289" r:id="rId20"/>
    <p:sldId id="260" r:id="rId21"/>
    <p:sldId id="282" r:id="rId22"/>
    <p:sldId id="262" r:id="rId23"/>
    <p:sldId id="263" r:id="rId24"/>
    <p:sldId id="264" r:id="rId25"/>
    <p:sldId id="290" r:id="rId26"/>
    <p:sldId id="292"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6" autoAdjust="0"/>
    <p:restoredTop sz="78873" autoAdjust="0"/>
  </p:normalViewPr>
  <p:slideViewPr>
    <p:cSldViewPr>
      <p:cViewPr varScale="1">
        <p:scale>
          <a:sx n="61" d="100"/>
          <a:sy n="61" d="100"/>
        </p:scale>
        <p:origin x="-96" y="-900"/>
      </p:cViewPr>
      <p:guideLst>
        <p:guide orient="horz" pos="2160"/>
        <p:guide pos="2880"/>
      </p:guideLst>
    </p:cSldViewPr>
  </p:slideViewPr>
  <p:outlineViewPr>
    <p:cViewPr>
      <p:scale>
        <a:sx n="33" d="100"/>
        <a:sy n="33" d="100"/>
      </p:scale>
      <p:origin x="48" y="4926"/>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2007 CCSSE</a:t>
            </a:r>
          </a:p>
        </c:rich>
      </c:tx>
      <c:layout/>
    </c:title>
    <c:plotArea>
      <c:layout/>
      <c:barChart>
        <c:barDir val="col"/>
        <c:grouping val="clustered"/>
        <c:ser>
          <c:idx val="0"/>
          <c:order val="0"/>
          <c:dLbls>
            <c:showVal val="1"/>
          </c:dLbls>
          <c:cat>
            <c:strRef>
              <c:f>Sheet1!$A$4:$A$6</c:f>
              <c:strCache>
                <c:ptCount val="3"/>
                <c:pt idx="0">
                  <c:v>I have done</c:v>
                </c:pt>
                <c:pt idx="1">
                  <c:v>I plan to do</c:v>
                </c:pt>
                <c:pt idx="2">
                  <c:v>I have not done nor plan to do</c:v>
                </c:pt>
              </c:strCache>
            </c:strRef>
          </c:cat>
          <c:val>
            <c:numRef>
              <c:f>Sheet1!$B$4:$B$6</c:f>
              <c:numCache>
                <c:formatCode>0%</c:formatCode>
                <c:ptCount val="3"/>
                <c:pt idx="0">
                  <c:v>0.38000000000000023</c:v>
                </c:pt>
                <c:pt idx="1">
                  <c:v>0.13</c:v>
                </c:pt>
                <c:pt idx="2">
                  <c:v>0.49000000000000021</c:v>
                </c:pt>
              </c:numCache>
            </c:numRef>
          </c:val>
        </c:ser>
        <c:axId val="76015872"/>
        <c:axId val="76183424"/>
      </c:barChart>
      <c:catAx>
        <c:axId val="76015872"/>
        <c:scaling>
          <c:orientation val="minMax"/>
        </c:scaling>
        <c:axPos val="b"/>
        <c:tickLblPos val="nextTo"/>
        <c:crossAx val="76183424"/>
        <c:crosses val="autoZero"/>
        <c:auto val="1"/>
        <c:lblAlgn val="ctr"/>
        <c:lblOffset val="100"/>
      </c:catAx>
      <c:valAx>
        <c:axId val="76183424"/>
        <c:scaling>
          <c:orientation val="minMax"/>
          <c:max val="1"/>
        </c:scaling>
        <c:axPos val="l"/>
        <c:majorGridlines/>
        <c:numFmt formatCode="0%" sourceLinked="1"/>
        <c:tickLblPos val="nextTo"/>
        <c:crossAx val="76015872"/>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2009 CCSSE</a:t>
            </a:r>
          </a:p>
        </c:rich>
      </c:tx>
      <c:layout/>
    </c:title>
    <c:plotArea>
      <c:layout/>
      <c:barChart>
        <c:barDir val="col"/>
        <c:grouping val="clustered"/>
        <c:ser>
          <c:idx val="0"/>
          <c:order val="0"/>
          <c:dLbls>
            <c:showVal val="1"/>
          </c:dLbls>
          <c:cat>
            <c:strRef>
              <c:f>Sheet1!$A$8:$A$10</c:f>
              <c:strCache>
                <c:ptCount val="3"/>
                <c:pt idx="0">
                  <c:v>I have done</c:v>
                </c:pt>
                <c:pt idx="1">
                  <c:v>I plan to do</c:v>
                </c:pt>
                <c:pt idx="2">
                  <c:v>I have not done nor plan to do</c:v>
                </c:pt>
              </c:strCache>
            </c:strRef>
          </c:cat>
          <c:val>
            <c:numRef>
              <c:f>Sheet1!$B$8:$B$10</c:f>
              <c:numCache>
                <c:formatCode>0%</c:formatCode>
                <c:ptCount val="3"/>
                <c:pt idx="0">
                  <c:v>0.36000000000000021</c:v>
                </c:pt>
                <c:pt idx="1">
                  <c:v>0.13</c:v>
                </c:pt>
                <c:pt idx="2">
                  <c:v>0.51</c:v>
                </c:pt>
              </c:numCache>
            </c:numRef>
          </c:val>
        </c:ser>
        <c:axId val="76510720"/>
        <c:axId val="76512256"/>
      </c:barChart>
      <c:catAx>
        <c:axId val="76510720"/>
        <c:scaling>
          <c:orientation val="minMax"/>
        </c:scaling>
        <c:axPos val="b"/>
        <c:tickLblPos val="nextTo"/>
        <c:crossAx val="76512256"/>
        <c:crosses val="autoZero"/>
        <c:auto val="1"/>
        <c:lblAlgn val="ctr"/>
        <c:lblOffset val="100"/>
      </c:catAx>
      <c:valAx>
        <c:axId val="76512256"/>
        <c:scaling>
          <c:orientation val="minMax"/>
          <c:max val="1"/>
        </c:scaling>
        <c:axPos val="l"/>
        <c:majorGridlines/>
        <c:numFmt formatCode="0%" sourceLinked="1"/>
        <c:tickLblPos val="nextTo"/>
        <c:crossAx val="76510720"/>
        <c:crosses val="autoZero"/>
        <c:crossBetween val="between"/>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2009 CCSSE</a:t>
            </a:r>
          </a:p>
        </c:rich>
      </c:tx>
      <c:layout/>
    </c:title>
    <c:plotArea>
      <c:layout/>
      <c:barChart>
        <c:barDir val="col"/>
        <c:grouping val="clustered"/>
        <c:ser>
          <c:idx val="0"/>
          <c:order val="0"/>
          <c:dLbls>
            <c:showVal val="1"/>
          </c:dLbls>
          <c:cat>
            <c:strRef>
              <c:f>Sheet1!$A$23:$A$26</c:f>
              <c:strCache>
                <c:ptCount val="4"/>
                <c:pt idx="0">
                  <c:v>Very</c:v>
                </c:pt>
                <c:pt idx="1">
                  <c:v>Somewhat</c:v>
                </c:pt>
                <c:pt idx="2">
                  <c:v>Not at all</c:v>
                </c:pt>
                <c:pt idx="3">
                  <c:v>N/A</c:v>
                </c:pt>
              </c:strCache>
            </c:strRef>
          </c:cat>
          <c:val>
            <c:numRef>
              <c:f>Sheet1!$B$23:$B$26</c:f>
              <c:numCache>
                <c:formatCode>0%</c:formatCode>
                <c:ptCount val="4"/>
                <c:pt idx="0">
                  <c:v>0.15000000000000011</c:v>
                </c:pt>
                <c:pt idx="1">
                  <c:v>0.42000000000000021</c:v>
                </c:pt>
                <c:pt idx="2">
                  <c:v>0.11</c:v>
                </c:pt>
                <c:pt idx="3">
                  <c:v>0.31000000000000022</c:v>
                </c:pt>
              </c:numCache>
            </c:numRef>
          </c:val>
        </c:ser>
        <c:axId val="76532736"/>
        <c:axId val="76550912"/>
      </c:barChart>
      <c:catAx>
        <c:axId val="76532736"/>
        <c:scaling>
          <c:orientation val="minMax"/>
        </c:scaling>
        <c:axPos val="b"/>
        <c:tickLblPos val="nextTo"/>
        <c:crossAx val="76550912"/>
        <c:crosses val="autoZero"/>
        <c:auto val="1"/>
        <c:lblAlgn val="ctr"/>
        <c:lblOffset val="100"/>
      </c:catAx>
      <c:valAx>
        <c:axId val="76550912"/>
        <c:scaling>
          <c:orientation val="minMax"/>
          <c:max val="1"/>
        </c:scaling>
        <c:axPos val="l"/>
        <c:majorGridlines/>
        <c:numFmt formatCode="0%" sourceLinked="1"/>
        <c:tickLblPos val="nextTo"/>
        <c:crossAx val="76532736"/>
        <c:crosses val="autoZero"/>
        <c:crossBetween val="between"/>
      </c:valAx>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2007 CCSSE</a:t>
            </a:r>
          </a:p>
        </c:rich>
      </c:tx>
      <c:layout/>
    </c:title>
    <c:plotArea>
      <c:layout/>
      <c:barChart>
        <c:barDir val="col"/>
        <c:grouping val="clustered"/>
        <c:ser>
          <c:idx val="0"/>
          <c:order val="0"/>
          <c:dLbls>
            <c:showVal val="1"/>
          </c:dLbls>
          <c:cat>
            <c:strRef>
              <c:f>Sheet1!$A$17:$A$20</c:f>
              <c:strCache>
                <c:ptCount val="4"/>
                <c:pt idx="0">
                  <c:v>Very</c:v>
                </c:pt>
                <c:pt idx="1">
                  <c:v>Somewhat</c:v>
                </c:pt>
                <c:pt idx="2">
                  <c:v>Not at all</c:v>
                </c:pt>
                <c:pt idx="3">
                  <c:v>N/A</c:v>
                </c:pt>
              </c:strCache>
            </c:strRef>
          </c:cat>
          <c:val>
            <c:numRef>
              <c:f>Sheet1!$B$17:$B$20</c:f>
              <c:numCache>
                <c:formatCode>0%</c:formatCode>
                <c:ptCount val="4"/>
                <c:pt idx="0">
                  <c:v>0.19</c:v>
                </c:pt>
                <c:pt idx="1">
                  <c:v>0.4</c:v>
                </c:pt>
                <c:pt idx="2">
                  <c:v>0.14000000000000001</c:v>
                </c:pt>
                <c:pt idx="3">
                  <c:v>0.28000000000000008</c:v>
                </c:pt>
              </c:numCache>
            </c:numRef>
          </c:val>
        </c:ser>
        <c:axId val="76583296"/>
        <c:axId val="76584832"/>
      </c:barChart>
      <c:catAx>
        <c:axId val="76583296"/>
        <c:scaling>
          <c:orientation val="minMax"/>
        </c:scaling>
        <c:axPos val="b"/>
        <c:tickLblPos val="nextTo"/>
        <c:crossAx val="76584832"/>
        <c:crosses val="autoZero"/>
        <c:auto val="1"/>
        <c:lblAlgn val="ctr"/>
        <c:lblOffset val="100"/>
      </c:catAx>
      <c:valAx>
        <c:axId val="76584832"/>
        <c:scaling>
          <c:orientation val="minMax"/>
          <c:max val="1"/>
        </c:scaling>
        <c:axPos val="l"/>
        <c:majorGridlines/>
        <c:numFmt formatCode="0%" sourceLinked="1"/>
        <c:tickLblPos val="nextTo"/>
        <c:crossAx val="76583296"/>
        <c:crosses val="autoZero"/>
        <c:crossBetween val="between"/>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2007 CCSSE</a:t>
            </a:r>
          </a:p>
        </c:rich>
      </c:tx>
      <c:layout/>
    </c:title>
    <c:plotArea>
      <c:layout/>
      <c:barChart>
        <c:barDir val="col"/>
        <c:grouping val="clustered"/>
        <c:ser>
          <c:idx val="0"/>
          <c:order val="0"/>
          <c:dLbls>
            <c:showVal val="1"/>
          </c:dLbls>
          <c:cat>
            <c:strRef>
              <c:f>Sheet1!$A$43:$A$46</c:f>
              <c:strCache>
                <c:ptCount val="4"/>
                <c:pt idx="0">
                  <c:v>Very Much</c:v>
                </c:pt>
                <c:pt idx="1">
                  <c:v>Quite a Bit</c:v>
                </c:pt>
                <c:pt idx="2">
                  <c:v>Some</c:v>
                </c:pt>
                <c:pt idx="3">
                  <c:v>Very Little</c:v>
                </c:pt>
              </c:strCache>
            </c:strRef>
          </c:cat>
          <c:val>
            <c:numRef>
              <c:f>Sheet1!$B$43:$B$46</c:f>
              <c:numCache>
                <c:formatCode>0%</c:formatCode>
                <c:ptCount val="4"/>
                <c:pt idx="0">
                  <c:v>0.23</c:v>
                </c:pt>
                <c:pt idx="1">
                  <c:v>0.38000000000000023</c:v>
                </c:pt>
                <c:pt idx="2">
                  <c:v>0.30000000000000021</c:v>
                </c:pt>
                <c:pt idx="3">
                  <c:v>9.0000000000000024E-2</c:v>
                </c:pt>
              </c:numCache>
            </c:numRef>
          </c:val>
        </c:ser>
        <c:axId val="76597120"/>
        <c:axId val="76598656"/>
      </c:barChart>
      <c:catAx>
        <c:axId val="76597120"/>
        <c:scaling>
          <c:orientation val="minMax"/>
        </c:scaling>
        <c:axPos val="b"/>
        <c:tickLblPos val="nextTo"/>
        <c:crossAx val="76598656"/>
        <c:crosses val="autoZero"/>
        <c:auto val="1"/>
        <c:lblAlgn val="ctr"/>
        <c:lblOffset val="100"/>
      </c:catAx>
      <c:valAx>
        <c:axId val="76598656"/>
        <c:scaling>
          <c:orientation val="minMax"/>
          <c:max val="1"/>
        </c:scaling>
        <c:axPos val="l"/>
        <c:majorGridlines/>
        <c:numFmt formatCode="0%" sourceLinked="1"/>
        <c:tickLblPos val="nextTo"/>
        <c:crossAx val="76597120"/>
        <c:crosses val="autoZero"/>
        <c:crossBetween val="between"/>
      </c:valAx>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2009 CCSSE</a:t>
            </a:r>
          </a:p>
        </c:rich>
      </c:tx>
      <c:layout/>
    </c:title>
    <c:plotArea>
      <c:layout/>
      <c:barChart>
        <c:barDir val="col"/>
        <c:grouping val="clustered"/>
        <c:ser>
          <c:idx val="0"/>
          <c:order val="0"/>
          <c:dLbls>
            <c:showVal val="1"/>
          </c:dLbls>
          <c:cat>
            <c:strRef>
              <c:f>Sheet1!$A$48:$A$51</c:f>
              <c:strCache>
                <c:ptCount val="4"/>
                <c:pt idx="0">
                  <c:v>Very Much</c:v>
                </c:pt>
                <c:pt idx="1">
                  <c:v>Quite a Bit</c:v>
                </c:pt>
                <c:pt idx="2">
                  <c:v>Some</c:v>
                </c:pt>
                <c:pt idx="3">
                  <c:v>Very Little</c:v>
                </c:pt>
              </c:strCache>
            </c:strRef>
          </c:cat>
          <c:val>
            <c:numRef>
              <c:f>Sheet1!$B$48:$B$51</c:f>
              <c:numCache>
                <c:formatCode>0%</c:formatCode>
                <c:ptCount val="4"/>
                <c:pt idx="0">
                  <c:v>0.28000000000000008</c:v>
                </c:pt>
                <c:pt idx="1">
                  <c:v>0.42000000000000021</c:v>
                </c:pt>
                <c:pt idx="2">
                  <c:v>0.26</c:v>
                </c:pt>
                <c:pt idx="3">
                  <c:v>4.0000000000000022E-2</c:v>
                </c:pt>
              </c:numCache>
            </c:numRef>
          </c:val>
        </c:ser>
        <c:axId val="76762112"/>
        <c:axId val="76776192"/>
      </c:barChart>
      <c:catAx>
        <c:axId val="76762112"/>
        <c:scaling>
          <c:orientation val="minMax"/>
        </c:scaling>
        <c:axPos val="b"/>
        <c:tickLblPos val="nextTo"/>
        <c:crossAx val="76776192"/>
        <c:crosses val="autoZero"/>
        <c:auto val="1"/>
        <c:lblAlgn val="ctr"/>
        <c:lblOffset val="100"/>
      </c:catAx>
      <c:valAx>
        <c:axId val="76776192"/>
        <c:scaling>
          <c:orientation val="minMax"/>
          <c:max val="1"/>
        </c:scaling>
        <c:axPos val="l"/>
        <c:majorGridlines/>
        <c:numFmt formatCode="0%" sourceLinked="1"/>
        <c:tickLblPos val="nextTo"/>
        <c:crossAx val="76762112"/>
        <c:crosses val="autoZero"/>
        <c:crossBetween val="between"/>
      </c:valAx>
    </c:plotArea>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2007 CCSSE</a:t>
            </a:r>
          </a:p>
        </c:rich>
      </c:tx>
      <c:layout/>
    </c:title>
    <c:plotArea>
      <c:layout/>
      <c:barChart>
        <c:barDir val="col"/>
        <c:grouping val="clustered"/>
        <c:ser>
          <c:idx val="0"/>
          <c:order val="0"/>
          <c:dLbls>
            <c:showVal val="1"/>
          </c:dLbls>
          <c:cat>
            <c:strRef>
              <c:f>Sheet1!$A$69:$A$74</c:f>
              <c:strCache>
                <c:ptCount val="6"/>
                <c:pt idx="0">
                  <c:v>None</c:v>
                </c:pt>
                <c:pt idx="1">
                  <c:v>1-5</c:v>
                </c:pt>
                <c:pt idx="2">
                  <c:v>6-10</c:v>
                </c:pt>
                <c:pt idx="3">
                  <c:v>11-20</c:v>
                </c:pt>
                <c:pt idx="4">
                  <c:v>21-30</c:v>
                </c:pt>
                <c:pt idx="5">
                  <c:v>More than 30</c:v>
                </c:pt>
              </c:strCache>
            </c:strRef>
          </c:cat>
          <c:val>
            <c:numRef>
              <c:f>Sheet1!$B$69:$B$74</c:f>
              <c:numCache>
                <c:formatCode>0%</c:formatCode>
                <c:ptCount val="6"/>
                <c:pt idx="0">
                  <c:v>0.81</c:v>
                </c:pt>
                <c:pt idx="1">
                  <c:v>0.12000000000000002</c:v>
                </c:pt>
                <c:pt idx="2">
                  <c:v>3.0000000000000002E-2</c:v>
                </c:pt>
                <c:pt idx="3">
                  <c:v>2.0000000000000011E-2</c:v>
                </c:pt>
                <c:pt idx="4">
                  <c:v>0</c:v>
                </c:pt>
                <c:pt idx="5">
                  <c:v>0</c:v>
                </c:pt>
              </c:numCache>
            </c:numRef>
          </c:val>
        </c:ser>
        <c:axId val="76816768"/>
        <c:axId val="76818304"/>
      </c:barChart>
      <c:catAx>
        <c:axId val="76816768"/>
        <c:scaling>
          <c:orientation val="minMax"/>
        </c:scaling>
        <c:axPos val="b"/>
        <c:tickLblPos val="nextTo"/>
        <c:crossAx val="76818304"/>
        <c:crosses val="autoZero"/>
        <c:auto val="1"/>
        <c:lblAlgn val="ctr"/>
        <c:lblOffset val="100"/>
      </c:catAx>
      <c:valAx>
        <c:axId val="76818304"/>
        <c:scaling>
          <c:orientation val="minMax"/>
          <c:max val="1"/>
        </c:scaling>
        <c:axPos val="l"/>
        <c:majorGridlines/>
        <c:numFmt formatCode="0%" sourceLinked="1"/>
        <c:tickLblPos val="nextTo"/>
        <c:crossAx val="76816768"/>
        <c:crosses val="autoZero"/>
        <c:crossBetween val="between"/>
      </c:valAx>
    </c:plotArea>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2009 CCSSE</a:t>
            </a:r>
          </a:p>
        </c:rich>
      </c:tx>
      <c:layout/>
    </c:title>
    <c:plotArea>
      <c:layout/>
      <c:barChart>
        <c:barDir val="col"/>
        <c:grouping val="clustered"/>
        <c:ser>
          <c:idx val="0"/>
          <c:order val="0"/>
          <c:dLbls>
            <c:showVal val="1"/>
          </c:dLbls>
          <c:cat>
            <c:strRef>
              <c:f>Sheet1!$A$77:$A$82</c:f>
              <c:strCache>
                <c:ptCount val="6"/>
                <c:pt idx="0">
                  <c:v>None</c:v>
                </c:pt>
                <c:pt idx="1">
                  <c:v>1-5</c:v>
                </c:pt>
                <c:pt idx="2">
                  <c:v>6-10</c:v>
                </c:pt>
                <c:pt idx="3">
                  <c:v>11-20</c:v>
                </c:pt>
                <c:pt idx="4">
                  <c:v>21-30</c:v>
                </c:pt>
                <c:pt idx="5">
                  <c:v>More than 30</c:v>
                </c:pt>
              </c:strCache>
            </c:strRef>
          </c:cat>
          <c:val>
            <c:numRef>
              <c:f>Sheet1!$B$77:$B$82</c:f>
              <c:numCache>
                <c:formatCode>0%</c:formatCode>
                <c:ptCount val="6"/>
                <c:pt idx="0">
                  <c:v>0.86000000000000143</c:v>
                </c:pt>
                <c:pt idx="1">
                  <c:v>0.1</c:v>
                </c:pt>
                <c:pt idx="2">
                  <c:v>3.0000000000000002E-2</c:v>
                </c:pt>
                <c:pt idx="3">
                  <c:v>1.0000000000000005E-2</c:v>
                </c:pt>
                <c:pt idx="4">
                  <c:v>0</c:v>
                </c:pt>
                <c:pt idx="5">
                  <c:v>1.0000000000000005E-2</c:v>
                </c:pt>
              </c:numCache>
            </c:numRef>
          </c:val>
        </c:ser>
        <c:axId val="76838400"/>
        <c:axId val="76839936"/>
      </c:barChart>
      <c:catAx>
        <c:axId val="76838400"/>
        <c:scaling>
          <c:orientation val="minMax"/>
        </c:scaling>
        <c:axPos val="b"/>
        <c:tickLblPos val="nextTo"/>
        <c:crossAx val="76839936"/>
        <c:crosses val="autoZero"/>
        <c:auto val="1"/>
        <c:lblAlgn val="ctr"/>
        <c:lblOffset val="100"/>
      </c:catAx>
      <c:valAx>
        <c:axId val="76839936"/>
        <c:scaling>
          <c:orientation val="minMax"/>
        </c:scaling>
        <c:axPos val="l"/>
        <c:majorGridlines/>
        <c:numFmt formatCode="0%" sourceLinked="1"/>
        <c:tickLblPos val="nextTo"/>
        <c:crossAx val="76838400"/>
        <c:crosses val="autoZero"/>
        <c:crossBetween val="between"/>
      </c:valAx>
    </c:plotArea>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A3D592-BBC1-4B36-98F9-808B07C8022C}" type="datetimeFigureOut">
              <a:rPr lang="en-US" smtClean="0"/>
              <a:pPr/>
              <a:t>1/7/2011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F1B506-4311-4300-81E6-41347939D67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F1B506-4311-4300-81E6-41347939D679}"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F1B506-4311-4300-81E6-41347939D679}" type="slidenum">
              <a:rPr lang="en-US" smtClean="0"/>
              <a:pPr/>
              <a:t>19</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F1B506-4311-4300-81E6-41347939D679}" type="slidenum">
              <a:rPr lang="en-US" smtClean="0"/>
              <a:pPr/>
              <a:t>20</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F1B506-4311-4300-81E6-41347939D679}" type="slidenum">
              <a:rPr lang="en-US" smtClean="0"/>
              <a:pPr/>
              <a:t>25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D8F1B506-4311-4300-81E6-41347939D679}"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F1B506-4311-4300-81E6-41347939D679}" type="slidenum">
              <a:rPr lang="en-US" smtClean="0"/>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F1B506-4311-4300-81E6-41347939D679}" type="slidenum">
              <a:rPr lang="en-US" smtClean="0"/>
              <a:pPr/>
              <a:t>10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F1B506-4311-4300-81E6-41347939D679}" type="slidenum">
              <a:rPr lang="en-US" smtClean="0"/>
              <a:pPr/>
              <a:t>13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F1B506-4311-4300-81E6-41347939D679}" type="slidenum">
              <a:rPr lang="en-US" smtClean="0"/>
              <a:pPr/>
              <a:t>14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F1B506-4311-4300-81E6-41347939D679}" type="slidenum">
              <a:rPr lang="en-US" smtClean="0"/>
              <a:pPr/>
              <a:t>15</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F1B506-4311-4300-81E6-41347939D679}" type="slidenum">
              <a:rPr lang="en-US" smtClean="0"/>
              <a:pPr/>
              <a:t>16</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F1B506-4311-4300-81E6-41347939D679}"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D9DDA92-1430-4F07-A07A-17F70FE9832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00933-0464-4BE3-B92D-D66C4BCE1CE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0354C3-0483-421E-93FF-43FD8EEB411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6DA0E898-100A-4511-8BB7-55491213645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C5D9A3-1393-434C-982B-A115D97BE5F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EFD27-65FF-4D23-9044-4B96CB960E8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93831A-647B-4AF9-A3F1-2F2F4C5F14E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3BD65F-DBC8-49EE-91FE-0A75DE9C1FD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A1E334-3200-40C0-8B37-B194F9D31EE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1A76F0-C05B-4E5D-8D5A-74529EFBFF1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C500C8-895D-4058-B0CF-91F7801D5AF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7C61053-C4C2-4BDF-9243-0B9928EE561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120C3D7-5B21-4956-910F-6DB640A1CA8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chart" Target="../charts/char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deanza.edu/i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039112"/>
          </a:xfrm>
        </p:spPr>
        <p:txBody>
          <a:bodyPr>
            <a:normAutofit/>
          </a:bodyPr>
          <a:lstStyle/>
          <a:p>
            <a:pPr algn="ctr"/>
            <a:r>
              <a:rPr lang="en-US" sz="4000" dirty="0" smtClean="0"/>
              <a:t>De Anza College 2009 </a:t>
            </a:r>
            <a:br>
              <a:rPr lang="en-US" sz="4000" dirty="0" smtClean="0"/>
            </a:br>
            <a:r>
              <a:rPr lang="en-US" sz="4000" dirty="0" smtClean="0"/>
              <a:t>Community College Survey </a:t>
            </a:r>
            <a:br>
              <a:rPr lang="en-US" sz="4000" dirty="0" smtClean="0"/>
            </a:br>
            <a:r>
              <a:rPr lang="en-US" sz="4000" dirty="0" smtClean="0"/>
              <a:t>of Student Engagement </a:t>
            </a:r>
            <a:endParaRPr lang="en-US" sz="4000" dirty="0"/>
          </a:p>
        </p:txBody>
      </p:sp>
      <p:sp>
        <p:nvSpPr>
          <p:cNvPr id="3" name="Content Placeholder 2"/>
          <p:cNvSpPr>
            <a:spLocks noGrp="1"/>
          </p:cNvSpPr>
          <p:nvPr>
            <p:ph idx="1"/>
          </p:nvPr>
        </p:nvSpPr>
        <p:spPr>
          <a:xfrm>
            <a:off x="457200" y="3124200"/>
            <a:ext cx="8229600" cy="3200400"/>
          </a:xfrm>
        </p:spPr>
        <p:txBody>
          <a:bodyPr/>
          <a:lstStyle/>
          <a:p>
            <a:pPr algn="ctr">
              <a:buNone/>
            </a:pPr>
            <a:r>
              <a:rPr lang="en-US" dirty="0" smtClean="0"/>
              <a:t>Presented to the Academic Senate</a:t>
            </a:r>
          </a:p>
          <a:p>
            <a:pPr algn="ctr">
              <a:buNone/>
            </a:pPr>
            <a:r>
              <a:rPr lang="en-US" dirty="0" smtClean="0"/>
              <a:t>January 10, 2011</a:t>
            </a:r>
          </a:p>
          <a:p>
            <a:pPr lvl="2">
              <a:buNone/>
            </a:pPr>
            <a:endParaRPr lang="en-US" dirty="0" smtClean="0"/>
          </a:p>
          <a:p>
            <a:pPr algn="ctr">
              <a:buNone/>
            </a:pPr>
            <a:r>
              <a:rPr lang="en-US" dirty="0" smtClean="0"/>
              <a:t>Prepared by Mallory Newell</a:t>
            </a:r>
          </a:p>
          <a:p>
            <a:pPr algn="ctr">
              <a:buNone/>
            </a:pPr>
            <a:r>
              <a:rPr lang="en-US" dirty="0" smtClean="0"/>
              <a:t>Institutional Research and Planning, De Anza College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Which of the following have you done, are you doing, or do you plan to do while attending this college?</a:t>
            </a:r>
            <a:r>
              <a:rPr lang="en-US" sz="2000" dirty="0" smtClean="0"/>
              <a:t/>
            </a:r>
            <a:br>
              <a:rPr lang="en-US" sz="2000" dirty="0" smtClean="0"/>
            </a:br>
            <a:r>
              <a:rPr lang="en-US" sz="2000" dirty="0" smtClean="0"/>
              <a:t>			- </a:t>
            </a:r>
            <a:r>
              <a:rPr lang="en-US" sz="2400" dirty="0" smtClean="0"/>
              <a:t>College Orientation</a:t>
            </a:r>
            <a:endParaRPr lang="en-US" sz="2400" dirty="0"/>
          </a:p>
        </p:txBody>
      </p:sp>
      <p:graphicFrame>
        <p:nvGraphicFramePr>
          <p:cNvPr id="5" name="Content Placeholder 4"/>
          <p:cNvGraphicFramePr>
            <a:graphicFrameLocks noGrp="1"/>
          </p:cNvGraphicFramePr>
          <p:nvPr>
            <p:ph sz="half" idx="1"/>
          </p:nvPr>
        </p:nvGraphicFramePr>
        <p:xfrm>
          <a:off x="457200" y="1920875"/>
          <a:ext cx="4038600" cy="44338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ontent Placeholder 5"/>
          <p:cNvGraphicFramePr>
            <a:graphicFrameLocks noGrp="1"/>
          </p:cNvGraphicFramePr>
          <p:nvPr>
            <p:ph sz="half" idx="2"/>
          </p:nvPr>
        </p:nvGraphicFramePr>
        <p:xfrm>
          <a:off x="4648200" y="1920875"/>
          <a:ext cx="4038600" cy="443388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sz="5400" dirty="0" smtClean="0"/>
              <a:t/>
            </a:r>
            <a:br>
              <a:rPr lang="en-US" sz="5400" dirty="0" smtClean="0"/>
            </a:br>
            <a:r>
              <a:rPr lang="en-US" sz="2700" dirty="0" smtClean="0"/>
              <a:t>How satisfied are you with the academic advising and planning services?</a:t>
            </a:r>
            <a:endParaRPr lang="en-US" sz="2700" dirty="0"/>
          </a:p>
        </p:txBody>
      </p:sp>
      <p:graphicFrame>
        <p:nvGraphicFramePr>
          <p:cNvPr id="5" name="Content Placeholder 4"/>
          <p:cNvGraphicFramePr>
            <a:graphicFrameLocks noGrp="1"/>
          </p:cNvGraphicFramePr>
          <p:nvPr>
            <p:ph sz="half" idx="2"/>
          </p:nvPr>
        </p:nvGraphicFramePr>
        <p:xfrm>
          <a:off x="4648200" y="1920875"/>
          <a:ext cx="4038600" cy="44338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5"/>
          <p:cNvGraphicFramePr>
            <a:graphicFrameLocks noGrp="1"/>
          </p:cNvGraphicFramePr>
          <p:nvPr>
            <p:ph sz="half" idx="1"/>
          </p:nvPr>
        </p:nvGraphicFramePr>
        <p:xfrm>
          <a:off x="457200" y="1920875"/>
          <a:ext cx="4038600" cy="443388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dirty="0" smtClean="0"/>
              <a:t/>
            </a:r>
            <a:br>
              <a:rPr lang="en-US" sz="5400" dirty="0" smtClean="0"/>
            </a:br>
            <a:r>
              <a:rPr lang="en-US" sz="2700" dirty="0" smtClean="0"/>
              <a:t>How much does this college emphasize providing the support you need to help you succeed at this college?</a:t>
            </a:r>
            <a:endParaRPr lang="en-US" sz="2700" dirty="0"/>
          </a:p>
        </p:txBody>
      </p:sp>
      <p:graphicFrame>
        <p:nvGraphicFramePr>
          <p:cNvPr id="5" name="Content Placeholder 4"/>
          <p:cNvGraphicFramePr>
            <a:graphicFrameLocks noGrp="1"/>
          </p:cNvGraphicFramePr>
          <p:nvPr>
            <p:ph sz="half" idx="1"/>
          </p:nvPr>
        </p:nvGraphicFramePr>
        <p:xfrm>
          <a:off x="457200" y="1920875"/>
          <a:ext cx="4038600" cy="44338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5"/>
          <p:cNvGraphicFramePr>
            <a:graphicFrameLocks noGrp="1"/>
          </p:cNvGraphicFramePr>
          <p:nvPr>
            <p:ph sz="half" idx="2"/>
          </p:nvPr>
        </p:nvGraphicFramePr>
        <p:xfrm>
          <a:off x="4648200" y="1920875"/>
          <a:ext cx="4038600" cy="443388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About how many hours do you spend per week participating in college-sponsored activities (organizations, campus publications, student government, intercollegiate or intramural sports, etc.)</a:t>
            </a:r>
            <a:endParaRPr lang="en-US" sz="2400" dirty="0"/>
          </a:p>
        </p:txBody>
      </p:sp>
      <p:graphicFrame>
        <p:nvGraphicFramePr>
          <p:cNvPr id="5" name="Content Placeholder 4"/>
          <p:cNvGraphicFramePr>
            <a:graphicFrameLocks noGrp="1"/>
          </p:cNvGraphicFramePr>
          <p:nvPr>
            <p:ph sz="half" idx="1"/>
          </p:nvPr>
        </p:nvGraphicFramePr>
        <p:xfrm>
          <a:off x="457200" y="1920875"/>
          <a:ext cx="4038600" cy="44338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ontent Placeholder 5"/>
          <p:cNvGraphicFramePr>
            <a:graphicFrameLocks noGrp="1"/>
          </p:cNvGraphicFramePr>
          <p:nvPr>
            <p:ph sz="half" idx="2"/>
          </p:nvPr>
        </p:nvGraphicFramePr>
        <p:xfrm>
          <a:off x="4648200" y="1920875"/>
          <a:ext cx="4038600" cy="443388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l"/>
            <a:r>
              <a:rPr lang="en-US" u="sng"/>
              <a:t>Benchmark Report			</a:t>
            </a:r>
          </a:p>
        </p:txBody>
      </p:sp>
      <p:sp>
        <p:nvSpPr>
          <p:cNvPr id="6147" name="Rectangle 3"/>
          <p:cNvSpPr>
            <a:spLocks noGrp="1" noChangeArrowheads="1"/>
          </p:cNvSpPr>
          <p:nvPr>
            <p:ph idx="1"/>
          </p:nvPr>
        </p:nvSpPr>
        <p:spPr/>
        <p:txBody>
          <a:bodyPr>
            <a:normAutofit fontScale="92500"/>
          </a:bodyPr>
          <a:lstStyle/>
          <a:p>
            <a:r>
              <a:rPr lang="en-US" dirty="0"/>
              <a:t>This report highlights </a:t>
            </a:r>
            <a:r>
              <a:rPr lang="en-US" dirty="0" smtClean="0"/>
              <a:t>De </a:t>
            </a:r>
            <a:r>
              <a:rPr lang="en-US" dirty="0"/>
              <a:t>Anza </a:t>
            </a:r>
            <a:r>
              <a:rPr lang="en-US" dirty="0" smtClean="0"/>
              <a:t>College’s results compared to the CCSSE </a:t>
            </a:r>
            <a:r>
              <a:rPr lang="en-US" dirty="0"/>
              <a:t>Cohort (663 colleges </a:t>
            </a:r>
            <a:r>
              <a:rPr lang="en-US" dirty="0" smtClean="0"/>
              <a:t>and 400,886 student respondents) and the extra large colleges cohort (58 colleges and 15,000 students) in the “benchmark” areas.</a:t>
            </a:r>
          </a:p>
          <a:p>
            <a:r>
              <a:rPr lang="en-US" dirty="0" smtClean="0"/>
              <a:t>“Benchmarks” are groups of conceptually related items that address key areas of student engagement, learning and persistence that educational research has shown to be important in high-quality educational practice. </a:t>
            </a:r>
          </a:p>
          <a:p>
            <a:r>
              <a:rPr lang="en-US" dirty="0" smtClean="0"/>
              <a:t>The benchmarks can be used to compare college performance across benchmarks to similarly sized institutions and the total CCSSE population.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3" name="Picture 5"/>
          <p:cNvPicPr>
            <a:picLocks noChangeAspect="1" noChangeArrowheads="1"/>
          </p:cNvPicPr>
          <p:nvPr/>
        </p:nvPicPr>
        <p:blipFill>
          <a:blip r:embed="rId3" cstate="print"/>
          <a:srcRect/>
          <a:stretch>
            <a:fillRect/>
          </a:stretch>
        </p:blipFill>
        <p:spPr bwMode="auto">
          <a:xfrm>
            <a:off x="914400" y="762000"/>
            <a:ext cx="7543800" cy="5903913"/>
          </a:xfrm>
          <a:prstGeom prst="rect">
            <a:avLst/>
          </a:prstGeom>
          <a:noFill/>
        </p:spPr>
      </p:pic>
      <p:sp>
        <p:nvSpPr>
          <p:cNvPr id="7174" name="Text Box 6"/>
          <p:cNvSpPr txBox="1">
            <a:spLocks noChangeArrowheads="1"/>
          </p:cNvSpPr>
          <p:nvPr/>
        </p:nvSpPr>
        <p:spPr bwMode="auto">
          <a:xfrm>
            <a:off x="3124200" y="1905001"/>
            <a:ext cx="1143000" cy="400110"/>
          </a:xfrm>
          <a:prstGeom prst="rect">
            <a:avLst/>
          </a:prstGeom>
          <a:noFill/>
          <a:ln w="9525">
            <a:noFill/>
            <a:miter lim="800000"/>
            <a:headEnd/>
            <a:tailEnd/>
          </a:ln>
          <a:effectLst/>
        </p:spPr>
        <p:txBody>
          <a:bodyPr wrap="square">
            <a:spAutoFit/>
          </a:bodyPr>
          <a:lstStyle/>
          <a:p>
            <a:pPr algn="ctr"/>
            <a:r>
              <a:rPr lang="en-US" sz="1000" b="1" dirty="0"/>
              <a:t>De </a:t>
            </a:r>
            <a:r>
              <a:rPr lang="en-US" sz="1000" b="1" dirty="0" smtClean="0"/>
              <a:t>Anza</a:t>
            </a:r>
          </a:p>
          <a:p>
            <a:pPr algn="ctr"/>
            <a:r>
              <a:rPr lang="en-US" sz="1000" b="1" dirty="0" smtClean="0"/>
              <a:t>College</a:t>
            </a:r>
            <a:endParaRPr lang="en-US" sz="10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Mean Scores</a:t>
            </a:r>
            <a:endParaRPr lang="en-US" dirty="0"/>
          </a:p>
        </p:txBody>
      </p:sp>
      <p:sp>
        <p:nvSpPr>
          <p:cNvPr id="5" name="Content Placeholder 4"/>
          <p:cNvSpPr>
            <a:spLocks noGrp="1"/>
          </p:cNvSpPr>
          <p:nvPr>
            <p:ph idx="1"/>
          </p:nvPr>
        </p:nvSpPr>
        <p:spPr/>
        <p:txBody>
          <a:bodyPr>
            <a:normAutofit fontScale="92500"/>
          </a:bodyPr>
          <a:lstStyle/>
          <a:p>
            <a:r>
              <a:rPr lang="en-US" dirty="0" smtClean="0"/>
              <a:t>The mean scores report provides item-by-item means for all valid responses at De Anza (N= 797) compared to a comparison group of other SSPIRE Consortium colleges (N= 7,128) and the 2009 CCSSE Cohort (students who participated in CCSSE from 2007-2009, N = 40,089). </a:t>
            </a:r>
          </a:p>
          <a:p>
            <a:r>
              <a:rPr lang="en-US" dirty="0" smtClean="0"/>
              <a:t>The SSPIRE Consortium was launched in 2006 and is supported by the James Irvine Foundation. It includes nine California community colleges that work to raise academic achievement, persistence rates and degree completion among low-income, underprepared and traditionally underserved students. </a:t>
            </a:r>
          </a:p>
          <a:p>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 Scores – Summary		</a:t>
            </a:r>
            <a:endParaRPr lang="en-US" dirty="0"/>
          </a:p>
        </p:txBody>
      </p:sp>
      <p:sp>
        <p:nvSpPr>
          <p:cNvPr id="3" name="Content Placeholder 2"/>
          <p:cNvSpPr>
            <a:spLocks noGrp="1"/>
          </p:cNvSpPr>
          <p:nvPr>
            <p:ph idx="1"/>
          </p:nvPr>
        </p:nvSpPr>
        <p:spPr/>
        <p:txBody>
          <a:bodyPr>
            <a:normAutofit/>
          </a:bodyPr>
          <a:lstStyle/>
          <a:p>
            <a:r>
              <a:rPr lang="en-US" dirty="0" smtClean="0"/>
              <a:t>De Anza College is above the mean of other SSPIRE Consortium colleges in:</a:t>
            </a:r>
          </a:p>
          <a:p>
            <a:pPr lvl="1"/>
            <a:r>
              <a:rPr lang="en-US" dirty="0" smtClean="0"/>
              <a:t>Made a class presentation*</a:t>
            </a:r>
          </a:p>
          <a:p>
            <a:pPr lvl="1"/>
            <a:r>
              <a:rPr lang="en-US" dirty="0" smtClean="0"/>
              <a:t>Number of written papers or reports of any length*</a:t>
            </a:r>
          </a:p>
          <a:p>
            <a:pPr lvl="1"/>
            <a:r>
              <a:rPr lang="en-US" dirty="0" smtClean="0"/>
              <a:t>Preparing for class (studying, reading, writing, rehearsing, doing homework or other activities related to your program)*</a:t>
            </a:r>
          </a:p>
          <a:p>
            <a:pPr lvl="1"/>
            <a:r>
              <a:rPr lang="en-US" dirty="0" smtClean="0"/>
              <a:t>Total number of credit hours earned at this college (15-29 units) not counting the courses you are currently taking this term*</a:t>
            </a:r>
          </a:p>
          <a:p>
            <a:pPr lvl="1">
              <a:buNone/>
            </a:pPr>
            <a:r>
              <a:rPr lang="en-US" sz="1200" dirty="0" smtClean="0"/>
              <a:t>*statistically significant differences between the means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 Scores - Summary</a:t>
            </a:r>
            <a:endParaRPr lang="en-US" dirty="0"/>
          </a:p>
        </p:txBody>
      </p:sp>
      <p:sp>
        <p:nvSpPr>
          <p:cNvPr id="3" name="Content Placeholder 2"/>
          <p:cNvSpPr>
            <a:spLocks noGrp="1"/>
          </p:cNvSpPr>
          <p:nvPr>
            <p:ph idx="1"/>
          </p:nvPr>
        </p:nvSpPr>
        <p:spPr/>
        <p:txBody>
          <a:bodyPr>
            <a:normAutofit lnSpcReduction="10000"/>
          </a:bodyPr>
          <a:lstStyle/>
          <a:p>
            <a:r>
              <a:rPr lang="en-US" dirty="0" smtClean="0"/>
              <a:t>De Anza College is below the mean of other SSPIRE Consortium colleges in:</a:t>
            </a:r>
          </a:p>
          <a:p>
            <a:pPr lvl="1"/>
            <a:r>
              <a:rPr lang="en-US" dirty="0" smtClean="0"/>
              <a:t>Providing the financial support you need to afford your education*</a:t>
            </a:r>
          </a:p>
          <a:p>
            <a:pPr lvl="1"/>
            <a:r>
              <a:rPr lang="en-US" dirty="0" smtClean="0"/>
              <a:t>Working for pay (6-10 hours per week)*</a:t>
            </a:r>
          </a:p>
          <a:p>
            <a:pPr lvl="1"/>
            <a:r>
              <a:rPr lang="en-US" dirty="0" smtClean="0"/>
              <a:t>Satisfaction with academic advising*</a:t>
            </a:r>
          </a:p>
          <a:p>
            <a:pPr lvl="1"/>
            <a:r>
              <a:rPr lang="en-US" dirty="0" smtClean="0"/>
              <a:t>Satisfaction with career counseling*</a:t>
            </a:r>
          </a:p>
          <a:p>
            <a:pPr lvl="1"/>
            <a:r>
              <a:rPr lang="en-US" dirty="0" smtClean="0"/>
              <a:t>Frequency of use of career counseling*</a:t>
            </a:r>
          </a:p>
          <a:p>
            <a:pPr lvl="1"/>
            <a:r>
              <a:rPr lang="en-US" dirty="0" smtClean="0"/>
              <a:t>Frequency of use of financial aid advising*</a:t>
            </a:r>
          </a:p>
          <a:p>
            <a:pPr lvl="1"/>
            <a:r>
              <a:rPr lang="en-US" dirty="0" smtClean="0"/>
              <a:t>Importance of financial aid advising*</a:t>
            </a:r>
          </a:p>
          <a:p>
            <a:pPr lvl="1">
              <a:buNone/>
            </a:pPr>
            <a:r>
              <a:rPr lang="en-US" dirty="0" smtClean="0"/>
              <a:t>*</a:t>
            </a:r>
            <a:r>
              <a:rPr lang="en-US" sz="1200" dirty="0" smtClean="0"/>
              <a:t>statistically significant differences between the means</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Means	</a:t>
            </a:r>
            <a:endParaRPr lang="en-US" dirty="0"/>
          </a:p>
        </p:txBody>
      </p:sp>
      <p:sp>
        <p:nvSpPr>
          <p:cNvPr id="3" name="Content Placeholder 2"/>
          <p:cNvSpPr>
            <a:spLocks noGrp="1"/>
          </p:cNvSpPr>
          <p:nvPr>
            <p:ph idx="1"/>
          </p:nvPr>
        </p:nvSpPr>
        <p:spPr/>
        <p:txBody>
          <a:bodyPr>
            <a:normAutofit/>
          </a:bodyPr>
          <a:lstStyle/>
          <a:p>
            <a:r>
              <a:rPr lang="en-US" dirty="0" smtClean="0"/>
              <a:t>The following tables compare the 2007 mean scores (N= 1,097) to the 2009 mean scores (N= 797) of selected questions.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CCSSE Overview	</a:t>
            </a:r>
            <a:endParaRPr lang="en-US" dirty="0"/>
          </a:p>
        </p:txBody>
      </p:sp>
      <p:sp>
        <p:nvSpPr>
          <p:cNvPr id="3" name="Content Placeholder 2"/>
          <p:cNvSpPr>
            <a:spLocks noGrp="1"/>
          </p:cNvSpPr>
          <p:nvPr>
            <p:ph idx="1"/>
          </p:nvPr>
        </p:nvSpPr>
        <p:spPr/>
        <p:txBody>
          <a:bodyPr>
            <a:normAutofit/>
          </a:bodyPr>
          <a:lstStyle/>
          <a:p>
            <a:r>
              <a:rPr lang="en-US" dirty="0" smtClean="0"/>
              <a:t>The Community College Survey of Student Engagement (CCSSE) was developed to:</a:t>
            </a:r>
          </a:p>
          <a:p>
            <a:pPr lvl="1"/>
            <a:r>
              <a:rPr lang="en-US" dirty="0" smtClean="0"/>
              <a:t>provide information about effective educational practices in community colleges, </a:t>
            </a:r>
          </a:p>
          <a:p>
            <a:pPr lvl="1"/>
            <a:r>
              <a:rPr lang="en-US" dirty="0" smtClean="0"/>
              <a:t>and to assist those colleges in using the information to promote improvements in student learning and persistence.</a:t>
            </a:r>
          </a:p>
          <a:p>
            <a:r>
              <a:rPr lang="en-US" dirty="0" smtClean="0"/>
              <a:t>The survey focuses on </a:t>
            </a:r>
            <a:r>
              <a:rPr lang="en-US" b="1" dirty="0" smtClean="0"/>
              <a:t>student engagement – </a:t>
            </a:r>
            <a:r>
              <a:rPr lang="en-US" dirty="0" smtClean="0"/>
              <a:t>the amount of time and energy that students invest in meaningful educational practices.</a:t>
            </a:r>
          </a:p>
          <a:p>
            <a:endParaRPr lang="en-US"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a:xfrm>
            <a:off x="533400" y="609600"/>
            <a:ext cx="8229600" cy="1219200"/>
          </a:xfrm>
        </p:spPr>
        <p:txBody>
          <a:bodyPr>
            <a:normAutofit fontScale="90000"/>
          </a:bodyPr>
          <a:lstStyle/>
          <a:p>
            <a:pPr algn="l"/>
            <a:r>
              <a:rPr lang="en-US" sz="3200" dirty="0"/>
              <a:t>Active and Collaborative Learning</a:t>
            </a:r>
            <a:br>
              <a:rPr lang="en-US" sz="3200" dirty="0"/>
            </a:br>
            <a:r>
              <a:rPr lang="en-US" sz="1600" dirty="0"/>
              <a:t>In your experiences at </a:t>
            </a:r>
            <a:r>
              <a:rPr lang="en-US" sz="1600" dirty="0" smtClean="0"/>
              <a:t>De Anza during </a:t>
            </a:r>
            <a:r>
              <a:rPr lang="en-US" sz="1600" dirty="0"/>
              <a:t>the current school year, </a:t>
            </a:r>
            <a:r>
              <a:rPr lang="en-US" sz="1600" dirty="0" smtClean="0"/>
              <a:t>about how </a:t>
            </a:r>
            <a:r>
              <a:rPr lang="en-US" sz="1600" dirty="0"/>
              <a:t>often have you done each of the following</a:t>
            </a:r>
            <a:r>
              <a:rPr lang="en-US" sz="1600" dirty="0" smtClean="0"/>
              <a:t>?</a:t>
            </a:r>
            <a:r>
              <a:rPr lang="en-US" sz="1200" dirty="0" smtClean="0"/>
              <a:t/>
            </a:r>
            <a:br>
              <a:rPr lang="en-US" sz="1200" dirty="0" smtClean="0"/>
            </a:br>
            <a:r>
              <a:rPr lang="en-US" sz="2000" dirty="0"/>
              <a:t>	</a:t>
            </a:r>
            <a:endParaRPr lang="en-US" sz="2000" u="sng" dirty="0">
              <a:solidFill>
                <a:schemeClr val="bg1"/>
              </a:solidFill>
            </a:endParaRPr>
          </a:p>
        </p:txBody>
      </p:sp>
      <p:graphicFrame>
        <p:nvGraphicFramePr>
          <p:cNvPr id="9" name="Table 8"/>
          <p:cNvGraphicFramePr>
            <a:graphicFrameLocks noGrp="1"/>
          </p:cNvGraphicFramePr>
          <p:nvPr/>
        </p:nvGraphicFramePr>
        <p:xfrm>
          <a:off x="457200" y="1828800"/>
          <a:ext cx="8305801" cy="3886200"/>
        </p:xfrm>
        <a:graphic>
          <a:graphicData uri="http://schemas.openxmlformats.org/drawingml/2006/table">
            <a:tbl>
              <a:tblPr/>
              <a:tblGrid>
                <a:gridCol w="6827214"/>
                <a:gridCol w="480005"/>
                <a:gridCol w="497148"/>
                <a:gridCol w="501434"/>
              </a:tblGrid>
              <a:tr h="431800">
                <a:tc>
                  <a:txBody>
                    <a:bodyPr/>
                    <a:lstStyle/>
                    <a:p>
                      <a:pPr algn="l" fontAlgn="b"/>
                      <a:r>
                        <a:rPr lang="en-US" sz="1400" b="1" i="0" u="none" strike="noStrike" dirty="0">
                          <a:latin typeface="Calibri"/>
                        </a:rPr>
                        <a:t>Active and Collaborative Learning</a:t>
                      </a:r>
                    </a:p>
                  </a:txBody>
                  <a:tcPr marL="9446" marR="9446" marT="9446" marB="0" anchor="b">
                    <a:lnL>
                      <a:noFill/>
                    </a:lnL>
                    <a:lnR>
                      <a:noFill/>
                    </a:lnR>
                    <a:lnT>
                      <a:noFill/>
                    </a:lnT>
                    <a:lnB>
                      <a:noFill/>
                    </a:lnB>
                  </a:tcPr>
                </a:tc>
                <a:tc>
                  <a:txBody>
                    <a:bodyPr/>
                    <a:lstStyle/>
                    <a:p>
                      <a:pPr algn="ctr" fontAlgn="b"/>
                      <a:r>
                        <a:rPr lang="en-US" sz="1400" b="1" i="0" u="none" strike="noStrike" dirty="0">
                          <a:solidFill>
                            <a:srgbClr val="000000"/>
                          </a:solidFill>
                          <a:latin typeface="Calibri"/>
                        </a:rPr>
                        <a:t>2007</a:t>
                      </a:r>
                    </a:p>
                  </a:txBody>
                  <a:tcPr marL="9446" marR="9446" marT="9446" marB="0" anchor="b">
                    <a:lnL>
                      <a:noFill/>
                    </a:lnL>
                    <a:lnR>
                      <a:noFill/>
                    </a:lnR>
                    <a:lnT>
                      <a:noFill/>
                    </a:lnT>
                    <a:lnB>
                      <a:noFill/>
                    </a:lnB>
                  </a:tcPr>
                </a:tc>
                <a:tc>
                  <a:txBody>
                    <a:bodyPr/>
                    <a:lstStyle/>
                    <a:p>
                      <a:pPr algn="ctr" fontAlgn="b"/>
                      <a:r>
                        <a:rPr lang="en-US" sz="1400" b="1" i="0" u="none" strike="noStrike">
                          <a:latin typeface="Calibri"/>
                        </a:rPr>
                        <a:t>2009</a:t>
                      </a:r>
                    </a:p>
                  </a:txBody>
                  <a:tcPr marL="9446" marR="9446" marT="9446" marB="0" anchor="b">
                    <a:lnL>
                      <a:noFill/>
                    </a:lnL>
                    <a:lnR>
                      <a:noFill/>
                    </a:lnR>
                    <a:lnT>
                      <a:noFill/>
                    </a:lnT>
                    <a:lnB>
                      <a:noFill/>
                    </a:lnB>
                  </a:tcPr>
                </a:tc>
                <a:tc>
                  <a:txBody>
                    <a:bodyPr/>
                    <a:lstStyle/>
                    <a:p>
                      <a:pPr algn="ctr" fontAlgn="b"/>
                      <a:r>
                        <a:rPr lang="en-US" sz="1400" b="1" i="0" u="none" strike="noStrike" dirty="0" smtClean="0">
                          <a:latin typeface="Calibri"/>
                        </a:rPr>
                        <a:t>Diff.</a:t>
                      </a:r>
                      <a:endParaRPr lang="en-US" sz="1400" b="1" i="0" u="none" strike="noStrike" dirty="0">
                        <a:latin typeface="Calibri"/>
                      </a:endParaRPr>
                    </a:p>
                  </a:txBody>
                  <a:tcPr marL="9446" marR="9446" marT="9446" marB="0" anchor="b">
                    <a:lnL>
                      <a:noFill/>
                    </a:lnL>
                    <a:lnR>
                      <a:noFill/>
                    </a:lnR>
                    <a:lnT>
                      <a:noFill/>
                    </a:lnT>
                    <a:lnB>
                      <a:noFill/>
                    </a:lnB>
                  </a:tcPr>
                </a:tc>
              </a:tr>
              <a:tr h="431800">
                <a:tc>
                  <a:txBody>
                    <a:bodyPr/>
                    <a:lstStyle/>
                    <a:p>
                      <a:pPr algn="l" fontAlgn="b"/>
                      <a:r>
                        <a:rPr lang="en-US" sz="1200" b="0" i="0" u="none" strike="noStrike" dirty="0">
                          <a:solidFill>
                            <a:srgbClr val="000000"/>
                          </a:solidFill>
                          <a:latin typeface="Calibri"/>
                        </a:rPr>
                        <a:t>Asked questions in class or contributed to class discussions</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a:latin typeface="Calibri"/>
                        </a:rPr>
                        <a:t>2.62</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latin typeface="Calibri"/>
                        </a:rPr>
                        <a:t>2.74</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0.12</a:t>
                      </a:r>
                      <a:endParaRPr lang="en-US" sz="1200" b="0" i="0" u="none" strike="noStrike" dirty="0">
                        <a:latin typeface="Calibri"/>
                      </a:endParaRPr>
                    </a:p>
                  </a:txBody>
                  <a:tcPr marL="9446" marR="9446" marT="9446" marB="0" anchor="b">
                    <a:lnL>
                      <a:noFill/>
                    </a:lnL>
                    <a:lnR>
                      <a:noFill/>
                    </a:lnR>
                    <a:lnT>
                      <a:noFill/>
                    </a:lnT>
                    <a:lnB>
                      <a:noFill/>
                    </a:lnB>
                    <a:solidFill>
                      <a:srgbClr val="BFBFBF"/>
                    </a:solidFill>
                  </a:tcPr>
                </a:tc>
              </a:tr>
              <a:tr h="431800">
                <a:tc>
                  <a:txBody>
                    <a:bodyPr/>
                    <a:lstStyle/>
                    <a:p>
                      <a:pPr algn="l" fontAlgn="b"/>
                      <a:r>
                        <a:rPr lang="en-US" sz="1200" b="0" i="0" u="none" strike="noStrike" dirty="0">
                          <a:solidFill>
                            <a:srgbClr val="000000"/>
                          </a:solidFill>
                          <a:latin typeface="Calibri"/>
                        </a:rPr>
                        <a:t>Made a class presentation</a:t>
                      </a:r>
                    </a:p>
                  </a:txBody>
                  <a:tcPr marL="9446" marR="9446" marT="9446" marB="0" anchor="b">
                    <a:lnL>
                      <a:noFill/>
                    </a:lnL>
                    <a:lnR>
                      <a:noFill/>
                    </a:lnR>
                    <a:lnT>
                      <a:noFill/>
                    </a:lnT>
                    <a:lnB>
                      <a:noFill/>
                    </a:lnB>
                  </a:tcPr>
                </a:tc>
                <a:tc>
                  <a:txBody>
                    <a:bodyPr/>
                    <a:lstStyle/>
                    <a:p>
                      <a:pPr algn="ctr" fontAlgn="b"/>
                      <a:r>
                        <a:rPr lang="en-US" sz="1200" b="0" i="0" u="none" strike="noStrike">
                          <a:latin typeface="Calibri"/>
                        </a:rPr>
                        <a:t>2.17</a:t>
                      </a:r>
                    </a:p>
                  </a:txBody>
                  <a:tcPr marL="9446" marR="9446" marT="9446" marB="0" anchor="b">
                    <a:lnL>
                      <a:noFill/>
                    </a:lnL>
                    <a:lnR>
                      <a:noFill/>
                    </a:lnR>
                    <a:lnT>
                      <a:noFill/>
                    </a:lnT>
                    <a:lnB>
                      <a:noFill/>
                    </a:lnB>
                  </a:tcPr>
                </a:tc>
                <a:tc>
                  <a:txBody>
                    <a:bodyPr/>
                    <a:lstStyle/>
                    <a:p>
                      <a:pPr algn="ctr" fontAlgn="b"/>
                      <a:r>
                        <a:rPr lang="en-US" sz="1200" b="0" i="0" u="none" strike="noStrike">
                          <a:latin typeface="Calibri"/>
                        </a:rPr>
                        <a:t>2.19</a:t>
                      </a:r>
                    </a:p>
                  </a:txBody>
                  <a:tcPr marL="9446" marR="9446" marT="9446" marB="0" anchor="b">
                    <a:lnL>
                      <a:noFill/>
                    </a:lnL>
                    <a:lnR>
                      <a:noFill/>
                    </a:lnR>
                    <a:lnT>
                      <a:noFill/>
                    </a:lnT>
                    <a:lnB>
                      <a:noFill/>
                    </a:lnB>
                  </a:tcPr>
                </a:tc>
                <a:tc>
                  <a:txBody>
                    <a:bodyPr/>
                    <a:lstStyle/>
                    <a:p>
                      <a:pPr algn="ctr" fontAlgn="b"/>
                      <a:r>
                        <a:rPr lang="en-US" sz="1200" b="0" i="0" u="none" strike="noStrike" dirty="0" smtClean="0">
                          <a:latin typeface="Calibri"/>
                        </a:rPr>
                        <a:t>0.02</a:t>
                      </a:r>
                      <a:endParaRPr lang="en-US" sz="1200" b="0" i="0" u="none" strike="noStrike" dirty="0">
                        <a:latin typeface="Calibri"/>
                      </a:endParaRPr>
                    </a:p>
                  </a:txBody>
                  <a:tcPr marL="9446" marR="9446" marT="9446" marB="0" anchor="b">
                    <a:lnL>
                      <a:noFill/>
                    </a:lnL>
                    <a:lnR>
                      <a:noFill/>
                    </a:lnR>
                    <a:lnT>
                      <a:noFill/>
                    </a:lnT>
                    <a:lnB>
                      <a:noFill/>
                    </a:lnB>
                  </a:tcPr>
                </a:tc>
              </a:tr>
              <a:tr h="431800">
                <a:tc>
                  <a:txBody>
                    <a:bodyPr/>
                    <a:lstStyle/>
                    <a:p>
                      <a:pPr algn="l" fontAlgn="b"/>
                      <a:r>
                        <a:rPr lang="en-US" sz="1200" b="0" i="0" u="none" strike="noStrike" dirty="0">
                          <a:solidFill>
                            <a:srgbClr val="000000"/>
                          </a:solidFill>
                          <a:latin typeface="Calibri"/>
                        </a:rPr>
                        <a:t>Worked with other students on projects during class</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latin typeface="Calibri"/>
                        </a:rPr>
                        <a:t>2.55</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solidFill>
                            <a:srgbClr val="000000"/>
                          </a:solidFill>
                          <a:latin typeface="Calibri"/>
                        </a:rPr>
                        <a:t>2.60</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0.05</a:t>
                      </a:r>
                      <a:endParaRPr lang="en-US" sz="1200" b="0" i="0" u="none" strike="noStrike" dirty="0">
                        <a:latin typeface="Calibri"/>
                      </a:endParaRPr>
                    </a:p>
                  </a:txBody>
                  <a:tcPr marL="9446" marR="9446" marT="9446" marB="0" anchor="b">
                    <a:lnL>
                      <a:noFill/>
                    </a:lnL>
                    <a:lnR>
                      <a:noFill/>
                    </a:lnR>
                    <a:lnT>
                      <a:noFill/>
                    </a:lnT>
                    <a:lnB>
                      <a:noFill/>
                    </a:lnB>
                    <a:solidFill>
                      <a:srgbClr val="BFBFBF"/>
                    </a:solidFill>
                  </a:tcPr>
                </a:tc>
              </a:tr>
              <a:tr h="431800">
                <a:tc>
                  <a:txBody>
                    <a:bodyPr/>
                    <a:lstStyle/>
                    <a:p>
                      <a:pPr algn="l" fontAlgn="b"/>
                      <a:r>
                        <a:rPr lang="en-US" sz="1200" b="0" i="0" u="none" strike="noStrike">
                          <a:solidFill>
                            <a:srgbClr val="000000"/>
                          </a:solidFill>
                          <a:latin typeface="Calibri"/>
                        </a:rPr>
                        <a:t>Worked with classmates outside of class to prepare class assignments</a:t>
                      </a:r>
                    </a:p>
                  </a:txBody>
                  <a:tcPr marL="9446" marR="9446" marT="9446" marB="0" anchor="b">
                    <a:lnL>
                      <a:noFill/>
                    </a:lnL>
                    <a:lnR>
                      <a:noFill/>
                    </a:lnR>
                    <a:lnT>
                      <a:noFill/>
                    </a:lnT>
                    <a:lnB>
                      <a:noFill/>
                    </a:lnB>
                  </a:tcPr>
                </a:tc>
                <a:tc>
                  <a:txBody>
                    <a:bodyPr/>
                    <a:lstStyle/>
                    <a:p>
                      <a:pPr algn="ctr" fontAlgn="b"/>
                      <a:r>
                        <a:rPr lang="en-US" sz="1200" b="0" i="0" u="none" strike="noStrike">
                          <a:solidFill>
                            <a:srgbClr val="000000"/>
                          </a:solidFill>
                          <a:latin typeface="Calibri"/>
                        </a:rPr>
                        <a:t>1.96</a:t>
                      </a:r>
                    </a:p>
                  </a:txBody>
                  <a:tcPr marL="9446" marR="9446" marT="9446" marB="0" anchor="b">
                    <a:lnL>
                      <a:noFill/>
                    </a:lnL>
                    <a:lnR>
                      <a:noFill/>
                    </a:lnR>
                    <a:lnT>
                      <a:noFill/>
                    </a:lnT>
                    <a:lnB>
                      <a:noFill/>
                    </a:lnB>
                  </a:tcPr>
                </a:tc>
                <a:tc>
                  <a:txBody>
                    <a:bodyPr/>
                    <a:lstStyle/>
                    <a:p>
                      <a:pPr algn="ctr" fontAlgn="b"/>
                      <a:r>
                        <a:rPr lang="en-US" sz="1200" b="0" i="0" u="none" strike="noStrike">
                          <a:latin typeface="Calibri"/>
                        </a:rPr>
                        <a:t>2.05</a:t>
                      </a:r>
                    </a:p>
                  </a:txBody>
                  <a:tcPr marL="9446" marR="9446" marT="9446" marB="0" anchor="b">
                    <a:lnL>
                      <a:noFill/>
                    </a:lnL>
                    <a:lnR>
                      <a:noFill/>
                    </a:lnR>
                    <a:lnT>
                      <a:noFill/>
                    </a:lnT>
                    <a:lnB>
                      <a:noFill/>
                    </a:lnB>
                  </a:tcPr>
                </a:tc>
                <a:tc>
                  <a:txBody>
                    <a:bodyPr/>
                    <a:lstStyle/>
                    <a:p>
                      <a:pPr algn="ctr" fontAlgn="b"/>
                      <a:r>
                        <a:rPr lang="en-US" sz="1200" b="0" i="0" u="none" strike="noStrike" dirty="0" smtClean="0">
                          <a:latin typeface="Calibri"/>
                        </a:rPr>
                        <a:t>0.09</a:t>
                      </a:r>
                      <a:endParaRPr lang="en-US" sz="1200" b="0" i="0" u="none" strike="noStrike" dirty="0">
                        <a:latin typeface="Calibri"/>
                      </a:endParaRPr>
                    </a:p>
                  </a:txBody>
                  <a:tcPr marL="9446" marR="9446" marT="9446" marB="0" anchor="b">
                    <a:lnL>
                      <a:noFill/>
                    </a:lnL>
                    <a:lnR>
                      <a:noFill/>
                    </a:lnR>
                    <a:lnT>
                      <a:noFill/>
                    </a:lnT>
                    <a:lnB>
                      <a:noFill/>
                    </a:lnB>
                  </a:tcPr>
                </a:tc>
              </a:tr>
              <a:tr h="431800">
                <a:tc>
                  <a:txBody>
                    <a:bodyPr/>
                    <a:lstStyle/>
                    <a:p>
                      <a:pPr algn="l" fontAlgn="b"/>
                      <a:r>
                        <a:rPr lang="en-US" sz="1200" b="0" i="0" u="none" strike="noStrike" dirty="0">
                          <a:solidFill>
                            <a:srgbClr val="000000"/>
                          </a:solidFill>
                          <a:latin typeface="Calibri"/>
                        </a:rPr>
                        <a:t>Tutored or taught other students (paid or voluntary)</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solidFill>
                            <a:srgbClr val="000000"/>
                          </a:solidFill>
                          <a:latin typeface="Calibri"/>
                        </a:rPr>
                        <a:t>1.46</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latin typeface="Calibri"/>
                        </a:rPr>
                        <a:t>1.42</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-0.04</a:t>
                      </a:r>
                      <a:endParaRPr lang="en-US" sz="1200" b="0" i="0" u="none" strike="noStrike" dirty="0">
                        <a:latin typeface="Calibri"/>
                      </a:endParaRPr>
                    </a:p>
                  </a:txBody>
                  <a:tcPr marL="9446" marR="9446" marT="9446" marB="0" anchor="b">
                    <a:lnL>
                      <a:noFill/>
                    </a:lnL>
                    <a:lnR>
                      <a:noFill/>
                    </a:lnR>
                    <a:lnT>
                      <a:noFill/>
                    </a:lnT>
                    <a:lnB>
                      <a:noFill/>
                    </a:lnB>
                    <a:solidFill>
                      <a:srgbClr val="BFBFBF"/>
                    </a:solidFill>
                  </a:tcPr>
                </a:tc>
              </a:tr>
              <a:tr h="431800">
                <a:tc>
                  <a:txBody>
                    <a:bodyPr/>
                    <a:lstStyle/>
                    <a:p>
                      <a:pPr algn="l" fontAlgn="b"/>
                      <a:r>
                        <a:rPr lang="en-US" sz="1200" b="0" i="0" u="none" strike="noStrike" dirty="0">
                          <a:solidFill>
                            <a:srgbClr val="000000"/>
                          </a:solidFill>
                          <a:latin typeface="Calibri"/>
                        </a:rPr>
                        <a:t>Participated in a community-based project as a part of a regular course</a:t>
                      </a:r>
                    </a:p>
                  </a:txBody>
                  <a:tcPr marL="9446" marR="9446" marT="9446" marB="0" anchor="b">
                    <a:lnL>
                      <a:noFill/>
                    </a:lnL>
                    <a:lnR>
                      <a:noFill/>
                    </a:lnR>
                    <a:lnT>
                      <a:noFill/>
                    </a:lnT>
                    <a:lnB>
                      <a:noFill/>
                    </a:lnB>
                  </a:tcPr>
                </a:tc>
                <a:tc>
                  <a:txBody>
                    <a:bodyPr/>
                    <a:lstStyle/>
                    <a:p>
                      <a:pPr algn="ctr" fontAlgn="b"/>
                      <a:r>
                        <a:rPr lang="en-US" sz="1200" b="0" i="0" u="none" strike="noStrike">
                          <a:latin typeface="Calibri"/>
                        </a:rPr>
                        <a:t>1.39</a:t>
                      </a:r>
                    </a:p>
                  </a:txBody>
                  <a:tcPr marL="9446" marR="9446" marT="9446" marB="0" anchor="b">
                    <a:lnL>
                      <a:noFill/>
                    </a:lnL>
                    <a:lnR>
                      <a:noFill/>
                    </a:lnR>
                    <a:lnT>
                      <a:noFill/>
                    </a:lnT>
                    <a:lnB>
                      <a:noFill/>
                    </a:lnB>
                  </a:tcPr>
                </a:tc>
                <a:tc>
                  <a:txBody>
                    <a:bodyPr/>
                    <a:lstStyle/>
                    <a:p>
                      <a:pPr algn="ctr" fontAlgn="b"/>
                      <a:r>
                        <a:rPr lang="en-US" sz="1200" b="0" i="0" u="none" strike="noStrike">
                          <a:latin typeface="Calibri"/>
                        </a:rPr>
                        <a:t>1.42</a:t>
                      </a:r>
                    </a:p>
                  </a:txBody>
                  <a:tcPr marL="9446" marR="9446" marT="9446" marB="0" anchor="b">
                    <a:lnL>
                      <a:noFill/>
                    </a:lnL>
                    <a:lnR>
                      <a:noFill/>
                    </a:lnR>
                    <a:lnT>
                      <a:noFill/>
                    </a:lnT>
                    <a:lnB>
                      <a:noFill/>
                    </a:lnB>
                  </a:tcPr>
                </a:tc>
                <a:tc>
                  <a:txBody>
                    <a:bodyPr/>
                    <a:lstStyle/>
                    <a:p>
                      <a:pPr algn="ctr" fontAlgn="b"/>
                      <a:r>
                        <a:rPr lang="en-US" sz="1200" b="0" i="0" u="none" strike="noStrike" dirty="0" smtClean="0">
                          <a:latin typeface="Calibri"/>
                        </a:rPr>
                        <a:t>0.03</a:t>
                      </a:r>
                      <a:endParaRPr lang="en-US" sz="1200" b="0" i="0" u="none" strike="noStrike" dirty="0">
                        <a:latin typeface="Calibri"/>
                      </a:endParaRPr>
                    </a:p>
                  </a:txBody>
                  <a:tcPr marL="9446" marR="9446" marT="9446" marB="0" anchor="b">
                    <a:lnL>
                      <a:noFill/>
                    </a:lnL>
                    <a:lnR>
                      <a:noFill/>
                    </a:lnR>
                    <a:lnT>
                      <a:noFill/>
                    </a:lnT>
                    <a:lnB>
                      <a:noFill/>
                    </a:lnB>
                  </a:tcPr>
                </a:tc>
              </a:tr>
              <a:tr h="431800">
                <a:tc>
                  <a:txBody>
                    <a:bodyPr/>
                    <a:lstStyle/>
                    <a:p>
                      <a:pPr algn="l" fontAlgn="b"/>
                      <a:r>
                        <a:rPr lang="en-US" sz="1200" b="0" i="0" u="none" strike="noStrike" dirty="0">
                          <a:solidFill>
                            <a:srgbClr val="000000"/>
                          </a:solidFill>
                          <a:latin typeface="Calibri"/>
                        </a:rPr>
                        <a:t>Discussed ideas from your readings or classes with instructors outside of class</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1.71</a:t>
                      </a:r>
                      <a:endParaRPr lang="en-US" sz="1200" b="0" i="0" u="none" strike="noStrike" dirty="0">
                        <a:latin typeface="Calibri"/>
                      </a:endParaRP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latin typeface="Calibri"/>
                        </a:rPr>
                        <a:t>1.69</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a:latin typeface="Calibri"/>
                        </a:rPr>
                        <a:t>-</a:t>
                      </a:r>
                      <a:r>
                        <a:rPr lang="en-US" sz="1200" b="0" i="0" u="none" strike="noStrike" dirty="0" smtClean="0">
                          <a:latin typeface="Calibri"/>
                        </a:rPr>
                        <a:t>0.02</a:t>
                      </a:r>
                      <a:endParaRPr lang="en-US" sz="1200" b="0" i="0" u="none" strike="noStrike" dirty="0">
                        <a:latin typeface="Calibri"/>
                      </a:endParaRPr>
                    </a:p>
                  </a:txBody>
                  <a:tcPr marL="9446" marR="9446" marT="9446" marB="0" anchor="b">
                    <a:lnL>
                      <a:noFill/>
                    </a:lnL>
                    <a:lnR>
                      <a:noFill/>
                    </a:lnR>
                    <a:lnT>
                      <a:noFill/>
                    </a:lnT>
                    <a:lnB>
                      <a:noFill/>
                    </a:lnB>
                    <a:solidFill>
                      <a:srgbClr val="BFBFBF"/>
                    </a:solidFill>
                  </a:tcPr>
                </a:tc>
              </a:tr>
              <a:tr h="431800">
                <a:tc>
                  <a:txBody>
                    <a:bodyPr/>
                    <a:lstStyle/>
                    <a:p>
                      <a:pPr algn="l" fontAlgn="b"/>
                      <a:r>
                        <a:rPr lang="en-US" sz="1100" b="0" i="0" u="none" strike="noStrike" dirty="0">
                          <a:solidFill>
                            <a:srgbClr val="000000"/>
                          </a:solidFill>
                          <a:latin typeface="Calibri"/>
                        </a:rPr>
                        <a:t>1= never, 2= sometimes, 3= often, 4= very often </a:t>
                      </a:r>
                    </a:p>
                  </a:txBody>
                  <a:tcPr marL="9446" marR="9446" marT="9446" marB="0" anchor="b">
                    <a:lnL>
                      <a:noFill/>
                    </a:lnL>
                    <a:lnR>
                      <a:noFill/>
                    </a:lnR>
                    <a:lnT>
                      <a:noFill/>
                    </a:lnT>
                    <a:lnB>
                      <a:noFill/>
                    </a:lnB>
                  </a:tcPr>
                </a:tc>
                <a:tc>
                  <a:txBody>
                    <a:bodyPr/>
                    <a:lstStyle/>
                    <a:p>
                      <a:pPr algn="l" fontAlgn="b"/>
                      <a:endParaRPr lang="en-US" sz="1200" b="0" i="0" u="none" strike="noStrike">
                        <a:latin typeface="Calibri"/>
                      </a:endParaRPr>
                    </a:p>
                  </a:txBody>
                  <a:tcPr marL="9446" marR="9446" marT="9446" marB="0" anchor="b">
                    <a:lnL>
                      <a:noFill/>
                    </a:lnL>
                    <a:lnR>
                      <a:noFill/>
                    </a:lnR>
                    <a:lnT>
                      <a:noFill/>
                    </a:lnT>
                    <a:lnB>
                      <a:noFill/>
                    </a:lnB>
                  </a:tcPr>
                </a:tc>
                <a:tc>
                  <a:txBody>
                    <a:bodyPr/>
                    <a:lstStyle/>
                    <a:p>
                      <a:pPr algn="l" fontAlgn="b"/>
                      <a:endParaRPr lang="en-US" sz="1200" b="0" i="0" u="none" strike="noStrike">
                        <a:latin typeface="Calibri"/>
                      </a:endParaRPr>
                    </a:p>
                  </a:txBody>
                  <a:tcPr marL="9446" marR="9446" marT="9446" marB="0" anchor="b">
                    <a:lnL>
                      <a:noFill/>
                    </a:lnL>
                    <a:lnR>
                      <a:noFill/>
                    </a:lnR>
                    <a:lnT>
                      <a:noFill/>
                    </a:lnT>
                    <a:lnB>
                      <a:noFill/>
                    </a:lnB>
                  </a:tcPr>
                </a:tc>
                <a:tc>
                  <a:txBody>
                    <a:bodyPr/>
                    <a:lstStyle/>
                    <a:p>
                      <a:pPr algn="l" fontAlgn="b"/>
                      <a:endParaRPr lang="en-US" sz="1200" b="0" i="0" u="none" strike="noStrike" dirty="0">
                        <a:latin typeface="Calibri"/>
                      </a:endParaRPr>
                    </a:p>
                  </a:txBody>
                  <a:tcPr marL="9446" marR="9446" marT="9446"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900" dirty="0" smtClean="0"/>
              <a:t>Student Effort</a:t>
            </a:r>
            <a:r>
              <a:rPr lang="en-US" sz="1400" dirty="0" smtClean="0"/>
              <a:t/>
            </a:r>
            <a:br>
              <a:rPr lang="en-US" sz="1400" dirty="0" smtClean="0"/>
            </a:br>
            <a:r>
              <a:rPr lang="en-US" sz="1400" dirty="0" smtClean="0"/>
              <a:t>In your experiences at De Anza during the current school year, about how often/much have you done/used each of the following?</a:t>
            </a:r>
            <a:endParaRPr lang="en-US" sz="1400" dirty="0"/>
          </a:p>
        </p:txBody>
      </p:sp>
      <p:sp>
        <p:nvSpPr>
          <p:cNvPr id="3" name="TextBox 2"/>
          <p:cNvSpPr txBox="1"/>
          <p:nvPr/>
        </p:nvSpPr>
        <p:spPr>
          <a:xfrm>
            <a:off x="609600" y="2438400"/>
            <a:ext cx="7696200" cy="369332"/>
          </a:xfrm>
          <a:prstGeom prst="rect">
            <a:avLst/>
          </a:prstGeom>
          <a:noFill/>
        </p:spPr>
        <p:txBody>
          <a:bodyPr wrap="square" rtlCol="0">
            <a:spAutoFit/>
          </a:bodyPr>
          <a:lstStyle/>
          <a:p>
            <a:endParaRPr lang="en-US" dirty="0"/>
          </a:p>
        </p:txBody>
      </p:sp>
      <p:graphicFrame>
        <p:nvGraphicFramePr>
          <p:cNvPr id="6" name="Table 5"/>
          <p:cNvGraphicFramePr>
            <a:graphicFrameLocks noGrp="1"/>
          </p:cNvGraphicFramePr>
          <p:nvPr/>
        </p:nvGraphicFramePr>
        <p:xfrm>
          <a:off x="609600" y="2057400"/>
          <a:ext cx="8001000" cy="3352799"/>
        </p:xfrm>
        <a:graphic>
          <a:graphicData uri="http://schemas.openxmlformats.org/drawingml/2006/table">
            <a:tbl>
              <a:tblPr/>
              <a:tblGrid>
                <a:gridCol w="6291809"/>
                <a:gridCol w="631657"/>
                <a:gridCol w="594501"/>
                <a:gridCol w="483033"/>
              </a:tblGrid>
              <a:tr h="281276">
                <a:tc>
                  <a:txBody>
                    <a:bodyPr/>
                    <a:lstStyle/>
                    <a:p>
                      <a:pPr algn="l" fontAlgn="b"/>
                      <a:r>
                        <a:rPr lang="en-US" sz="1400" b="1" i="0" u="none" strike="noStrike" dirty="0">
                          <a:solidFill>
                            <a:srgbClr val="000000"/>
                          </a:solidFill>
                          <a:latin typeface="Calibri"/>
                        </a:rPr>
                        <a:t>Student Effort</a:t>
                      </a:r>
                    </a:p>
                  </a:txBody>
                  <a:tcPr marL="9446" marR="9446" marT="9446" marB="0" anchor="b">
                    <a:lnL>
                      <a:noFill/>
                    </a:lnL>
                    <a:lnR>
                      <a:noFill/>
                    </a:lnR>
                    <a:lnT>
                      <a:noFill/>
                    </a:lnT>
                    <a:lnB>
                      <a:noFill/>
                    </a:lnB>
                  </a:tcPr>
                </a:tc>
                <a:tc>
                  <a:txBody>
                    <a:bodyPr/>
                    <a:lstStyle/>
                    <a:p>
                      <a:pPr algn="ctr" fontAlgn="b"/>
                      <a:r>
                        <a:rPr lang="en-US" sz="1400" b="1" i="0" u="none" strike="noStrike" dirty="0">
                          <a:solidFill>
                            <a:srgbClr val="000000"/>
                          </a:solidFill>
                          <a:latin typeface="Calibri"/>
                        </a:rPr>
                        <a:t>2007</a:t>
                      </a:r>
                    </a:p>
                  </a:txBody>
                  <a:tcPr marL="9446" marR="9446" marT="9446" marB="0" anchor="b">
                    <a:lnL>
                      <a:noFill/>
                    </a:lnL>
                    <a:lnR>
                      <a:noFill/>
                    </a:lnR>
                    <a:lnT>
                      <a:noFill/>
                    </a:lnT>
                    <a:lnB>
                      <a:noFill/>
                    </a:lnB>
                  </a:tcPr>
                </a:tc>
                <a:tc>
                  <a:txBody>
                    <a:bodyPr/>
                    <a:lstStyle/>
                    <a:p>
                      <a:pPr algn="ctr" fontAlgn="b"/>
                      <a:r>
                        <a:rPr lang="en-US" sz="1400" b="1" i="0" u="none" strike="noStrike">
                          <a:latin typeface="Calibri"/>
                        </a:rPr>
                        <a:t>2009</a:t>
                      </a:r>
                    </a:p>
                  </a:txBody>
                  <a:tcPr marL="9446" marR="9446" marT="9446" marB="0" anchor="b">
                    <a:lnL>
                      <a:noFill/>
                    </a:lnL>
                    <a:lnR>
                      <a:noFill/>
                    </a:lnR>
                    <a:lnT>
                      <a:noFill/>
                    </a:lnT>
                    <a:lnB>
                      <a:noFill/>
                    </a:lnB>
                  </a:tcPr>
                </a:tc>
                <a:tc>
                  <a:txBody>
                    <a:bodyPr/>
                    <a:lstStyle/>
                    <a:p>
                      <a:pPr algn="ctr" fontAlgn="b"/>
                      <a:r>
                        <a:rPr lang="en-US" sz="1400" b="1" i="0" u="none" strike="noStrike">
                          <a:latin typeface="Calibri"/>
                        </a:rPr>
                        <a:t>Diff.</a:t>
                      </a:r>
                    </a:p>
                  </a:txBody>
                  <a:tcPr marL="9446" marR="9446" marT="9446" marB="0" anchor="b">
                    <a:lnL>
                      <a:noFill/>
                    </a:lnL>
                    <a:lnR>
                      <a:noFill/>
                    </a:lnR>
                    <a:lnT>
                      <a:noFill/>
                    </a:lnT>
                    <a:lnB>
                      <a:noFill/>
                    </a:lnB>
                  </a:tcPr>
                </a:tc>
              </a:tr>
              <a:tr h="236271">
                <a:tc>
                  <a:txBody>
                    <a:bodyPr/>
                    <a:lstStyle/>
                    <a:p>
                      <a:pPr algn="l" fontAlgn="b"/>
                      <a:r>
                        <a:rPr lang="en-US" sz="1200" b="0" i="0" u="none" strike="noStrike" dirty="0">
                          <a:solidFill>
                            <a:srgbClr val="000000"/>
                          </a:solidFill>
                          <a:latin typeface="Calibri"/>
                        </a:rPr>
                        <a:t>Prepared two or more drafts of a paper or assignment before turning it in     </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a:latin typeface="Calibri"/>
                        </a:rPr>
                        <a:t>2.31</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latin typeface="Calibri"/>
                        </a:rPr>
                        <a:t>2.37</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0.06</a:t>
                      </a:r>
                      <a:endParaRPr lang="en-US" sz="1200" b="0" i="0" u="none" strike="noStrike" dirty="0">
                        <a:latin typeface="Calibri"/>
                      </a:endParaRPr>
                    </a:p>
                  </a:txBody>
                  <a:tcPr marL="9446" marR="9446" marT="9446" marB="0" anchor="b">
                    <a:lnL>
                      <a:noFill/>
                    </a:lnL>
                    <a:lnR>
                      <a:noFill/>
                    </a:lnR>
                    <a:lnT>
                      <a:noFill/>
                    </a:lnT>
                    <a:lnB>
                      <a:noFill/>
                    </a:lnB>
                    <a:solidFill>
                      <a:srgbClr val="BFBFBF"/>
                    </a:solidFill>
                  </a:tcPr>
                </a:tc>
              </a:tr>
              <a:tr h="236271">
                <a:tc>
                  <a:txBody>
                    <a:bodyPr/>
                    <a:lstStyle/>
                    <a:p>
                      <a:pPr algn="l" fontAlgn="b"/>
                      <a:r>
                        <a:rPr lang="en-US" sz="1200" b="0" i="0" u="none" strike="noStrike" dirty="0">
                          <a:solidFill>
                            <a:srgbClr val="000000"/>
                          </a:solidFill>
                          <a:latin typeface="Calibri"/>
                        </a:rPr>
                        <a:t>Worked on a paper or project that required integrating </a:t>
                      </a:r>
                      <a:r>
                        <a:rPr lang="en-US" sz="1200" b="0" i="0" u="none" strike="noStrike" dirty="0" smtClean="0">
                          <a:solidFill>
                            <a:srgbClr val="000000"/>
                          </a:solidFill>
                          <a:latin typeface="Calibri"/>
                        </a:rPr>
                        <a:t>ideas </a:t>
                      </a:r>
                      <a:endParaRPr lang="en-US" sz="1200" b="0" i="0" u="none" strike="noStrike" dirty="0">
                        <a:solidFill>
                          <a:srgbClr val="000000"/>
                        </a:solidFill>
                        <a:latin typeface="Calibri"/>
                      </a:endParaRPr>
                    </a:p>
                  </a:txBody>
                  <a:tcPr marL="9446" marR="9446" marT="9446" marB="0" anchor="b">
                    <a:lnL>
                      <a:noFill/>
                    </a:lnL>
                    <a:lnR>
                      <a:noFill/>
                    </a:lnR>
                    <a:lnT>
                      <a:noFill/>
                    </a:lnT>
                    <a:lnB>
                      <a:noFill/>
                    </a:lnB>
                  </a:tcPr>
                </a:tc>
                <a:tc>
                  <a:txBody>
                    <a:bodyPr/>
                    <a:lstStyle/>
                    <a:p>
                      <a:pPr algn="ctr" fontAlgn="b"/>
                      <a:r>
                        <a:rPr lang="en-US" sz="1200" b="0" i="0" u="none" strike="noStrike">
                          <a:latin typeface="Calibri"/>
                        </a:rPr>
                        <a:t>2.64</a:t>
                      </a:r>
                    </a:p>
                  </a:txBody>
                  <a:tcPr marL="9446" marR="9446" marT="9446" marB="0" anchor="b">
                    <a:lnL>
                      <a:noFill/>
                    </a:lnL>
                    <a:lnR>
                      <a:noFill/>
                    </a:lnR>
                    <a:lnT>
                      <a:noFill/>
                    </a:lnT>
                    <a:lnB>
                      <a:noFill/>
                    </a:lnB>
                  </a:tcPr>
                </a:tc>
                <a:tc>
                  <a:txBody>
                    <a:bodyPr/>
                    <a:lstStyle/>
                    <a:p>
                      <a:pPr algn="ctr" fontAlgn="b"/>
                      <a:r>
                        <a:rPr lang="en-US" sz="1200" b="0" i="0" u="none" strike="noStrike">
                          <a:latin typeface="Calibri"/>
                        </a:rPr>
                        <a:t>2.71</a:t>
                      </a:r>
                    </a:p>
                  </a:txBody>
                  <a:tcPr marL="9446" marR="9446" marT="9446" marB="0" anchor="b">
                    <a:lnL>
                      <a:noFill/>
                    </a:lnL>
                    <a:lnR>
                      <a:noFill/>
                    </a:lnR>
                    <a:lnT>
                      <a:noFill/>
                    </a:lnT>
                    <a:lnB>
                      <a:noFill/>
                    </a:lnB>
                  </a:tcPr>
                </a:tc>
                <a:tc>
                  <a:txBody>
                    <a:bodyPr/>
                    <a:lstStyle/>
                    <a:p>
                      <a:pPr algn="ctr" fontAlgn="b"/>
                      <a:r>
                        <a:rPr lang="en-US" sz="1200" b="0" i="0" u="none" strike="noStrike" dirty="0" smtClean="0">
                          <a:latin typeface="Calibri"/>
                        </a:rPr>
                        <a:t>0.07</a:t>
                      </a:r>
                      <a:endParaRPr lang="en-US" sz="1200" b="0" i="0" u="none" strike="noStrike" dirty="0">
                        <a:latin typeface="Calibri"/>
                      </a:endParaRPr>
                    </a:p>
                  </a:txBody>
                  <a:tcPr marL="9446" marR="9446" marT="9446" marB="0" anchor="b">
                    <a:lnL>
                      <a:noFill/>
                    </a:lnL>
                    <a:lnR>
                      <a:noFill/>
                    </a:lnR>
                    <a:lnT>
                      <a:noFill/>
                    </a:lnT>
                    <a:lnB>
                      <a:noFill/>
                    </a:lnB>
                  </a:tcPr>
                </a:tc>
              </a:tr>
              <a:tr h="236271">
                <a:tc>
                  <a:txBody>
                    <a:bodyPr/>
                    <a:lstStyle/>
                    <a:p>
                      <a:pPr algn="l" fontAlgn="b"/>
                      <a:r>
                        <a:rPr lang="en-US" sz="1200" b="0" i="0" u="none" strike="noStrike" dirty="0">
                          <a:solidFill>
                            <a:srgbClr val="000000"/>
                          </a:solidFill>
                          <a:latin typeface="Calibri"/>
                        </a:rPr>
                        <a:t>or information from various </a:t>
                      </a:r>
                      <a:r>
                        <a:rPr lang="en-US" sz="1200" b="0" i="0" u="none" strike="noStrike" dirty="0" smtClean="0">
                          <a:solidFill>
                            <a:srgbClr val="000000"/>
                          </a:solidFill>
                          <a:latin typeface="Calibri"/>
                        </a:rPr>
                        <a:t>sources</a:t>
                      </a:r>
                      <a:endParaRPr lang="en-US" sz="1200" b="0" i="0" u="none" strike="noStrike" dirty="0">
                        <a:solidFill>
                          <a:srgbClr val="000000"/>
                        </a:solidFill>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dirty="0">
                        <a:latin typeface="Calibri"/>
                      </a:endParaRPr>
                    </a:p>
                  </a:txBody>
                  <a:tcPr marL="9446" marR="9446" marT="9446" marB="0" anchor="b">
                    <a:lnL>
                      <a:noFill/>
                    </a:lnL>
                    <a:lnR>
                      <a:noFill/>
                    </a:lnR>
                    <a:lnT>
                      <a:noFill/>
                    </a:lnT>
                    <a:lnB>
                      <a:noFill/>
                    </a:lnB>
                  </a:tcPr>
                </a:tc>
              </a:tr>
              <a:tr h="236271">
                <a:tc>
                  <a:txBody>
                    <a:bodyPr/>
                    <a:lstStyle/>
                    <a:p>
                      <a:pPr algn="l" fontAlgn="b"/>
                      <a:r>
                        <a:rPr lang="en-US" sz="1200" b="0" i="0" u="none" strike="noStrike" dirty="0">
                          <a:solidFill>
                            <a:srgbClr val="000000"/>
                          </a:solidFill>
                          <a:latin typeface="Calibri"/>
                        </a:rPr>
                        <a:t>Came to class without completing readings or assignments</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solidFill>
                            <a:srgbClr val="000000"/>
                          </a:solidFill>
                          <a:latin typeface="Calibri"/>
                        </a:rPr>
                        <a:t>1.98</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latin typeface="Calibri"/>
                        </a:rPr>
                        <a:t>1.89</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-0.09</a:t>
                      </a:r>
                      <a:endParaRPr lang="en-US" sz="1200" b="0" i="0" u="none" strike="noStrike" dirty="0">
                        <a:latin typeface="Calibri"/>
                      </a:endParaRPr>
                    </a:p>
                  </a:txBody>
                  <a:tcPr marL="9446" marR="9446" marT="9446" marB="0" anchor="b">
                    <a:lnL>
                      <a:noFill/>
                    </a:lnL>
                    <a:lnR>
                      <a:noFill/>
                    </a:lnR>
                    <a:lnT>
                      <a:noFill/>
                    </a:lnT>
                    <a:lnB>
                      <a:noFill/>
                    </a:lnB>
                    <a:solidFill>
                      <a:srgbClr val="BFBFBF"/>
                    </a:solidFill>
                  </a:tcPr>
                </a:tc>
              </a:tr>
              <a:tr h="236271">
                <a:tc>
                  <a:txBody>
                    <a:bodyPr/>
                    <a:lstStyle/>
                    <a:p>
                      <a:pPr algn="l" fontAlgn="b"/>
                      <a:r>
                        <a:rPr lang="en-US" sz="1200" b="0" i="0" u="none" strike="noStrike">
                          <a:solidFill>
                            <a:srgbClr val="000000"/>
                          </a:solidFill>
                          <a:latin typeface="Calibri"/>
                        </a:rPr>
                        <a:t>Number of books read on your own (not assigned) for personal</a:t>
                      </a:r>
                    </a:p>
                  </a:txBody>
                  <a:tcPr marL="9446" marR="9446" marT="9446" marB="0" anchor="b">
                    <a:lnL>
                      <a:noFill/>
                    </a:lnL>
                    <a:lnR>
                      <a:noFill/>
                    </a:lnR>
                    <a:lnT>
                      <a:noFill/>
                    </a:lnT>
                    <a:lnB>
                      <a:noFill/>
                    </a:lnB>
                  </a:tcPr>
                </a:tc>
                <a:tc>
                  <a:txBody>
                    <a:bodyPr/>
                    <a:lstStyle/>
                    <a:p>
                      <a:pPr algn="ctr" fontAlgn="b"/>
                      <a:r>
                        <a:rPr lang="en-US" sz="1200" b="0" i="0" u="none" strike="noStrike">
                          <a:latin typeface="Calibri"/>
                        </a:rPr>
                        <a:t>2.21</a:t>
                      </a:r>
                    </a:p>
                  </a:txBody>
                  <a:tcPr marL="9446" marR="9446" marT="9446" marB="0" anchor="b">
                    <a:lnL>
                      <a:noFill/>
                    </a:lnL>
                    <a:lnR>
                      <a:noFill/>
                    </a:lnR>
                    <a:lnT>
                      <a:noFill/>
                    </a:lnT>
                    <a:lnB>
                      <a:noFill/>
                    </a:lnB>
                  </a:tcPr>
                </a:tc>
                <a:tc>
                  <a:txBody>
                    <a:bodyPr/>
                    <a:lstStyle/>
                    <a:p>
                      <a:pPr algn="ctr" fontAlgn="b"/>
                      <a:r>
                        <a:rPr lang="en-US" sz="1200" b="0" i="0" u="none" strike="noStrike">
                          <a:latin typeface="Calibri"/>
                        </a:rPr>
                        <a:t>2.23</a:t>
                      </a:r>
                    </a:p>
                  </a:txBody>
                  <a:tcPr marL="9446" marR="9446" marT="9446" marB="0" anchor="b">
                    <a:lnL>
                      <a:noFill/>
                    </a:lnL>
                    <a:lnR>
                      <a:noFill/>
                    </a:lnR>
                    <a:lnT>
                      <a:noFill/>
                    </a:lnT>
                    <a:lnB>
                      <a:noFill/>
                    </a:lnB>
                  </a:tcPr>
                </a:tc>
                <a:tc>
                  <a:txBody>
                    <a:bodyPr/>
                    <a:lstStyle/>
                    <a:p>
                      <a:pPr algn="ctr" fontAlgn="b"/>
                      <a:r>
                        <a:rPr lang="en-US" sz="1200" b="0" i="0" u="none" strike="noStrike" dirty="0" smtClean="0">
                          <a:latin typeface="Calibri"/>
                        </a:rPr>
                        <a:t>0.02</a:t>
                      </a:r>
                      <a:endParaRPr lang="en-US" sz="1200" b="0" i="0" u="none" strike="noStrike" dirty="0">
                        <a:latin typeface="Calibri"/>
                      </a:endParaRPr>
                    </a:p>
                  </a:txBody>
                  <a:tcPr marL="9446" marR="9446" marT="9446" marB="0" anchor="b">
                    <a:lnL>
                      <a:noFill/>
                    </a:lnL>
                    <a:lnR>
                      <a:noFill/>
                    </a:lnR>
                    <a:lnT>
                      <a:noFill/>
                    </a:lnT>
                    <a:lnB>
                      <a:noFill/>
                    </a:lnB>
                  </a:tcPr>
                </a:tc>
              </a:tr>
              <a:tr h="236271">
                <a:tc>
                  <a:txBody>
                    <a:bodyPr/>
                    <a:lstStyle/>
                    <a:p>
                      <a:pPr algn="l" fontAlgn="b"/>
                      <a:r>
                        <a:rPr lang="en-US" sz="1200" b="0" i="0" u="none" strike="noStrike">
                          <a:solidFill>
                            <a:srgbClr val="000000"/>
                          </a:solidFill>
                          <a:latin typeface="Calibri"/>
                        </a:rPr>
                        <a:t>enjoyment or academic enrichment</a:t>
                      </a:r>
                    </a:p>
                  </a:txBody>
                  <a:tcPr marL="9446" marR="9446" marT="9446" marB="0" anchor="b">
                    <a:lnL>
                      <a:noFill/>
                    </a:lnL>
                    <a:lnR>
                      <a:noFill/>
                    </a:lnR>
                    <a:lnT>
                      <a:noFill/>
                    </a:lnT>
                    <a:lnB>
                      <a:noFill/>
                    </a:lnB>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dirty="0">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dirty="0">
                        <a:latin typeface="Calibri"/>
                      </a:endParaRPr>
                    </a:p>
                  </a:txBody>
                  <a:tcPr marL="9446" marR="9446" marT="9446" marB="0" anchor="b">
                    <a:lnL>
                      <a:noFill/>
                    </a:lnL>
                    <a:lnR>
                      <a:noFill/>
                    </a:lnR>
                    <a:lnT>
                      <a:noFill/>
                    </a:lnT>
                    <a:lnB>
                      <a:noFill/>
                    </a:lnB>
                  </a:tcPr>
                </a:tc>
              </a:tr>
              <a:tr h="236271">
                <a:tc>
                  <a:txBody>
                    <a:bodyPr/>
                    <a:lstStyle/>
                    <a:p>
                      <a:pPr algn="l" fontAlgn="b"/>
                      <a:r>
                        <a:rPr lang="en-US" sz="1200" b="0" i="0" u="none" strike="noStrike">
                          <a:solidFill>
                            <a:srgbClr val="000000"/>
                          </a:solidFill>
                          <a:latin typeface="Calibri"/>
                        </a:rPr>
                        <a:t>Preparing for class (studying, reading, writing, rehearsing,</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smtClean="0">
                          <a:solidFill>
                            <a:srgbClr val="000000"/>
                          </a:solidFill>
                          <a:latin typeface="Calibri"/>
                        </a:rPr>
                        <a:t>2.00</a:t>
                      </a:r>
                      <a:endParaRPr lang="en-US" sz="1200" b="0" i="0" u="none" strike="noStrike" dirty="0">
                        <a:solidFill>
                          <a:srgbClr val="000000"/>
                        </a:solidFill>
                        <a:latin typeface="Calibri"/>
                      </a:endParaRP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a:latin typeface="Calibri"/>
                        </a:rPr>
                        <a:t>2.14</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0.14</a:t>
                      </a:r>
                      <a:endParaRPr lang="en-US" sz="1200" b="0" i="0" u="none" strike="noStrike" dirty="0">
                        <a:latin typeface="Calibri"/>
                      </a:endParaRPr>
                    </a:p>
                  </a:txBody>
                  <a:tcPr marL="9446" marR="9446" marT="9446" marB="0" anchor="b">
                    <a:lnL>
                      <a:noFill/>
                    </a:lnL>
                    <a:lnR>
                      <a:noFill/>
                    </a:lnR>
                    <a:lnT>
                      <a:noFill/>
                    </a:lnT>
                    <a:lnB>
                      <a:noFill/>
                    </a:lnB>
                    <a:solidFill>
                      <a:srgbClr val="BFBFBF"/>
                    </a:solidFill>
                  </a:tcPr>
                </a:tc>
              </a:tr>
              <a:tr h="236271">
                <a:tc>
                  <a:txBody>
                    <a:bodyPr/>
                    <a:lstStyle/>
                    <a:p>
                      <a:pPr algn="l" fontAlgn="b"/>
                      <a:r>
                        <a:rPr lang="en-US" sz="1200" b="0" i="0" u="none" strike="noStrike" dirty="0">
                          <a:solidFill>
                            <a:srgbClr val="000000"/>
                          </a:solidFill>
                          <a:latin typeface="Calibri"/>
                        </a:rPr>
                        <a:t>doing </a:t>
                      </a:r>
                      <a:r>
                        <a:rPr lang="en-US" sz="1200" b="0" i="0" u="none" strike="noStrike" dirty="0" smtClean="0">
                          <a:solidFill>
                            <a:srgbClr val="000000"/>
                          </a:solidFill>
                          <a:latin typeface="Calibri"/>
                        </a:rPr>
                        <a:t>homework </a:t>
                      </a:r>
                      <a:r>
                        <a:rPr lang="en-US" sz="1200" b="0" i="0" u="none" strike="noStrike" dirty="0">
                          <a:solidFill>
                            <a:srgbClr val="000000"/>
                          </a:solidFill>
                          <a:latin typeface="Calibri"/>
                        </a:rPr>
                        <a:t>or other activities related to your program)</a:t>
                      </a:r>
                    </a:p>
                  </a:txBody>
                  <a:tcPr marL="9446" marR="9446" marT="9446" marB="0" anchor="b">
                    <a:lnL>
                      <a:noFill/>
                    </a:lnL>
                    <a:lnR>
                      <a:noFill/>
                    </a:lnR>
                    <a:lnT>
                      <a:noFill/>
                    </a:lnT>
                    <a:lnB>
                      <a:noFill/>
                    </a:lnB>
                    <a:solidFill>
                      <a:schemeClr val="bg1">
                        <a:lumMod val="75000"/>
                      </a:schemeClr>
                    </a:solidFill>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solidFill>
                      <a:schemeClr val="bg1">
                        <a:lumMod val="75000"/>
                      </a:schemeClr>
                    </a:solidFill>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solidFill>
                      <a:schemeClr val="bg1">
                        <a:lumMod val="75000"/>
                      </a:schemeClr>
                    </a:solidFill>
                  </a:tcPr>
                </a:tc>
                <a:tc>
                  <a:txBody>
                    <a:bodyPr/>
                    <a:lstStyle/>
                    <a:p>
                      <a:pPr algn="ctr" fontAlgn="b"/>
                      <a:endParaRPr lang="en-US" sz="1200" b="0" i="0" u="none" strike="noStrike" dirty="0">
                        <a:latin typeface="Calibri"/>
                      </a:endParaRPr>
                    </a:p>
                  </a:txBody>
                  <a:tcPr marL="9446" marR="9446" marT="9446" marB="0" anchor="b">
                    <a:lnL>
                      <a:noFill/>
                    </a:lnL>
                    <a:lnR>
                      <a:noFill/>
                    </a:lnR>
                    <a:lnT>
                      <a:noFill/>
                    </a:lnT>
                    <a:lnB>
                      <a:noFill/>
                    </a:lnB>
                    <a:solidFill>
                      <a:schemeClr val="bg1">
                        <a:lumMod val="75000"/>
                      </a:schemeClr>
                    </a:solidFill>
                  </a:tcPr>
                </a:tc>
              </a:tr>
              <a:tr h="236271">
                <a:tc>
                  <a:txBody>
                    <a:bodyPr/>
                    <a:lstStyle/>
                    <a:p>
                      <a:pPr algn="l" fontAlgn="b"/>
                      <a:r>
                        <a:rPr lang="en-US" sz="1200" b="0" i="0" u="none" strike="noStrike">
                          <a:solidFill>
                            <a:srgbClr val="000000"/>
                          </a:solidFill>
                          <a:latin typeface="Calibri"/>
                        </a:rPr>
                        <a:t>*Frequency: Peer or other tutoring</a:t>
                      </a:r>
                    </a:p>
                  </a:txBody>
                  <a:tcPr marL="9446" marR="9446" marT="9446" marB="0" anchor="b">
                    <a:lnL>
                      <a:noFill/>
                    </a:lnL>
                    <a:lnR>
                      <a:noFill/>
                    </a:lnR>
                    <a:lnT>
                      <a:noFill/>
                    </a:lnT>
                    <a:lnB>
                      <a:noFill/>
                    </a:lnB>
                  </a:tcPr>
                </a:tc>
                <a:tc>
                  <a:txBody>
                    <a:bodyPr/>
                    <a:lstStyle/>
                    <a:p>
                      <a:pPr algn="ctr" fontAlgn="b"/>
                      <a:r>
                        <a:rPr lang="en-US" sz="1200" b="0" i="0" u="none" strike="noStrike">
                          <a:solidFill>
                            <a:srgbClr val="000000"/>
                          </a:solidFill>
                          <a:latin typeface="Calibri"/>
                        </a:rPr>
                        <a:t>1.46</a:t>
                      </a:r>
                    </a:p>
                  </a:txBody>
                  <a:tcPr marL="9446" marR="9446" marT="9446" marB="0" anchor="b">
                    <a:lnL>
                      <a:noFill/>
                    </a:lnL>
                    <a:lnR>
                      <a:noFill/>
                    </a:lnR>
                    <a:lnT>
                      <a:noFill/>
                    </a:lnT>
                    <a:lnB>
                      <a:noFill/>
                    </a:lnB>
                  </a:tcPr>
                </a:tc>
                <a:tc>
                  <a:txBody>
                    <a:bodyPr/>
                    <a:lstStyle/>
                    <a:p>
                      <a:pPr algn="ctr" fontAlgn="b"/>
                      <a:r>
                        <a:rPr lang="en-US" sz="1200" b="0" i="0" u="none" strike="noStrike">
                          <a:latin typeface="Calibri"/>
                        </a:rPr>
                        <a:t>1.52</a:t>
                      </a:r>
                    </a:p>
                  </a:txBody>
                  <a:tcPr marL="9446" marR="9446" marT="9446" marB="0" anchor="b">
                    <a:lnL>
                      <a:noFill/>
                    </a:lnL>
                    <a:lnR>
                      <a:noFill/>
                    </a:lnR>
                    <a:lnT>
                      <a:noFill/>
                    </a:lnT>
                    <a:lnB>
                      <a:noFill/>
                    </a:lnB>
                  </a:tcPr>
                </a:tc>
                <a:tc>
                  <a:txBody>
                    <a:bodyPr/>
                    <a:lstStyle/>
                    <a:p>
                      <a:pPr algn="ctr" fontAlgn="b"/>
                      <a:r>
                        <a:rPr lang="en-US" sz="1200" b="0" i="0" u="none" strike="noStrike" dirty="0" smtClean="0">
                          <a:latin typeface="Calibri"/>
                        </a:rPr>
                        <a:t>0.06</a:t>
                      </a:r>
                      <a:endParaRPr lang="en-US" sz="1200" b="0" i="0" u="none" strike="noStrike" dirty="0">
                        <a:latin typeface="Calibri"/>
                      </a:endParaRPr>
                    </a:p>
                  </a:txBody>
                  <a:tcPr marL="9446" marR="9446" marT="9446" marB="0" anchor="b">
                    <a:lnL>
                      <a:noFill/>
                    </a:lnL>
                    <a:lnR>
                      <a:noFill/>
                    </a:lnR>
                    <a:lnT>
                      <a:noFill/>
                    </a:lnT>
                    <a:lnB>
                      <a:noFill/>
                    </a:lnB>
                  </a:tcPr>
                </a:tc>
              </a:tr>
              <a:tr h="236271">
                <a:tc>
                  <a:txBody>
                    <a:bodyPr/>
                    <a:lstStyle/>
                    <a:p>
                      <a:pPr algn="l" fontAlgn="b"/>
                      <a:r>
                        <a:rPr lang="en-US" sz="1200" b="0" i="0" u="none" strike="noStrike" dirty="0">
                          <a:latin typeface="Calibri"/>
                        </a:rPr>
                        <a:t>*Frequency: Skill labs (writing, math, etc</a:t>
                      </a:r>
                      <a:r>
                        <a:rPr lang="en-US" sz="1200" b="0" i="0" u="none" strike="noStrike" dirty="0" smtClean="0">
                          <a:latin typeface="Calibri"/>
                        </a:rPr>
                        <a:t>.)</a:t>
                      </a:r>
                      <a:endParaRPr lang="en-US" sz="1200" b="0" i="0" u="none" strike="noStrike" dirty="0">
                        <a:latin typeface="Calibri"/>
                      </a:endParaRP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latin typeface="Calibri"/>
                        </a:rPr>
                        <a:t>1.54</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latin typeface="Calibri"/>
                        </a:rPr>
                        <a:t>1.66</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0.12</a:t>
                      </a:r>
                      <a:endParaRPr lang="en-US" sz="1200" b="0" i="0" u="none" strike="noStrike" dirty="0">
                        <a:latin typeface="Calibri"/>
                      </a:endParaRPr>
                    </a:p>
                  </a:txBody>
                  <a:tcPr marL="9446" marR="9446" marT="9446" marB="0" anchor="b">
                    <a:lnL>
                      <a:noFill/>
                    </a:lnL>
                    <a:lnR>
                      <a:noFill/>
                    </a:lnR>
                    <a:lnT>
                      <a:noFill/>
                    </a:lnT>
                    <a:lnB>
                      <a:noFill/>
                    </a:lnB>
                    <a:solidFill>
                      <a:srgbClr val="BFBFBF"/>
                    </a:solidFill>
                  </a:tcPr>
                </a:tc>
              </a:tr>
              <a:tr h="236271">
                <a:tc>
                  <a:txBody>
                    <a:bodyPr/>
                    <a:lstStyle/>
                    <a:p>
                      <a:pPr algn="l" fontAlgn="b"/>
                      <a:r>
                        <a:rPr lang="en-US" sz="1200" b="0" i="0" u="none" strike="noStrike">
                          <a:latin typeface="Calibri"/>
                        </a:rPr>
                        <a:t>*Frequency: Computer Lab</a:t>
                      </a:r>
                    </a:p>
                  </a:txBody>
                  <a:tcPr marL="9446" marR="9446" marT="9446" marB="0" anchor="b">
                    <a:lnL>
                      <a:noFill/>
                    </a:lnL>
                    <a:lnR>
                      <a:noFill/>
                    </a:lnR>
                    <a:lnT>
                      <a:noFill/>
                    </a:lnT>
                    <a:lnB>
                      <a:noFill/>
                    </a:lnB>
                  </a:tcPr>
                </a:tc>
                <a:tc>
                  <a:txBody>
                    <a:bodyPr/>
                    <a:lstStyle/>
                    <a:p>
                      <a:pPr algn="ctr" fontAlgn="b"/>
                      <a:r>
                        <a:rPr lang="en-US" sz="1200" b="0" i="0" u="none" strike="noStrike">
                          <a:solidFill>
                            <a:srgbClr val="000000"/>
                          </a:solidFill>
                          <a:latin typeface="Calibri"/>
                        </a:rPr>
                        <a:t>1.88</a:t>
                      </a:r>
                    </a:p>
                  </a:txBody>
                  <a:tcPr marL="9446" marR="9446" marT="9446" marB="0" anchor="b">
                    <a:lnL>
                      <a:noFill/>
                    </a:lnL>
                    <a:lnR>
                      <a:noFill/>
                    </a:lnR>
                    <a:lnT>
                      <a:noFill/>
                    </a:lnT>
                    <a:lnB>
                      <a:noFill/>
                    </a:lnB>
                  </a:tcPr>
                </a:tc>
                <a:tc>
                  <a:txBody>
                    <a:bodyPr/>
                    <a:lstStyle/>
                    <a:p>
                      <a:pPr algn="ctr" fontAlgn="b"/>
                      <a:r>
                        <a:rPr lang="en-US" sz="1200" b="0" i="0" u="none" strike="noStrike">
                          <a:latin typeface="Calibri"/>
                        </a:rPr>
                        <a:t>2.05</a:t>
                      </a:r>
                    </a:p>
                  </a:txBody>
                  <a:tcPr marL="9446" marR="9446" marT="9446" marB="0" anchor="b">
                    <a:lnL>
                      <a:noFill/>
                    </a:lnL>
                    <a:lnR>
                      <a:noFill/>
                    </a:lnR>
                    <a:lnT>
                      <a:noFill/>
                    </a:lnT>
                    <a:lnB>
                      <a:noFill/>
                    </a:lnB>
                  </a:tcPr>
                </a:tc>
                <a:tc>
                  <a:txBody>
                    <a:bodyPr/>
                    <a:lstStyle/>
                    <a:p>
                      <a:pPr algn="ctr" fontAlgn="b"/>
                      <a:r>
                        <a:rPr lang="en-US" sz="1200" b="0" i="0" u="none" strike="noStrike" dirty="0" smtClean="0">
                          <a:latin typeface="Calibri"/>
                        </a:rPr>
                        <a:t>0.17</a:t>
                      </a:r>
                      <a:endParaRPr lang="en-US" sz="1200" b="0" i="0" u="none" strike="noStrike" dirty="0">
                        <a:latin typeface="Calibri"/>
                      </a:endParaRPr>
                    </a:p>
                  </a:txBody>
                  <a:tcPr marL="9446" marR="9446" marT="9446" marB="0" anchor="b">
                    <a:lnL>
                      <a:noFill/>
                    </a:lnL>
                    <a:lnR>
                      <a:noFill/>
                    </a:lnR>
                    <a:lnT>
                      <a:noFill/>
                    </a:lnT>
                    <a:lnB>
                      <a:noFill/>
                    </a:lnB>
                  </a:tcPr>
                </a:tc>
              </a:tr>
              <a:tr h="236271">
                <a:tc>
                  <a:txBody>
                    <a:bodyPr/>
                    <a:lstStyle/>
                    <a:p>
                      <a:pPr algn="l" fontAlgn="b"/>
                      <a:r>
                        <a:rPr lang="en-US" sz="1100" b="0" i="0" u="none" strike="noStrike">
                          <a:solidFill>
                            <a:srgbClr val="000000"/>
                          </a:solidFill>
                          <a:latin typeface="Calibri"/>
                        </a:rPr>
                        <a:t>1= never, 2= sometimes, 3= often, 4= very often </a:t>
                      </a:r>
                    </a:p>
                  </a:txBody>
                  <a:tcPr marL="9446" marR="9446" marT="9446" marB="0" anchor="b">
                    <a:lnL>
                      <a:noFill/>
                    </a:lnL>
                    <a:lnR>
                      <a:noFill/>
                    </a:lnR>
                    <a:lnT>
                      <a:noFill/>
                    </a:lnT>
                    <a:lnB>
                      <a:noFill/>
                    </a:lnB>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tcPr>
                </a:tc>
              </a:tr>
              <a:tr h="236271">
                <a:tc>
                  <a:txBody>
                    <a:bodyPr/>
                    <a:lstStyle/>
                    <a:p>
                      <a:pPr algn="l" fontAlgn="b"/>
                      <a:r>
                        <a:rPr lang="en-US" sz="1100" b="0" i="0" u="none" strike="noStrike" dirty="0">
                          <a:solidFill>
                            <a:srgbClr val="000000"/>
                          </a:solidFill>
                          <a:latin typeface="Calibri"/>
                        </a:rPr>
                        <a:t>*0= don't know/N/A. 1 = </a:t>
                      </a:r>
                      <a:r>
                        <a:rPr lang="en-US" sz="1100" b="0" i="0" u="none" strike="noStrike" dirty="0" smtClean="0">
                          <a:solidFill>
                            <a:srgbClr val="000000"/>
                          </a:solidFill>
                          <a:latin typeface="Calibri"/>
                        </a:rPr>
                        <a:t>rarely, </a:t>
                      </a:r>
                      <a:r>
                        <a:rPr lang="en-US" sz="1100" b="0" i="0" u="none" strike="noStrike" dirty="0">
                          <a:solidFill>
                            <a:srgbClr val="000000"/>
                          </a:solidFill>
                          <a:latin typeface="Calibri"/>
                        </a:rPr>
                        <a:t>2= sometimes, 3=often</a:t>
                      </a:r>
                    </a:p>
                  </a:txBody>
                  <a:tcPr marL="9446" marR="9446" marT="9446" marB="0" anchor="b">
                    <a:lnL>
                      <a:noFill/>
                    </a:lnL>
                    <a:lnR>
                      <a:noFill/>
                    </a:lnR>
                    <a:lnT>
                      <a:noFill/>
                    </a:lnT>
                    <a:lnB>
                      <a:noFill/>
                    </a:lnB>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dirty="0">
                        <a:latin typeface="Calibri"/>
                      </a:endParaRPr>
                    </a:p>
                  </a:txBody>
                  <a:tcPr marL="9446" marR="9446" marT="9446"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457200" y="533400"/>
            <a:ext cx="8305800" cy="914400"/>
          </a:xfrm>
        </p:spPr>
        <p:txBody>
          <a:bodyPr>
            <a:normAutofit/>
          </a:bodyPr>
          <a:lstStyle/>
          <a:p>
            <a:pPr algn="l"/>
            <a:r>
              <a:rPr lang="en-US" sz="2800" dirty="0"/>
              <a:t>Academic Challenge</a:t>
            </a:r>
            <a:br>
              <a:rPr lang="en-US" sz="2800" dirty="0"/>
            </a:br>
            <a:r>
              <a:rPr lang="en-US" sz="1400" dirty="0"/>
              <a:t>In your experiences at </a:t>
            </a:r>
            <a:r>
              <a:rPr lang="en-US" sz="1400" dirty="0" smtClean="0"/>
              <a:t>De Anza during </a:t>
            </a:r>
            <a:r>
              <a:rPr lang="en-US" sz="1400" dirty="0"/>
              <a:t>the current school year, about how often/much have you done/used each of the following?</a:t>
            </a:r>
          </a:p>
        </p:txBody>
      </p:sp>
      <p:sp>
        <p:nvSpPr>
          <p:cNvPr id="12297" name="Text Box 9"/>
          <p:cNvSpPr txBox="1">
            <a:spLocks noChangeArrowheads="1"/>
          </p:cNvSpPr>
          <p:nvPr/>
        </p:nvSpPr>
        <p:spPr bwMode="auto">
          <a:xfrm>
            <a:off x="457200" y="5181600"/>
            <a:ext cx="6178550" cy="276999"/>
          </a:xfrm>
          <a:prstGeom prst="rect">
            <a:avLst/>
          </a:prstGeom>
          <a:noFill/>
          <a:ln w="9525">
            <a:noFill/>
            <a:miter lim="800000"/>
            <a:headEnd/>
            <a:tailEnd/>
          </a:ln>
          <a:effectLst/>
        </p:spPr>
        <p:txBody>
          <a:bodyPr>
            <a:spAutoFit/>
          </a:bodyPr>
          <a:lstStyle/>
          <a:p>
            <a:r>
              <a:rPr lang="en-US" sz="1200" b="1" dirty="0"/>
              <a:t>How much does De Anza college emphasize the following?</a:t>
            </a:r>
          </a:p>
        </p:txBody>
      </p:sp>
      <p:graphicFrame>
        <p:nvGraphicFramePr>
          <p:cNvPr id="10" name="Table 9"/>
          <p:cNvGraphicFramePr>
            <a:graphicFrameLocks noGrp="1"/>
          </p:cNvGraphicFramePr>
          <p:nvPr/>
        </p:nvGraphicFramePr>
        <p:xfrm>
          <a:off x="609600" y="1447800"/>
          <a:ext cx="8077200" cy="3733798"/>
        </p:xfrm>
        <a:graphic>
          <a:graphicData uri="http://schemas.openxmlformats.org/drawingml/2006/table">
            <a:tbl>
              <a:tblPr/>
              <a:tblGrid>
                <a:gridCol w="6351732"/>
                <a:gridCol w="637674"/>
                <a:gridCol w="600162"/>
                <a:gridCol w="487632"/>
              </a:tblGrid>
              <a:tr h="313238">
                <a:tc>
                  <a:txBody>
                    <a:bodyPr/>
                    <a:lstStyle/>
                    <a:p>
                      <a:pPr algn="l" fontAlgn="b"/>
                      <a:r>
                        <a:rPr lang="en-US" sz="1400" b="1" i="0" u="none" strike="noStrike" dirty="0">
                          <a:latin typeface="Calibri"/>
                        </a:rPr>
                        <a:t>Academic Challenge</a:t>
                      </a:r>
                    </a:p>
                  </a:txBody>
                  <a:tcPr marL="9446" marR="9446" marT="9446" marB="0" anchor="b">
                    <a:lnL>
                      <a:noFill/>
                    </a:lnL>
                    <a:lnR>
                      <a:noFill/>
                    </a:lnR>
                    <a:lnT>
                      <a:noFill/>
                    </a:lnT>
                    <a:lnB>
                      <a:noFill/>
                    </a:lnB>
                  </a:tcPr>
                </a:tc>
                <a:tc>
                  <a:txBody>
                    <a:bodyPr/>
                    <a:lstStyle/>
                    <a:p>
                      <a:pPr algn="ctr" fontAlgn="b"/>
                      <a:r>
                        <a:rPr lang="en-US" sz="1400" b="1" i="0" u="none" strike="noStrike" dirty="0">
                          <a:solidFill>
                            <a:srgbClr val="000000"/>
                          </a:solidFill>
                          <a:latin typeface="Calibri"/>
                        </a:rPr>
                        <a:t>2007</a:t>
                      </a:r>
                    </a:p>
                  </a:txBody>
                  <a:tcPr marL="9446" marR="9446" marT="9446" marB="0" anchor="b">
                    <a:lnL>
                      <a:noFill/>
                    </a:lnL>
                    <a:lnR>
                      <a:noFill/>
                    </a:lnR>
                    <a:lnT>
                      <a:noFill/>
                    </a:lnT>
                    <a:lnB>
                      <a:noFill/>
                    </a:lnB>
                  </a:tcPr>
                </a:tc>
                <a:tc>
                  <a:txBody>
                    <a:bodyPr/>
                    <a:lstStyle/>
                    <a:p>
                      <a:pPr algn="ctr" fontAlgn="b"/>
                      <a:r>
                        <a:rPr lang="en-US" sz="1400" b="1" i="0" u="none" strike="noStrike">
                          <a:latin typeface="Calibri"/>
                        </a:rPr>
                        <a:t>2009</a:t>
                      </a:r>
                    </a:p>
                  </a:txBody>
                  <a:tcPr marL="9446" marR="9446" marT="9446" marB="0" anchor="b">
                    <a:lnL>
                      <a:noFill/>
                    </a:lnL>
                    <a:lnR>
                      <a:noFill/>
                    </a:lnR>
                    <a:lnT>
                      <a:noFill/>
                    </a:lnT>
                    <a:lnB>
                      <a:noFill/>
                    </a:lnB>
                  </a:tcPr>
                </a:tc>
                <a:tc>
                  <a:txBody>
                    <a:bodyPr/>
                    <a:lstStyle/>
                    <a:p>
                      <a:pPr algn="ctr" fontAlgn="b"/>
                      <a:r>
                        <a:rPr lang="en-US" sz="1400" b="1" i="0" u="none" strike="noStrike">
                          <a:latin typeface="Calibri"/>
                        </a:rPr>
                        <a:t>Diff.</a:t>
                      </a:r>
                    </a:p>
                  </a:txBody>
                  <a:tcPr marL="9446" marR="9446" marT="9446" marB="0" anchor="b">
                    <a:lnL>
                      <a:noFill/>
                    </a:lnL>
                    <a:lnR>
                      <a:noFill/>
                    </a:lnR>
                    <a:lnT>
                      <a:noFill/>
                    </a:lnT>
                    <a:lnB>
                      <a:noFill/>
                    </a:lnB>
                  </a:tcPr>
                </a:tc>
              </a:tr>
              <a:tr h="263120">
                <a:tc>
                  <a:txBody>
                    <a:bodyPr/>
                    <a:lstStyle/>
                    <a:p>
                      <a:pPr algn="l" fontAlgn="b"/>
                      <a:r>
                        <a:rPr lang="en-US" sz="1200" b="0" i="0" u="none" strike="noStrike" dirty="0">
                          <a:solidFill>
                            <a:srgbClr val="000000"/>
                          </a:solidFill>
                          <a:latin typeface="Calibri"/>
                        </a:rPr>
                        <a:t>Worked harder than you thought you could to meet an instructor's </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a:latin typeface="Calibri"/>
                        </a:rPr>
                        <a:t>2.41</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latin typeface="Calibri"/>
                        </a:rPr>
                        <a:t>2.45</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0.04</a:t>
                      </a:r>
                      <a:endParaRPr lang="en-US" sz="1200" b="0" i="0" u="none" strike="noStrike" dirty="0">
                        <a:latin typeface="Calibri"/>
                      </a:endParaRPr>
                    </a:p>
                  </a:txBody>
                  <a:tcPr marL="9446" marR="9446" marT="9446" marB="0" anchor="b">
                    <a:lnL>
                      <a:noFill/>
                    </a:lnL>
                    <a:lnR>
                      <a:noFill/>
                    </a:lnR>
                    <a:lnT>
                      <a:noFill/>
                    </a:lnT>
                    <a:lnB>
                      <a:noFill/>
                    </a:lnB>
                    <a:solidFill>
                      <a:srgbClr val="BFBFBF"/>
                    </a:solidFill>
                  </a:tcPr>
                </a:tc>
              </a:tr>
              <a:tr h="263120">
                <a:tc>
                  <a:txBody>
                    <a:bodyPr/>
                    <a:lstStyle/>
                    <a:p>
                      <a:pPr algn="l" fontAlgn="b"/>
                      <a:r>
                        <a:rPr lang="en-US" sz="1200" b="0" i="0" u="none" strike="noStrike" dirty="0">
                          <a:solidFill>
                            <a:schemeClr val="tx1"/>
                          </a:solidFill>
                          <a:latin typeface="Calibri"/>
                        </a:rPr>
                        <a:t>standards or expectations</a:t>
                      </a:r>
                    </a:p>
                  </a:txBody>
                  <a:tcPr marL="9446" marR="9446" marT="9446" marB="0" anchor="b">
                    <a:lnL>
                      <a:noFill/>
                    </a:lnL>
                    <a:lnR>
                      <a:noFill/>
                    </a:lnR>
                    <a:lnT>
                      <a:noFill/>
                    </a:lnT>
                    <a:lnB>
                      <a:noFill/>
                    </a:lnB>
                    <a:solidFill>
                      <a:schemeClr val="bg1">
                        <a:lumMod val="75000"/>
                      </a:schemeClr>
                    </a:solidFill>
                  </a:tcPr>
                </a:tc>
                <a:tc>
                  <a:txBody>
                    <a:bodyPr/>
                    <a:lstStyle/>
                    <a:p>
                      <a:pPr algn="ctr" fontAlgn="b"/>
                      <a:endParaRPr lang="en-US" sz="1200" b="0" i="0" u="none" strike="noStrike">
                        <a:solidFill>
                          <a:schemeClr val="tx1"/>
                        </a:solidFill>
                        <a:latin typeface="Calibri"/>
                      </a:endParaRPr>
                    </a:p>
                  </a:txBody>
                  <a:tcPr marL="9446" marR="9446" marT="9446" marB="0" anchor="b">
                    <a:lnL>
                      <a:noFill/>
                    </a:lnL>
                    <a:lnR>
                      <a:noFill/>
                    </a:lnR>
                    <a:lnT>
                      <a:noFill/>
                    </a:lnT>
                    <a:lnB>
                      <a:noFill/>
                    </a:lnB>
                    <a:solidFill>
                      <a:schemeClr val="bg1">
                        <a:lumMod val="75000"/>
                      </a:schemeClr>
                    </a:solidFill>
                  </a:tcPr>
                </a:tc>
                <a:tc>
                  <a:txBody>
                    <a:bodyPr/>
                    <a:lstStyle/>
                    <a:p>
                      <a:pPr algn="ctr" fontAlgn="b"/>
                      <a:endParaRPr lang="en-US" sz="1200" b="0" i="0" u="none" strike="noStrike">
                        <a:solidFill>
                          <a:schemeClr val="tx1"/>
                        </a:solidFill>
                        <a:latin typeface="Calibri"/>
                      </a:endParaRPr>
                    </a:p>
                  </a:txBody>
                  <a:tcPr marL="9446" marR="9446" marT="9446" marB="0" anchor="b">
                    <a:lnL>
                      <a:noFill/>
                    </a:lnL>
                    <a:lnR>
                      <a:noFill/>
                    </a:lnR>
                    <a:lnT>
                      <a:noFill/>
                    </a:lnT>
                    <a:lnB>
                      <a:noFill/>
                    </a:lnB>
                    <a:solidFill>
                      <a:schemeClr val="bg1">
                        <a:lumMod val="75000"/>
                      </a:schemeClr>
                    </a:solidFill>
                  </a:tcPr>
                </a:tc>
                <a:tc>
                  <a:txBody>
                    <a:bodyPr/>
                    <a:lstStyle/>
                    <a:p>
                      <a:pPr algn="ctr" fontAlgn="b"/>
                      <a:endParaRPr lang="en-US" sz="1200" b="0" i="0" u="none" strike="noStrike" dirty="0">
                        <a:solidFill>
                          <a:schemeClr val="tx1"/>
                        </a:solidFill>
                        <a:latin typeface="Calibri"/>
                      </a:endParaRPr>
                    </a:p>
                  </a:txBody>
                  <a:tcPr marL="9446" marR="9446" marT="9446" marB="0" anchor="b">
                    <a:lnL>
                      <a:noFill/>
                    </a:lnL>
                    <a:lnR>
                      <a:noFill/>
                    </a:lnR>
                    <a:lnT>
                      <a:noFill/>
                    </a:lnT>
                    <a:lnB>
                      <a:noFill/>
                    </a:lnB>
                    <a:solidFill>
                      <a:schemeClr val="bg1">
                        <a:lumMod val="75000"/>
                      </a:schemeClr>
                    </a:solidFill>
                  </a:tcPr>
                </a:tc>
              </a:tr>
              <a:tr h="263120">
                <a:tc>
                  <a:txBody>
                    <a:bodyPr/>
                    <a:lstStyle/>
                    <a:p>
                      <a:pPr algn="l" fontAlgn="b"/>
                      <a:r>
                        <a:rPr lang="en-US" sz="1200" b="0" i="0" u="none" strike="noStrike" dirty="0">
                          <a:solidFill>
                            <a:srgbClr val="000000"/>
                          </a:solidFill>
                          <a:latin typeface="Calibri"/>
                        </a:rPr>
                        <a:t>Analyzing the basic elements of an idea, </a:t>
                      </a:r>
                      <a:r>
                        <a:rPr lang="en-US" sz="1200" b="0" i="0" u="none" strike="noStrike" dirty="0" smtClean="0">
                          <a:solidFill>
                            <a:srgbClr val="000000"/>
                          </a:solidFill>
                          <a:latin typeface="Calibri"/>
                        </a:rPr>
                        <a:t>experience </a:t>
                      </a:r>
                      <a:r>
                        <a:rPr lang="en-US" sz="1200" b="0" i="0" u="none" strike="noStrike" dirty="0">
                          <a:solidFill>
                            <a:srgbClr val="000000"/>
                          </a:solidFill>
                          <a:latin typeface="Calibri"/>
                        </a:rPr>
                        <a:t>or theory  </a:t>
                      </a:r>
                    </a:p>
                  </a:txBody>
                  <a:tcPr marL="9446" marR="9446" marT="9446" marB="0" anchor="b">
                    <a:lnL>
                      <a:noFill/>
                    </a:lnL>
                    <a:lnR>
                      <a:noFill/>
                    </a:lnR>
                    <a:lnT>
                      <a:noFill/>
                    </a:lnT>
                    <a:lnB>
                      <a:noFill/>
                    </a:lnB>
                  </a:tcPr>
                </a:tc>
                <a:tc>
                  <a:txBody>
                    <a:bodyPr/>
                    <a:lstStyle/>
                    <a:p>
                      <a:pPr algn="ctr" fontAlgn="b"/>
                      <a:r>
                        <a:rPr lang="en-US" sz="1200" b="0" i="0" u="none" strike="noStrike">
                          <a:latin typeface="Calibri"/>
                        </a:rPr>
                        <a:t>2.87</a:t>
                      </a:r>
                    </a:p>
                  </a:txBody>
                  <a:tcPr marL="9446" marR="9446" marT="9446" marB="0" anchor="b">
                    <a:lnL>
                      <a:noFill/>
                    </a:lnL>
                    <a:lnR>
                      <a:noFill/>
                    </a:lnR>
                    <a:lnT>
                      <a:noFill/>
                    </a:lnT>
                    <a:lnB>
                      <a:noFill/>
                    </a:lnB>
                  </a:tcPr>
                </a:tc>
                <a:tc>
                  <a:txBody>
                    <a:bodyPr/>
                    <a:lstStyle/>
                    <a:p>
                      <a:pPr algn="ctr" fontAlgn="b"/>
                      <a:r>
                        <a:rPr lang="en-US" sz="1200" b="0" i="0" u="none" strike="noStrike">
                          <a:latin typeface="Calibri"/>
                        </a:rPr>
                        <a:t>2.97</a:t>
                      </a:r>
                    </a:p>
                  </a:txBody>
                  <a:tcPr marL="9446" marR="9446" marT="9446" marB="0" anchor="b">
                    <a:lnL>
                      <a:noFill/>
                    </a:lnL>
                    <a:lnR>
                      <a:noFill/>
                    </a:lnR>
                    <a:lnT>
                      <a:noFill/>
                    </a:lnT>
                    <a:lnB>
                      <a:noFill/>
                    </a:lnB>
                  </a:tcPr>
                </a:tc>
                <a:tc>
                  <a:txBody>
                    <a:bodyPr/>
                    <a:lstStyle/>
                    <a:p>
                      <a:pPr algn="ctr" fontAlgn="b"/>
                      <a:r>
                        <a:rPr lang="en-US" sz="1200" b="0" i="0" u="none" strike="noStrike" dirty="0" smtClean="0">
                          <a:latin typeface="Calibri"/>
                        </a:rPr>
                        <a:t>0.10</a:t>
                      </a:r>
                      <a:endParaRPr lang="en-US" sz="1200" b="0" i="0" u="none" strike="noStrike" dirty="0">
                        <a:latin typeface="Calibri"/>
                      </a:endParaRPr>
                    </a:p>
                  </a:txBody>
                  <a:tcPr marL="9446" marR="9446" marT="9446" marB="0" anchor="b">
                    <a:lnL>
                      <a:noFill/>
                    </a:lnL>
                    <a:lnR>
                      <a:noFill/>
                    </a:lnR>
                    <a:lnT>
                      <a:noFill/>
                    </a:lnT>
                    <a:lnB>
                      <a:noFill/>
                    </a:lnB>
                  </a:tcPr>
                </a:tc>
              </a:tr>
              <a:tr h="263120">
                <a:tc>
                  <a:txBody>
                    <a:bodyPr/>
                    <a:lstStyle/>
                    <a:p>
                      <a:pPr algn="l" fontAlgn="b"/>
                      <a:r>
                        <a:rPr lang="en-US" sz="1200" b="0" i="0" u="none" strike="noStrike" dirty="0">
                          <a:solidFill>
                            <a:srgbClr val="000000"/>
                          </a:solidFill>
                          <a:latin typeface="Calibri"/>
                        </a:rPr>
                        <a:t>Synthesizing and organizing ideas, </a:t>
                      </a:r>
                      <a:r>
                        <a:rPr lang="en-US" sz="1200" b="0" i="0" u="none" strike="noStrike" dirty="0" smtClean="0">
                          <a:solidFill>
                            <a:srgbClr val="000000"/>
                          </a:solidFill>
                          <a:latin typeface="Calibri"/>
                        </a:rPr>
                        <a:t>information </a:t>
                      </a:r>
                      <a:r>
                        <a:rPr lang="en-US" sz="1200" b="0" i="0" u="none" strike="noStrike" dirty="0">
                          <a:solidFill>
                            <a:srgbClr val="000000"/>
                          </a:solidFill>
                          <a:latin typeface="Calibri"/>
                        </a:rPr>
                        <a:t>or experiences in new ways</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latin typeface="Calibri"/>
                        </a:rPr>
                        <a:t>2.68</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latin typeface="Calibri"/>
                        </a:rPr>
                        <a:t>2.80</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0.12</a:t>
                      </a:r>
                      <a:endParaRPr lang="en-US" sz="1200" b="0" i="0" u="none" strike="noStrike" dirty="0">
                        <a:latin typeface="Calibri"/>
                      </a:endParaRPr>
                    </a:p>
                  </a:txBody>
                  <a:tcPr marL="9446" marR="9446" marT="9446" marB="0" anchor="b">
                    <a:lnL>
                      <a:noFill/>
                    </a:lnL>
                    <a:lnR>
                      <a:noFill/>
                    </a:lnR>
                    <a:lnT>
                      <a:noFill/>
                    </a:lnT>
                    <a:lnB>
                      <a:noFill/>
                    </a:lnB>
                    <a:solidFill>
                      <a:srgbClr val="BFBFBF"/>
                    </a:solidFill>
                  </a:tcPr>
                </a:tc>
              </a:tr>
              <a:tr h="263120">
                <a:tc>
                  <a:txBody>
                    <a:bodyPr/>
                    <a:lstStyle/>
                    <a:p>
                      <a:pPr algn="l" fontAlgn="b"/>
                      <a:r>
                        <a:rPr lang="en-US" sz="1200" b="0" i="0" u="none" strike="noStrike" dirty="0">
                          <a:solidFill>
                            <a:srgbClr val="000000"/>
                          </a:solidFill>
                          <a:latin typeface="Calibri"/>
                        </a:rPr>
                        <a:t>Making judgments about the value or soundness of information, </a:t>
                      </a:r>
                      <a:r>
                        <a:rPr lang="en-US" sz="1200" b="0" i="0" u="none" strike="noStrike" dirty="0" smtClean="0">
                          <a:solidFill>
                            <a:srgbClr val="000000"/>
                          </a:solidFill>
                          <a:latin typeface="Calibri"/>
                        </a:rPr>
                        <a:t>arguments</a:t>
                      </a:r>
                      <a:endParaRPr lang="en-US" sz="1200" b="0" i="0" u="none" strike="noStrike" dirty="0">
                        <a:solidFill>
                          <a:srgbClr val="000000"/>
                        </a:solidFill>
                        <a:latin typeface="Calibri"/>
                      </a:endParaRPr>
                    </a:p>
                  </a:txBody>
                  <a:tcPr marL="9446" marR="9446" marT="9446" marB="0" anchor="b">
                    <a:lnL>
                      <a:noFill/>
                    </a:lnL>
                    <a:lnR>
                      <a:noFill/>
                    </a:lnR>
                    <a:lnT>
                      <a:noFill/>
                    </a:lnT>
                    <a:lnB>
                      <a:noFill/>
                    </a:lnB>
                  </a:tcPr>
                </a:tc>
                <a:tc>
                  <a:txBody>
                    <a:bodyPr/>
                    <a:lstStyle/>
                    <a:p>
                      <a:pPr algn="ctr" fontAlgn="b"/>
                      <a:r>
                        <a:rPr lang="en-US" sz="1200" b="0" i="0" u="none" strike="noStrike">
                          <a:latin typeface="Calibri"/>
                        </a:rPr>
                        <a:t>2.52</a:t>
                      </a:r>
                    </a:p>
                  </a:txBody>
                  <a:tcPr marL="9446" marR="9446" marT="9446" marB="0" anchor="b">
                    <a:lnL>
                      <a:noFill/>
                    </a:lnL>
                    <a:lnR>
                      <a:noFill/>
                    </a:lnR>
                    <a:lnT>
                      <a:noFill/>
                    </a:lnT>
                    <a:lnB>
                      <a:noFill/>
                    </a:lnB>
                  </a:tcPr>
                </a:tc>
                <a:tc>
                  <a:txBody>
                    <a:bodyPr/>
                    <a:lstStyle/>
                    <a:p>
                      <a:pPr algn="ctr" fontAlgn="b"/>
                      <a:r>
                        <a:rPr lang="en-US" sz="1200" b="0" i="0" u="none" strike="noStrike">
                          <a:latin typeface="Calibri"/>
                        </a:rPr>
                        <a:t>2.64</a:t>
                      </a:r>
                    </a:p>
                  </a:txBody>
                  <a:tcPr marL="9446" marR="9446" marT="9446" marB="0" anchor="b">
                    <a:lnL>
                      <a:noFill/>
                    </a:lnL>
                    <a:lnR>
                      <a:noFill/>
                    </a:lnR>
                    <a:lnT>
                      <a:noFill/>
                    </a:lnT>
                    <a:lnB>
                      <a:noFill/>
                    </a:lnB>
                  </a:tcPr>
                </a:tc>
                <a:tc>
                  <a:txBody>
                    <a:bodyPr/>
                    <a:lstStyle/>
                    <a:p>
                      <a:pPr algn="ctr" fontAlgn="b"/>
                      <a:r>
                        <a:rPr lang="en-US" sz="1200" b="0" i="0" u="none" strike="noStrike" dirty="0" smtClean="0">
                          <a:latin typeface="Calibri"/>
                        </a:rPr>
                        <a:t>0.12</a:t>
                      </a:r>
                      <a:endParaRPr lang="en-US" sz="1200" b="0" i="0" u="none" strike="noStrike" dirty="0">
                        <a:latin typeface="Calibri"/>
                      </a:endParaRPr>
                    </a:p>
                  </a:txBody>
                  <a:tcPr marL="9446" marR="9446" marT="9446" marB="0" anchor="b">
                    <a:lnL>
                      <a:noFill/>
                    </a:lnL>
                    <a:lnR>
                      <a:noFill/>
                    </a:lnR>
                    <a:lnT>
                      <a:noFill/>
                    </a:lnT>
                    <a:lnB>
                      <a:noFill/>
                    </a:lnB>
                  </a:tcPr>
                </a:tc>
              </a:tr>
              <a:tr h="263120">
                <a:tc>
                  <a:txBody>
                    <a:bodyPr/>
                    <a:lstStyle/>
                    <a:p>
                      <a:pPr algn="l" fontAlgn="b"/>
                      <a:r>
                        <a:rPr lang="en-US" sz="1200" b="0" i="0" u="none" strike="noStrike">
                          <a:solidFill>
                            <a:srgbClr val="000000"/>
                          </a:solidFill>
                          <a:latin typeface="Calibri"/>
                        </a:rPr>
                        <a:t>or methods</a:t>
                      </a:r>
                    </a:p>
                  </a:txBody>
                  <a:tcPr marL="9446" marR="9446" marT="9446" marB="0" anchor="b">
                    <a:lnL>
                      <a:noFill/>
                    </a:lnL>
                    <a:lnR>
                      <a:noFill/>
                    </a:lnR>
                    <a:lnT>
                      <a:noFill/>
                    </a:lnT>
                    <a:lnB>
                      <a:noFill/>
                    </a:lnB>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tcPr>
                </a:tc>
              </a:tr>
              <a:tr h="263120">
                <a:tc>
                  <a:txBody>
                    <a:bodyPr/>
                    <a:lstStyle/>
                    <a:p>
                      <a:pPr algn="l" fontAlgn="b"/>
                      <a:r>
                        <a:rPr lang="en-US" sz="1200" b="0" i="0" u="none" strike="noStrike">
                          <a:solidFill>
                            <a:srgbClr val="000000"/>
                          </a:solidFill>
                          <a:latin typeface="Calibri"/>
                        </a:rPr>
                        <a:t>Applying theories or concepts to practical problems or in new situations</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latin typeface="Calibri"/>
                        </a:rPr>
                        <a:t>2.59</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latin typeface="Calibri"/>
                        </a:rPr>
                        <a:t>2.76</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0.17</a:t>
                      </a:r>
                      <a:endParaRPr lang="en-US" sz="1200" b="0" i="0" u="none" strike="noStrike" dirty="0">
                        <a:latin typeface="Calibri"/>
                      </a:endParaRPr>
                    </a:p>
                  </a:txBody>
                  <a:tcPr marL="9446" marR="9446" marT="9446" marB="0" anchor="b">
                    <a:lnL>
                      <a:noFill/>
                    </a:lnL>
                    <a:lnR>
                      <a:noFill/>
                    </a:lnR>
                    <a:lnT>
                      <a:noFill/>
                    </a:lnT>
                    <a:lnB>
                      <a:noFill/>
                    </a:lnB>
                    <a:solidFill>
                      <a:srgbClr val="BFBFBF"/>
                    </a:solidFill>
                  </a:tcPr>
                </a:tc>
              </a:tr>
              <a:tr h="263120">
                <a:tc>
                  <a:txBody>
                    <a:bodyPr/>
                    <a:lstStyle/>
                    <a:p>
                      <a:pPr algn="l" fontAlgn="b"/>
                      <a:r>
                        <a:rPr lang="en-US" sz="1200" b="0" i="0" u="none" strike="noStrike" dirty="0">
                          <a:solidFill>
                            <a:srgbClr val="000000"/>
                          </a:solidFill>
                          <a:latin typeface="Calibri"/>
                        </a:rPr>
                        <a:t>Using information you have read or heard to perform a new skill</a:t>
                      </a:r>
                    </a:p>
                  </a:txBody>
                  <a:tcPr marL="9446" marR="9446" marT="9446" marB="0" anchor="b">
                    <a:lnL>
                      <a:noFill/>
                    </a:lnL>
                    <a:lnR>
                      <a:noFill/>
                    </a:lnR>
                    <a:lnT>
                      <a:noFill/>
                    </a:lnT>
                    <a:lnB>
                      <a:noFill/>
                    </a:lnB>
                  </a:tcPr>
                </a:tc>
                <a:tc>
                  <a:txBody>
                    <a:bodyPr/>
                    <a:lstStyle/>
                    <a:p>
                      <a:pPr algn="ctr" fontAlgn="b"/>
                      <a:r>
                        <a:rPr lang="en-US" sz="1200" b="0" i="0" u="none" strike="noStrike" dirty="0" smtClean="0">
                          <a:latin typeface="Calibri"/>
                        </a:rPr>
                        <a:t>2.65</a:t>
                      </a:r>
                      <a:endParaRPr lang="en-US" sz="1200" b="0" i="0" u="none" strike="noStrike" dirty="0">
                        <a:latin typeface="Calibri"/>
                      </a:endParaRPr>
                    </a:p>
                  </a:txBody>
                  <a:tcPr marL="9446" marR="9446" marT="9446" marB="0" anchor="b">
                    <a:lnL>
                      <a:noFill/>
                    </a:lnL>
                    <a:lnR>
                      <a:noFill/>
                    </a:lnR>
                    <a:lnT>
                      <a:noFill/>
                    </a:lnT>
                    <a:lnB>
                      <a:noFill/>
                    </a:lnB>
                  </a:tcPr>
                </a:tc>
                <a:tc>
                  <a:txBody>
                    <a:bodyPr/>
                    <a:lstStyle/>
                    <a:p>
                      <a:pPr algn="ctr" fontAlgn="b"/>
                      <a:r>
                        <a:rPr lang="en-US" sz="1200" b="0" i="0" u="none" strike="noStrike">
                          <a:latin typeface="Calibri"/>
                        </a:rPr>
                        <a:t>2.81</a:t>
                      </a:r>
                    </a:p>
                  </a:txBody>
                  <a:tcPr marL="9446" marR="9446" marT="9446" marB="0" anchor="b">
                    <a:lnL>
                      <a:noFill/>
                    </a:lnL>
                    <a:lnR>
                      <a:noFill/>
                    </a:lnR>
                    <a:lnT>
                      <a:noFill/>
                    </a:lnT>
                    <a:lnB>
                      <a:noFill/>
                    </a:lnB>
                  </a:tcPr>
                </a:tc>
                <a:tc>
                  <a:txBody>
                    <a:bodyPr/>
                    <a:lstStyle/>
                    <a:p>
                      <a:pPr algn="ctr" fontAlgn="b"/>
                      <a:r>
                        <a:rPr lang="en-US" sz="1200" b="0" i="0" u="none" strike="noStrike" dirty="0" smtClean="0">
                          <a:latin typeface="Calibri"/>
                        </a:rPr>
                        <a:t>0.16</a:t>
                      </a:r>
                      <a:endParaRPr lang="en-US" sz="1200" b="0" i="0" u="none" strike="noStrike" dirty="0">
                        <a:latin typeface="Calibri"/>
                      </a:endParaRPr>
                    </a:p>
                  </a:txBody>
                  <a:tcPr marL="9446" marR="9446" marT="9446" marB="0" anchor="b">
                    <a:lnL>
                      <a:noFill/>
                    </a:lnL>
                    <a:lnR>
                      <a:noFill/>
                    </a:lnR>
                    <a:lnT>
                      <a:noFill/>
                    </a:lnT>
                    <a:lnB>
                      <a:noFill/>
                    </a:lnB>
                  </a:tcPr>
                </a:tc>
              </a:tr>
              <a:tr h="263120">
                <a:tc>
                  <a:txBody>
                    <a:bodyPr/>
                    <a:lstStyle/>
                    <a:p>
                      <a:pPr algn="l" fontAlgn="b"/>
                      <a:r>
                        <a:rPr lang="en-US" sz="1200" b="0" i="0" u="none" strike="noStrike" dirty="0">
                          <a:solidFill>
                            <a:srgbClr val="000000"/>
                          </a:solidFill>
                          <a:latin typeface="Calibri"/>
                        </a:rPr>
                        <a:t>*Number of assigned textbooks, manuals, </a:t>
                      </a:r>
                      <a:r>
                        <a:rPr lang="en-US" sz="1200" b="0" i="0" u="none" strike="noStrike" dirty="0" smtClean="0">
                          <a:solidFill>
                            <a:srgbClr val="000000"/>
                          </a:solidFill>
                          <a:latin typeface="Calibri"/>
                        </a:rPr>
                        <a:t>books </a:t>
                      </a:r>
                      <a:r>
                        <a:rPr lang="en-US" sz="1200" b="0" i="0" u="none" strike="noStrike" dirty="0">
                          <a:solidFill>
                            <a:srgbClr val="000000"/>
                          </a:solidFill>
                          <a:latin typeface="Calibri"/>
                        </a:rPr>
                        <a:t>or book-length</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solidFill>
                            <a:srgbClr val="000000"/>
                          </a:solidFill>
                          <a:latin typeface="Calibri"/>
                        </a:rPr>
                        <a:t>3.02</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latin typeface="Calibri"/>
                        </a:rPr>
                        <a:t>2.99</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-0.03</a:t>
                      </a:r>
                      <a:endParaRPr lang="en-US" sz="1200" b="0" i="0" u="none" strike="noStrike" dirty="0">
                        <a:latin typeface="Calibri"/>
                      </a:endParaRPr>
                    </a:p>
                  </a:txBody>
                  <a:tcPr marL="9446" marR="9446" marT="9446" marB="0" anchor="b">
                    <a:lnL>
                      <a:noFill/>
                    </a:lnL>
                    <a:lnR>
                      <a:noFill/>
                    </a:lnR>
                    <a:lnT>
                      <a:noFill/>
                    </a:lnT>
                    <a:lnB>
                      <a:noFill/>
                    </a:lnB>
                    <a:solidFill>
                      <a:srgbClr val="BFBFBF"/>
                    </a:solidFill>
                  </a:tcPr>
                </a:tc>
              </a:tr>
              <a:tr h="263120">
                <a:tc>
                  <a:txBody>
                    <a:bodyPr/>
                    <a:lstStyle/>
                    <a:p>
                      <a:pPr algn="l" fontAlgn="b"/>
                      <a:r>
                        <a:rPr lang="en-US" sz="1200" b="0" i="0" u="none" strike="noStrike" dirty="0">
                          <a:solidFill>
                            <a:srgbClr val="000000"/>
                          </a:solidFill>
                          <a:latin typeface="Calibri"/>
                        </a:rPr>
                        <a:t>packs of course readings</a:t>
                      </a:r>
                      <a:r>
                        <a:rPr lang="en-US" sz="1200" b="1" i="0" u="none" strike="noStrike" dirty="0">
                          <a:solidFill>
                            <a:srgbClr val="000000"/>
                          </a:solidFill>
                          <a:latin typeface="Calibri"/>
                        </a:rPr>
                        <a:t> </a:t>
                      </a:r>
                      <a:endParaRPr lang="en-US" sz="1200" b="0" i="0" u="none" strike="noStrike" dirty="0">
                        <a:solidFill>
                          <a:srgbClr val="000000"/>
                        </a:solidFill>
                        <a:latin typeface="Calibri"/>
                      </a:endParaRPr>
                    </a:p>
                  </a:txBody>
                  <a:tcPr marL="9446" marR="9446" marT="9446" marB="0" anchor="b">
                    <a:lnL>
                      <a:noFill/>
                    </a:lnL>
                    <a:lnR>
                      <a:noFill/>
                    </a:lnR>
                    <a:lnT>
                      <a:noFill/>
                    </a:lnT>
                    <a:lnB>
                      <a:noFill/>
                    </a:lnB>
                    <a:solidFill>
                      <a:schemeClr val="bg1">
                        <a:lumMod val="75000"/>
                      </a:schemeClr>
                    </a:solidFill>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solidFill>
                      <a:schemeClr val="bg1">
                        <a:lumMod val="75000"/>
                      </a:schemeClr>
                    </a:solidFill>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solidFill>
                      <a:schemeClr val="bg1">
                        <a:lumMod val="75000"/>
                      </a:schemeClr>
                    </a:solidFill>
                  </a:tcPr>
                </a:tc>
                <a:tc>
                  <a:txBody>
                    <a:bodyPr/>
                    <a:lstStyle/>
                    <a:p>
                      <a:pPr algn="ctr" fontAlgn="b"/>
                      <a:endParaRPr lang="en-US" sz="1200" b="0" i="0" u="none" strike="noStrike" dirty="0">
                        <a:latin typeface="Calibri"/>
                      </a:endParaRPr>
                    </a:p>
                  </a:txBody>
                  <a:tcPr marL="9446" marR="9446" marT="9446" marB="0" anchor="b">
                    <a:lnL>
                      <a:noFill/>
                    </a:lnL>
                    <a:lnR>
                      <a:noFill/>
                    </a:lnR>
                    <a:lnT>
                      <a:noFill/>
                    </a:lnT>
                    <a:lnB>
                      <a:noFill/>
                    </a:lnB>
                    <a:solidFill>
                      <a:schemeClr val="bg1">
                        <a:lumMod val="75000"/>
                      </a:schemeClr>
                    </a:solidFill>
                  </a:tcPr>
                </a:tc>
              </a:tr>
              <a:tr h="263120">
                <a:tc>
                  <a:txBody>
                    <a:bodyPr/>
                    <a:lstStyle/>
                    <a:p>
                      <a:pPr algn="l" fontAlgn="b"/>
                      <a:r>
                        <a:rPr lang="en-US" sz="1200" b="0" i="0" u="none" strike="noStrike" dirty="0">
                          <a:solidFill>
                            <a:srgbClr val="000000"/>
                          </a:solidFill>
                          <a:latin typeface="Calibri"/>
                        </a:rPr>
                        <a:t>*Number of written papers or reports of any length</a:t>
                      </a:r>
                    </a:p>
                  </a:txBody>
                  <a:tcPr marL="9446" marR="9446" marT="9446" marB="0" anchor="b">
                    <a:lnL>
                      <a:noFill/>
                    </a:lnL>
                    <a:lnR>
                      <a:noFill/>
                    </a:lnR>
                    <a:lnT>
                      <a:noFill/>
                    </a:lnT>
                    <a:lnB>
                      <a:noFill/>
                    </a:lnB>
                  </a:tcPr>
                </a:tc>
                <a:tc>
                  <a:txBody>
                    <a:bodyPr/>
                    <a:lstStyle/>
                    <a:p>
                      <a:pPr algn="ctr" fontAlgn="b"/>
                      <a:r>
                        <a:rPr lang="en-US" sz="1200" b="0" i="0" u="none" strike="noStrike">
                          <a:solidFill>
                            <a:srgbClr val="000000"/>
                          </a:solidFill>
                          <a:latin typeface="Calibri"/>
                        </a:rPr>
                        <a:t>2.97</a:t>
                      </a:r>
                    </a:p>
                  </a:txBody>
                  <a:tcPr marL="9446" marR="9446" marT="9446" marB="0" anchor="b">
                    <a:lnL>
                      <a:noFill/>
                    </a:lnL>
                    <a:lnR>
                      <a:noFill/>
                    </a:lnR>
                    <a:lnT>
                      <a:noFill/>
                    </a:lnT>
                    <a:lnB>
                      <a:noFill/>
                    </a:lnB>
                  </a:tcPr>
                </a:tc>
                <a:tc>
                  <a:txBody>
                    <a:bodyPr/>
                    <a:lstStyle/>
                    <a:p>
                      <a:pPr algn="ctr" fontAlgn="b"/>
                      <a:r>
                        <a:rPr lang="en-US" sz="1200" b="0" i="0" u="none" strike="noStrike">
                          <a:latin typeface="Calibri"/>
                        </a:rPr>
                        <a:t>3.02</a:t>
                      </a:r>
                    </a:p>
                  </a:txBody>
                  <a:tcPr marL="9446" marR="9446" marT="9446" marB="0" anchor="b">
                    <a:lnL>
                      <a:noFill/>
                    </a:lnL>
                    <a:lnR>
                      <a:noFill/>
                    </a:lnR>
                    <a:lnT>
                      <a:noFill/>
                    </a:lnT>
                    <a:lnB>
                      <a:noFill/>
                    </a:lnB>
                  </a:tcPr>
                </a:tc>
                <a:tc>
                  <a:txBody>
                    <a:bodyPr/>
                    <a:lstStyle/>
                    <a:p>
                      <a:pPr algn="ctr" fontAlgn="b"/>
                      <a:r>
                        <a:rPr lang="en-US" sz="1200" b="0" i="0" u="none" strike="noStrike" dirty="0" smtClean="0">
                          <a:latin typeface="Calibri"/>
                        </a:rPr>
                        <a:t>0.05</a:t>
                      </a:r>
                      <a:endParaRPr lang="en-US" sz="1200" b="0" i="0" u="none" strike="noStrike" dirty="0">
                        <a:latin typeface="Calibri"/>
                      </a:endParaRPr>
                    </a:p>
                  </a:txBody>
                  <a:tcPr marL="9446" marR="9446" marT="9446" marB="0" anchor="b">
                    <a:lnL>
                      <a:noFill/>
                    </a:lnL>
                    <a:lnR>
                      <a:noFill/>
                    </a:lnR>
                    <a:lnT>
                      <a:noFill/>
                    </a:lnT>
                    <a:lnB>
                      <a:noFill/>
                    </a:lnB>
                  </a:tcPr>
                </a:tc>
              </a:tr>
              <a:tr h="263120">
                <a:tc>
                  <a:txBody>
                    <a:bodyPr/>
                    <a:lstStyle/>
                    <a:p>
                      <a:pPr algn="l" fontAlgn="b"/>
                      <a:r>
                        <a:rPr lang="en-US" sz="1100" b="0" i="0" u="none" strike="noStrike" dirty="0">
                          <a:solidFill>
                            <a:srgbClr val="000000"/>
                          </a:solidFill>
                          <a:latin typeface="Calibri"/>
                        </a:rPr>
                        <a:t>1= never, 2= sometimes, 3= often, 4= very often </a:t>
                      </a:r>
                      <a:r>
                        <a:rPr lang="en-US" sz="1100" b="0" i="0" u="none" strike="noStrike" dirty="0" smtClean="0">
                          <a:solidFill>
                            <a:srgbClr val="000000"/>
                          </a:solidFill>
                          <a:latin typeface="Calibri"/>
                        </a:rPr>
                        <a:t>, * 1= none, 2= between 1 and 4, 3= between 5 and 10 </a:t>
                      </a:r>
                      <a:endParaRPr lang="en-US" sz="1100" b="0" i="0" u="none" strike="noStrike" dirty="0">
                        <a:solidFill>
                          <a:srgbClr val="000000"/>
                        </a:solidFill>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a:solidFill>
                          <a:srgbClr val="000000"/>
                        </a:solidFill>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tcPr>
                </a:tc>
              </a:tr>
              <a:tr h="263120">
                <a:tc>
                  <a:txBody>
                    <a:bodyPr/>
                    <a:lstStyle/>
                    <a:p>
                      <a:pPr algn="l" fontAlgn="b"/>
                      <a:endParaRPr lang="en-US" sz="1100" b="0" i="0" u="none" strike="noStrike" dirty="0">
                        <a:solidFill>
                          <a:srgbClr val="000000"/>
                        </a:solidFill>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a:solidFill>
                          <a:srgbClr val="000000"/>
                        </a:solidFill>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dirty="0">
                        <a:latin typeface="Calibri"/>
                      </a:endParaRPr>
                    </a:p>
                  </a:txBody>
                  <a:tcPr marL="9446" marR="9446" marT="9446" marB="0" anchor="b">
                    <a:lnL>
                      <a:noFill/>
                    </a:lnL>
                    <a:lnR>
                      <a:noFill/>
                    </a:lnR>
                    <a:lnT>
                      <a:noFill/>
                    </a:lnT>
                    <a:lnB>
                      <a:noFill/>
                    </a:lnB>
                  </a:tcPr>
                </a:tc>
              </a:tr>
            </a:tbl>
          </a:graphicData>
        </a:graphic>
      </p:graphicFrame>
      <p:sp>
        <p:nvSpPr>
          <p:cNvPr id="11" name="TextBox 10"/>
          <p:cNvSpPr txBox="1"/>
          <p:nvPr/>
        </p:nvSpPr>
        <p:spPr>
          <a:xfrm>
            <a:off x="533400" y="5562600"/>
            <a:ext cx="8229600" cy="446276"/>
          </a:xfrm>
          <a:prstGeom prst="rect">
            <a:avLst/>
          </a:prstGeom>
          <a:noFill/>
        </p:spPr>
        <p:txBody>
          <a:bodyPr wrap="square" rtlCol="0">
            <a:spAutoFit/>
          </a:bodyPr>
          <a:lstStyle/>
          <a:p>
            <a:r>
              <a:rPr lang="en-US" sz="1200" dirty="0">
                <a:latin typeface="+mj-lt"/>
              </a:rPr>
              <a:t>Encouraging you to spend significant amounts of time studying</a:t>
            </a:r>
            <a:r>
              <a:rPr lang="en-US" sz="1200" dirty="0" smtClean="0">
                <a:latin typeface="+mj-lt"/>
              </a:rPr>
              <a:t> 			    2.95          2.94     -0.01 </a:t>
            </a:r>
            <a:br>
              <a:rPr lang="en-US" sz="1200" dirty="0" smtClean="0">
                <a:latin typeface="+mj-lt"/>
              </a:rPr>
            </a:br>
            <a:r>
              <a:rPr lang="en-US" sz="1000" dirty="0" smtClean="0">
                <a:latin typeface="+mj-lt"/>
              </a:rPr>
              <a:t>1</a:t>
            </a:r>
            <a:r>
              <a:rPr lang="en-US" sz="1000" dirty="0">
                <a:latin typeface="+mj-lt"/>
              </a:rPr>
              <a:t>= very little, 2= some, 3= quite a bit, 4= very much</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algn="l"/>
            <a:r>
              <a:rPr lang="en-US" sz="2800" dirty="0"/>
              <a:t>Student-Faculty Interaction</a:t>
            </a:r>
            <a:br>
              <a:rPr lang="en-US" sz="2800" dirty="0"/>
            </a:br>
            <a:r>
              <a:rPr lang="en-US" sz="1800" dirty="0"/>
              <a:t>In your experiences at De Anza during the current school year, about how often have you done each of the following?</a:t>
            </a:r>
            <a:endParaRPr lang="en-US" sz="2800" dirty="0"/>
          </a:p>
        </p:txBody>
      </p:sp>
      <p:graphicFrame>
        <p:nvGraphicFramePr>
          <p:cNvPr id="12" name="Table 11"/>
          <p:cNvGraphicFramePr>
            <a:graphicFrameLocks noGrp="1"/>
          </p:cNvGraphicFramePr>
          <p:nvPr/>
        </p:nvGraphicFramePr>
        <p:xfrm>
          <a:off x="533399" y="2057400"/>
          <a:ext cx="7924801" cy="2475169"/>
        </p:xfrm>
        <a:graphic>
          <a:graphicData uri="http://schemas.openxmlformats.org/drawingml/2006/table">
            <a:tbl>
              <a:tblPr/>
              <a:tblGrid>
                <a:gridCol w="6456194"/>
                <a:gridCol w="542747"/>
                <a:gridCol w="510820"/>
                <a:gridCol w="415040"/>
              </a:tblGrid>
              <a:tr h="409795">
                <a:tc>
                  <a:txBody>
                    <a:bodyPr/>
                    <a:lstStyle/>
                    <a:p>
                      <a:pPr algn="l" fontAlgn="b"/>
                      <a:r>
                        <a:rPr lang="en-US" sz="1400" b="1" i="0" u="none" strike="noStrike" dirty="0">
                          <a:latin typeface="Calibri"/>
                        </a:rPr>
                        <a:t>Student-Faculty Interaction </a:t>
                      </a:r>
                    </a:p>
                  </a:txBody>
                  <a:tcPr marL="8194" marR="8194" marT="8194" marB="0" anchor="b">
                    <a:lnL>
                      <a:noFill/>
                    </a:lnL>
                    <a:lnR>
                      <a:noFill/>
                    </a:lnR>
                    <a:lnT>
                      <a:noFill/>
                    </a:lnT>
                    <a:lnB>
                      <a:noFill/>
                    </a:lnB>
                  </a:tcPr>
                </a:tc>
                <a:tc>
                  <a:txBody>
                    <a:bodyPr/>
                    <a:lstStyle/>
                    <a:p>
                      <a:pPr algn="ctr" fontAlgn="b"/>
                      <a:r>
                        <a:rPr lang="en-US" sz="1400" b="1" i="0" u="none" strike="noStrike" dirty="0">
                          <a:solidFill>
                            <a:srgbClr val="000000"/>
                          </a:solidFill>
                          <a:latin typeface="Calibri"/>
                        </a:rPr>
                        <a:t>2007</a:t>
                      </a:r>
                    </a:p>
                  </a:txBody>
                  <a:tcPr marL="8194" marR="8194" marT="8194" marB="0" anchor="b">
                    <a:lnL>
                      <a:noFill/>
                    </a:lnL>
                    <a:lnR>
                      <a:noFill/>
                    </a:lnR>
                    <a:lnT>
                      <a:noFill/>
                    </a:lnT>
                    <a:lnB>
                      <a:noFill/>
                    </a:lnB>
                  </a:tcPr>
                </a:tc>
                <a:tc>
                  <a:txBody>
                    <a:bodyPr/>
                    <a:lstStyle/>
                    <a:p>
                      <a:pPr algn="ctr" fontAlgn="b"/>
                      <a:r>
                        <a:rPr lang="en-US" sz="1400" b="1" i="0" u="none" strike="noStrike" dirty="0">
                          <a:latin typeface="Calibri"/>
                        </a:rPr>
                        <a:t>2009</a:t>
                      </a:r>
                    </a:p>
                  </a:txBody>
                  <a:tcPr marL="8194" marR="8194" marT="8194" marB="0" anchor="b">
                    <a:lnL>
                      <a:noFill/>
                    </a:lnL>
                    <a:lnR>
                      <a:noFill/>
                    </a:lnR>
                    <a:lnT>
                      <a:noFill/>
                    </a:lnT>
                    <a:lnB>
                      <a:noFill/>
                    </a:lnB>
                  </a:tcPr>
                </a:tc>
                <a:tc>
                  <a:txBody>
                    <a:bodyPr/>
                    <a:lstStyle/>
                    <a:p>
                      <a:pPr algn="ctr" fontAlgn="b"/>
                      <a:r>
                        <a:rPr lang="en-US" sz="1400" b="1" i="0" u="none" strike="noStrike" dirty="0">
                          <a:latin typeface="Calibri"/>
                        </a:rPr>
                        <a:t>Diff.</a:t>
                      </a:r>
                    </a:p>
                  </a:txBody>
                  <a:tcPr marL="8194" marR="8194" marT="8194" marB="0" anchor="b">
                    <a:lnL>
                      <a:noFill/>
                    </a:lnL>
                    <a:lnR>
                      <a:noFill/>
                    </a:lnR>
                    <a:lnT>
                      <a:noFill/>
                    </a:lnT>
                    <a:lnB>
                      <a:noFill/>
                    </a:lnB>
                  </a:tcPr>
                </a:tc>
              </a:tr>
              <a:tr h="344229">
                <a:tc>
                  <a:txBody>
                    <a:bodyPr/>
                    <a:lstStyle/>
                    <a:p>
                      <a:pPr algn="l" fontAlgn="b"/>
                      <a:r>
                        <a:rPr lang="en-US" sz="1200" b="0" i="0" u="none" strike="noStrike" dirty="0">
                          <a:solidFill>
                            <a:srgbClr val="000000"/>
                          </a:solidFill>
                          <a:latin typeface="Calibri"/>
                        </a:rPr>
                        <a:t>Used e-mail to communicate with an instructor</a:t>
                      </a:r>
                    </a:p>
                  </a:txBody>
                  <a:tcPr marL="8194" marR="8194" marT="8194" marB="0" anchor="b">
                    <a:lnL>
                      <a:noFill/>
                    </a:lnL>
                    <a:lnR>
                      <a:noFill/>
                    </a:lnR>
                    <a:lnT>
                      <a:noFill/>
                    </a:lnT>
                    <a:lnB>
                      <a:noFill/>
                    </a:lnB>
                    <a:solidFill>
                      <a:srgbClr val="BFBFBF"/>
                    </a:solidFill>
                  </a:tcPr>
                </a:tc>
                <a:tc>
                  <a:txBody>
                    <a:bodyPr/>
                    <a:lstStyle/>
                    <a:p>
                      <a:pPr algn="ctr" fontAlgn="b"/>
                      <a:r>
                        <a:rPr lang="en-US" sz="1200" b="0" i="0" u="none" strike="noStrike" dirty="0">
                          <a:solidFill>
                            <a:srgbClr val="000000"/>
                          </a:solidFill>
                          <a:latin typeface="Calibri"/>
                        </a:rPr>
                        <a:t>2.53</a:t>
                      </a:r>
                    </a:p>
                  </a:txBody>
                  <a:tcPr marL="8194" marR="8194" marT="8194" marB="0" anchor="b">
                    <a:lnL>
                      <a:noFill/>
                    </a:lnL>
                    <a:lnR>
                      <a:noFill/>
                    </a:lnR>
                    <a:lnT>
                      <a:noFill/>
                    </a:lnT>
                    <a:lnB>
                      <a:noFill/>
                    </a:lnB>
                    <a:solidFill>
                      <a:srgbClr val="BFBFBF"/>
                    </a:solidFill>
                  </a:tcPr>
                </a:tc>
                <a:tc>
                  <a:txBody>
                    <a:bodyPr/>
                    <a:lstStyle/>
                    <a:p>
                      <a:pPr algn="ctr" fontAlgn="b"/>
                      <a:r>
                        <a:rPr lang="en-US" sz="1200" b="0" i="0" u="none" strike="noStrike">
                          <a:latin typeface="Calibri"/>
                        </a:rPr>
                        <a:t>2.65</a:t>
                      </a:r>
                    </a:p>
                  </a:txBody>
                  <a:tcPr marL="8194" marR="8194" marT="8194"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0.12</a:t>
                      </a:r>
                      <a:endParaRPr lang="en-US" sz="1200" b="0" i="0" u="none" strike="noStrike" dirty="0">
                        <a:latin typeface="Calibri"/>
                      </a:endParaRPr>
                    </a:p>
                  </a:txBody>
                  <a:tcPr marL="8194" marR="8194" marT="8194" marB="0" anchor="b">
                    <a:lnL>
                      <a:noFill/>
                    </a:lnL>
                    <a:lnR>
                      <a:noFill/>
                    </a:lnR>
                    <a:lnT>
                      <a:noFill/>
                    </a:lnT>
                    <a:lnB>
                      <a:noFill/>
                    </a:lnB>
                    <a:solidFill>
                      <a:srgbClr val="BFBFBF"/>
                    </a:solidFill>
                  </a:tcPr>
                </a:tc>
              </a:tr>
              <a:tr h="344229">
                <a:tc>
                  <a:txBody>
                    <a:bodyPr/>
                    <a:lstStyle/>
                    <a:p>
                      <a:pPr algn="l" fontAlgn="b"/>
                      <a:r>
                        <a:rPr lang="en-US" sz="1200" b="0" i="0" u="none" strike="noStrike" dirty="0">
                          <a:solidFill>
                            <a:srgbClr val="000000"/>
                          </a:solidFill>
                          <a:latin typeface="Calibri"/>
                        </a:rPr>
                        <a:t>Discussed grades or assignments with an instructor</a:t>
                      </a:r>
                    </a:p>
                  </a:txBody>
                  <a:tcPr marL="8194" marR="8194" marT="8194" marB="0" anchor="b">
                    <a:lnL>
                      <a:noFill/>
                    </a:lnL>
                    <a:lnR>
                      <a:noFill/>
                    </a:lnR>
                    <a:lnT>
                      <a:noFill/>
                    </a:lnT>
                    <a:lnB>
                      <a:noFill/>
                    </a:lnB>
                  </a:tcPr>
                </a:tc>
                <a:tc>
                  <a:txBody>
                    <a:bodyPr/>
                    <a:lstStyle/>
                    <a:p>
                      <a:pPr algn="ctr" fontAlgn="b"/>
                      <a:r>
                        <a:rPr lang="en-US" sz="1200" b="0" i="0" u="none" strike="noStrike">
                          <a:solidFill>
                            <a:srgbClr val="000000"/>
                          </a:solidFill>
                          <a:latin typeface="Calibri"/>
                        </a:rPr>
                        <a:t>2.29</a:t>
                      </a:r>
                    </a:p>
                  </a:txBody>
                  <a:tcPr marL="8194" marR="8194" marT="8194" marB="0" anchor="b">
                    <a:lnL>
                      <a:noFill/>
                    </a:lnL>
                    <a:lnR>
                      <a:noFill/>
                    </a:lnR>
                    <a:lnT>
                      <a:noFill/>
                    </a:lnT>
                    <a:lnB>
                      <a:noFill/>
                    </a:lnB>
                  </a:tcPr>
                </a:tc>
                <a:tc>
                  <a:txBody>
                    <a:bodyPr/>
                    <a:lstStyle/>
                    <a:p>
                      <a:pPr algn="ctr" fontAlgn="b"/>
                      <a:r>
                        <a:rPr lang="en-US" sz="1200" b="0" i="0" u="none" strike="noStrike">
                          <a:latin typeface="Calibri"/>
                        </a:rPr>
                        <a:t>2.34</a:t>
                      </a:r>
                    </a:p>
                  </a:txBody>
                  <a:tcPr marL="8194" marR="8194" marT="8194" marB="0" anchor="b">
                    <a:lnL>
                      <a:noFill/>
                    </a:lnL>
                    <a:lnR>
                      <a:noFill/>
                    </a:lnR>
                    <a:lnT>
                      <a:noFill/>
                    </a:lnT>
                    <a:lnB>
                      <a:noFill/>
                    </a:lnB>
                  </a:tcPr>
                </a:tc>
                <a:tc>
                  <a:txBody>
                    <a:bodyPr/>
                    <a:lstStyle/>
                    <a:p>
                      <a:pPr algn="ctr" fontAlgn="b"/>
                      <a:r>
                        <a:rPr lang="en-US" sz="1200" b="0" i="0" u="none" strike="noStrike" dirty="0" smtClean="0">
                          <a:latin typeface="Calibri"/>
                        </a:rPr>
                        <a:t>0.05</a:t>
                      </a:r>
                      <a:endParaRPr lang="en-US" sz="1200" b="0" i="0" u="none" strike="noStrike" dirty="0">
                        <a:latin typeface="Calibri"/>
                      </a:endParaRPr>
                    </a:p>
                  </a:txBody>
                  <a:tcPr marL="8194" marR="8194" marT="8194" marB="0" anchor="b">
                    <a:lnL>
                      <a:noFill/>
                    </a:lnL>
                    <a:lnR>
                      <a:noFill/>
                    </a:lnR>
                    <a:lnT>
                      <a:noFill/>
                    </a:lnT>
                    <a:lnB>
                      <a:noFill/>
                    </a:lnB>
                  </a:tcPr>
                </a:tc>
              </a:tr>
              <a:tr h="344229">
                <a:tc>
                  <a:txBody>
                    <a:bodyPr/>
                    <a:lstStyle/>
                    <a:p>
                      <a:pPr algn="l" fontAlgn="b"/>
                      <a:r>
                        <a:rPr lang="en-US" sz="1200" b="0" i="0" u="none" strike="noStrike" dirty="0">
                          <a:solidFill>
                            <a:srgbClr val="000000"/>
                          </a:solidFill>
                          <a:latin typeface="Calibri"/>
                        </a:rPr>
                        <a:t>Talked about career plans with an instructor or </a:t>
                      </a:r>
                      <a:r>
                        <a:rPr lang="en-US" sz="1200" b="0" i="0" u="none" strike="noStrike" dirty="0" smtClean="0">
                          <a:solidFill>
                            <a:srgbClr val="000000"/>
                          </a:solidFill>
                          <a:latin typeface="Calibri"/>
                        </a:rPr>
                        <a:t>adviser</a:t>
                      </a:r>
                      <a:endParaRPr lang="en-US" sz="1200" b="0" i="0" u="none" strike="noStrike" dirty="0">
                        <a:solidFill>
                          <a:srgbClr val="000000"/>
                        </a:solidFill>
                        <a:latin typeface="Calibri"/>
                      </a:endParaRPr>
                    </a:p>
                  </a:txBody>
                  <a:tcPr marL="8194" marR="8194" marT="8194" marB="0" anchor="b">
                    <a:lnL>
                      <a:noFill/>
                    </a:lnL>
                    <a:lnR>
                      <a:noFill/>
                    </a:lnR>
                    <a:lnT>
                      <a:noFill/>
                    </a:lnT>
                    <a:lnB>
                      <a:noFill/>
                    </a:lnB>
                    <a:solidFill>
                      <a:srgbClr val="BFBFBF"/>
                    </a:solidFill>
                  </a:tcPr>
                </a:tc>
                <a:tc>
                  <a:txBody>
                    <a:bodyPr/>
                    <a:lstStyle/>
                    <a:p>
                      <a:pPr algn="ctr" fontAlgn="b"/>
                      <a:r>
                        <a:rPr lang="en-US" sz="1200" b="0" i="0" u="none" strike="noStrike">
                          <a:latin typeface="Calibri"/>
                        </a:rPr>
                        <a:t>1.85</a:t>
                      </a:r>
                    </a:p>
                  </a:txBody>
                  <a:tcPr marL="8194" marR="8194" marT="8194" marB="0" anchor="b">
                    <a:lnL>
                      <a:noFill/>
                    </a:lnL>
                    <a:lnR>
                      <a:noFill/>
                    </a:lnR>
                    <a:lnT>
                      <a:noFill/>
                    </a:lnT>
                    <a:lnB>
                      <a:noFill/>
                    </a:lnB>
                    <a:solidFill>
                      <a:srgbClr val="BFBFBF"/>
                    </a:solidFill>
                  </a:tcPr>
                </a:tc>
                <a:tc>
                  <a:txBody>
                    <a:bodyPr/>
                    <a:lstStyle/>
                    <a:p>
                      <a:pPr algn="ctr" fontAlgn="b"/>
                      <a:r>
                        <a:rPr lang="en-US" sz="1200" b="0" i="0" u="none" strike="noStrike">
                          <a:latin typeface="Calibri"/>
                        </a:rPr>
                        <a:t>1.83</a:t>
                      </a:r>
                    </a:p>
                  </a:txBody>
                  <a:tcPr marL="8194" marR="8194" marT="8194"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-0.02</a:t>
                      </a:r>
                      <a:endParaRPr lang="en-US" sz="1200" b="0" i="0" u="none" strike="noStrike" dirty="0">
                        <a:latin typeface="Calibri"/>
                      </a:endParaRPr>
                    </a:p>
                  </a:txBody>
                  <a:tcPr marL="8194" marR="8194" marT="8194" marB="0" anchor="b">
                    <a:lnL>
                      <a:noFill/>
                    </a:lnL>
                    <a:lnR>
                      <a:noFill/>
                    </a:lnR>
                    <a:lnT>
                      <a:noFill/>
                    </a:lnT>
                    <a:lnB>
                      <a:noFill/>
                    </a:lnB>
                    <a:solidFill>
                      <a:srgbClr val="BFBFBF"/>
                    </a:solidFill>
                  </a:tcPr>
                </a:tc>
              </a:tr>
              <a:tr h="344229">
                <a:tc>
                  <a:txBody>
                    <a:bodyPr/>
                    <a:lstStyle/>
                    <a:p>
                      <a:pPr algn="l" fontAlgn="b"/>
                      <a:r>
                        <a:rPr lang="en-US" sz="1200" b="0" i="0" u="none" strike="noStrike" dirty="0">
                          <a:solidFill>
                            <a:srgbClr val="000000"/>
                          </a:solidFill>
                          <a:latin typeface="Calibri"/>
                        </a:rPr>
                        <a:t>Discussed ideas from your readings or classes with instructors outside of class</a:t>
                      </a:r>
                    </a:p>
                  </a:txBody>
                  <a:tcPr marL="8194" marR="8194" marT="8194" marB="0" anchor="b">
                    <a:lnL>
                      <a:noFill/>
                    </a:lnL>
                    <a:lnR>
                      <a:noFill/>
                    </a:lnR>
                    <a:lnT>
                      <a:noFill/>
                    </a:lnT>
                    <a:lnB>
                      <a:noFill/>
                    </a:lnB>
                  </a:tcPr>
                </a:tc>
                <a:tc>
                  <a:txBody>
                    <a:bodyPr/>
                    <a:lstStyle/>
                    <a:p>
                      <a:pPr algn="ctr" fontAlgn="b"/>
                      <a:r>
                        <a:rPr lang="en-US" sz="1200" b="0" i="0" u="none" strike="noStrike">
                          <a:latin typeface="Calibri"/>
                        </a:rPr>
                        <a:t>1.71</a:t>
                      </a:r>
                    </a:p>
                  </a:txBody>
                  <a:tcPr marL="8194" marR="8194" marT="8194" marB="0" anchor="b">
                    <a:lnL>
                      <a:noFill/>
                    </a:lnL>
                    <a:lnR>
                      <a:noFill/>
                    </a:lnR>
                    <a:lnT>
                      <a:noFill/>
                    </a:lnT>
                    <a:lnB>
                      <a:noFill/>
                    </a:lnB>
                  </a:tcPr>
                </a:tc>
                <a:tc>
                  <a:txBody>
                    <a:bodyPr/>
                    <a:lstStyle/>
                    <a:p>
                      <a:pPr algn="ctr" fontAlgn="b"/>
                      <a:r>
                        <a:rPr lang="en-US" sz="1200" b="0" i="0" u="none" strike="noStrike">
                          <a:latin typeface="Calibri"/>
                        </a:rPr>
                        <a:t>1.69</a:t>
                      </a:r>
                    </a:p>
                  </a:txBody>
                  <a:tcPr marL="8194" marR="8194" marT="8194" marB="0" anchor="b">
                    <a:lnL>
                      <a:noFill/>
                    </a:lnL>
                    <a:lnR>
                      <a:noFill/>
                    </a:lnR>
                    <a:lnT>
                      <a:noFill/>
                    </a:lnT>
                    <a:lnB>
                      <a:noFill/>
                    </a:lnB>
                  </a:tcPr>
                </a:tc>
                <a:tc>
                  <a:txBody>
                    <a:bodyPr/>
                    <a:lstStyle/>
                    <a:p>
                      <a:pPr algn="ctr" fontAlgn="b"/>
                      <a:r>
                        <a:rPr lang="en-US" sz="1200" b="0" i="0" u="none" strike="noStrike" dirty="0" smtClean="0">
                          <a:latin typeface="Calibri"/>
                        </a:rPr>
                        <a:t>-0.02</a:t>
                      </a:r>
                      <a:endParaRPr lang="en-US" sz="1200" b="0" i="0" u="none" strike="noStrike" dirty="0">
                        <a:latin typeface="Calibri"/>
                      </a:endParaRPr>
                    </a:p>
                  </a:txBody>
                  <a:tcPr marL="8194" marR="8194" marT="8194" marB="0" anchor="b">
                    <a:lnL>
                      <a:noFill/>
                    </a:lnL>
                    <a:lnR>
                      <a:noFill/>
                    </a:lnR>
                    <a:lnT>
                      <a:noFill/>
                    </a:lnT>
                    <a:lnB>
                      <a:noFill/>
                    </a:lnB>
                  </a:tcPr>
                </a:tc>
              </a:tr>
              <a:tr h="344229">
                <a:tc>
                  <a:txBody>
                    <a:bodyPr/>
                    <a:lstStyle/>
                    <a:p>
                      <a:pPr algn="l" fontAlgn="b"/>
                      <a:r>
                        <a:rPr lang="en-US" sz="1200" b="0" i="0" u="none" strike="noStrike" dirty="0">
                          <a:solidFill>
                            <a:srgbClr val="000000"/>
                          </a:solidFill>
                          <a:latin typeface="Calibri"/>
                        </a:rPr>
                        <a:t>Received prompt feedback (written or oral) from instructors on your performance</a:t>
                      </a:r>
                    </a:p>
                  </a:txBody>
                  <a:tcPr marL="8194" marR="8194" marT="8194" marB="0" anchor="b">
                    <a:lnL>
                      <a:noFill/>
                    </a:lnL>
                    <a:lnR>
                      <a:noFill/>
                    </a:lnR>
                    <a:lnT>
                      <a:noFill/>
                    </a:lnT>
                    <a:lnB>
                      <a:noFill/>
                    </a:lnB>
                    <a:solidFill>
                      <a:srgbClr val="BFBFBF"/>
                    </a:solidFill>
                  </a:tcPr>
                </a:tc>
                <a:tc>
                  <a:txBody>
                    <a:bodyPr/>
                    <a:lstStyle/>
                    <a:p>
                      <a:pPr algn="ctr" fontAlgn="b"/>
                      <a:r>
                        <a:rPr lang="en-US" sz="1200" b="0" i="0" u="none" strike="noStrike" dirty="0">
                          <a:latin typeface="Calibri"/>
                        </a:rPr>
                        <a:t>2.50</a:t>
                      </a:r>
                    </a:p>
                  </a:txBody>
                  <a:tcPr marL="8194" marR="8194" marT="8194" marB="0" anchor="b">
                    <a:lnL>
                      <a:noFill/>
                    </a:lnL>
                    <a:lnR>
                      <a:noFill/>
                    </a:lnR>
                    <a:lnT>
                      <a:noFill/>
                    </a:lnT>
                    <a:lnB>
                      <a:noFill/>
                    </a:lnB>
                    <a:solidFill>
                      <a:srgbClr val="BFBFBF"/>
                    </a:solidFill>
                  </a:tcPr>
                </a:tc>
                <a:tc>
                  <a:txBody>
                    <a:bodyPr/>
                    <a:lstStyle/>
                    <a:p>
                      <a:pPr algn="ctr" fontAlgn="b"/>
                      <a:r>
                        <a:rPr lang="en-US" sz="1200" b="0" i="0" u="none" strike="noStrike">
                          <a:latin typeface="Calibri"/>
                        </a:rPr>
                        <a:t>2.55</a:t>
                      </a:r>
                    </a:p>
                  </a:txBody>
                  <a:tcPr marL="8194" marR="8194" marT="8194"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0.05</a:t>
                      </a:r>
                      <a:endParaRPr lang="en-US" sz="1200" b="0" i="0" u="none" strike="noStrike" dirty="0">
                        <a:latin typeface="Calibri"/>
                      </a:endParaRPr>
                    </a:p>
                  </a:txBody>
                  <a:tcPr marL="8194" marR="8194" marT="8194" marB="0" anchor="b">
                    <a:lnL>
                      <a:noFill/>
                    </a:lnL>
                    <a:lnR>
                      <a:noFill/>
                    </a:lnR>
                    <a:lnT>
                      <a:noFill/>
                    </a:lnT>
                    <a:lnB>
                      <a:noFill/>
                    </a:lnB>
                    <a:solidFill>
                      <a:srgbClr val="BFBFBF"/>
                    </a:solidFill>
                  </a:tcPr>
                </a:tc>
              </a:tr>
              <a:tr h="344229">
                <a:tc>
                  <a:txBody>
                    <a:bodyPr/>
                    <a:lstStyle/>
                    <a:p>
                      <a:pPr algn="l" fontAlgn="b"/>
                      <a:r>
                        <a:rPr lang="en-US" sz="1000" b="0" i="0" u="none" strike="noStrike" dirty="0">
                          <a:solidFill>
                            <a:srgbClr val="000000"/>
                          </a:solidFill>
                          <a:latin typeface="Calibri"/>
                        </a:rPr>
                        <a:t>1= never, 2= sometimes, 3= often, 4= very often </a:t>
                      </a:r>
                    </a:p>
                  </a:txBody>
                  <a:tcPr marL="8194" marR="8194" marT="8194" marB="0" anchor="b">
                    <a:lnL>
                      <a:noFill/>
                    </a:lnL>
                    <a:lnR>
                      <a:noFill/>
                    </a:lnR>
                    <a:lnT>
                      <a:noFill/>
                    </a:lnT>
                    <a:lnB>
                      <a:noFill/>
                    </a:lnB>
                  </a:tcPr>
                </a:tc>
                <a:tc>
                  <a:txBody>
                    <a:bodyPr/>
                    <a:lstStyle/>
                    <a:p>
                      <a:pPr algn="ctr" fontAlgn="b"/>
                      <a:endParaRPr lang="en-US" sz="1000" b="0" i="0" u="none" strike="noStrike" dirty="0">
                        <a:latin typeface="Calibri"/>
                      </a:endParaRPr>
                    </a:p>
                  </a:txBody>
                  <a:tcPr marL="8194" marR="8194" marT="8194" marB="0" anchor="b">
                    <a:lnL>
                      <a:noFill/>
                    </a:lnL>
                    <a:lnR>
                      <a:noFill/>
                    </a:lnR>
                    <a:lnT>
                      <a:noFill/>
                    </a:lnT>
                    <a:lnB>
                      <a:noFill/>
                    </a:lnB>
                  </a:tcPr>
                </a:tc>
                <a:tc>
                  <a:txBody>
                    <a:bodyPr/>
                    <a:lstStyle/>
                    <a:p>
                      <a:pPr algn="ctr" fontAlgn="b"/>
                      <a:endParaRPr lang="en-US" sz="1000" b="0" i="0" u="none" strike="noStrike" dirty="0">
                        <a:latin typeface="Calibri"/>
                      </a:endParaRPr>
                    </a:p>
                  </a:txBody>
                  <a:tcPr marL="8194" marR="8194" marT="8194" marB="0" anchor="b">
                    <a:lnL>
                      <a:noFill/>
                    </a:lnL>
                    <a:lnR>
                      <a:noFill/>
                    </a:lnR>
                    <a:lnT>
                      <a:noFill/>
                    </a:lnT>
                    <a:lnB>
                      <a:noFill/>
                    </a:lnB>
                  </a:tcPr>
                </a:tc>
                <a:tc>
                  <a:txBody>
                    <a:bodyPr/>
                    <a:lstStyle/>
                    <a:p>
                      <a:pPr algn="ctr" fontAlgn="b"/>
                      <a:endParaRPr lang="en-US" sz="1000" b="0" i="0" u="none" strike="noStrike" dirty="0">
                        <a:latin typeface="Calibri"/>
                      </a:endParaRPr>
                    </a:p>
                  </a:txBody>
                  <a:tcPr marL="8194" marR="8194" marT="8194"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Grp="1" noChangeArrowheads="1"/>
          </p:cNvSpPr>
          <p:nvPr>
            <p:ph type="title"/>
          </p:nvPr>
        </p:nvSpPr>
        <p:spPr>
          <a:xfrm>
            <a:off x="457200" y="533400"/>
            <a:ext cx="8305800" cy="1143000"/>
          </a:xfrm>
        </p:spPr>
        <p:txBody>
          <a:bodyPr>
            <a:normAutofit/>
          </a:bodyPr>
          <a:lstStyle/>
          <a:p>
            <a:pPr algn="l"/>
            <a:r>
              <a:rPr lang="en-US" sz="3200" dirty="0"/>
              <a:t>Support for Learners</a:t>
            </a:r>
            <a:br>
              <a:rPr lang="en-US" sz="3200" dirty="0"/>
            </a:br>
            <a:r>
              <a:rPr lang="en-US" sz="2000" dirty="0"/>
              <a:t>How much does De Anza College emphasize the following?</a:t>
            </a:r>
            <a:endParaRPr lang="en-US" sz="3200" dirty="0"/>
          </a:p>
        </p:txBody>
      </p:sp>
      <p:sp>
        <p:nvSpPr>
          <p:cNvPr id="16392" name="Text Box 8"/>
          <p:cNvSpPr txBox="1">
            <a:spLocks noChangeArrowheads="1"/>
          </p:cNvSpPr>
          <p:nvPr/>
        </p:nvSpPr>
        <p:spPr bwMode="auto">
          <a:xfrm>
            <a:off x="381000" y="5257800"/>
            <a:ext cx="4116833" cy="276999"/>
          </a:xfrm>
          <a:prstGeom prst="rect">
            <a:avLst/>
          </a:prstGeom>
          <a:noFill/>
          <a:ln w="9525">
            <a:noFill/>
            <a:miter lim="800000"/>
            <a:headEnd/>
            <a:tailEnd/>
          </a:ln>
          <a:effectLst/>
        </p:spPr>
        <p:txBody>
          <a:bodyPr wrap="none">
            <a:spAutoFit/>
          </a:bodyPr>
          <a:lstStyle/>
          <a:p>
            <a:r>
              <a:rPr lang="en-US" sz="1200" b="1" dirty="0"/>
              <a:t>How often do you use each of the following services?</a:t>
            </a:r>
          </a:p>
        </p:txBody>
      </p:sp>
      <p:graphicFrame>
        <p:nvGraphicFramePr>
          <p:cNvPr id="14" name="Table 13"/>
          <p:cNvGraphicFramePr>
            <a:graphicFrameLocks noGrp="1"/>
          </p:cNvGraphicFramePr>
          <p:nvPr/>
        </p:nvGraphicFramePr>
        <p:xfrm>
          <a:off x="381000" y="1981200"/>
          <a:ext cx="8229600" cy="2971802"/>
        </p:xfrm>
        <a:graphic>
          <a:graphicData uri="http://schemas.openxmlformats.org/drawingml/2006/table">
            <a:tbl>
              <a:tblPr/>
              <a:tblGrid>
                <a:gridCol w="6813534"/>
                <a:gridCol w="523329"/>
                <a:gridCol w="492545"/>
                <a:gridCol w="400192"/>
              </a:tblGrid>
              <a:tr h="431362">
                <a:tc>
                  <a:txBody>
                    <a:bodyPr/>
                    <a:lstStyle/>
                    <a:p>
                      <a:pPr algn="l" fontAlgn="b"/>
                      <a:r>
                        <a:rPr lang="en-US" sz="1400" b="1" i="0" u="none" strike="noStrike" dirty="0">
                          <a:solidFill>
                            <a:srgbClr val="000000"/>
                          </a:solidFill>
                          <a:latin typeface="Calibri"/>
                        </a:rPr>
                        <a:t>Support for Learners</a:t>
                      </a:r>
                    </a:p>
                  </a:txBody>
                  <a:tcPr marL="7607" marR="7607" marT="7607" marB="0" anchor="b">
                    <a:lnL>
                      <a:noFill/>
                    </a:lnL>
                    <a:lnR>
                      <a:noFill/>
                    </a:lnR>
                    <a:lnT>
                      <a:noFill/>
                    </a:lnT>
                    <a:lnB>
                      <a:noFill/>
                    </a:lnB>
                  </a:tcPr>
                </a:tc>
                <a:tc>
                  <a:txBody>
                    <a:bodyPr/>
                    <a:lstStyle/>
                    <a:p>
                      <a:pPr algn="ctr" fontAlgn="b"/>
                      <a:r>
                        <a:rPr lang="en-US" sz="1400" b="1" i="0" u="none" strike="noStrike">
                          <a:solidFill>
                            <a:srgbClr val="000000"/>
                          </a:solidFill>
                          <a:latin typeface="Calibri"/>
                        </a:rPr>
                        <a:t>2007</a:t>
                      </a:r>
                    </a:p>
                  </a:txBody>
                  <a:tcPr marL="7607" marR="7607" marT="7607" marB="0" anchor="b">
                    <a:lnL>
                      <a:noFill/>
                    </a:lnL>
                    <a:lnR>
                      <a:noFill/>
                    </a:lnR>
                    <a:lnT>
                      <a:noFill/>
                    </a:lnT>
                    <a:lnB>
                      <a:noFill/>
                    </a:lnB>
                  </a:tcPr>
                </a:tc>
                <a:tc>
                  <a:txBody>
                    <a:bodyPr/>
                    <a:lstStyle/>
                    <a:p>
                      <a:pPr algn="ctr" fontAlgn="b"/>
                      <a:r>
                        <a:rPr lang="en-US" sz="1400" b="1" i="0" u="none" strike="noStrike">
                          <a:latin typeface="Calibri"/>
                        </a:rPr>
                        <a:t>2009</a:t>
                      </a:r>
                    </a:p>
                  </a:txBody>
                  <a:tcPr marL="7607" marR="7607" marT="7607" marB="0" anchor="b">
                    <a:lnL>
                      <a:noFill/>
                    </a:lnL>
                    <a:lnR>
                      <a:noFill/>
                    </a:lnR>
                    <a:lnT>
                      <a:noFill/>
                    </a:lnT>
                    <a:lnB>
                      <a:noFill/>
                    </a:lnB>
                  </a:tcPr>
                </a:tc>
                <a:tc>
                  <a:txBody>
                    <a:bodyPr/>
                    <a:lstStyle/>
                    <a:p>
                      <a:pPr algn="ctr" fontAlgn="b"/>
                      <a:r>
                        <a:rPr lang="en-US" sz="1400" b="1" i="0" u="none" strike="noStrike" dirty="0">
                          <a:latin typeface="Calibri"/>
                        </a:rPr>
                        <a:t>Diff.</a:t>
                      </a:r>
                    </a:p>
                  </a:txBody>
                  <a:tcPr marL="7607" marR="7607" marT="7607" marB="0" anchor="b">
                    <a:lnL>
                      <a:noFill/>
                    </a:lnL>
                    <a:lnR>
                      <a:noFill/>
                    </a:lnR>
                    <a:lnT>
                      <a:noFill/>
                    </a:lnT>
                    <a:lnB>
                      <a:noFill/>
                    </a:lnB>
                  </a:tcPr>
                </a:tc>
              </a:tr>
              <a:tr h="362920">
                <a:tc>
                  <a:txBody>
                    <a:bodyPr/>
                    <a:lstStyle/>
                    <a:p>
                      <a:pPr algn="l" fontAlgn="b"/>
                      <a:r>
                        <a:rPr lang="en-US" sz="1200" b="0" i="0" u="none" strike="noStrike" dirty="0">
                          <a:solidFill>
                            <a:srgbClr val="000000"/>
                          </a:solidFill>
                          <a:latin typeface="Calibri"/>
                        </a:rPr>
                        <a:t>Providing the support you need to help you succeed at this college</a:t>
                      </a:r>
                    </a:p>
                  </a:txBody>
                  <a:tcPr marL="7607" marR="7607" marT="7607" marB="0" anchor="b">
                    <a:lnL>
                      <a:noFill/>
                    </a:lnL>
                    <a:lnR>
                      <a:noFill/>
                    </a:lnR>
                    <a:lnT>
                      <a:noFill/>
                    </a:lnT>
                    <a:lnB>
                      <a:noFill/>
                    </a:lnB>
                    <a:solidFill>
                      <a:srgbClr val="BFBFBF"/>
                    </a:solidFill>
                  </a:tcPr>
                </a:tc>
                <a:tc>
                  <a:txBody>
                    <a:bodyPr/>
                    <a:lstStyle/>
                    <a:p>
                      <a:pPr algn="ctr" fontAlgn="b"/>
                      <a:r>
                        <a:rPr lang="en-US" sz="1200" b="0" i="0" u="none" strike="noStrike">
                          <a:solidFill>
                            <a:srgbClr val="000000"/>
                          </a:solidFill>
                          <a:latin typeface="Calibri"/>
                        </a:rPr>
                        <a:t>2.75</a:t>
                      </a:r>
                    </a:p>
                  </a:txBody>
                  <a:tcPr marL="7607" marR="7607" marT="7607"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2.91</a:t>
                      </a:r>
                      <a:endParaRPr lang="en-US" sz="1200" b="0" i="0" u="none" strike="noStrike" dirty="0">
                        <a:latin typeface="Calibri"/>
                      </a:endParaRPr>
                    </a:p>
                  </a:txBody>
                  <a:tcPr marL="7607" marR="7607" marT="7607"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0.24</a:t>
                      </a:r>
                      <a:endParaRPr lang="en-US" sz="1200" b="0" i="0" u="none" strike="noStrike" dirty="0">
                        <a:latin typeface="Calibri"/>
                      </a:endParaRPr>
                    </a:p>
                  </a:txBody>
                  <a:tcPr marL="7607" marR="7607" marT="7607" marB="0" anchor="b">
                    <a:lnL>
                      <a:noFill/>
                    </a:lnL>
                    <a:lnR>
                      <a:noFill/>
                    </a:lnR>
                    <a:lnT>
                      <a:noFill/>
                    </a:lnT>
                    <a:lnB>
                      <a:noFill/>
                    </a:lnB>
                    <a:solidFill>
                      <a:srgbClr val="BFBFBF"/>
                    </a:solidFill>
                  </a:tcPr>
                </a:tc>
              </a:tr>
              <a:tr h="362920">
                <a:tc>
                  <a:txBody>
                    <a:bodyPr/>
                    <a:lstStyle/>
                    <a:p>
                      <a:pPr algn="l" fontAlgn="b"/>
                      <a:r>
                        <a:rPr lang="en-US" sz="1200" b="0" i="0" u="none" strike="noStrike" dirty="0">
                          <a:solidFill>
                            <a:srgbClr val="000000"/>
                          </a:solidFill>
                          <a:latin typeface="Calibri"/>
                        </a:rPr>
                        <a:t>Encouraging contact among students from different economic, </a:t>
                      </a:r>
                    </a:p>
                  </a:txBody>
                  <a:tcPr marL="7607" marR="7607" marT="7607" marB="0" anchor="b">
                    <a:lnL>
                      <a:noFill/>
                    </a:lnL>
                    <a:lnR>
                      <a:noFill/>
                    </a:lnR>
                    <a:lnT>
                      <a:noFill/>
                    </a:lnT>
                    <a:lnB>
                      <a:noFill/>
                    </a:lnB>
                  </a:tcPr>
                </a:tc>
                <a:tc>
                  <a:txBody>
                    <a:bodyPr/>
                    <a:lstStyle/>
                    <a:p>
                      <a:pPr algn="ctr" fontAlgn="b"/>
                      <a:r>
                        <a:rPr lang="en-US" sz="1200" b="0" i="0" u="none" strike="noStrike">
                          <a:solidFill>
                            <a:srgbClr val="000000"/>
                          </a:solidFill>
                          <a:latin typeface="Calibri"/>
                        </a:rPr>
                        <a:t>2.63</a:t>
                      </a:r>
                    </a:p>
                  </a:txBody>
                  <a:tcPr marL="7607" marR="7607" marT="7607" marB="0" anchor="b">
                    <a:lnL>
                      <a:noFill/>
                    </a:lnL>
                    <a:lnR>
                      <a:noFill/>
                    </a:lnR>
                    <a:lnT>
                      <a:noFill/>
                    </a:lnT>
                    <a:lnB>
                      <a:noFill/>
                    </a:lnB>
                  </a:tcPr>
                </a:tc>
                <a:tc>
                  <a:txBody>
                    <a:bodyPr/>
                    <a:lstStyle/>
                    <a:p>
                      <a:pPr algn="ctr" fontAlgn="b"/>
                      <a:r>
                        <a:rPr lang="en-US" sz="1200" b="0" i="0" u="none" strike="noStrike" dirty="0" smtClean="0">
                          <a:latin typeface="Calibri"/>
                        </a:rPr>
                        <a:t>2.70</a:t>
                      </a:r>
                      <a:endParaRPr lang="en-US" sz="1200" b="0" i="0" u="none" strike="noStrike" dirty="0">
                        <a:latin typeface="Calibri"/>
                      </a:endParaRPr>
                    </a:p>
                  </a:txBody>
                  <a:tcPr marL="7607" marR="7607" marT="7607" marB="0" anchor="b">
                    <a:lnL>
                      <a:noFill/>
                    </a:lnL>
                    <a:lnR>
                      <a:noFill/>
                    </a:lnR>
                    <a:lnT>
                      <a:noFill/>
                    </a:lnT>
                    <a:lnB>
                      <a:noFill/>
                    </a:lnB>
                  </a:tcPr>
                </a:tc>
                <a:tc>
                  <a:txBody>
                    <a:bodyPr/>
                    <a:lstStyle/>
                    <a:p>
                      <a:pPr algn="ctr" fontAlgn="b"/>
                      <a:r>
                        <a:rPr lang="en-US" sz="1200" b="0" i="0" u="none" strike="noStrike" dirty="0" smtClean="0">
                          <a:latin typeface="Calibri"/>
                        </a:rPr>
                        <a:t>0.07</a:t>
                      </a:r>
                      <a:endParaRPr lang="en-US" sz="1200" b="0" i="0" u="none" strike="noStrike" dirty="0">
                        <a:latin typeface="Calibri"/>
                      </a:endParaRPr>
                    </a:p>
                  </a:txBody>
                  <a:tcPr marL="7607" marR="7607" marT="7607" marB="0" anchor="b">
                    <a:lnL>
                      <a:noFill/>
                    </a:lnL>
                    <a:lnR>
                      <a:noFill/>
                    </a:lnR>
                    <a:lnT>
                      <a:noFill/>
                    </a:lnT>
                    <a:lnB>
                      <a:noFill/>
                    </a:lnB>
                  </a:tcPr>
                </a:tc>
              </a:tr>
              <a:tr h="362920">
                <a:tc>
                  <a:txBody>
                    <a:bodyPr/>
                    <a:lstStyle/>
                    <a:p>
                      <a:pPr algn="l" fontAlgn="b"/>
                      <a:r>
                        <a:rPr lang="en-US" sz="1200" b="0" i="0" u="none" strike="noStrike" dirty="0" smtClean="0">
                          <a:solidFill>
                            <a:srgbClr val="000000"/>
                          </a:solidFill>
                          <a:latin typeface="Calibri"/>
                        </a:rPr>
                        <a:t>social </a:t>
                      </a:r>
                      <a:r>
                        <a:rPr lang="en-US" sz="1200" b="0" i="0" u="none" strike="noStrike" dirty="0">
                          <a:solidFill>
                            <a:srgbClr val="000000"/>
                          </a:solidFill>
                          <a:latin typeface="Calibri"/>
                        </a:rPr>
                        <a:t>and racial/ethnic backgrounds</a:t>
                      </a:r>
                    </a:p>
                  </a:txBody>
                  <a:tcPr marL="7607" marR="7607" marT="7607" marB="0" anchor="b">
                    <a:lnL>
                      <a:noFill/>
                    </a:lnL>
                    <a:lnR>
                      <a:noFill/>
                    </a:lnR>
                    <a:lnT>
                      <a:noFill/>
                    </a:lnT>
                    <a:lnB>
                      <a:noFill/>
                    </a:lnB>
                  </a:tcPr>
                </a:tc>
                <a:tc>
                  <a:txBody>
                    <a:bodyPr/>
                    <a:lstStyle/>
                    <a:p>
                      <a:pPr algn="ctr" fontAlgn="b"/>
                      <a:endParaRPr lang="en-US" sz="1200" b="0" i="0" u="none" strike="noStrike">
                        <a:solidFill>
                          <a:srgbClr val="000000"/>
                        </a:solidFill>
                        <a:latin typeface="Calibri"/>
                      </a:endParaRPr>
                    </a:p>
                  </a:txBody>
                  <a:tcPr marL="7607" marR="7607" marT="7607" marB="0" anchor="b">
                    <a:lnL>
                      <a:noFill/>
                    </a:lnL>
                    <a:lnR>
                      <a:noFill/>
                    </a:lnR>
                    <a:lnT>
                      <a:noFill/>
                    </a:lnT>
                    <a:lnB>
                      <a:noFill/>
                    </a:lnB>
                  </a:tcPr>
                </a:tc>
                <a:tc>
                  <a:txBody>
                    <a:bodyPr/>
                    <a:lstStyle/>
                    <a:p>
                      <a:pPr algn="ctr" fontAlgn="b"/>
                      <a:endParaRPr lang="en-US" sz="1200" b="0" i="0" u="none" strike="noStrike">
                        <a:latin typeface="Calibri"/>
                      </a:endParaRPr>
                    </a:p>
                  </a:txBody>
                  <a:tcPr marL="7607" marR="7607" marT="7607" marB="0" anchor="b">
                    <a:lnL>
                      <a:noFill/>
                    </a:lnL>
                    <a:lnR>
                      <a:noFill/>
                    </a:lnR>
                    <a:lnT>
                      <a:noFill/>
                    </a:lnT>
                    <a:lnB>
                      <a:noFill/>
                    </a:lnB>
                  </a:tcPr>
                </a:tc>
                <a:tc>
                  <a:txBody>
                    <a:bodyPr/>
                    <a:lstStyle/>
                    <a:p>
                      <a:pPr algn="ctr" fontAlgn="b"/>
                      <a:endParaRPr lang="en-US" sz="1200" b="0" i="0" u="none" strike="noStrike">
                        <a:latin typeface="Calibri"/>
                      </a:endParaRPr>
                    </a:p>
                  </a:txBody>
                  <a:tcPr marL="7607" marR="7607" marT="7607" marB="0" anchor="b">
                    <a:lnL>
                      <a:noFill/>
                    </a:lnL>
                    <a:lnR>
                      <a:noFill/>
                    </a:lnR>
                    <a:lnT>
                      <a:noFill/>
                    </a:lnT>
                    <a:lnB>
                      <a:noFill/>
                    </a:lnB>
                  </a:tcPr>
                </a:tc>
              </a:tr>
              <a:tr h="362920">
                <a:tc>
                  <a:txBody>
                    <a:bodyPr/>
                    <a:lstStyle/>
                    <a:p>
                      <a:pPr algn="l" fontAlgn="b"/>
                      <a:r>
                        <a:rPr lang="en-US" sz="1200" b="0" i="0" u="none" strike="noStrike" dirty="0">
                          <a:solidFill>
                            <a:srgbClr val="000000"/>
                          </a:solidFill>
                          <a:latin typeface="Calibri"/>
                        </a:rPr>
                        <a:t>Helping you cope with your non-academic </a:t>
                      </a:r>
                      <a:r>
                        <a:rPr lang="en-US" sz="1200" b="0" i="0" u="none" strike="noStrike" dirty="0" smtClean="0">
                          <a:solidFill>
                            <a:srgbClr val="000000"/>
                          </a:solidFill>
                          <a:latin typeface="Calibri"/>
                        </a:rPr>
                        <a:t>responsibilities </a:t>
                      </a:r>
                      <a:r>
                        <a:rPr lang="en-US" sz="1200" b="0" i="0" u="none" strike="noStrike" dirty="0">
                          <a:solidFill>
                            <a:srgbClr val="000000"/>
                          </a:solidFill>
                          <a:latin typeface="Calibri"/>
                        </a:rPr>
                        <a:t>(work, family, etc.)</a:t>
                      </a:r>
                    </a:p>
                  </a:txBody>
                  <a:tcPr marL="7607" marR="7607" marT="7607" marB="0" anchor="b">
                    <a:lnL>
                      <a:noFill/>
                    </a:lnL>
                    <a:lnR>
                      <a:noFill/>
                    </a:lnR>
                    <a:lnT>
                      <a:noFill/>
                    </a:lnT>
                    <a:lnB>
                      <a:noFill/>
                    </a:lnB>
                    <a:solidFill>
                      <a:srgbClr val="BFBFBF"/>
                    </a:solidFill>
                  </a:tcPr>
                </a:tc>
                <a:tc>
                  <a:txBody>
                    <a:bodyPr/>
                    <a:lstStyle/>
                    <a:p>
                      <a:pPr algn="ctr" fontAlgn="b"/>
                      <a:r>
                        <a:rPr lang="en-US" sz="1200" b="0" i="0" u="none" strike="noStrike" dirty="0">
                          <a:solidFill>
                            <a:srgbClr val="000000"/>
                          </a:solidFill>
                          <a:latin typeface="Calibri"/>
                        </a:rPr>
                        <a:t>1.86</a:t>
                      </a:r>
                    </a:p>
                  </a:txBody>
                  <a:tcPr marL="7607" marR="7607" marT="7607" marB="0" anchor="b">
                    <a:lnL>
                      <a:noFill/>
                    </a:lnL>
                    <a:lnR>
                      <a:noFill/>
                    </a:lnR>
                    <a:lnT>
                      <a:noFill/>
                    </a:lnT>
                    <a:lnB>
                      <a:noFill/>
                    </a:lnB>
                    <a:solidFill>
                      <a:srgbClr val="BFBFBF"/>
                    </a:solidFill>
                  </a:tcPr>
                </a:tc>
                <a:tc>
                  <a:txBody>
                    <a:bodyPr/>
                    <a:lstStyle/>
                    <a:p>
                      <a:pPr algn="ctr" fontAlgn="b"/>
                      <a:r>
                        <a:rPr lang="en-US" sz="1200" b="0" i="0" u="none" strike="noStrike">
                          <a:latin typeface="Calibri"/>
                        </a:rPr>
                        <a:t>1.91</a:t>
                      </a:r>
                    </a:p>
                  </a:txBody>
                  <a:tcPr marL="7607" marR="7607" marT="7607"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0.05</a:t>
                      </a:r>
                      <a:endParaRPr lang="en-US" sz="1200" b="0" i="0" u="none" strike="noStrike" dirty="0">
                        <a:latin typeface="Calibri"/>
                      </a:endParaRPr>
                    </a:p>
                  </a:txBody>
                  <a:tcPr marL="7607" marR="7607" marT="7607" marB="0" anchor="b">
                    <a:lnL>
                      <a:noFill/>
                    </a:lnL>
                    <a:lnR>
                      <a:noFill/>
                    </a:lnR>
                    <a:lnT>
                      <a:noFill/>
                    </a:lnT>
                    <a:lnB>
                      <a:noFill/>
                    </a:lnB>
                    <a:solidFill>
                      <a:srgbClr val="BFBFBF"/>
                    </a:solidFill>
                  </a:tcPr>
                </a:tc>
              </a:tr>
              <a:tr h="362920">
                <a:tc>
                  <a:txBody>
                    <a:bodyPr/>
                    <a:lstStyle/>
                    <a:p>
                      <a:pPr algn="l" fontAlgn="b"/>
                      <a:r>
                        <a:rPr lang="en-US" sz="1200" b="0" i="0" u="none" strike="noStrike">
                          <a:solidFill>
                            <a:srgbClr val="000000"/>
                          </a:solidFill>
                          <a:latin typeface="Calibri"/>
                        </a:rPr>
                        <a:t>Providing the support you need to thrive socially</a:t>
                      </a:r>
                    </a:p>
                  </a:txBody>
                  <a:tcPr marL="7607" marR="7607" marT="7607" marB="0" anchor="b">
                    <a:lnL>
                      <a:noFill/>
                    </a:lnL>
                    <a:lnR>
                      <a:noFill/>
                    </a:lnR>
                    <a:lnT>
                      <a:noFill/>
                    </a:lnT>
                    <a:lnB>
                      <a:noFill/>
                    </a:lnB>
                  </a:tcPr>
                </a:tc>
                <a:tc>
                  <a:txBody>
                    <a:bodyPr/>
                    <a:lstStyle/>
                    <a:p>
                      <a:pPr algn="ctr" fontAlgn="b"/>
                      <a:r>
                        <a:rPr lang="en-US" sz="1200" b="0" i="0" u="none" strike="noStrike" dirty="0">
                          <a:solidFill>
                            <a:srgbClr val="000000"/>
                          </a:solidFill>
                          <a:latin typeface="Calibri"/>
                        </a:rPr>
                        <a:t>2.02</a:t>
                      </a:r>
                    </a:p>
                  </a:txBody>
                  <a:tcPr marL="7607" marR="7607" marT="7607" marB="0" anchor="b">
                    <a:lnL>
                      <a:noFill/>
                    </a:lnL>
                    <a:lnR>
                      <a:noFill/>
                    </a:lnR>
                    <a:lnT>
                      <a:noFill/>
                    </a:lnT>
                    <a:lnB>
                      <a:noFill/>
                    </a:lnB>
                  </a:tcPr>
                </a:tc>
                <a:tc>
                  <a:txBody>
                    <a:bodyPr/>
                    <a:lstStyle/>
                    <a:p>
                      <a:pPr algn="ctr" fontAlgn="b"/>
                      <a:r>
                        <a:rPr lang="en-US" sz="1200" b="0" i="0" u="none" strike="noStrike" dirty="0">
                          <a:latin typeface="Calibri"/>
                        </a:rPr>
                        <a:t>2.05</a:t>
                      </a:r>
                    </a:p>
                  </a:txBody>
                  <a:tcPr marL="7607" marR="7607" marT="7607" marB="0" anchor="b">
                    <a:lnL>
                      <a:noFill/>
                    </a:lnL>
                    <a:lnR>
                      <a:noFill/>
                    </a:lnR>
                    <a:lnT>
                      <a:noFill/>
                    </a:lnT>
                    <a:lnB>
                      <a:noFill/>
                    </a:lnB>
                  </a:tcPr>
                </a:tc>
                <a:tc>
                  <a:txBody>
                    <a:bodyPr/>
                    <a:lstStyle/>
                    <a:p>
                      <a:pPr algn="ctr" fontAlgn="b"/>
                      <a:r>
                        <a:rPr lang="en-US" sz="1200" b="0" i="0" u="none" strike="noStrike" dirty="0" smtClean="0">
                          <a:latin typeface="Calibri"/>
                        </a:rPr>
                        <a:t>0.03</a:t>
                      </a:r>
                      <a:endParaRPr lang="en-US" sz="1200" b="0" i="0" u="none" strike="noStrike" dirty="0">
                        <a:latin typeface="Calibri"/>
                      </a:endParaRPr>
                    </a:p>
                  </a:txBody>
                  <a:tcPr marL="7607" marR="7607" marT="7607" marB="0" anchor="b">
                    <a:lnL>
                      <a:noFill/>
                    </a:lnL>
                    <a:lnR>
                      <a:noFill/>
                    </a:lnR>
                    <a:lnT>
                      <a:noFill/>
                    </a:lnT>
                    <a:lnB>
                      <a:noFill/>
                    </a:lnB>
                  </a:tcPr>
                </a:tc>
              </a:tr>
              <a:tr h="362920">
                <a:tc>
                  <a:txBody>
                    <a:bodyPr/>
                    <a:lstStyle/>
                    <a:p>
                      <a:pPr algn="l" fontAlgn="b"/>
                      <a:r>
                        <a:rPr lang="en-US" sz="1200" b="0" i="0" u="none" strike="noStrike">
                          <a:solidFill>
                            <a:srgbClr val="000000"/>
                          </a:solidFill>
                          <a:latin typeface="Calibri"/>
                        </a:rPr>
                        <a:t>Providing the financial support you need to afford your education</a:t>
                      </a:r>
                    </a:p>
                  </a:txBody>
                  <a:tcPr marL="7607" marR="7607" marT="7607" marB="0" anchor="b">
                    <a:lnL>
                      <a:noFill/>
                    </a:lnL>
                    <a:lnR>
                      <a:noFill/>
                    </a:lnR>
                    <a:lnT>
                      <a:noFill/>
                    </a:lnT>
                    <a:lnB>
                      <a:noFill/>
                    </a:lnB>
                    <a:solidFill>
                      <a:srgbClr val="BFBFBF"/>
                    </a:solidFill>
                  </a:tcPr>
                </a:tc>
                <a:tc>
                  <a:txBody>
                    <a:bodyPr/>
                    <a:lstStyle/>
                    <a:p>
                      <a:pPr algn="ctr" fontAlgn="b"/>
                      <a:r>
                        <a:rPr lang="en-US" sz="1200" b="0" i="0" u="none" strike="noStrike">
                          <a:solidFill>
                            <a:srgbClr val="000000"/>
                          </a:solidFill>
                          <a:latin typeface="Calibri"/>
                        </a:rPr>
                        <a:t>2.15</a:t>
                      </a:r>
                    </a:p>
                  </a:txBody>
                  <a:tcPr marL="7607" marR="7607" marT="7607" marB="0" anchor="b">
                    <a:lnL>
                      <a:noFill/>
                    </a:lnL>
                    <a:lnR>
                      <a:noFill/>
                    </a:lnR>
                    <a:lnT>
                      <a:noFill/>
                    </a:lnT>
                    <a:lnB>
                      <a:noFill/>
                    </a:lnB>
                    <a:solidFill>
                      <a:srgbClr val="BFBFBF"/>
                    </a:solidFill>
                  </a:tcPr>
                </a:tc>
                <a:tc>
                  <a:txBody>
                    <a:bodyPr/>
                    <a:lstStyle/>
                    <a:p>
                      <a:pPr algn="ctr" fontAlgn="b"/>
                      <a:r>
                        <a:rPr lang="en-US" sz="1200" b="0" i="0" u="none" strike="noStrike" dirty="0">
                          <a:latin typeface="Calibri"/>
                        </a:rPr>
                        <a:t>2.06</a:t>
                      </a:r>
                    </a:p>
                  </a:txBody>
                  <a:tcPr marL="7607" marR="7607" marT="7607"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-0.09</a:t>
                      </a:r>
                      <a:endParaRPr lang="en-US" sz="1200" b="0" i="0" u="none" strike="noStrike" dirty="0">
                        <a:latin typeface="Calibri"/>
                      </a:endParaRPr>
                    </a:p>
                  </a:txBody>
                  <a:tcPr marL="7607" marR="7607" marT="7607" marB="0" anchor="b">
                    <a:lnL>
                      <a:noFill/>
                    </a:lnL>
                    <a:lnR>
                      <a:noFill/>
                    </a:lnR>
                    <a:lnT>
                      <a:noFill/>
                    </a:lnT>
                    <a:lnB>
                      <a:noFill/>
                    </a:lnB>
                    <a:solidFill>
                      <a:srgbClr val="BFBFBF"/>
                    </a:solidFill>
                  </a:tcPr>
                </a:tc>
              </a:tr>
              <a:tr h="362920">
                <a:tc>
                  <a:txBody>
                    <a:bodyPr/>
                    <a:lstStyle/>
                    <a:p>
                      <a:pPr algn="l" fontAlgn="b"/>
                      <a:r>
                        <a:rPr lang="en-US" sz="1000" b="0" i="0" u="none" strike="noStrike" dirty="0">
                          <a:solidFill>
                            <a:srgbClr val="000000"/>
                          </a:solidFill>
                          <a:latin typeface="Calibri"/>
                        </a:rPr>
                        <a:t>1= very little, 2= some, 3= quite a bit, 4= very much</a:t>
                      </a:r>
                    </a:p>
                  </a:txBody>
                  <a:tcPr marL="7607" marR="7607" marT="7607"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7607" marR="7607" marT="7607" marB="0" anchor="b">
                    <a:lnL>
                      <a:noFill/>
                    </a:lnL>
                    <a:lnR>
                      <a:noFill/>
                    </a:lnR>
                    <a:lnT>
                      <a:noFill/>
                    </a:lnT>
                    <a:lnB>
                      <a:noFill/>
                    </a:lnB>
                  </a:tcPr>
                </a:tc>
                <a:tc>
                  <a:txBody>
                    <a:bodyPr/>
                    <a:lstStyle/>
                    <a:p>
                      <a:pPr algn="ctr" fontAlgn="b"/>
                      <a:endParaRPr lang="en-US" sz="1000" b="0" i="0" u="none" strike="noStrike" dirty="0">
                        <a:latin typeface="Calibri"/>
                      </a:endParaRPr>
                    </a:p>
                  </a:txBody>
                  <a:tcPr marL="7607" marR="7607" marT="7607" marB="0" anchor="b">
                    <a:lnL>
                      <a:noFill/>
                    </a:lnL>
                    <a:lnR>
                      <a:noFill/>
                    </a:lnR>
                    <a:lnT>
                      <a:noFill/>
                    </a:lnT>
                    <a:lnB>
                      <a:noFill/>
                    </a:lnB>
                  </a:tcPr>
                </a:tc>
                <a:tc>
                  <a:txBody>
                    <a:bodyPr/>
                    <a:lstStyle/>
                    <a:p>
                      <a:pPr algn="ctr" fontAlgn="b"/>
                      <a:endParaRPr lang="en-US" sz="1000" b="0" i="0" u="none" strike="noStrike" dirty="0">
                        <a:latin typeface="Calibri"/>
                      </a:endParaRPr>
                    </a:p>
                  </a:txBody>
                  <a:tcPr marL="7607" marR="7607" marT="7607" marB="0" anchor="b">
                    <a:lnL>
                      <a:noFill/>
                    </a:lnL>
                    <a:lnR>
                      <a:noFill/>
                    </a:lnR>
                    <a:lnT>
                      <a:noFill/>
                    </a:lnT>
                    <a:lnB>
                      <a:noFill/>
                    </a:lnB>
                  </a:tcPr>
                </a:tc>
              </a:tr>
            </a:tbl>
          </a:graphicData>
        </a:graphic>
      </p:graphicFrame>
      <p:graphicFrame>
        <p:nvGraphicFramePr>
          <p:cNvPr id="16" name="Table 15"/>
          <p:cNvGraphicFramePr>
            <a:graphicFrameLocks noGrp="1"/>
          </p:cNvGraphicFramePr>
          <p:nvPr/>
        </p:nvGraphicFramePr>
        <p:xfrm>
          <a:off x="457200" y="5562600"/>
          <a:ext cx="8153400" cy="708621"/>
        </p:xfrm>
        <a:graphic>
          <a:graphicData uri="http://schemas.openxmlformats.org/drawingml/2006/table">
            <a:tbl>
              <a:tblPr/>
              <a:tblGrid>
                <a:gridCol w="6750446"/>
                <a:gridCol w="518483"/>
                <a:gridCol w="487984"/>
                <a:gridCol w="396487"/>
              </a:tblGrid>
              <a:tr h="236207">
                <a:tc>
                  <a:txBody>
                    <a:bodyPr/>
                    <a:lstStyle/>
                    <a:p>
                      <a:pPr algn="l" fontAlgn="b"/>
                      <a:r>
                        <a:rPr lang="en-US" sz="1200" b="0" i="0" u="none" strike="noStrike" dirty="0">
                          <a:solidFill>
                            <a:srgbClr val="000000"/>
                          </a:solidFill>
                          <a:latin typeface="Calibri"/>
                        </a:rPr>
                        <a:t>Frequency: Academic advising/planning</a:t>
                      </a:r>
                    </a:p>
                  </a:txBody>
                  <a:tcPr marL="7607" marR="7607" marT="7607" marB="0" anchor="b">
                    <a:lnL>
                      <a:noFill/>
                    </a:lnL>
                    <a:lnR>
                      <a:noFill/>
                    </a:lnR>
                    <a:lnT>
                      <a:noFill/>
                    </a:lnT>
                    <a:lnB>
                      <a:noFill/>
                    </a:lnB>
                  </a:tcPr>
                </a:tc>
                <a:tc>
                  <a:txBody>
                    <a:bodyPr/>
                    <a:lstStyle/>
                    <a:p>
                      <a:pPr algn="ctr" fontAlgn="b"/>
                      <a:r>
                        <a:rPr lang="en-US" sz="1200" b="0" i="0" u="none" strike="noStrike">
                          <a:latin typeface="Calibri"/>
                        </a:rPr>
                        <a:t>1.63</a:t>
                      </a:r>
                    </a:p>
                  </a:txBody>
                  <a:tcPr marL="7607" marR="7607" marT="7607" marB="0" anchor="b">
                    <a:lnL>
                      <a:noFill/>
                    </a:lnL>
                    <a:lnR>
                      <a:noFill/>
                    </a:lnR>
                    <a:lnT>
                      <a:noFill/>
                    </a:lnT>
                    <a:lnB>
                      <a:noFill/>
                    </a:lnB>
                  </a:tcPr>
                </a:tc>
                <a:tc>
                  <a:txBody>
                    <a:bodyPr/>
                    <a:lstStyle/>
                    <a:p>
                      <a:pPr algn="ctr" fontAlgn="b"/>
                      <a:r>
                        <a:rPr lang="en-US" sz="1200" b="0" i="0" u="none" strike="noStrike">
                          <a:latin typeface="Calibri"/>
                        </a:rPr>
                        <a:t>1.65</a:t>
                      </a:r>
                    </a:p>
                  </a:txBody>
                  <a:tcPr marL="7607" marR="7607" marT="7607" marB="0" anchor="b">
                    <a:lnL>
                      <a:noFill/>
                    </a:lnL>
                    <a:lnR>
                      <a:noFill/>
                    </a:lnR>
                    <a:lnT>
                      <a:noFill/>
                    </a:lnT>
                    <a:lnB>
                      <a:noFill/>
                    </a:lnB>
                  </a:tcPr>
                </a:tc>
                <a:tc>
                  <a:txBody>
                    <a:bodyPr/>
                    <a:lstStyle/>
                    <a:p>
                      <a:pPr algn="ctr" fontAlgn="b"/>
                      <a:r>
                        <a:rPr lang="en-US" sz="1200" b="0" i="0" u="none" strike="noStrike" dirty="0" smtClean="0">
                          <a:latin typeface="Calibri"/>
                        </a:rPr>
                        <a:t>0.02</a:t>
                      </a:r>
                      <a:endParaRPr lang="en-US" sz="1200" b="0" i="0" u="none" strike="noStrike" dirty="0">
                        <a:latin typeface="Calibri"/>
                      </a:endParaRPr>
                    </a:p>
                  </a:txBody>
                  <a:tcPr marL="7607" marR="7607" marT="7607" marB="0" anchor="b">
                    <a:lnL>
                      <a:noFill/>
                    </a:lnL>
                    <a:lnR>
                      <a:noFill/>
                    </a:lnR>
                    <a:lnT>
                      <a:noFill/>
                    </a:lnT>
                    <a:lnB>
                      <a:noFill/>
                    </a:lnB>
                  </a:tcPr>
                </a:tc>
              </a:tr>
              <a:tr h="236207">
                <a:tc>
                  <a:txBody>
                    <a:bodyPr/>
                    <a:lstStyle/>
                    <a:p>
                      <a:pPr algn="l" fontAlgn="b"/>
                      <a:r>
                        <a:rPr lang="en-US" sz="1200" b="0" i="0" u="none" strike="noStrike" dirty="0">
                          <a:latin typeface="Calibri"/>
                        </a:rPr>
                        <a:t>Frequency: Career Counseling</a:t>
                      </a:r>
                    </a:p>
                  </a:txBody>
                  <a:tcPr marL="7607" marR="7607" marT="7607" marB="0" anchor="b">
                    <a:lnL>
                      <a:noFill/>
                    </a:lnL>
                    <a:lnR>
                      <a:noFill/>
                    </a:lnR>
                    <a:lnT>
                      <a:noFill/>
                    </a:lnT>
                    <a:lnB>
                      <a:noFill/>
                    </a:lnB>
                    <a:solidFill>
                      <a:srgbClr val="BFBFBF"/>
                    </a:solidFill>
                  </a:tcPr>
                </a:tc>
                <a:tc>
                  <a:txBody>
                    <a:bodyPr/>
                    <a:lstStyle/>
                    <a:p>
                      <a:pPr algn="ctr" fontAlgn="b"/>
                      <a:r>
                        <a:rPr lang="en-US" sz="1200" b="0" i="0" u="none" strike="noStrike">
                          <a:latin typeface="Calibri"/>
                        </a:rPr>
                        <a:t>1.41</a:t>
                      </a:r>
                    </a:p>
                  </a:txBody>
                  <a:tcPr marL="7607" marR="7607" marT="7607" marB="0" anchor="b">
                    <a:lnL>
                      <a:noFill/>
                    </a:lnL>
                    <a:lnR>
                      <a:noFill/>
                    </a:lnR>
                    <a:lnT>
                      <a:noFill/>
                    </a:lnT>
                    <a:lnB>
                      <a:noFill/>
                    </a:lnB>
                    <a:solidFill>
                      <a:srgbClr val="BFBFBF"/>
                    </a:solidFill>
                  </a:tcPr>
                </a:tc>
                <a:tc>
                  <a:txBody>
                    <a:bodyPr/>
                    <a:lstStyle/>
                    <a:p>
                      <a:pPr algn="ctr" fontAlgn="b"/>
                      <a:r>
                        <a:rPr lang="en-US" sz="1200" b="0" i="0" u="none" strike="noStrike">
                          <a:latin typeface="Calibri"/>
                        </a:rPr>
                        <a:t>1.45</a:t>
                      </a:r>
                    </a:p>
                  </a:txBody>
                  <a:tcPr marL="7607" marR="7607" marT="7607"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0.04</a:t>
                      </a:r>
                      <a:endParaRPr lang="en-US" sz="1200" b="0" i="0" u="none" strike="noStrike" dirty="0">
                        <a:latin typeface="Calibri"/>
                      </a:endParaRPr>
                    </a:p>
                  </a:txBody>
                  <a:tcPr marL="7607" marR="7607" marT="7607" marB="0" anchor="b">
                    <a:lnL>
                      <a:noFill/>
                    </a:lnL>
                    <a:lnR>
                      <a:noFill/>
                    </a:lnR>
                    <a:lnT>
                      <a:noFill/>
                    </a:lnT>
                    <a:lnB>
                      <a:noFill/>
                    </a:lnB>
                    <a:solidFill>
                      <a:srgbClr val="BFBFBF"/>
                    </a:solidFill>
                  </a:tcPr>
                </a:tc>
              </a:tr>
              <a:tr h="236207">
                <a:tc>
                  <a:txBody>
                    <a:bodyPr/>
                    <a:lstStyle/>
                    <a:p>
                      <a:pPr algn="l" fontAlgn="b"/>
                      <a:r>
                        <a:rPr lang="en-US" sz="1000" b="0" i="0" u="none" strike="noStrike" dirty="0">
                          <a:solidFill>
                            <a:srgbClr val="000000"/>
                          </a:solidFill>
                          <a:latin typeface="Calibri"/>
                        </a:rPr>
                        <a:t>0= don't know/N/A. 1 = </a:t>
                      </a:r>
                      <a:r>
                        <a:rPr lang="en-US" sz="1000" b="0" i="0" u="none" strike="noStrike" dirty="0" smtClean="0">
                          <a:solidFill>
                            <a:srgbClr val="000000"/>
                          </a:solidFill>
                          <a:latin typeface="Calibri"/>
                        </a:rPr>
                        <a:t>rarely, </a:t>
                      </a:r>
                      <a:r>
                        <a:rPr lang="en-US" sz="1000" b="0" i="0" u="none" strike="noStrike" dirty="0">
                          <a:solidFill>
                            <a:srgbClr val="000000"/>
                          </a:solidFill>
                          <a:latin typeface="Calibri"/>
                        </a:rPr>
                        <a:t>2= sometimes, 3=often</a:t>
                      </a:r>
                    </a:p>
                  </a:txBody>
                  <a:tcPr marL="7607" marR="7607" marT="7607" marB="0" anchor="b">
                    <a:lnL>
                      <a:noFill/>
                    </a:lnL>
                    <a:lnR>
                      <a:noFill/>
                    </a:lnR>
                    <a:lnT>
                      <a:noFill/>
                    </a:lnT>
                    <a:lnB>
                      <a:noFill/>
                    </a:lnB>
                  </a:tcPr>
                </a:tc>
                <a:tc>
                  <a:txBody>
                    <a:bodyPr/>
                    <a:lstStyle/>
                    <a:p>
                      <a:pPr algn="l" fontAlgn="b"/>
                      <a:endParaRPr lang="en-US" sz="1000" b="0" i="0" u="none" strike="noStrike">
                        <a:latin typeface="Calibri"/>
                      </a:endParaRPr>
                    </a:p>
                  </a:txBody>
                  <a:tcPr marL="7607" marR="7607" marT="7607" marB="0" anchor="b">
                    <a:lnL>
                      <a:noFill/>
                    </a:lnL>
                    <a:lnR>
                      <a:noFill/>
                    </a:lnR>
                    <a:lnT>
                      <a:noFill/>
                    </a:lnT>
                    <a:lnB>
                      <a:noFill/>
                    </a:lnB>
                  </a:tcPr>
                </a:tc>
                <a:tc>
                  <a:txBody>
                    <a:bodyPr/>
                    <a:lstStyle/>
                    <a:p>
                      <a:pPr algn="l" fontAlgn="b"/>
                      <a:endParaRPr lang="en-US" sz="1000" b="0" i="0" u="none" strike="noStrike">
                        <a:latin typeface="Calibri"/>
                      </a:endParaRPr>
                    </a:p>
                  </a:txBody>
                  <a:tcPr marL="7607" marR="7607" marT="7607" marB="0" anchor="b">
                    <a:lnL>
                      <a:noFill/>
                    </a:lnL>
                    <a:lnR>
                      <a:noFill/>
                    </a:lnR>
                    <a:lnT>
                      <a:noFill/>
                    </a:lnT>
                    <a:lnB>
                      <a:noFill/>
                    </a:lnB>
                  </a:tcPr>
                </a:tc>
                <a:tc>
                  <a:txBody>
                    <a:bodyPr/>
                    <a:lstStyle/>
                    <a:p>
                      <a:pPr algn="l" fontAlgn="b"/>
                      <a:endParaRPr lang="en-US" sz="1000" b="0" i="0" u="none" strike="noStrike" dirty="0">
                        <a:latin typeface="Calibri"/>
                      </a:endParaRPr>
                    </a:p>
                  </a:txBody>
                  <a:tcPr marL="7607" marR="7607" marT="7607"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	</a:t>
            </a:r>
            <a:endParaRPr lang="en-US" dirty="0"/>
          </a:p>
        </p:txBody>
      </p:sp>
      <p:sp>
        <p:nvSpPr>
          <p:cNvPr id="3" name="Content Placeholder 2"/>
          <p:cNvSpPr>
            <a:spLocks noGrp="1"/>
          </p:cNvSpPr>
          <p:nvPr>
            <p:ph idx="1"/>
          </p:nvPr>
        </p:nvSpPr>
        <p:spPr/>
        <p:txBody>
          <a:bodyPr>
            <a:normAutofit/>
          </a:bodyPr>
          <a:lstStyle/>
          <a:p>
            <a:r>
              <a:rPr lang="en-US" sz="2000" dirty="0" smtClean="0"/>
              <a:t>Overall, the results from the comparison show that De Anza has improved from 2007 to 2009. </a:t>
            </a:r>
          </a:p>
          <a:p>
            <a:r>
              <a:rPr lang="en-US" sz="2000" dirty="0" smtClean="0"/>
              <a:t>Areas in which De Anza has improved include Academic and Collaborative Learning, Student Effort and Academic Challenge. </a:t>
            </a:r>
          </a:p>
          <a:p>
            <a:r>
              <a:rPr lang="en-US" sz="2000" dirty="0" smtClean="0"/>
              <a:t>Areas in which De Anza could benefit by focusing more heavily include Student-Faculty Interaction and Support for Learners. </a:t>
            </a:r>
          </a:p>
          <a:p>
            <a:r>
              <a:rPr lang="en-US" sz="2000" dirty="0" smtClean="0"/>
              <a:t>It seems that De Anza continues to score low </a:t>
            </a:r>
            <a:r>
              <a:rPr lang="en-US" sz="2000" smtClean="0"/>
              <a:t>in are providing </a:t>
            </a:r>
            <a:r>
              <a:rPr lang="en-US" sz="2000" dirty="0" smtClean="0"/>
              <a:t>financial aid advising and support as well as academic and career advising and support. </a:t>
            </a:r>
          </a:p>
          <a:p>
            <a:pPr>
              <a:buNone/>
            </a:pPr>
            <a:endParaRPr lang="en-US" sz="2800" dirty="0" smtClean="0">
              <a:solidFill>
                <a:srgbClr val="000000"/>
              </a:solidFill>
              <a:latin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This presentation </a:t>
            </a:r>
            <a:r>
              <a:rPr lang="en-US" dirty="0" smtClean="0"/>
              <a:t>is available </a:t>
            </a:r>
            <a:r>
              <a:rPr lang="en-US" dirty="0" smtClean="0"/>
              <a:t>on the De Anza Research website at </a:t>
            </a:r>
            <a:r>
              <a:rPr lang="en-US" dirty="0" smtClean="0">
                <a:hlinkClick r:id="rId2"/>
              </a:rPr>
              <a:t>www.deanza.edu/ir</a:t>
            </a:r>
            <a:r>
              <a:rPr lang="en-US" dirty="0" smtClean="0">
                <a:hlinkClick r:id="rId2"/>
              </a:rPr>
              <a:t>/</a:t>
            </a:r>
            <a:endParaRPr lang="en-US" dirty="0" smtClean="0"/>
          </a:p>
          <a:p>
            <a:r>
              <a:rPr lang="en-US" dirty="0" smtClean="0"/>
              <a:t>Additional documents for analysis are available upon request.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CCSSE Overview - continued</a:t>
            </a:r>
            <a:endParaRPr lang="en-US" dirty="0"/>
          </a:p>
        </p:txBody>
      </p:sp>
      <p:sp>
        <p:nvSpPr>
          <p:cNvPr id="3" name="Content Placeholder 2"/>
          <p:cNvSpPr>
            <a:spLocks noGrp="1"/>
          </p:cNvSpPr>
          <p:nvPr>
            <p:ph idx="1"/>
          </p:nvPr>
        </p:nvSpPr>
        <p:spPr/>
        <p:txBody>
          <a:bodyPr>
            <a:normAutofit/>
          </a:bodyPr>
          <a:lstStyle/>
          <a:p>
            <a:r>
              <a:rPr lang="en-US" dirty="0" smtClean="0"/>
              <a:t>Survey questions cover:</a:t>
            </a:r>
          </a:p>
          <a:p>
            <a:pPr lvl="1"/>
            <a:r>
              <a:rPr lang="en-US" dirty="0" smtClean="0"/>
              <a:t>Active and Collaborative Learning</a:t>
            </a:r>
          </a:p>
          <a:p>
            <a:pPr lvl="1"/>
            <a:r>
              <a:rPr lang="en-US" dirty="0" smtClean="0"/>
              <a:t>Student Effort</a:t>
            </a:r>
          </a:p>
          <a:p>
            <a:pPr lvl="1"/>
            <a:r>
              <a:rPr lang="en-US" dirty="0" smtClean="0"/>
              <a:t>Academic Challenge</a:t>
            </a:r>
          </a:p>
          <a:p>
            <a:pPr lvl="1"/>
            <a:r>
              <a:rPr lang="en-US" dirty="0" smtClean="0"/>
              <a:t>Student-Faculty Interaction</a:t>
            </a:r>
          </a:p>
          <a:p>
            <a:pPr lvl="1"/>
            <a:r>
              <a:rPr lang="en-US" dirty="0" smtClean="0"/>
              <a:t>Support for Learners</a:t>
            </a:r>
          </a:p>
          <a:p>
            <a:pPr lvl="1"/>
            <a:endParaRPr lang="en-US" dirty="0" smtClean="0"/>
          </a:p>
          <a:p>
            <a:pPr lvl="1"/>
            <a:endParaRPr lang="en-US" dirty="0" smtClean="0"/>
          </a:p>
          <a:p>
            <a:pPr lvl="1"/>
            <a:endParaRPr lang="en-US" dirty="0" smtClean="0"/>
          </a:p>
          <a:p>
            <a:pPr lvl="1"/>
            <a:endParaRPr lang="en-US" dirty="0" smtClean="0"/>
          </a:p>
          <a:p>
            <a:pPr lvl="1"/>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CCSSE Overview - continued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Student background questions include:</a:t>
            </a:r>
          </a:p>
          <a:p>
            <a:pPr lvl="1"/>
            <a:r>
              <a:rPr lang="en-US" dirty="0" smtClean="0"/>
              <a:t>Educational goal</a:t>
            </a:r>
          </a:p>
          <a:p>
            <a:pPr lvl="1"/>
            <a:r>
              <a:rPr lang="en-US" dirty="0" smtClean="0"/>
              <a:t>How students pay for college</a:t>
            </a:r>
          </a:p>
          <a:p>
            <a:pPr lvl="1"/>
            <a:r>
              <a:rPr lang="en-US" dirty="0" smtClean="0"/>
              <a:t>Grade point average</a:t>
            </a:r>
          </a:p>
          <a:p>
            <a:pPr lvl="1"/>
            <a:r>
              <a:rPr lang="en-US" dirty="0" smtClean="0"/>
              <a:t>Day/evening course taking</a:t>
            </a:r>
          </a:p>
          <a:p>
            <a:pPr lvl="1"/>
            <a:r>
              <a:rPr lang="en-US" dirty="0" smtClean="0"/>
              <a:t>Total credits taken</a:t>
            </a:r>
          </a:p>
          <a:p>
            <a:pPr lvl="1"/>
            <a:r>
              <a:rPr lang="en-US" dirty="0" smtClean="0"/>
              <a:t>Number of courses taken</a:t>
            </a:r>
          </a:p>
          <a:p>
            <a:pPr lvl="1"/>
            <a:r>
              <a:rPr lang="en-US" dirty="0" smtClean="0"/>
              <a:t>Marital status, children</a:t>
            </a:r>
          </a:p>
          <a:p>
            <a:pPr lvl="1"/>
            <a:r>
              <a:rPr lang="en-US" dirty="0" smtClean="0"/>
              <a:t>English as native language</a:t>
            </a:r>
          </a:p>
          <a:p>
            <a:pPr lvl="1"/>
            <a:r>
              <a:rPr lang="en-US" dirty="0" smtClean="0"/>
              <a:t>Educational attainment</a:t>
            </a:r>
          </a:p>
          <a:p>
            <a:pPr lvl="1"/>
            <a:r>
              <a:rPr lang="en-US" dirty="0" smtClean="0"/>
              <a:t>Parent’s educational attainment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normAutofit/>
          </a:bodyPr>
          <a:lstStyle/>
          <a:p>
            <a:pPr algn="l"/>
            <a:r>
              <a:rPr lang="en-US" sz="4000" u="sng" dirty="0"/>
              <a:t>Survey Sample					</a:t>
            </a:r>
          </a:p>
        </p:txBody>
      </p:sp>
      <p:sp>
        <p:nvSpPr>
          <p:cNvPr id="2053" name="Rectangle 5"/>
          <p:cNvSpPr>
            <a:spLocks noGrp="1" noChangeArrowheads="1"/>
          </p:cNvSpPr>
          <p:nvPr>
            <p:ph idx="1"/>
          </p:nvPr>
        </p:nvSpPr>
        <p:spPr/>
        <p:txBody>
          <a:bodyPr>
            <a:normAutofit/>
          </a:bodyPr>
          <a:lstStyle/>
          <a:p>
            <a:r>
              <a:rPr lang="en-US" dirty="0" smtClean="0"/>
              <a:t>The 2009 survey </a:t>
            </a:r>
            <a:r>
              <a:rPr lang="en-US" dirty="0"/>
              <a:t>was administered in class during the </a:t>
            </a:r>
            <a:r>
              <a:rPr lang="en-US" dirty="0" smtClean="0"/>
              <a:t>spring </a:t>
            </a:r>
            <a:r>
              <a:rPr lang="en-US" dirty="0"/>
              <a:t>2009 </a:t>
            </a:r>
            <a:r>
              <a:rPr lang="en-US" dirty="0" smtClean="0"/>
              <a:t>quarter.</a:t>
            </a:r>
          </a:p>
          <a:p>
            <a:r>
              <a:rPr lang="en-US" dirty="0" smtClean="0"/>
              <a:t>76 course sections were randomly selected by CCSSE in which 34 sections chose to participate, which resulted in 797 of 2,411 valid survey responses, yielding a response rate of 33%.</a:t>
            </a:r>
          </a:p>
          <a:p>
            <a:pPr>
              <a:buNone/>
            </a:pP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u="sng" dirty="0" smtClean="0"/>
              <a:t>Survey Sample – Breakdown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Gender:</a:t>
            </a:r>
          </a:p>
          <a:p>
            <a:pPr lvl="1"/>
            <a:r>
              <a:rPr lang="en-US" dirty="0" smtClean="0"/>
              <a:t>Male – 46% (49% in DA total student population)</a:t>
            </a:r>
          </a:p>
          <a:p>
            <a:pPr lvl="1"/>
            <a:r>
              <a:rPr lang="en-US" dirty="0" smtClean="0"/>
              <a:t>Female – 54% (51%)</a:t>
            </a:r>
          </a:p>
          <a:p>
            <a:pPr marL="274320" lvl="1" indent="-274320">
              <a:buClr>
                <a:schemeClr val="accent3"/>
              </a:buClr>
              <a:buSzPct val="95000"/>
            </a:pPr>
            <a:endParaRPr lang="en-US" dirty="0" smtClean="0"/>
          </a:p>
          <a:p>
            <a:pPr marL="274320" lvl="1" indent="-274320">
              <a:buClr>
                <a:schemeClr val="accent3"/>
              </a:buClr>
              <a:buSzPct val="95000"/>
            </a:pPr>
            <a:r>
              <a:rPr lang="en-US" dirty="0" smtClean="0"/>
              <a:t>Ethnicity:</a:t>
            </a:r>
          </a:p>
          <a:p>
            <a:pPr marL="548640" lvl="2" indent="-274320">
              <a:buClr>
                <a:schemeClr val="accent3"/>
              </a:buClr>
              <a:buSzPct val="95000"/>
            </a:pPr>
            <a:r>
              <a:rPr lang="en-US" dirty="0" smtClean="0"/>
              <a:t>White – 26% (24%)</a:t>
            </a:r>
          </a:p>
          <a:p>
            <a:pPr marL="548640" lvl="2" indent="-274320">
              <a:buClr>
                <a:schemeClr val="accent3"/>
              </a:buClr>
              <a:buSzPct val="95000"/>
            </a:pPr>
            <a:r>
              <a:rPr lang="en-US" dirty="0" smtClean="0"/>
              <a:t>Asian – 35% (37%)</a:t>
            </a:r>
          </a:p>
          <a:p>
            <a:pPr marL="548640" lvl="2" indent="-274320">
              <a:buClr>
                <a:schemeClr val="accent3"/>
              </a:buClr>
              <a:buSzPct val="95000"/>
            </a:pPr>
            <a:r>
              <a:rPr lang="en-US" dirty="0" smtClean="0"/>
              <a:t>Black – 3% (6%)</a:t>
            </a:r>
          </a:p>
          <a:p>
            <a:pPr marL="548640" lvl="2" indent="-274320">
              <a:buClr>
                <a:schemeClr val="accent3"/>
              </a:buClr>
              <a:buSzPct val="95000"/>
            </a:pPr>
            <a:r>
              <a:rPr lang="en-US" dirty="0" smtClean="0"/>
              <a:t>Hispanic – 12% (17%)</a:t>
            </a:r>
          </a:p>
          <a:p>
            <a:pPr marL="548640" lvl="2" indent="-274320">
              <a:buClr>
                <a:schemeClr val="accent3"/>
              </a:buClr>
              <a:buSzPct val="95000"/>
            </a:pPr>
            <a:r>
              <a:rPr lang="en-US" dirty="0" smtClean="0"/>
              <a:t>American Indian – 1% (1%)</a:t>
            </a:r>
          </a:p>
          <a:p>
            <a:pPr marL="548640" lvl="2" indent="-274320">
              <a:buClr>
                <a:schemeClr val="accent3"/>
              </a:buClr>
              <a:buSzPct val="95000"/>
            </a:pPr>
            <a:r>
              <a:rPr lang="en-US" dirty="0" smtClean="0"/>
              <a:t>Other – 6% (10%)</a:t>
            </a:r>
          </a:p>
          <a:p>
            <a:pPr marL="548640" lvl="2" indent="-274320">
              <a:buClr>
                <a:schemeClr val="accent3"/>
              </a:buClr>
              <a:buSzPct val="95000"/>
            </a:pPr>
            <a:r>
              <a:rPr lang="en-US" dirty="0" smtClean="0"/>
              <a:t>International Students – 18% (6%)</a:t>
            </a:r>
          </a:p>
          <a:p>
            <a:pPr lvl="1"/>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u="sng" dirty="0" smtClean="0"/>
              <a:t>Survey Sample – Breakdown</a:t>
            </a:r>
            <a:endParaRPr lang="en-US" dirty="0"/>
          </a:p>
        </p:txBody>
      </p:sp>
      <p:sp>
        <p:nvSpPr>
          <p:cNvPr id="3" name="Content Placeholder 2"/>
          <p:cNvSpPr>
            <a:spLocks noGrp="1"/>
          </p:cNvSpPr>
          <p:nvPr>
            <p:ph idx="1"/>
          </p:nvPr>
        </p:nvSpPr>
        <p:spPr/>
        <p:txBody>
          <a:bodyPr/>
          <a:lstStyle/>
          <a:p>
            <a:r>
              <a:rPr lang="en-US" dirty="0" smtClean="0"/>
              <a:t>Age</a:t>
            </a:r>
          </a:p>
          <a:p>
            <a:pPr lvl="1"/>
            <a:r>
              <a:rPr lang="en-US" dirty="0" smtClean="0"/>
              <a:t>18-21 – 50% (46% in DA total student population)</a:t>
            </a:r>
          </a:p>
          <a:p>
            <a:pPr lvl="1"/>
            <a:r>
              <a:rPr lang="en-US" dirty="0" smtClean="0"/>
              <a:t>22-24 – 13% (15%)</a:t>
            </a:r>
          </a:p>
          <a:p>
            <a:pPr lvl="1"/>
            <a:r>
              <a:rPr lang="en-US" dirty="0" smtClean="0"/>
              <a:t>25-39 – 23% (25%)</a:t>
            </a:r>
          </a:p>
          <a:p>
            <a:pPr lvl="1"/>
            <a:r>
              <a:rPr lang="en-US" dirty="0" smtClean="0"/>
              <a:t>40 and over – 14% (12%)</a:t>
            </a:r>
          </a:p>
          <a:p>
            <a:r>
              <a:rPr lang="en-US" dirty="0" smtClean="0"/>
              <a:t>Enrollment Status:</a:t>
            </a:r>
          </a:p>
          <a:p>
            <a:pPr lvl="1"/>
            <a:r>
              <a:rPr lang="en-US" dirty="0" smtClean="0"/>
              <a:t>Part-time – 32% (61%)</a:t>
            </a:r>
          </a:p>
          <a:p>
            <a:pPr lvl="1"/>
            <a:r>
              <a:rPr lang="en-US" dirty="0" smtClean="0"/>
              <a:t>Full-time – 68% (39%)</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Class Sections Responding</a:t>
            </a:r>
          </a:p>
        </p:txBody>
      </p:sp>
      <p:graphicFrame>
        <p:nvGraphicFramePr>
          <p:cNvPr id="38313" name="Group 1449"/>
          <p:cNvGraphicFramePr>
            <a:graphicFrameLocks noGrp="1"/>
          </p:cNvGraphicFramePr>
          <p:nvPr>
            <p:ph type="tbl" idx="1"/>
          </p:nvPr>
        </p:nvGraphicFramePr>
        <p:xfrm>
          <a:off x="457200" y="1828800"/>
          <a:ext cx="8229600" cy="4297365"/>
        </p:xfrm>
        <a:graphic>
          <a:graphicData uri="http://schemas.openxmlformats.org/drawingml/2006/table">
            <a:tbl>
              <a:tblPr/>
              <a:tblGrid>
                <a:gridCol w="1004888"/>
                <a:gridCol w="479425"/>
                <a:gridCol w="620712"/>
                <a:gridCol w="1020763"/>
                <a:gridCol w="419100"/>
                <a:gridCol w="588962"/>
                <a:gridCol w="1049338"/>
                <a:gridCol w="417512"/>
                <a:gridCol w="619125"/>
                <a:gridCol w="1003300"/>
                <a:gridCol w="417513"/>
                <a:gridCol w="588962"/>
              </a:tblGrid>
              <a:tr h="53181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ACCT001C</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CDI 063A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HTEC064B</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PHIL003.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148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ANTH001.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CDI 079C</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MAND090C</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PHTG064.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9900">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ARTS004A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CIS 095C</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MATH114.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PHYS002A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148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ARTS016C</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DANC038A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MATH210.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PSYC001.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9900">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BIOL010.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E S 002.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MUSI013A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READ211.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148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BUS 010.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ELIT001.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NURS082.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SPCH008.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9900">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BUS 018.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EWRT211.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PARA095.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SPCH010.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148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C D 058.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40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GEOL010.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PHIL002.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SPCH015.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9900">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HTEC060H</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SPCH016.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Comparisons</a:t>
            </a:r>
            <a:endParaRPr lang="en-US" dirty="0"/>
          </a:p>
        </p:txBody>
      </p:sp>
      <p:sp>
        <p:nvSpPr>
          <p:cNvPr id="5" name="Content Placeholder 4"/>
          <p:cNvSpPr>
            <a:spLocks noGrp="1"/>
          </p:cNvSpPr>
          <p:nvPr>
            <p:ph idx="1"/>
          </p:nvPr>
        </p:nvSpPr>
        <p:spPr/>
        <p:txBody>
          <a:bodyPr/>
          <a:lstStyle/>
          <a:p>
            <a:r>
              <a:rPr lang="en-US" dirty="0" smtClean="0"/>
              <a:t>The following slides compare items that were selected based on the data available in the 2007 survey for comparison purposes. </a:t>
            </a:r>
          </a:p>
          <a:p>
            <a:endParaRPr lang="en-US" dirty="0" smtClean="0"/>
          </a:p>
          <a:p>
            <a:r>
              <a:rPr lang="en-US" dirty="0" smtClean="0"/>
              <a:t>The survey was administered in spring quarter 2007</a:t>
            </a:r>
            <a:br>
              <a:rPr lang="en-US" dirty="0" smtClean="0"/>
            </a:br>
            <a:r>
              <a:rPr lang="en-US" dirty="0" smtClean="0"/>
              <a:t>to a random sample of 57 class sections, which resulted in 1,172 of 2,057 valid survey responses from 48 sections and yielded a response rate of 57%.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2198</TotalTime>
  <Words>1805</Words>
  <Application>Microsoft Office PowerPoint</Application>
  <PresentationFormat>On-screen Show (4:3)</PresentationFormat>
  <Paragraphs>412</Paragraphs>
  <Slides>26</Slides>
  <Notes>12</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Flow</vt:lpstr>
      <vt:lpstr>De Anza College 2009  Community College Survey  of Student Engagement </vt:lpstr>
      <vt:lpstr>CCSSE Overview </vt:lpstr>
      <vt:lpstr>CCSSE Overview - continued</vt:lpstr>
      <vt:lpstr>CCSSE Overview - continued</vt:lpstr>
      <vt:lpstr>Survey Sample     </vt:lpstr>
      <vt:lpstr>Survey Sample – Breakdown </vt:lpstr>
      <vt:lpstr>Survey Sample – Breakdown</vt:lpstr>
      <vt:lpstr>Class Sections Responding</vt:lpstr>
      <vt:lpstr>Comparisons</vt:lpstr>
      <vt:lpstr>Which of the following have you done, are you doing, or do you plan to do while attending this college?    - College Orientation</vt:lpstr>
      <vt:lpstr> How satisfied are you with the academic advising and planning services?</vt:lpstr>
      <vt:lpstr> How much does this college emphasize providing the support you need to help you succeed at this college?</vt:lpstr>
      <vt:lpstr>About how many hours do you spend per week participating in college-sponsored activities (organizations, campus publications, student government, intercollegiate or intramural sports, etc.)</vt:lpstr>
      <vt:lpstr>Benchmark Report   </vt:lpstr>
      <vt:lpstr>Slide 15</vt:lpstr>
      <vt:lpstr>Mean Scores</vt:lpstr>
      <vt:lpstr>Mean Scores – Summary  </vt:lpstr>
      <vt:lpstr>Mean Scores - Summary</vt:lpstr>
      <vt:lpstr>Comparison of Means </vt:lpstr>
      <vt:lpstr>Active and Collaborative Learning In your experiences at De Anza during the current school year, about how often have you done each of the following?  </vt:lpstr>
      <vt:lpstr>Student Effort In your experiences at De Anza during the current school year, about how often/much have you done/used each of the following?</vt:lpstr>
      <vt:lpstr>Academic Challenge In your experiences at De Anza during the current school year, about how often/much have you done/used each of the following?</vt:lpstr>
      <vt:lpstr>Student-Faculty Interaction In your experiences at De Anza during the current school year, about how often have you done each of the following?</vt:lpstr>
      <vt:lpstr>Support for Learners How much does De Anza College emphasize the following?</vt:lpstr>
      <vt:lpstr>Conclusions </vt:lpstr>
      <vt:lpstr>Slide 26</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Survey Sample</dc:title>
  <dc:creator>Owner</dc:creator>
  <cp:lastModifiedBy>Faculty Staff</cp:lastModifiedBy>
  <cp:revision>117</cp:revision>
  <dcterms:created xsi:type="dcterms:W3CDTF">2011-01-05T18:21:06Z</dcterms:created>
  <dcterms:modified xsi:type="dcterms:W3CDTF">2011-01-07T21:18:15Z</dcterms:modified>
</cp:coreProperties>
</file>