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charts/chart8.xml" ContentType="application/vnd.openxmlformats-officedocument.drawingml.chart+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notesSlides/notesSlide20.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8"/>
  </p:notesMasterIdLst>
  <p:sldIdLst>
    <p:sldId id="273" r:id="rId2"/>
    <p:sldId id="274" r:id="rId3"/>
    <p:sldId id="275" r:id="rId4"/>
    <p:sldId id="276" r:id="rId5"/>
    <p:sldId id="256" r:id="rId6"/>
    <p:sldId id="277" r:id="rId7"/>
    <p:sldId id="278" r:id="rId8"/>
    <p:sldId id="272" r:id="rId9"/>
    <p:sldId id="291" r:id="rId10"/>
    <p:sldId id="284" r:id="rId11"/>
    <p:sldId id="285" r:id="rId12"/>
    <p:sldId id="287" r:id="rId13"/>
    <p:sldId id="288" r:id="rId14"/>
    <p:sldId id="258" r:id="rId15"/>
    <p:sldId id="259" r:id="rId16"/>
    <p:sldId id="279" r:id="rId17"/>
    <p:sldId id="280" r:id="rId18"/>
    <p:sldId id="281" r:id="rId19"/>
    <p:sldId id="289" r:id="rId20"/>
    <p:sldId id="260" r:id="rId21"/>
    <p:sldId id="282" r:id="rId22"/>
    <p:sldId id="262" r:id="rId23"/>
    <p:sldId id="263" r:id="rId24"/>
    <p:sldId id="264" r:id="rId25"/>
    <p:sldId id="290" r:id="rId26"/>
    <p:sldId id="292"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66" autoAdjust="0"/>
    <p:restoredTop sz="78873" autoAdjust="0"/>
  </p:normalViewPr>
  <p:slideViewPr>
    <p:cSldViewPr>
      <p:cViewPr>
        <p:scale>
          <a:sx n="80" d="100"/>
          <a:sy n="80" d="100"/>
        </p:scale>
        <p:origin x="-582" y="-1092"/>
      </p:cViewPr>
      <p:guideLst>
        <p:guide orient="horz" pos="2160"/>
        <p:guide pos="2880"/>
      </p:guideLst>
    </p:cSldViewPr>
  </p:slideViewPr>
  <p:outlineViewPr>
    <p:cViewPr>
      <p:scale>
        <a:sx n="33" d="100"/>
        <a:sy n="33" d="100"/>
      </p:scale>
      <p:origin x="48" y="492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2007 CCSSE</a:t>
            </a:r>
          </a:p>
        </c:rich>
      </c:tx>
      <c:layout/>
    </c:title>
    <c:plotArea>
      <c:layout/>
      <c:barChart>
        <c:barDir val="col"/>
        <c:grouping val="clustered"/>
        <c:ser>
          <c:idx val="0"/>
          <c:order val="0"/>
          <c:dLbls>
            <c:showVal val="1"/>
          </c:dLbls>
          <c:cat>
            <c:strRef>
              <c:f>Sheet1!$A$4:$A$6</c:f>
              <c:strCache>
                <c:ptCount val="3"/>
                <c:pt idx="0">
                  <c:v>I have done</c:v>
                </c:pt>
                <c:pt idx="1">
                  <c:v>I plan to do</c:v>
                </c:pt>
                <c:pt idx="2">
                  <c:v>I have not done nor plan to do</c:v>
                </c:pt>
              </c:strCache>
            </c:strRef>
          </c:cat>
          <c:val>
            <c:numRef>
              <c:f>Sheet1!$B$4:$B$6</c:f>
              <c:numCache>
                <c:formatCode>0%</c:formatCode>
                <c:ptCount val="3"/>
                <c:pt idx="0">
                  <c:v>0.38000000000000039</c:v>
                </c:pt>
                <c:pt idx="1">
                  <c:v>0.13</c:v>
                </c:pt>
                <c:pt idx="2">
                  <c:v>0.49000000000000032</c:v>
                </c:pt>
              </c:numCache>
            </c:numRef>
          </c:val>
        </c:ser>
        <c:axId val="76339456"/>
        <c:axId val="76388224"/>
      </c:barChart>
      <c:catAx>
        <c:axId val="76339456"/>
        <c:scaling>
          <c:orientation val="minMax"/>
        </c:scaling>
        <c:axPos val="b"/>
        <c:tickLblPos val="nextTo"/>
        <c:crossAx val="76388224"/>
        <c:crosses val="autoZero"/>
        <c:auto val="1"/>
        <c:lblAlgn val="ctr"/>
        <c:lblOffset val="100"/>
      </c:catAx>
      <c:valAx>
        <c:axId val="76388224"/>
        <c:scaling>
          <c:orientation val="minMax"/>
          <c:max val="1"/>
        </c:scaling>
        <c:axPos val="l"/>
        <c:majorGridlines/>
        <c:numFmt formatCode="0%" sourceLinked="1"/>
        <c:tickLblPos val="nextTo"/>
        <c:crossAx val="76339456"/>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2009 CCSSE</a:t>
            </a:r>
          </a:p>
        </c:rich>
      </c:tx>
      <c:layout/>
    </c:title>
    <c:plotArea>
      <c:layout/>
      <c:barChart>
        <c:barDir val="col"/>
        <c:grouping val="clustered"/>
        <c:ser>
          <c:idx val="0"/>
          <c:order val="0"/>
          <c:dLbls>
            <c:showVal val="1"/>
          </c:dLbls>
          <c:cat>
            <c:strRef>
              <c:f>Sheet1!$A$8:$A$10</c:f>
              <c:strCache>
                <c:ptCount val="3"/>
                <c:pt idx="0">
                  <c:v>I have done</c:v>
                </c:pt>
                <c:pt idx="1">
                  <c:v>I plan to do</c:v>
                </c:pt>
                <c:pt idx="2">
                  <c:v>I have not done nor plan to do</c:v>
                </c:pt>
              </c:strCache>
            </c:strRef>
          </c:cat>
          <c:val>
            <c:numRef>
              <c:f>Sheet1!$B$8:$B$10</c:f>
              <c:numCache>
                <c:formatCode>0%</c:formatCode>
                <c:ptCount val="3"/>
                <c:pt idx="0">
                  <c:v>0.36000000000000032</c:v>
                </c:pt>
                <c:pt idx="1">
                  <c:v>0.13</c:v>
                </c:pt>
                <c:pt idx="2">
                  <c:v>0.51</c:v>
                </c:pt>
              </c:numCache>
            </c:numRef>
          </c:val>
        </c:ser>
        <c:axId val="76776960"/>
        <c:axId val="76778496"/>
      </c:barChart>
      <c:catAx>
        <c:axId val="76776960"/>
        <c:scaling>
          <c:orientation val="minMax"/>
        </c:scaling>
        <c:axPos val="b"/>
        <c:tickLblPos val="nextTo"/>
        <c:crossAx val="76778496"/>
        <c:crosses val="autoZero"/>
        <c:auto val="1"/>
        <c:lblAlgn val="ctr"/>
        <c:lblOffset val="100"/>
      </c:catAx>
      <c:valAx>
        <c:axId val="76778496"/>
        <c:scaling>
          <c:orientation val="minMax"/>
          <c:max val="1"/>
        </c:scaling>
        <c:axPos val="l"/>
        <c:majorGridlines/>
        <c:numFmt formatCode="0%" sourceLinked="1"/>
        <c:tickLblPos val="nextTo"/>
        <c:crossAx val="76776960"/>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2009 CCSSE</a:t>
            </a:r>
          </a:p>
        </c:rich>
      </c:tx>
      <c:layout/>
    </c:title>
    <c:plotArea>
      <c:layout/>
      <c:barChart>
        <c:barDir val="col"/>
        <c:grouping val="clustered"/>
        <c:ser>
          <c:idx val="0"/>
          <c:order val="0"/>
          <c:dLbls>
            <c:showVal val="1"/>
          </c:dLbls>
          <c:cat>
            <c:strRef>
              <c:f>Sheet1!$A$23:$A$26</c:f>
              <c:strCache>
                <c:ptCount val="4"/>
                <c:pt idx="0">
                  <c:v>Very</c:v>
                </c:pt>
                <c:pt idx="1">
                  <c:v>Somewhat</c:v>
                </c:pt>
                <c:pt idx="2">
                  <c:v>Not at all</c:v>
                </c:pt>
                <c:pt idx="3">
                  <c:v>N/A</c:v>
                </c:pt>
              </c:strCache>
            </c:strRef>
          </c:cat>
          <c:val>
            <c:numRef>
              <c:f>Sheet1!$B$23:$B$26</c:f>
              <c:numCache>
                <c:formatCode>0%</c:formatCode>
                <c:ptCount val="4"/>
                <c:pt idx="0">
                  <c:v>0.15000000000000016</c:v>
                </c:pt>
                <c:pt idx="1">
                  <c:v>0.42000000000000032</c:v>
                </c:pt>
                <c:pt idx="2">
                  <c:v>0.11</c:v>
                </c:pt>
                <c:pt idx="3">
                  <c:v>0.31000000000000033</c:v>
                </c:pt>
              </c:numCache>
            </c:numRef>
          </c:val>
        </c:ser>
        <c:axId val="76798976"/>
        <c:axId val="76817152"/>
      </c:barChart>
      <c:catAx>
        <c:axId val="76798976"/>
        <c:scaling>
          <c:orientation val="minMax"/>
        </c:scaling>
        <c:axPos val="b"/>
        <c:tickLblPos val="nextTo"/>
        <c:crossAx val="76817152"/>
        <c:crosses val="autoZero"/>
        <c:auto val="1"/>
        <c:lblAlgn val="ctr"/>
        <c:lblOffset val="100"/>
      </c:catAx>
      <c:valAx>
        <c:axId val="76817152"/>
        <c:scaling>
          <c:orientation val="minMax"/>
          <c:max val="1"/>
        </c:scaling>
        <c:axPos val="l"/>
        <c:majorGridlines/>
        <c:numFmt formatCode="0%" sourceLinked="1"/>
        <c:tickLblPos val="nextTo"/>
        <c:crossAx val="76798976"/>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2007 CCSSE</a:t>
            </a:r>
          </a:p>
        </c:rich>
      </c:tx>
      <c:layout/>
    </c:title>
    <c:plotArea>
      <c:layout/>
      <c:barChart>
        <c:barDir val="col"/>
        <c:grouping val="clustered"/>
        <c:ser>
          <c:idx val="0"/>
          <c:order val="0"/>
          <c:dLbls>
            <c:showVal val="1"/>
          </c:dLbls>
          <c:cat>
            <c:strRef>
              <c:f>Sheet1!$A$17:$A$20</c:f>
              <c:strCache>
                <c:ptCount val="4"/>
                <c:pt idx="0">
                  <c:v>Very</c:v>
                </c:pt>
                <c:pt idx="1">
                  <c:v>Somewhat</c:v>
                </c:pt>
                <c:pt idx="2">
                  <c:v>Not at all</c:v>
                </c:pt>
                <c:pt idx="3">
                  <c:v>N/A</c:v>
                </c:pt>
              </c:strCache>
            </c:strRef>
          </c:cat>
          <c:val>
            <c:numRef>
              <c:f>Sheet1!$B$17:$B$20</c:f>
              <c:numCache>
                <c:formatCode>0%</c:formatCode>
                <c:ptCount val="4"/>
                <c:pt idx="0">
                  <c:v>0.19</c:v>
                </c:pt>
                <c:pt idx="1">
                  <c:v>0.4</c:v>
                </c:pt>
                <c:pt idx="2">
                  <c:v>0.14000000000000001</c:v>
                </c:pt>
                <c:pt idx="3">
                  <c:v>0.28000000000000008</c:v>
                </c:pt>
              </c:numCache>
            </c:numRef>
          </c:val>
        </c:ser>
        <c:axId val="76845440"/>
        <c:axId val="76846976"/>
      </c:barChart>
      <c:catAx>
        <c:axId val="76845440"/>
        <c:scaling>
          <c:orientation val="minMax"/>
        </c:scaling>
        <c:axPos val="b"/>
        <c:tickLblPos val="nextTo"/>
        <c:crossAx val="76846976"/>
        <c:crosses val="autoZero"/>
        <c:auto val="1"/>
        <c:lblAlgn val="ctr"/>
        <c:lblOffset val="100"/>
      </c:catAx>
      <c:valAx>
        <c:axId val="76846976"/>
        <c:scaling>
          <c:orientation val="minMax"/>
          <c:max val="1"/>
        </c:scaling>
        <c:axPos val="l"/>
        <c:majorGridlines/>
        <c:numFmt formatCode="0%" sourceLinked="1"/>
        <c:tickLblPos val="nextTo"/>
        <c:crossAx val="76845440"/>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2007 CCSSE</a:t>
            </a:r>
          </a:p>
        </c:rich>
      </c:tx>
      <c:layout/>
    </c:title>
    <c:plotArea>
      <c:layout/>
      <c:barChart>
        <c:barDir val="col"/>
        <c:grouping val="clustered"/>
        <c:ser>
          <c:idx val="0"/>
          <c:order val="0"/>
          <c:dLbls>
            <c:showVal val="1"/>
          </c:dLbls>
          <c:cat>
            <c:strRef>
              <c:f>Sheet1!$A$43:$A$46</c:f>
              <c:strCache>
                <c:ptCount val="4"/>
                <c:pt idx="0">
                  <c:v>Very Much</c:v>
                </c:pt>
                <c:pt idx="1">
                  <c:v>Quite a Bit</c:v>
                </c:pt>
                <c:pt idx="2">
                  <c:v>Some</c:v>
                </c:pt>
                <c:pt idx="3">
                  <c:v>Very Little</c:v>
                </c:pt>
              </c:strCache>
            </c:strRef>
          </c:cat>
          <c:val>
            <c:numRef>
              <c:f>Sheet1!$B$43:$B$46</c:f>
              <c:numCache>
                <c:formatCode>0%</c:formatCode>
                <c:ptCount val="4"/>
                <c:pt idx="0">
                  <c:v>0.23</c:v>
                </c:pt>
                <c:pt idx="1">
                  <c:v>0.38000000000000039</c:v>
                </c:pt>
                <c:pt idx="2">
                  <c:v>0.30000000000000032</c:v>
                </c:pt>
                <c:pt idx="3">
                  <c:v>9.0000000000000024E-2</c:v>
                </c:pt>
              </c:numCache>
            </c:numRef>
          </c:val>
        </c:ser>
        <c:axId val="76871552"/>
        <c:axId val="76873088"/>
      </c:barChart>
      <c:catAx>
        <c:axId val="76871552"/>
        <c:scaling>
          <c:orientation val="minMax"/>
        </c:scaling>
        <c:axPos val="b"/>
        <c:tickLblPos val="nextTo"/>
        <c:crossAx val="76873088"/>
        <c:crosses val="autoZero"/>
        <c:auto val="1"/>
        <c:lblAlgn val="ctr"/>
        <c:lblOffset val="100"/>
      </c:catAx>
      <c:valAx>
        <c:axId val="76873088"/>
        <c:scaling>
          <c:orientation val="minMax"/>
          <c:max val="1"/>
        </c:scaling>
        <c:axPos val="l"/>
        <c:majorGridlines/>
        <c:numFmt formatCode="0%" sourceLinked="1"/>
        <c:tickLblPos val="nextTo"/>
        <c:crossAx val="76871552"/>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2009 CCSSE</a:t>
            </a:r>
          </a:p>
        </c:rich>
      </c:tx>
      <c:layout/>
    </c:title>
    <c:plotArea>
      <c:layout/>
      <c:barChart>
        <c:barDir val="col"/>
        <c:grouping val="clustered"/>
        <c:ser>
          <c:idx val="0"/>
          <c:order val="0"/>
          <c:dLbls>
            <c:showVal val="1"/>
          </c:dLbls>
          <c:cat>
            <c:strRef>
              <c:f>Sheet1!$A$48:$A$51</c:f>
              <c:strCache>
                <c:ptCount val="4"/>
                <c:pt idx="0">
                  <c:v>Very Much</c:v>
                </c:pt>
                <c:pt idx="1">
                  <c:v>Quite a Bit</c:v>
                </c:pt>
                <c:pt idx="2">
                  <c:v>Some</c:v>
                </c:pt>
                <c:pt idx="3">
                  <c:v>Very Little</c:v>
                </c:pt>
              </c:strCache>
            </c:strRef>
          </c:cat>
          <c:val>
            <c:numRef>
              <c:f>Sheet1!$B$48:$B$51</c:f>
              <c:numCache>
                <c:formatCode>0%</c:formatCode>
                <c:ptCount val="4"/>
                <c:pt idx="0">
                  <c:v>0.28000000000000008</c:v>
                </c:pt>
                <c:pt idx="1">
                  <c:v>0.42000000000000032</c:v>
                </c:pt>
                <c:pt idx="2">
                  <c:v>0.26</c:v>
                </c:pt>
                <c:pt idx="3">
                  <c:v>4.0000000000000022E-2</c:v>
                </c:pt>
              </c:numCache>
            </c:numRef>
          </c:val>
        </c:ser>
        <c:axId val="77036544"/>
        <c:axId val="77046528"/>
      </c:barChart>
      <c:catAx>
        <c:axId val="77036544"/>
        <c:scaling>
          <c:orientation val="minMax"/>
        </c:scaling>
        <c:axPos val="b"/>
        <c:tickLblPos val="nextTo"/>
        <c:crossAx val="77046528"/>
        <c:crosses val="autoZero"/>
        <c:auto val="1"/>
        <c:lblAlgn val="ctr"/>
        <c:lblOffset val="100"/>
      </c:catAx>
      <c:valAx>
        <c:axId val="77046528"/>
        <c:scaling>
          <c:orientation val="minMax"/>
          <c:max val="1"/>
        </c:scaling>
        <c:axPos val="l"/>
        <c:majorGridlines/>
        <c:numFmt formatCode="0%" sourceLinked="1"/>
        <c:tickLblPos val="nextTo"/>
        <c:crossAx val="77036544"/>
        <c:crosses val="autoZero"/>
        <c:crossBetween val="between"/>
      </c:valAx>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2007 CCSSE</a:t>
            </a:r>
          </a:p>
        </c:rich>
      </c:tx>
      <c:layout/>
    </c:title>
    <c:plotArea>
      <c:layout/>
      <c:barChart>
        <c:barDir val="col"/>
        <c:grouping val="clustered"/>
        <c:ser>
          <c:idx val="0"/>
          <c:order val="0"/>
          <c:dLbls>
            <c:showVal val="1"/>
          </c:dLbls>
          <c:cat>
            <c:strRef>
              <c:f>Sheet1!$A$69:$A$74</c:f>
              <c:strCache>
                <c:ptCount val="6"/>
                <c:pt idx="0">
                  <c:v>None</c:v>
                </c:pt>
                <c:pt idx="1">
                  <c:v>1-5</c:v>
                </c:pt>
                <c:pt idx="2">
                  <c:v>6-10</c:v>
                </c:pt>
                <c:pt idx="3">
                  <c:v>11-20</c:v>
                </c:pt>
                <c:pt idx="4">
                  <c:v>21-30</c:v>
                </c:pt>
                <c:pt idx="5">
                  <c:v>More than 30</c:v>
                </c:pt>
              </c:strCache>
            </c:strRef>
          </c:cat>
          <c:val>
            <c:numRef>
              <c:f>Sheet1!$B$69:$B$74</c:f>
              <c:numCache>
                <c:formatCode>0%</c:formatCode>
                <c:ptCount val="6"/>
                <c:pt idx="0">
                  <c:v>0.81</c:v>
                </c:pt>
                <c:pt idx="1">
                  <c:v>0.12000000000000002</c:v>
                </c:pt>
                <c:pt idx="2">
                  <c:v>3.0000000000000002E-2</c:v>
                </c:pt>
                <c:pt idx="3">
                  <c:v>2.0000000000000011E-2</c:v>
                </c:pt>
                <c:pt idx="4">
                  <c:v>0</c:v>
                </c:pt>
                <c:pt idx="5">
                  <c:v>0</c:v>
                </c:pt>
              </c:numCache>
            </c:numRef>
          </c:val>
        </c:ser>
        <c:axId val="77087104"/>
        <c:axId val="77088640"/>
      </c:barChart>
      <c:catAx>
        <c:axId val="77087104"/>
        <c:scaling>
          <c:orientation val="minMax"/>
        </c:scaling>
        <c:axPos val="b"/>
        <c:tickLblPos val="nextTo"/>
        <c:crossAx val="77088640"/>
        <c:crosses val="autoZero"/>
        <c:auto val="1"/>
        <c:lblAlgn val="ctr"/>
        <c:lblOffset val="100"/>
      </c:catAx>
      <c:valAx>
        <c:axId val="77088640"/>
        <c:scaling>
          <c:orientation val="minMax"/>
          <c:max val="1"/>
        </c:scaling>
        <c:axPos val="l"/>
        <c:majorGridlines/>
        <c:numFmt formatCode="0%" sourceLinked="1"/>
        <c:tickLblPos val="nextTo"/>
        <c:crossAx val="77087104"/>
        <c:crosses val="autoZero"/>
        <c:crossBetween val="between"/>
      </c:valAx>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2009 CCSSE</a:t>
            </a:r>
          </a:p>
        </c:rich>
      </c:tx>
      <c:layout/>
    </c:title>
    <c:plotArea>
      <c:layout/>
      <c:barChart>
        <c:barDir val="col"/>
        <c:grouping val="clustered"/>
        <c:ser>
          <c:idx val="0"/>
          <c:order val="0"/>
          <c:dLbls>
            <c:showVal val="1"/>
          </c:dLbls>
          <c:cat>
            <c:strRef>
              <c:f>Sheet1!$A$77:$A$82</c:f>
              <c:strCache>
                <c:ptCount val="6"/>
                <c:pt idx="0">
                  <c:v>None</c:v>
                </c:pt>
                <c:pt idx="1">
                  <c:v>1-5</c:v>
                </c:pt>
                <c:pt idx="2">
                  <c:v>6-10</c:v>
                </c:pt>
                <c:pt idx="3">
                  <c:v>11-20</c:v>
                </c:pt>
                <c:pt idx="4">
                  <c:v>21-30</c:v>
                </c:pt>
                <c:pt idx="5">
                  <c:v>More than 30</c:v>
                </c:pt>
              </c:strCache>
            </c:strRef>
          </c:cat>
          <c:val>
            <c:numRef>
              <c:f>Sheet1!$B$77:$B$82</c:f>
              <c:numCache>
                <c:formatCode>0%</c:formatCode>
                <c:ptCount val="6"/>
                <c:pt idx="0">
                  <c:v>0.86000000000000165</c:v>
                </c:pt>
                <c:pt idx="1">
                  <c:v>0.1</c:v>
                </c:pt>
                <c:pt idx="2">
                  <c:v>3.0000000000000002E-2</c:v>
                </c:pt>
                <c:pt idx="3">
                  <c:v>1.0000000000000005E-2</c:v>
                </c:pt>
                <c:pt idx="4">
                  <c:v>0</c:v>
                </c:pt>
                <c:pt idx="5">
                  <c:v>1.0000000000000005E-2</c:v>
                </c:pt>
              </c:numCache>
            </c:numRef>
          </c:val>
        </c:ser>
        <c:axId val="77112832"/>
        <c:axId val="77114368"/>
      </c:barChart>
      <c:catAx>
        <c:axId val="77112832"/>
        <c:scaling>
          <c:orientation val="minMax"/>
        </c:scaling>
        <c:axPos val="b"/>
        <c:tickLblPos val="nextTo"/>
        <c:crossAx val="77114368"/>
        <c:crosses val="autoZero"/>
        <c:auto val="1"/>
        <c:lblAlgn val="ctr"/>
        <c:lblOffset val="100"/>
      </c:catAx>
      <c:valAx>
        <c:axId val="77114368"/>
        <c:scaling>
          <c:orientation val="minMax"/>
        </c:scaling>
        <c:axPos val="l"/>
        <c:majorGridlines/>
        <c:numFmt formatCode="0%" sourceLinked="1"/>
        <c:tickLblPos val="nextTo"/>
        <c:crossAx val="77112832"/>
        <c:crosses val="autoZero"/>
        <c:crossBetween val="between"/>
      </c:valAx>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A3D592-BBC1-4B36-98F9-808B07C8022C}" type="datetimeFigureOut">
              <a:rPr lang="en-US" smtClean="0"/>
              <a:pPr/>
              <a:t>1/10/2011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F1B506-4311-4300-81E6-41347939D67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8F1B506-4311-4300-81E6-41347939D67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F1B506-4311-4300-81E6-41347939D679}"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8F1B506-4311-4300-81E6-41347939D679}"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8F1B506-4311-4300-81E6-41347939D679}"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F1B506-4311-4300-81E6-41347939D679}"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F1B506-4311-4300-81E6-41347939D679}"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F1B506-4311-4300-81E6-41347939D679}"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F1B506-4311-4300-81E6-41347939D679}"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8F1B506-4311-4300-81E6-41347939D679}"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F1B506-4311-4300-81E6-41347939D679}"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F1B506-4311-4300-81E6-41347939D679}"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F1B506-4311-4300-81E6-41347939D679}"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F1B506-4311-4300-81E6-41347939D679}"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8F1B506-4311-4300-81E6-41347939D679}"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8F1B506-4311-4300-81E6-41347939D679}"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8F1B506-4311-4300-81E6-41347939D679}"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8F1B506-4311-4300-81E6-41347939D679}"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F1B506-4311-4300-81E6-41347939D679}"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8F1B506-4311-4300-81E6-41347939D679}" type="slidenum">
              <a:rPr lang="en-US" smtClean="0"/>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8F1B506-4311-4300-81E6-41347939D679}"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8F1B506-4311-4300-81E6-41347939D679}"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D8F1B506-4311-4300-81E6-41347939D67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8F1B506-4311-4300-81E6-41347939D679}"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F1B506-4311-4300-81E6-41347939D679}"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8F1B506-4311-4300-81E6-41347939D679}"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8F1B506-4311-4300-81E6-41347939D67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D9DDA92-1430-4F07-A07A-17F70FE9832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00933-0464-4BE3-B92D-D66C4BCE1CE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0354C3-0483-421E-93FF-43FD8EEB411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6DA0E898-100A-4511-8BB7-55491213645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5D9A3-1393-434C-982B-A115D97BE5F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EFD27-65FF-4D23-9044-4B96CB960E8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93831A-647B-4AF9-A3F1-2F2F4C5F14E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3BD65F-DBC8-49EE-91FE-0A75DE9C1FD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A1E334-3200-40C0-8B37-B194F9D31EE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1A76F0-C05B-4E5D-8D5A-74529EFBFF1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C500C8-895D-4058-B0CF-91F7801D5AF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7C61053-C4C2-4BDF-9243-0B9928EE561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120C3D7-5B21-4956-910F-6DB640A1CA8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chart" Target="../charts/chart4.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chart" Target="../charts/chart6.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chart" Target="../charts/char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deanza.edu/ir/"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039112"/>
          </a:xfrm>
        </p:spPr>
        <p:txBody>
          <a:bodyPr>
            <a:normAutofit/>
          </a:bodyPr>
          <a:lstStyle/>
          <a:p>
            <a:pPr algn="ctr"/>
            <a:r>
              <a:rPr lang="en-US" sz="4000" dirty="0" smtClean="0"/>
              <a:t>De Anza College 2009 </a:t>
            </a:r>
            <a:br>
              <a:rPr lang="en-US" sz="4000" dirty="0" smtClean="0"/>
            </a:br>
            <a:r>
              <a:rPr lang="en-US" sz="4000" dirty="0" smtClean="0"/>
              <a:t>Community College Survey </a:t>
            </a:r>
            <a:br>
              <a:rPr lang="en-US" sz="4000" dirty="0" smtClean="0"/>
            </a:br>
            <a:r>
              <a:rPr lang="en-US" sz="4000" dirty="0" smtClean="0"/>
              <a:t>of Student Engagement </a:t>
            </a:r>
            <a:endParaRPr lang="en-US" sz="4000" dirty="0"/>
          </a:p>
        </p:txBody>
      </p:sp>
      <p:sp>
        <p:nvSpPr>
          <p:cNvPr id="3" name="Content Placeholder 2"/>
          <p:cNvSpPr>
            <a:spLocks noGrp="1"/>
          </p:cNvSpPr>
          <p:nvPr>
            <p:ph idx="1"/>
          </p:nvPr>
        </p:nvSpPr>
        <p:spPr>
          <a:xfrm>
            <a:off x="457200" y="3124200"/>
            <a:ext cx="8229600" cy="3200400"/>
          </a:xfrm>
        </p:spPr>
        <p:txBody>
          <a:bodyPr/>
          <a:lstStyle/>
          <a:p>
            <a:pPr algn="ctr">
              <a:buNone/>
            </a:pPr>
            <a:r>
              <a:rPr lang="en-US" dirty="0" smtClean="0"/>
              <a:t>Presented to the Academic Senate</a:t>
            </a:r>
          </a:p>
          <a:p>
            <a:pPr algn="ctr">
              <a:buNone/>
            </a:pPr>
            <a:r>
              <a:rPr lang="en-US" dirty="0" smtClean="0"/>
              <a:t>January 10, 2011</a:t>
            </a:r>
          </a:p>
          <a:p>
            <a:pPr lvl="2">
              <a:buNone/>
            </a:pPr>
            <a:endParaRPr lang="en-US" dirty="0" smtClean="0"/>
          </a:p>
          <a:p>
            <a:pPr algn="ctr">
              <a:buNone/>
            </a:pPr>
            <a:r>
              <a:rPr lang="en-US" dirty="0" smtClean="0"/>
              <a:t>Prepared by Mallory Newell</a:t>
            </a:r>
          </a:p>
          <a:p>
            <a:pPr algn="ctr">
              <a:buNone/>
            </a:pPr>
            <a:r>
              <a:rPr lang="en-US" dirty="0" smtClean="0"/>
              <a:t>Institutional Research and Planning, De Anza College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Which of the following have you done, are you doing, or do you plan to do while attending this college?</a:t>
            </a:r>
            <a:r>
              <a:rPr lang="en-US" sz="2000" dirty="0" smtClean="0"/>
              <a:t/>
            </a:r>
            <a:br>
              <a:rPr lang="en-US" sz="2000" dirty="0" smtClean="0"/>
            </a:br>
            <a:r>
              <a:rPr lang="en-US" sz="2000" dirty="0" smtClean="0"/>
              <a:t>			- </a:t>
            </a:r>
            <a:r>
              <a:rPr lang="en-US" sz="2400" dirty="0" smtClean="0"/>
              <a:t>College Orientation</a:t>
            </a:r>
            <a:endParaRPr lang="en-US" sz="2400" dirty="0"/>
          </a:p>
        </p:txBody>
      </p:sp>
      <p:graphicFrame>
        <p:nvGraphicFramePr>
          <p:cNvPr id="5" name="Content Placeholder 4"/>
          <p:cNvGraphicFramePr>
            <a:graphicFrameLocks noGrp="1"/>
          </p:cNvGraphicFramePr>
          <p:nvPr>
            <p:ph sz="half" idx="1"/>
          </p:nvPr>
        </p:nvGraphicFramePr>
        <p:xfrm>
          <a:off x="457200" y="1920875"/>
          <a:ext cx="4038600" cy="44338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5"/>
          <p:cNvGraphicFramePr>
            <a:graphicFrameLocks noGrp="1"/>
          </p:cNvGraphicFramePr>
          <p:nvPr>
            <p:ph sz="half" idx="2"/>
          </p:nvPr>
        </p:nvGraphicFramePr>
        <p:xfrm>
          <a:off x="4648200" y="1920875"/>
          <a:ext cx="4038600" cy="443388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sz="5400" dirty="0" smtClean="0"/>
              <a:t/>
            </a:r>
            <a:br>
              <a:rPr lang="en-US" sz="5400" dirty="0" smtClean="0"/>
            </a:br>
            <a:r>
              <a:rPr lang="en-US" sz="2700" dirty="0" smtClean="0"/>
              <a:t>How satisfied are you with the academic advising and planning services?</a:t>
            </a:r>
            <a:endParaRPr lang="en-US" sz="2700" dirty="0"/>
          </a:p>
        </p:txBody>
      </p:sp>
      <p:graphicFrame>
        <p:nvGraphicFramePr>
          <p:cNvPr id="5" name="Content Placeholder 4"/>
          <p:cNvGraphicFramePr>
            <a:graphicFrameLocks noGrp="1"/>
          </p:cNvGraphicFramePr>
          <p:nvPr>
            <p:ph sz="half" idx="2"/>
          </p:nvPr>
        </p:nvGraphicFramePr>
        <p:xfrm>
          <a:off x="4648200" y="1920875"/>
          <a:ext cx="4038600" cy="44338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5"/>
          <p:cNvGraphicFramePr>
            <a:graphicFrameLocks noGrp="1"/>
          </p:cNvGraphicFramePr>
          <p:nvPr>
            <p:ph sz="half" idx="1"/>
          </p:nvPr>
        </p:nvGraphicFramePr>
        <p:xfrm>
          <a:off x="457200" y="1920875"/>
          <a:ext cx="4038600" cy="443388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smtClean="0"/>
              <a:t/>
            </a:r>
            <a:br>
              <a:rPr lang="en-US" sz="5400" dirty="0" smtClean="0"/>
            </a:br>
            <a:r>
              <a:rPr lang="en-US" sz="2700" dirty="0" smtClean="0"/>
              <a:t>How much does this college emphasize providing the support you need to help you succeed at this college?</a:t>
            </a:r>
            <a:endParaRPr lang="en-US" sz="2700" dirty="0"/>
          </a:p>
        </p:txBody>
      </p:sp>
      <p:graphicFrame>
        <p:nvGraphicFramePr>
          <p:cNvPr id="5" name="Content Placeholder 4"/>
          <p:cNvGraphicFramePr>
            <a:graphicFrameLocks noGrp="1"/>
          </p:cNvGraphicFramePr>
          <p:nvPr>
            <p:ph sz="half" idx="1"/>
          </p:nvPr>
        </p:nvGraphicFramePr>
        <p:xfrm>
          <a:off x="457200" y="1920875"/>
          <a:ext cx="4038600" cy="44338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5"/>
          <p:cNvGraphicFramePr>
            <a:graphicFrameLocks noGrp="1"/>
          </p:cNvGraphicFramePr>
          <p:nvPr>
            <p:ph sz="half" idx="2"/>
          </p:nvPr>
        </p:nvGraphicFramePr>
        <p:xfrm>
          <a:off x="4648200" y="1920875"/>
          <a:ext cx="4038600" cy="443388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About how many hours do you spend per week participating in college-sponsored activities (organizations, campus publications, student government, intercollegiate or intramural sports, etc.)</a:t>
            </a:r>
            <a:endParaRPr lang="en-US" sz="2400" dirty="0"/>
          </a:p>
        </p:txBody>
      </p:sp>
      <p:graphicFrame>
        <p:nvGraphicFramePr>
          <p:cNvPr id="5" name="Content Placeholder 4"/>
          <p:cNvGraphicFramePr>
            <a:graphicFrameLocks noGrp="1"/>
          </p:cNvGraphicFramePr>
          <p:nvPr>
            <p:ph sz="half" idx="1"/>
          </p:nvPr>
        </p:nvGraphicFramePr>
        <p:xfrm>
          <a:off x="457200" y="1920875"/>
          <a:ext cx="4038600" cy="44338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5"/>
          <p:cNvGraphicFramePr>
            <a:graphicFrameLocks noGrp="1"/>
          </p:cNvGraphicFramePr>
          <p:nvPr>
            <p:ph sz="half" idx="2"/>
          </p:nvPr>
        </p:nvGraphicFramePr>
        <p:xfrm>
          <a:off x="4648200" y="1920875"/>
          <a:ext cx="4038600" cy="443388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l"/>
            <a:r>
              <a:rPr lang="en-US" u="sng"/>
              <a:t>Benchmark Report			</a:t>
            </a:r>
          </a:p>
        </p:txBody>
      </p:sp>
      <p:sp>
        <p:nvSpPr>
          <p:cNvPr id="6147" name="Rectangle 3"/>
          <p:cNvSpPr>
            <a:spLocks noGrp="1" noChangeArrowheads="1"/>
          </p:cNvSpPr>
          <p:nvPr>
            <p:ph idx="1"/>
          </p:nvPr>
        </p:nvSpPr>
        <p:spPr/>
        <p:txBody>
          <a:bodyPr>
            <a:normAutofit fontScale="92500"/>
          </a:bodyPr>
          <a:lstStyle/>
          <a:p>
            <a:r>
              <a:rPr lang="en-US" dirty="0"/>
              <a:t>This report highlights </a:t>
            </a:r>
            <a:r>
              <a:rPr lang="en-US" dirty="0" smtClean="0"/>
              <a:t>De </a:t>
            </a:r>
            <a:r>
              <a:rPr lang="en-US" dirty="0"/>
              <a:t>Anza </a:t>
            </a:r>
            <a:r>
              <a:rPr lang="en-US" dirty="0" smtClean="0"/>
              <a:t>College’s results compared to the CCSSE </a:t>
            </a:r>
            <a:r>
              <a:rPr lang="en-US" dirty="0"/>
              <a:t>Cohort (663 colleges </a:t>
            </a:r>
            <a:r>
              <a:rPr lang="en-US" dirty="0" smtClean="0"/>
              <a:t>and 400,886 student respondents) and the extra large colleges cohort (58 colleges and 15,000 students) in the “benchmark” areas.</a:t>
            </a:r>
          </a:p>
          <a:p>
            <a:r>
              <a:rPr lang="en-US" dirty="0" smtClean="0"/>
              <a:t>“Benchmarks” are groups of conceptually related items that address key areas of student engagement, learning and persistence that educational research has shown to be important in high-quality educational practice. </a:t>
            </a:r>
          </a:p>
          <a:p>
            <a:r>
              <a:rPr lang="en-US" dirty="0" smtClean="0"/>
              <a:t>The benchmarks can be used to compare college performance across benchmarks to similarly sized institutions and the total CCSSE population.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3" name="Picture 5"/>
          <p:cNvPicPr>
            <a:picLocks noChangeAspect="1" noChangeArrowheads="1"/>
          </p:cNvPicPr>
          <p:nvPr/>
        </p:nvPicPr>
        <p:blipFill>
          <a:blip r:embed="rId3" cstate="print"/>
          <a:srcRect/>
          <a:stretch>
            <a:fillRect/>
          </a:stretch>
        </p:blipFill>
        <p:spPr bwMode="auto">
          <a:xfrm>
            <a:off x="914400" y="762000"/>
            <a:ext cx="7543800" cy="5903913"/>
          </a:xfrm>
          <a:prstGeom prst="rect">
            <a:avLst/>
          </a:prstGeom>
          <a:noFill/>
        </p:spPr>
      </p:pic>
      <p:sp>
        <p:nvSpPr>
          <p:cNvPr id="7174" name="Text Box 6"/>
          <p:cNvSpPr txBox="1">
            <a:spLocks noChangeArrowheads="1"/>
          </p:cNvSpPr>
          <p:nvPr/>
        </p:nvSpPr>
        <p:spPr bwMode="auto">
          <a:xfrm>
            <a:off x="3124200" y="1905001"/>
            <a:ext cx="1143000" cy="400110"/>
          </a:xfrm>
          <a:prstGeom prst="rect">
            <a:avLst/>
          </a:prstGeom>
          <a:noFill/>
          <a:ln w="9525">
            <a:noFill/>
            <a:miter lim="800000"/>
            <a:headEnd/>
            <a:tailEnd/>
          </a:ln>
          <a:effectLst/>
        </p:spPr>
        <p:txBody>
          <a:bodyPr wrap="square">
            <a:spAutoFit/>
          </a:bodyPr>
          <a:lstStyle/>
          <a:p>
            <a:pPr algn="ctr"/>
            <a:r>
              <a:rPr lang="en-US" sz="1000" b="1" dirty="0"/>
              <a:t>De </a:t>
            </a:r>
            <a:r>
              <a:rPr lang="en-US" sz="1000" b="1" dirty="0" smtClean="0"/>
              <a:t>Anza</a:t>
            </a:r>
          </a:p>
          <a:p>
            <a:pPr algn="ctr"/>
            <a:r>
              <a:rPr lang="en-US" sz="1000" b="1" dirty="0" smtClean="0"/>
              <a:t>College</a:t>
            </a:r>
            <a:endParaRPr lang="en-US" sz="10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Mean Scores</a:t>
            </a:r>
            <a:endParaRPr lang="en-US" dirty="0"/>
          </a:p>
        </p:txBody>
      </p:sp>
      <p:sp>
        <p:nvSpPr>
          <p:cNvPr id="5" name="Content Placeholder 4"/>
          <p:cNvSpPr>
            <a:spLocks noGrp="1"/>
          </p:cNvSpPr>
          <p:nvPr>
            <p:ph idx="1"/>
          </p:nvPr>
        </p:nvSpPr>
        <p:spPr/>
        <p:txBody>
          <a:bodyPr>
            <a:normAutofit fontScale="92500"/>
          </a:bodyPr>
          <a:lstStyle/>
          <a:p>
            <a:r>
              <a:rPr lang="en-US" dirty="0" smtClean="0"/>
              <a:t>The mean scores report provides item-by-item means for all valid responses at De Anza (N= 797) compared to a comparison group of other SSPIRE Consortium colleges (N= 7,128) and the 2009 CCSSE Cohort (students who participated in CCSSE from 2007-2009, N = 40,089). </a:t>
            </a:r>
          </a:p>
          <a:p>
            <a:r>
              <a:rPr lang="en-US" dirty="0" smtClean="0"/>
              <a:t>The SSPIRE Consortium was launched in 2006 and is supported by the James Irvine Foundation. It includes nine California community colleges that work to raise academic achievement, persistence rates and degree completion among low-income, underprepared and traditionally underserved students. </a:t>
            </a:r>
          </a:p>
          <a:p>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 Scores – Summary		</a:t>
            </a:r>
            <a:endParaRPr lang="en-US" dirty="0"/>
          </a:p>
        </p:txBody>
      </p:sp>
      <p:sp>
        <p:nvSpPr>
          <p:cNvPr id="3" name="Content Placeholder 2"/>
          <p:cNvSpPr>
            <a:spLocks noGrp="1"/>
          </p:cNvSpPr>
          <p:nvPr>
            <p:ph idx="1"/>
          </p:nvPr>
        </p:nvSpPr>
        <p:spPr/>
        <p:txBody>
          <a:bodyPr>
            <a:normAutofit/>
          </a:bodyPr>
          <a:lstStyle/>
          <a:p>
            <a:r>
              <a:rPr lang="en-US" dirty="0" smtClean="0"/>
              <a:t>De Anza College is above the mean of other SSPIRE Consortium colleges in:</a:t>
            </a:r>
          </a:p>
          <a:p>
            <a:pPr lvl="1"/>
            <a:r>
              <a:rPr lang="en-US" dirty="0" smtClean="0"/>
              <a:t>Made a class presentation*</a:t>
            </a:r>
          </a:p>
          <a:p>
            <a:pPr lvl="1"/>
            <a:r>
              <a:rPr lang="en-US" dirty="0" smtClean="0"/>
              <a:t>Number of written papers or reports of any length*</a:t>
            </a:r>
          </a:p>
          <a:p>
            <a:pPr lvl="1"/>
            <a:r>
              <a:rPr lang="en-US" dirty="0" smtClean="0"/>
              <a:t>Preparing for class (studying, reading, writing, rehearsing, doing homework or other activities related to your program)*</a:t>
            </a:r>
          </a:p>
          <a:p>
            <a:pPr lvl="1"/>
            <a:r>
              <a:rPr lang="en-US" dirty="0" smtClean="0"/>
              <a:t>Total number of credit hours earned at this college (15-29 units) not counting the courses you are currently taking this term*</a:t>
            </a:r>
          </a:p>
          <a:p>
            <a:pPr lvl="1">
              <a:buNone/>
            </a:pPr>
            <a:r>
              <a:rPr lang="en-US" sz="1200" dirty="0" smtClean="0"/>
              <a:t>*statistically significant differences between the means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 Scores - Summary</a:t>
            </a:r>
            <a:endParaRPr lang="en-US" dirty="0"/>
          </a:p>
        </p:txBody>
      </p:sp>
      <p:sp>
        <p:nvSpPr>
          <p:cNvPr id="3" name="Content Placeholder 2"/>
          <p:cNvSpPr>
            <a:spLocks noGrp="1"/>
          </p:cNvSpPr>
          <p:nvPr>
            <p:ph idx="1"/>
          </p:nvPr>
        </p:nvSpPr>
        <p:spPr/>
        <p:txBody>
          <a:bodyPr>
            <a:normAutofit lnSpcReduction="10000"/>
          </a:bodyPr>
          <a:lstStyle/>
          <a:p>
            <a:r>
              <a:rPr lang="en-US" dirty="0" smtClean="0"/>
              <a:t>De Anza College is below the mean of other SSPIRE Consortium colleges in:</a:t>
            </a:r>
          </a:p>
          <a:p>
            <a:pPr lvl="1"/>
            <a:r>
              <a:rPr lang="en-US" dirty="0" smtClean="0"/>
              <a:t>Providing the financial support you need to afford your education*</a:t>
            </a:r>
          </a:p>
          <a:p>
            <a:pPr lvl="1"/>
            <a:r>
              <a:rPr lang="en-US" dirty="0" smtClean="0"/>
              <a:t>Working for pay (6-10 hours per week)*</a:t>
            </a:r>
          </a:p>
          <a:p>
            <a:pPr lvl="1"/>
            <a:r>
              <a:rPr lang="en-US" dirty="0" smtClean="0"/>
              <a:t>Satisfaction with academic advising*</a:t>
            </a:r>
          </a:p>
          <a:p>
            <a:pPr lvl="1"/>
            <a:r>
              <a:rPr lang="en-US" dirty="0" smtClean="0"/>
              <a:t>Satisfaction with career counseling*</a:t>
            </a:r>
          </a:p>
          <a:p>
            <a:pPr lvl="1"/>
            <a:r>
              <a:rPr lang="en-US" dirty="0" smtClean="0"/>
              <a:t>Frequency of use of career counseling*</a:t>
            </a:r>
          </a:p>
          <a:p>
            <a:pPr lvl="1"/>
            <a:r>
              <a:rPr lang="en-US" dirty="0" smtClean="0"/>
              <a:t>Frequency of use of financial aid advising*</a:t>
            </a:r>
          </a:p>
          <a:p>
            <a:pPr lvl="1"/>
            <a:r>
              <a:rPr lang="en-US" dirty="0" smtClean="0"/>
              <a:t>Importance of financial aid advising*</a:t>
            </a:r>
          </a:p>
          <a:p>
            <a:pPr lvl="1">
              <a:buNone/>
            </a:pPr>
            <a:r>
              <a:rPr lang="en-US" dirty="0" smtClean="0"/>
              <a:t>*</a:t>
            </a:r>
            <a:r>
              <a:rPr lang="en-US" sz="1200" dirty="0" smtClean="0"/>
              <a:t>statistically significant differences between the means</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Means	</a:t>
            </a:r>
            <a:endParaRPr lang="en-US" dirty="0"/>
          </a:p>
        </p:txBody>
      </p:sp>
      <p:sp>
        <p:nvSpPr>
          <p:cNvPr id="3" name="Content Placeholder 2"/>
          <p:cNvSpPr>
            <a:spLocks noGrp="1"/>
          </p:cNvSpPr>
          <p:nvPr>
            <p:ph idx="1"/>
          </p:nvPr>
        </p:nvSpPr>
        <p:spPr/>
        <p:txBody>
          <a:bodyPr>
            <a:normAutofit/>
          </a:bodyPr>
          <a:lstStyle/>
          <a:p>
            <a:r>
              <a:rPr lang="en-US" dirty="0" smtClean="0"/>
              <a:t>The following tables compare the 2007 mean scores (N= 1,097) to the 2009 mean scores (N= 797) of selected questions.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CCSSE Overview	</a:t>
            </a:r>
            <a:endParaRPr lang="en-US" dirty="0"/>
          </a:p>
        </p:txBody>
      </p:sp>
      <p:sp>
        <p:nvSpPr>
          <p:cNvPr id="3" name="Content Placeholder 2"/>
          <p:cNvSpPr>
            <a:spLocks noGrp="1"/>
          </p:cNvSpPr>
          <p:nvPr>
            <p:ph idx="1"/>
          </p:nvPr>
        </p:nvSpPr>
        <p:spPr/>
        <p:txBody>
          <a:bodyPr>
            <a:normAutofit/>
          </a:bodyPr>
          <a:lstStyle/>
          <a:p>
            <a:r>
              <a:rPr lang="en-US" dirty="0" smtClean="0"/>
              <a:t>The Community College Survey of Student Engagement (CCSSE) was developed to:</a:t>
            </a:r>
          </a:p>
          <a:p>
            <a:pPr lvl="1"/>
            <a:r>
              <a:rPr lang="en-US" dirty="0" smtClean="0"/>
              <a:t>provide information about effective educational practices in community colleges, </a:t>
            </a:r>
          </a:p>
          <a:p>
            <a:pPr lvl="1"/>
            <a:r>
              <a:rPr lang="en-US" dirty="0" smtClean="0"/>
              <a:t>and to assist those colleges in using the information to promote improvements in student learning and persistence.</a:t>
            </a:r>
          </a:p>
          <a:p>
            <a:r>
              <a:rPr lang="en-US" dirty="0" smtClean="0"/>
              <a:t>The survey focuses on </a:t>
            </a:r>
            <a:r>
              <a:rPr lang="en-US" b="1" dirty="0" smtClean="0"/>
              <a:t>student engagement – </a:t>
            </a:r>
            <a:r>
              <a:rPr lang="en-US" dirty="0" smtClean="0"/>
              <a:t>the amount of time and energy that students invest in meaningful educational practices.</a:t>
            </a:r>
          </a:p>
          <a:p>
            <a:endParaRPr lang="en-US"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a:xfrm>
            <a:off x="533400" y="609600"/>
            <a:ext cx="8229600" cy="1219200"/>
          </a:xfrm>
        </p:spPr>
        <p:txBody>
          <a:bodyPr>
            <a:normAutofit fontScale="90000"/>
          </a:bodyPr>
          <a:lstStyle/>
          <a:p>
            <a:pPr algn="l"/>
            <a:r>
              <a:rPr lang="en-US" sz="3200" dirty="0"/>
              <a:t>Active and Collaborative Learning</a:t>
            </a:r>
            <a:br>
              <a:rPr lang="en-US" sz="3200" dirty="0"/>
            </a:br>
            <a:r>
              <a:rPr lang="en-US" sz="1600" dirty="0"/>
              <a:t>In your experiences at </a:t>
            </a:r>
            <a:r>
              <a:rPr lang="en-US" sz="1600" dirty="0" smtClean="0"/>
              <a:t>De Anza during </a:t>
            </a:r>
            <a:r>
              <a:rPr lang="en-US" sz="1600" dirty="0"/>
              <a:t>the current school year, </a:t>
            </a:r>
            <a:r>
              <a:rPr lang="en-US" sz="1600" dirty="0" smtClean="0"/>
              <a:t>about how </a:t>
            </a:r>
            <a:r>
              <a:rPr lang="en-US" sz="1600" dirty="0"/>
              <a:t>often have you done each of the following</a:t>
            </a:r>
            <a:r>
              <a:rPr lang="en-US" sz="1600" dirty="0" smtClean="0"/>
              <a:t>?</a:t>
            </a:r>
            <a:r>
              <a:rPr lang="en-US" sz="1200" dirty="0" smtClean="0"/>
              <a:t/>
            </a:r>
            <a:br>
              <a:rPr lang="en-US" sz="1200" dirty="0" smtClean="0"/>
            </a:br>
            <a:r>
              <a:rPr lang="en-US" sz="2000" dirty="0"/>
              <a:t>	</a:t>
            </a:r>
            <a:endParaRPr lang="en-US" sz="2000" u="sng" dirty="0">
              <a:solidFill>
                <a:schemeClr val="bg1"/>
              </a:solidFill>
            </a:endParaRPr>
          </a:p>
        </p:txBody>
      </p:sp>
      <p:graphicFrame>
        <p:nvGraphicFramePr>
          <p:cNvPr id="9" name="Table 8"/>
          <p:cNvGraphicFramePr>
            <a:graphicFrameLocks noGrp="1"/>
          </p:cNvGraphicFramePr>
          <p:nvPr/>
        </p:nvGraphicFramePr>
        <p:xfrm>
          <a:off x="457200" y="1828800"/>
          <a:ext cx="8305801" cy="3886200"/>
        </p:xfrm>
        <a:graphic>
          <a:graphicData uri="http://schemas.openxmlformats.org/drawingml/2006/table">
            <a:tbl>
              <a:tblPr/>
              <a:tblGrid>
                <a:gridCol w="6827214"/>
                <a:gridCol w="480005"/>
                <a:gridCol w="497148"/>
                <a:gridCol w="501434"/>
              </a:tblGrid>
              <a:tr h="431800">
                <a:tc>
                  <a:txBody>
                    <a:bodyPr/>
                    <a:lstStyle/>
                    <a:p>
                      <a:pPr algn="l" fontAlgn="b"/>
                      <a:r>
                        <a:rPr lang="en-US" sz="1400" b="1" i="0" u="none" strike="noStrike" dirty="0">
                          <a:latin typeface="Calibri"/>
                        </a:rPr>
                        <a:t>Active and Collaborative Learning</a:t>
                      </a:r>
                    </a:p>
                  </a:txBody>
                  <a:tcPr marL="9446" marR="9446" marT="9446" marB="0" anchor="b">
                    <a:lnL>
                      <a:noFill/>
                    </a:lnL>
                    <a:lnR>
                      <a:noFill/>
                    </a:lnR>
                    <a:lnT>
                      <a:noFill/>
                    </a:lnT>
                    <a:lnB>
                      <a:noFill/>
                    </a:lnB>
                  </a:tcPr>
                </a:tc>
                <a:tc>
                  <a:txBody>
                    <a:bodyPr/>
                    <a:lstStyle/>
                    <a:p>
                      <a:pPr algn="ctr" fontAlgn="b"/>
                      <a:r>
                        <a:rPr lang="en-US" sz="1400" b="1" i="0" u="none" strike="noStrike" dirty="0">
                          <a:solidFill>
                            <a:srgbClr val="000000"/>
                          </a:solidFill>
                          <a:latin typeface="Calibri"/>
                        </a:rPr>
                        <a:t>2007</a:t>
                      </a:r>
                    </a:p>
                  </a:txBody>
                  <a:tcPr marL="9446" marR="9446" marT="9446" marB="0" anchor="b">
                    <a:lnL>
                      <a:noFill/>
                    </a:lnL>
                    <a:lnR>
                      <a:noFill/>
                    </a:lnR>
                    <a:lnT>
                      <a:noFill/>
                    </a:lnT>
                    <a:lnB>
                      <a:noFill/>
                    </a:lnB>
                  </a:tcPr>
                </a:tc>
                <a:tc>
                  <a:txBody>
                    <a:bodyPr/>
                    <a:lstStyle/>
                    <a:p>
                      <a:pPr algn="ctr" fontAlgn="b"/>
                      <a:r>
                        <a:rPr lang="en-US" sz="1400" b="1" i="0" u="none" strike="noStrike">
                          <a:latin typeface="Calibri"/>
                        </a:rPr>
                        <a:t>2009</a:t>
                      </a:r>
                    </a:p>
                  </a:txBody>
                  <a:tcPr marL="9446" marR="9446" marT="9446" marB="0" anchor="b">
                    <a:lnL>
                      <a:noFill/>
                    </a:lnL>
                    <a:lnR>
                      <a:noFill/>
                    </a:lnR>
                    <a:lnT>
                      <a:noFill/>
                    </a:lnT>
                    <a:lnB>
                      <a:noFill/>
                    </a:lnB>
                  </a:tcPr>
                </a:tc>
                <a:tc>
                  <a:txBody>
                    <a:bodyPr/>
                    <a:lstStyle/>
                    <a:p>
                      <a:pPr algn="ctr" fontAlgn="b"/>
                      <a:r>
                        <a:rPr lang="en-US" sz="1400" b="1" i="0" u="none" strike="noStrike" dirty="0" smtClean="0">
                          <a:latin typeface="Calibri"/>
                        </a:rPr>
                        <a:t>Diff.</a:t>
                      </a:r>
                      <a:endParaRPr lang="en-US" sz="1400" b="1" i="0" u="none" strike="noStrike" dirty="0">
                        <a:latin typeface="Calibri"/>
                      </a:endParaRPr>
                    </a:p>
                  </a:txBody>
                  <a:tcPr marL="9446" marR="9446" marT="9446" marB="0" anchor="b">
                    <a:lnL>
                      <a:noFill/>
                    </a:lnL>
                    <a:lnR>
                      <a:noFill/>
                    </a:lnR>
                    <a:lnT>
                      <a:noFill/>
                    </a:lnT>
                    <a:lnB>
                      <a:noFill/>
                    </a:lnB>
                  </a:tcPr>
                </a:tc>
              </a:tr>
              <a:tr h="431800">
                <a:tc>
                  <a:txBody>
                    <a:bodyPr/>
                    <a:lstStyle/>
                    <a:p>
                      <a:pPr algn="l" fontAlgn="b"/>
                      <a:r>
                        <a:rPr lang="en-US" sz="1200" b="0" i="0" u="none" strike="noStrike" dirty="0">
                          <a:solidFill>
                            <a:srgbClr val="000000"/>
                          </a:solidFill>
                          <a:latin typeface="Calibri"/>
                        </a:rPr>
                        <a:t>Asked questions in class or contributed to class discussions</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a:latin typeface="Calibri"/>
                        </a:rPr>
                        <a:t>2.62</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2.74</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0.12</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r>
              <a:tr h="431800">
                <a:tc>
                  <a:txBody>
                    <a:bodyPr/>
                    <a:lstStyle/>
                    <a:p>
                      <a:pPr algn="l" fontAlgn="b"/>
                      <a:r>
                        <a:rPr lang="en-US" sz="1200" b="0" i="0" u="none" strike="noStrike" dirty="0">
                          <a:solidFill>
                            <a:srgbClr val="000000"/>
                          </a:solidFill>
                          <a:latin typeface="Calibri"/>
                        </a:rPr>
                        <a:t>Made a class presentation</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2.17</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2.19</a:t>
                      </a:r>
                    </a:p>
                  </a:txBody>
                  <a:tcPr marL="9446" marR="9446" marT="9446" marB="0" anchor="b">
                    <a:lnL>
                      <a:noFill/>
                    </a:lnL>
                    <a:lnR>
                      <a:noFill/>
                    </a:lnR>
                    <a:lnT>
                      <a:noFill/>
                    </a:lnT>
                    <a:lnB>
                      <a:noFill/>
                    </a:lnB>
                  </a:tcPr>
                </a:tc>
                <a:tc>
                  <a:txBody>
                    <a:bodyPr/>
                    <a:lstStyle/>
                    <a:p>
                      <a:pPr algn="ctr" fontAlgn="b"/>
                      <a:r>
                        <a:rPr lang="en-US" sz="1200" b="0" i="0" u="none" strike="noStrike" dirty="0" smtClean="0">
                          <a:latin typeface="Calibri"/>
                        </a:rPr>
                        <a:t>0.02</a:t>
                      </a:r>
                      <a:endParaRPr lang="en-US" sz="1200" b="0" i="0" u="none" strike="noStrike" dirty="0">
                        <a:latin typeface="Calibri"/>
                      </a:endParaRPr>
                    </a:p>
                  </a:txBody>
                  <a:tcPr marL="9446" marR="9446" marT="9446" marB="0" anchor="b">
                    <a:lnL>
                      <a:noFill/>
                    </a:lnL>
                    <a:lnR>
                      <a:noFill/>
                    </a:lnR>
                    <a:lnT>
                      <a:noFill/>
                    </a:lnT>
                    <a:lnB>
                      <a:noFill/>
                    </a:lnB>
                  </a:tcPr>
                </a:tc>
              </a:tr>
              <a:tr h="431800">
                <a:tc>
                  <a:txBody>
                    <a:bodyPr/>
                    <a:lstStyle/>
                    <a:p>
                      <a:pPr algn="l" fontAlgn="b"/>
                      <a:r>
                        <a:rPr lang="en-US" sz="1200" b="0" i="0" u="none" strike="noStrike" dirty="0">
                          <a:solidFill>
                            <a:srgbClr val="000000"/>
                          </a:solidFill>
                          <a:latin typeface="Calibri"/>
                        </a:rPr>
                        <a:t>Worked with other students on projects during class</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2.55</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solidFill>
                            <a:srgbClr val="000000"/>
                          </a:solidFill>
                          <a:latin typeface="Calibri"/>
                        </a:rPr>
                        <a:t>2.60</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0.05</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r>
              <a:tr h="431800">
                <a:tc>
                  <a:txBody>
                    <a:bodyPr/>
                    <a:lstStyle/>
                    <a:p>
                      <a:pPr algn="l" fontAlgn="b"/>
                      <a:r>
                        <a:rPr lang="en-US" sz="1200" b="0" i="0" u="none" strike="noStrike">
                          <a:solidFill>
                            <a:srgbClr val="000000"/>
                          </a:solidFill>
                          <a:latin typeface="Calibri"/>
                        </a:rPr>
                        <a:t>Worked with classmates outside of class to prepare class assignments</a:t>
                      </a:r>
                    </a:p>
                  </a:txBody>
                  <a:tcPr marL="9446" marR="9446" marT="9446" marB="0" anchor="b">
                    <a:lnL>
                      <a:noFill/>
                    </a:lnL>
                    <a:lnR>
                      <a:noFill/>
                    </a:lnR>
                    <a:lnT>
                      <a:noFill/>
                    </a:lnT>
                    <a:lnB>
                      <a:noFill/>
                    </a:lnB>
                  </a:tcPr>
                </a:tc>
                <a:tc>
                  <a:txBody>
                    <a:bodyPr/>
                    <a:lstStyle/>
                    <a:p>
                      <a:pPr algn="ctr" fontAlgn="b"/>
                      <a:r>
                        <a:rPr lang="en-US" sz="1200" b="0" i="0" u="none" strike="noStrike">
                          <a:solidFill>
                            <a:srgbClr val="000000"/>
                          </a:solidFill>
                          <a:latin typeface="Calibri"/>
                        </a:rPr>
                        <a:t>1.96</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2.05</a:t>
                      </a:r>
                    </a:p>
                  </a:txBody>
                  <a:tcPr marL="9446" marR="9446" marT="9446" marB="0" anchor="b">
                    <a:lnL>
                      <a:noFill/>
                    </a:lnL>
                    <a:lnR>
                      <a:noFill/>
                    </a:lnR>
                    <a:lnT>
                      <a:noFill/>
                    </a:lnT>
                    <a:lnB>
                      <a:noFill/>
                    </a:lnB>
                  </a:tcPr>
                </a:tc>
                <a:tc>
                  <a:txBody>
                    <a:bodyPr/>
                    <a:lstStyle/>
                    <a:p>
                      <a:pPr algn="ctr" fontAlgn="b"/>
                      <a:r>
                        <a:rPr lang="en-US" sz="1200" b="0" i="0" u="none" strike="noStrike" dirty="0" smtClean="0">
                          <a:latin typeface="Calibri"/>
                        </a:rPr>
                        <a:t>0.09</a:t>
                      </a:r>
                      <a:endParaRPr lang="en-US" sz="1200" b="0" i="0" u="none" strike="noStrike" dirty="0">
                        <a:latin typeface="Calibri"/>
                      </a:endParaRPr>
                    </a:p>
                  </a:txBody>
                  <a:tcPr marL="9446" marR="9446" marT="9446" marB="0" anchor="b">
                    <a:lnL>
                      <a:noFill/>
                    </a:lnL>
                    <a:lnR>
                      <a:noFill/>
                    </a:lnR>
                    <a:lnT>
                      <a:noFill/>
                    </a:lnT>
                    <a:lnB>
                      <a:noFill/>
                    </a:lnB>
                  </a:tcPr>
                </a:tc>
              </a:tr>
              <a:tr h="431800">
                <a:tc>
                  <a:txBody>
                    <a:bodyPr/>
                    <a:lstStyle/>
                    <a:p>
                      <a:pPr algn="l" fontAlgn="b"/>
                      <a:r>
                        <a:rPr lang="en-US" sz="1200" b="0" i="0" u="none" strike="noStrike" dirty="0">
                          <a:solidFill>
                            <a:srgbClr val="000000"/>
                          </a:solidFill>
                          <a:latin typeface="Calibri"/>
                        </a:rPr>
                        <a:t>Tutored or taught other students (paid or voluntary)</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solidFill>
                            <a:srgbClr val="000000"/>
                          </a:solidFill>
                          <a:latin typeface="Calibri"/>
                        </a:rPr>
                        <a:t>1.46</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1.42</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-0.04</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r>
              <a:tr h="431800">
                <a:tc>
                  <a:txBody>
                    <a:bodyPr/>
                    <a:lstStyle/>
                    <a:p>
                      <a:pPr algn="l" fontAlgn="b"/>
                      <a:r>
                        <a:rPr lang="en-US" sz="1200" b="0" i="0" u="none" strike="noStrike" dirty="0">
                          <a:solidFill>
                            <a:srgbClr val="000000"/>
                          </a:solidFill>
                          <a:latin typeface="Calibri"/>
                        </a:rPr>
                        <a:t>Participated in a community-based project as a part of a regular course</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1.39</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1.42</a:t>
                      </a:r>
                    </a:p>
                  </a:txBody>
                  <a:tcPr marL="9446" marR="9446" marT="9446" marB="0" anchor="b">
                    <a:lnL>
                      <a:noFill/>
                    </a:lnL>
                    <a:lnR>
                      <a:noFill/>
                    </a:lnR>
                    <a:lnT>
                      <a:noFill/>
                    </a:lnT>
                    <a:lnB>
                      <a:noFill/>
                    </a:lnB>
                  </a:tcPr>
                </a:tc>
                <a:tc>
                  <a:txBody>
                    <a:bodyPr/>
                    <a:lstStyle/>
                    <a:p>
                      <a:pPr algn="ctr" fontAlgn="b"/>
                      <a:r>
                        <a:rPr lang="en-US" sz="1200" b="0" i="0" u="none" strike="noStrike" dirty="0" smtClean="0">
                          <a:latin typeface="Calibri"/>
                        </a:rPr>
                        <a:t>0.03</a:t>
                      </a:r>
                      <a:endParaRPr lang="en-US" sz="1200" b="0" i="0" u="none" strike="noStrike" dirty="0">
                        <a:latin typeface="Calibri"/>
                      </a:endParaRPr>
                    </a:p>
                  </a:txBody>
                  <a:tcPr marL="9446" marR="9446" marT="9446" marB="0" anchor="b">
                    <a:lnL>
                      <a:noFill/>
                    </a:lnL>
                    <a:lnR>
                      <a:noFill/>
                    </a:lnR>
                    <a:lnT>
                      <a:noFill/>
                    </a:lnT>
                    <a:lnB>
                      <a:noFill/>
                    </a:lnB>
                  </a:tcPr>
                </a:tc>
              </a:tr>
              <a:tr h="431800">
                <a:tc>
                  <a:txBody>
                    <a:bodyPr/>
                    <a:lstStyle/>
                    <a:p>
                      <a:pPr algn="l" fontAlgn="b"/>
                      <a:r>
                        <a:rPr lang="en-US" sz="1200" b="0" i="0" u="none" strike="noStrike" dirty="0">
                          <a:solidFill>
                            <a:srgbClr val="000000"/>
                          </a:solidFill>
                          <a:latin typeface="Calibri"/>
                        </a:rPr>
                        <a:t>Discussed ideas from your readings or classes with instructors outside of class</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1.71</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1.69</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a:latin typeface="Calibri"/>
                        </a:rPr>
                        <a:t>-</a:t>
                      </a:r>
                      <a:r>
                        <a:rPr lang="en-US" sz="1200" b="0" i="0" u="none" strike="noStrike" dirty="0" smtClean="0">
                          <a:latin typeface="Calibri"/>
                        </a:rPr>
                        <a:t>0.02</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r>
              <a:tr h="431800">
                <a:tc>
                  <a:txBody>
                    <a:bodyPr/>
                    <a:lstStyle/>
                    <a:p>
                      <a:pPr algn="l" fontAlgn="b"/>
                      <a:r>
                        <a:rPr lang="en-US" sz="1100" b="0" i="0" u="none" strike="noStrike" dirty="0">
                          <a:solidFill>
                            <a:srgbClr val="000000"/>
                          </a:solidFill>
                          <a:latin typeface="Calibri"/>
                        </a:rPr>
                        <a:t>1= never, 2= sometimes, 3= often, 4= very often </a:t>
                      </a:r>
                    </a:p>
                  </a:txBody>
                  <a:tcPr marL="9446" marR="9446" marT="9446" marB="0" anchor="b">
                    <a:lnL>
                      <a:noFill/>
                    </a:lnL>
                    <a:lnR>
                      <a:noFill/>
                    </a:lnR>
                    <a:lnT>
                      <a:noFill/>
                    </a:lnT>
                    <a:lnB>
                      <a:noFill/>
                    </a:lnB>
                  </a:tcPr>
                </a:tc>
                <a:tc>
                  <a:txBody>
                    <a:bodyPr/>
                    <a:lstStyle/>
                    <a:p>
                      <a:pPr algn="l"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l"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l" fontAlgn="b"/>
                      <a:endParaRPr lang="en-US" sz="1200" b="0" i="0" u="none" strike="noStrike" dirty="0">
                        <a:latin typeface="Calibri"/>
                      </a:endParaRPr>
                    </a:p>
                  </a:txBody>
                  <a:tcPr marL="9446" marR="9446" marT="9446"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900" dirty="0" smtClean="0"/>
              <a:t>Student Effort</a:t>
            </a:r>
            <a:r>
              <a:rPr lang="en-US" sz="1400" dirty="0" smtClean="0"/>
              <a:t/>
            </a:r>
            <a:br>
              <a:rPr lang="en-US" sz="1400" dirty="0" smtClean="0"/>
            </a:br>
            <a:r>
              <a:rPr lang="en-US" sz="1400" dirty="0" smtClean="0"/>
              <a:t>In your experiences at De Anza during the current school year, about how often/much have you done/used each of the following?</a:t>
            </a:r>
            <a:endParaRPr lang="en-US" sz="1400" dirty="0"/>
          </a:p>
        </p:txBody>
      </p:sp>
      <p:sp>
        <p:nvSpPr>
          <p:cNvPr id="3" name="TextBox 2"/>
          <p:cNvSpPr txBox="1"/>
          <p:nvPr/>
        </p:nvSpPr>
        <p:spPr>
          <a:xfrm>
            <a:off x="609600" y="2438400"/>
            <a:ext cx="7696200" cy="369332"/>
          </a:xfrm>
          <a:prstGeom prst="rect">
            <a:avLst/>
          </a:prstGeom>
          <a:noFill/>
        </p:spPr>
        <p:txBody>
          <a:bodyPr wrap="square" rtlCol="0">
            <a:spAutoFit/>
          </a:bodyPr>
          <a:lstStyle/>
          <a:p>
            <a:endParaRPr lang="en-US" dirty="0"/>
          </a:p>
        </p:txBody>
      </p:sp>
      <p:graphicFrame>
        <p:nvGraphicFramePr>
          <p:cNvPr id="6" name="Table 5"/>
          <p:cNvGraphicFramePr>
            <a:graphicFrameLocks noGrp="1"/>
          </p:cNvGraphicFramePr>
          <p:nvPr/>
        </p:nvGraphicFramePr>
        <p:xfrm>
          <a:off x="609600" y="2057400"/>
          <a:ext cx="8001000" cy="3352799"/>
        </p:xfrm>
        <a:graphic>
          <a:graphicData uri="http://schemas.openxmlformats.org/drawingml/2006/table">
            <a:tbl>
              <a:tblPr/>
              <a:tblGrid>
                <a:gridCol w="6291809"/>
                <a:gridCol w="631657"/>
                <a:gridCol w="594501"/>
                <a:gridCol w="483033"/>
              </a:tblGrid>
              <a:tr h="281276">
                <a:tc>
                  <a:txBody>
                    <a:bodyPr/>
                    <a:lstStyle/>
                    <a:p>
                      <a:pPr algn="l" fontAlgn="b"/>
                      <a:r>
                        <a:rPr lang="en-US" sz="1400" b="1" i="0" u="none" strike="noStrike" dirty="0">
                          <a:solidFill>
                            <a:srgbClr val="000000"/>
                          </a:solidFill>
                          <a:latin typeface="Calibri"/>
                        </a:rPr>
                        <a:t>Student Effort</a:t>
                      </a:r>
                    </a:p>
                  </a:txBody>
                  <a:tcPr marL="9446" marR="9446" marT="9446" marB="0" anchor="b">
                    <a:lnL>
                      <a:noFill/>
                    </a:lnL>
                    <a:lnR>
                      <a:noFill/>
                    </a:lnR>
                    <a:lnT>
                      <a:noFill/>
                    </a:lnT>
                    <a:lnB>
                      <a:noFill/>
                    </a:lnB>
                  </a:tcPr>
                </a:tc>
                <a:tc>
                  <a:txBody>
                    <a:bodyPr/>
                    <a:lstStyle/>
                    <a:p>
                      <a:pPr algn="ctr" fontAlgn="b"/>
                      <a:r>
                        <a:rPr lang="en-US" sz="1400" b="1" i="0" u="none" strike="noStrike" dirty="0">
                          <a:solidFill>
                            <a:srgbClr val="000000"/>
                          </a:solidFill>
                          <a:latin typeface="Calibri"/>
                        </a:rPr>
                        <a:t>2007</a:t>
                      </a:r>
                    </a:p>
                  </a:txBody>
                  <a:tcPr marL="9446" marR="9446" marT="9446" marB="0" anchor="b">
                    <a:lnL>
                      <a:noFill/>
                    </a:lnL>
                    <a:lnR>
                      <a:noFill/>
                    </a:lnR>
                    <a:lnT>
                      <a:noFill/>
                    </a:lnT>
                    <a:lnB>
                      <a:noFill/>
                    </a:lnB>
                  </a:tcPr>
                </a:tc>
                <a:tc>
                  <a:txBody>
                    <a:bodyPr/>
                    <a:lstStyle/>
                    <a:p>
                      <a:pPr algn="ctr" fontAlgn="b"/>
                      <a:r>
                        <a:rPr lang="en-US" sz="1400" b="1" i="0" u="none" strike="noStrike">
                          <a:latin typeface="Calibri"/>
                        </a:rPr>
                        <a:t>2009</a:t>
                      </a:r>
                    </a:p>
                  </a:txBody>
                  <a:tcPr marL="9446" marR="9446" marT="9446" marB="0" anchor="b">
                    <a:lnL>
                      <a:noFill/>
                    </a:lnL>
                    <a:lnR>
                      <a:noFill/>
                    </a:lnR>
                    <a:lnT>
                      <a:noFill/>
                    </a:lnT>
                    <a:lnB>
                      <a:noFill/>
                    </a:lnB>
                  </a:tcPr>
                </a:tc>
                <a:tc>
                  <a:txBody>
                    <a:bodyPr/>
                    <a:lstStyle/>
                    <a:p>
                      <a:pPr algn="ctr" fontAlgn="b"/>
                      <a:r>
                        <a:rPr lang="en-US" sz="1400" b="1" i="0" u="none" strike="noStrike">
                          <a:latin typeface="Calibri"/>
                        </a:rPr>
                        <a:t>Diff.</a:t>
                      </a:r>
                    </a:p>
                  </a:txBody>
                  <a:tcPr marL="9446" marR="9446" marT="9446" marB="0" anchor="b">
                    <a:lnL>
                      <a:noFill/>
                    </a:lnL>
                    <a:lnR>
                      <a:noFill/>
                    </a:lnR>
                    <a:lnT>
                      <a:noFill/>
                    </a:lnT>
                    <a:lnB>
                      <a:noFill/>
                    </a:lnB>
                  </a:tcPr>
                </a:tc>
              </a:tr>
              <a:tr h="236271">
                <a:tc>
                  <a:txBody>
                    <a:bodyPr/>
                    <a:lstStyle/>
                    <a:p>
                      <a:pPr algn="l" fontAlgn="b"/>
                      <a:r>
                        <a:rPr lang="en-US" sz="1200" b="0" i="0" u="none" strike="noStrike" dirty="0">
                          <a:solidFill>
                            <a:srgbClr val="000000"/>
                          </a:solidFill>
                          <a:latin typeface="Calibri"/>
                        </a:rPr>
                        <a:t>Prepared two or more drafts of a paper or assignment before turning it in     </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a:latin typeface="Calibri"/>
                        </a:rPr>
                        <a:t>2.31</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2.37</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0.06</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r>
              <a:tr h="236271">
                <a:tc>
                  <a:txBody>
                    <a:bodyPr/>
                    <a:lstStyle/>
                    <a:p>
                      <a:pPr algn="l" fontAlgn="b"/>
                      <a:r>
                        <a:rPr lang="en-US" sz="1200" b="0" i="0" u="none" strike="noStrike" dirty="0">
                          <a:solidFill>
                            <a:srgbClr val="000000"/>
                          </a:solidFill>
                          <a:latin typeface="Calibri"/>
                        </a:rPr>
                        <a:t>Worked on a paper or project that required integrating </a:t>
                      </a:r>
                      <a:r>
                        <a:rPr lang="en-US" sz="1200" b="0" i="0" u="none" strike="noStrike" dirty="0" smtClean="0">
                          <a:solidFill>
                            <a:srgbClr val="000000"/>
                          </a:solidFill>
                          <a:latin typeface="Calibri"/>
                        </a:rPr>
                        <a:t>ideas </a:t>
                      </a:r>
                      <a:endParaRPr lang="en-US" sz="1200" b="0" i="0" u="none" strike="noStrike" dirty="0">
                        <a:solidFill>
                          <a:srgbClr val="000000"/>
                        </a:solidFill>
                        <a:latin typeface="Calibri"/>
                      </a:endParaRP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2.64</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2.71</a:t>
                      </a:r>
                    </a:p>
                  </a:txBody>
                  <a:tcPr marL="9446" marR="9446" marT="9446" marB="0" anchor="b">
                    <a:lnL>
                      <a:noFill/>
                    </a:lnL>
                    <a:lnR>
                      <a:noFill/>
                    </a:lnR>
                    <a:lnT>
                      <a:noFill/>
                    </a:lnT>
                    <a:lnB>
                      <a:noFill/>
                    </a:lnB>
                  </a:tcPr>
                </a:tc>
                <a:tc>
                  <a:txBody>
                    <a:bodyPr/>
                    <a:lstStyle/>
                    <a:p>
                      <a:pPr algn="ctr" fontAlgn="b"/>
                      <a:r>
                        <a:rPr lang="en-US" sz="1200" b="0" i="0" u="none" strike="noStrike" dirty="0" smtClean="0">
                          <a:latin typeface="Calibri"/>
                        </a:rPr>
                        <a:t>0.07</a:t>
                      </a:r>
                      <a:endParaRPr lang="en-US" sz="1200" b="0" i="0" u="none" strike="noStrike" dirty="0">
                        <a:latin typeface="Calibri"/>
                      </a:endParaRPr>
                    </a:p>
                  </a:txBody>
                  <a:tcPr marL="9446" marR="9446" marT="9446" marB="0" anchor="b">
                    <a:lnL>
                      <a:noFill/>
                    </a:lnL>
                    <a:lnR>
                      <a:noFill/>
                    </a:lnR>
                    <a:lnT>
                      <a:noFill/>
                    </a:lnT>
                    <a:lnB>
                      <a:noFill/>
                    </a:lnB>
                  </a:tcPr>
                </a:tc>
              </a:tr>
              <a:tr h="236271">
                <a:tc>
                  <a:txBody>
                    <a:bodyPr/>
                    <a:lstStyle/>
                    <a:p>
                      <a:pPr algn="l" fontAlgn="b"/>
                      <a:r>
                        <a:rPr lang="en-US" sz="1200" b="0" i="0" u="none" strike="noStrike" dirty="0">
                          <a:solidFill>
                            <a:srgbClr val="000000"/>
                          </a:solidFill>
                          <a:latin typeface="Calibri"/>
                        </a:rPr>
                        <a:t>or information from various </a:t>
                      </a:r>
                      <a:r>
                        <a:rPr lang="en-US" sz="1200" b="0" i="0" u="none" strike="noStrike" dirty="0" smtClean="0">
                          <a:solidFill>
                            <a:srgbClr val="000000"/>
                          </a:solidFill>
                          <a:latin typeface="Calibri"/>
                        </a:rPr>
                        <a:t>sources</a:t>
                      </a:r>
                      <a:endParaRPr lang="en-US" sz="1200" b="0" i="0" u="none" strike="noStrike" dirty="0">
                        <a:solidFill>
                          <a:srgbClr val="000000"/>
                        </a:solidFill>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dirty="0">
                        <a:latin typeface="Calibri"/>
                      </a:endParaRPr>
                    </a:p>
                  </a:txBody>
                  <a:tcPr marL="9446" marR="9446" marT="9446" marB="0" anchor="b">
                    <a:lnL>
                      <a:noFill/>
                    </a:lnL>
                    <a:lnR>
                      <a:noFill/>
                    </a:lnR>
                    <a:lnT>
                      <a:noFill/>
                    </a:lnT>
                    <a:lnB>
                      <a:noFill/>
                    </a:lnB>
                  </a:tcPr>
                </a:tc>
              </a:tr>
              <a:tr h="236271">
                <a:tc>
                  <a:txBody>
                    <a:bodyPr/>
                    <a:lstStyle/>
                    <a:p>
                      <a:pPr algn="l" fontAlgn="b"/>
                      <a:r>
                        <a:rPr lang="en-US" sz="1200" b="0" i="0" u="none" strike="noStrike" dirty="0">
                          <a:solidFill>
                            <a:srgbClr val="000000"/>
                          </a:solidFill>
                          <a:latin typeface="Calibri"/>
                        </a:rPr>
                        <a:t>Came to class without completing readings or assignments</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solidFill>
                            <a:srgbClr val="000000"/>
                          </a:solidFill>
                          <a:latin typeface="Calibri"/>
                        </a:rPr>
                        <a:t>1.98</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1.89</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-0.09</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r>
              <a:tr h="236271">
                <a:tc>
                  <a:txBody>
                    <a:bodyPr/>
                    <a:lstStyle/>
                    <a:p>
                      <a:pPr algn="l" fontAlgn="b"/>
                      <a:r>
                        <a:rPr lang="en-US" sz="1200" b="0" i="0" u="none" strike="noStrike">
                          <a:solidFill>
                            <a:srgbClr val="000000"/>
                          </a:solidFill>
                          <a:latin typeface="Calibri"/>
                        </a:rPr>
                        <a:t>Number of books read on your own (not assigned) for personal</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2.21</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2.23</a:t>
                      </a:r>
                    </a:p>
                  </a:txBody>
                  <a:tcPr marL="9446" marR="9446" marT="9446" marB="0" anchor="b">
                    <a:lnL>
                      <a:noFill/>
                    </a:lnL>
                    <a:lnR>
                      <a:noFill/>
                    </a:lnR>
                    <a:lnT>
                      <a:noFill/>
                    </a:lnT>
                    <a:lnB>
                      <a:noFill/>
                    </a:lnB>
                  </a:tcPr>
                </a:tc>
                <a:tc>
                  <a:txBody>
                    <a:bodyPr/>
                    <a:lstStyle/>
                    <a:p>
                      <a:pPr algn="ctr" fontAlgn="b"/>
                      <a:r>
                        <a:rPr lang="en-US" sz="1200" b="0" i="0" u="none" strike="noStrike" dirty="0" smtClean="0">
                          <a:latin typeface="Calibri"/>
                        </a:rPr>
                        <a:t>0.02</a:t>
                      </a:r>
                      <a:endParaRPr lang="en-US" sz="1200" b="0" i="0" u="none" strike="noStrike" dirty="0">
                        <a:latin typeface="Calibri"/>
                      </a:endParaRPr>
                    </a:p>
                  </a:txBody>
                  <a:tcPr marL="9446" marR="9446" marT="9446" marB="0" anchor="b">
                    <a:lnL>
                      <a:noFill/>
                    </a:lnL>
                    <a:lnR>
                      <a:noFill/>
                    </a:lnR>
                    <a:lnT>
                      <a:noFill/>
                    </a:lnT>
                    <a:lnB>
                      <a:noFill/>
                    </a:lnB>
                  </a:tcPr>
                </a:tc>
              </a:tr>
              <a:tr h="236271">
                <a:tc>
                  <a:txBody>
                    <a:bodyPr/>
                    <a:lstStyle/>
                    <a:p>
                      <a:pPr algn="l" fontAlgn="b"/>
                      <a:r>
                        <a:rPr lang="en-US" sz="1200" b="0" i="0" u="none" strike="noStrike">
                          <a:solidFill>
                            <a:srgbClr val="000000"/>
                          </a:solidFill>
                          <a:latin typeface="Calibri"/>
                        </a:rPr>
                        <a:t>enjoyment or academic enrichment</a:t>
                      </a: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dirty="0">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dirty="0">
                        <a:latin typeface="Calibri"/>
                      </a:endParaRPr>
                    </a:p>
                  </a:txBody>
                  <a:tcPr marL="9446" marR="9446" marT="9446" marB="0" anchor="b">
                    <a:lnL>
                      <a:noFill/>
                    </a:lnL>
                    <a:lnR>
                      <a:noFill/>
                    </a:lnR>
                    <a:lnT>
                      <a:noFill/>
                    </a:lnT>
                    <a:lnB>
                      <a:noFill/>
                    </a:lnB>
                  </a:tcPr>
                </a:tc>
              </a:tr>
              <a:tr h="236271">
                <a:tc>
                  <a:txBody>
                    <a:bodyPr/>
                    <a:lstStyle/>
                    <a:p>
                      <a:pPr algn="l" fontAlgn="b"/>
                      <a:r>
                        <a:rPr lang="en-US" sz="1200" b="0" i="0" u="none" strike="noStrike">
                          <a:solidFill>
                            <a:srgbClr val="000000"/>
                          </a:solidFill>
                          <a:latin typeface="Calibri"/>
                        </a:rPr>
                        <a:t>Preparing for class (studying, reading, writing, rehearsing,</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solidFill>
                            <a:srgbClr val="000000"/>
                          </a:solidFill>
                          <a:latin typeface="Calibri"/>
                        </a:rPr>
                        <a:t>2.00</a:t>
                      </a:r>
                      <a:endParaRPr lang="en-US" sz="1200" b="0" i="0" u="none" strike="noStrike" dirty="0">
                        <a:solidFill>
                          <a:srgbClr val="000000"/>
                        </a:solidFill>
                        <a:latin typeface="Calibri"/>
                      </a:endParaRP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a:latin typeface="Calibri"/>
                        </a:rPr>
                        <a:t>2.14</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0.14</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r>
              <a:tr h="236271">
                <a:tc>
                  <a:txBody>
                    <a:bodyPr/>
                    <a:lstStyle/>
                    <a:p>
                      <a:pPr algn="l" fontAlgn="b"/>
                      <a:r>
                        <a:rPr lang="en-US" sz="1200" b="0" i="0" u="none" strike="noStrike" dirty="0">
                          <a:solidFill>
                            <a:srgbClr val="000000"/>
                          </a:solidFill>
                          <a:latin typeface="Calibri"/>
                        </a:rPr>
                        <a:t>doing </a:t>
                      </a:r>
                      <a:r>
                        <a:rPr lang="en-US" sz="1200" b="0" i="0" u="none" strike="noStrike" dirty="0" smtClean="0">
                          <a:solidFill>
                            <a:srgbClr val="000000"/>
                          </a:solidFill>
                          <a:latin typeface="Calibri"/>
                        </a:rPr>
                        <a:t>homework </a:t>
                      </a:r>
                      <a:r>
                        <a:rPr lang="en-US" sz="1200" b="0" i="0" u="none" strike="noStrike" dirty="0">
                          <a:solidFill>
                            <a:srgbClr val="000000"/>
                          </a:solidFill>
                          <a:latin typeface="Calibri"/>
                        </a:rPr>
                        <a:t>or other activities related to your program)</a:t>
                      </a:r>
                    </a:p>
                  </a:txBody>
                  <a:tcPr marL="9446" marR="9446" marT="9446" marB="0" anchor="b">
                    <a:lnL>
                      <a:noFill/>
                    </a:lnL>
                    <a:lnR>
                      <a:noFill/>
                    </a:lnR>
                    <a:lnT>
                      <a:noFill/>
                    </a:lnT>
                    <a:lnB>
                      <a:noFill/>
                    </a:lnB>
                    <a:solidFill>
                      <a:schemeClr val="bg1">
                        <a:lumMod val="75000"/>
                      </a:schemeClr>
                    </a:solidFill>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solidFill>
                      <a:schemeClr val="bg1">
                        <a:lumMod val="75000"/>
                      </a:schemeClr>
                    </a:solidFill>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solidFill>
                      <a:schemeClr val="bg1">
                        <a:lumMod val="75000"/>
                      </a:schemeClr>
                    </a:solidFill>
                  </a:tcPr>
                </a:tc>
                <a:tc>
                  <a:txBody>
                    <a:bodyPr/>
                    <a:lstStyle/>
                    <a:p>
                      <a:pPr algn="ctr" fontAlgn="b"/>
                      <a:endParaRPr lang="en-US" sz="1200" b="0" i="0" u="none" strike="noStrike" dirty="0">
                        <a:latin typeface="Calibri"/>
                      </a:endParaRPr>
                    </a:p>
                  </a:txBody>
                  <a:tcPr marL="9446" marR="9446" marT="9446" marB="0" anchor="b">
                    <a:lnL>
                      <a:noFill/>
                    </a:lnL>
                    <a:lnR>
                      <a:noFill/>
                    </a:lnR>
                    <a:lnT>
                      <a:noFill/>
                    </a:lnT>
                    <a:lnB>
                      <a:noFill/>
                    </a:lnB>
                    <a:solidFill>
                      <a:schemeClr val="bg1">
                        <a:lumMod val="75000"/>
                      </a:schemeClr>
                    </a:solidFill>
                  </a:tcPr>
                </a:tc>
              </a:tr>
              <a:tr h="236271">
                <a:tc>
                  <a:txBody>
                    <a:bodyPr/>
                    <a:lstStyle/>
                    <a:p>
                      <a:pPr algn="l" fontAlgn="b"/>
                      <a:r>
                        <a:rPr lang="en-US" sz="1200" b="0" i="0" u="none" strike="noStrike">
                          <a:solidFill>
                            <a:srgbClr val="000000"/>
                          </a:solidFill>
                          <a:latin typeface="Calibri"/>
                        </a:rPr>
                        <a:t>*Frequency: Peer or other tutoring</a:t>
                      </a:r>
                    </a:p>
                  </a:txBody>
                  <a:tcPr marL="9446" marR="9446" marT="9446" marB="0" anchor="b">
                    <a:lnL>
                      <a:noFill/>
                    </a:lnL>
                    <a:lnR>
                      <a:noFill/>
                    </a:lnR>
                    <a:lnT>
                      <a:noFill/>
                    </a:lnT>
                    <a:lnB>
                      <a:noFill/>
                    </a:lnB>
                  </a:tcPr>
                </a:tc>
                <a:tc>
                  <a:txBody>
                    <a:bodyPr/>
                    <a:lstStyle/>
                    <a:p>
                      <a:pPr algn="ctr" fontAlgn="b"/>
                      <a:r>
                        <a:rPr lang="en-US" sz="1200" b="0" i="0" u="none" strike="noStrike">
                          <a:solidFill>
                            <a:srgbClr val="000000"/>
                          </a:solidFill>
                          <a:latin typeface="Calibri"/>
                        </a:rPr>
                        <a:t>1.46</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1.52</a:t>
                      </a:r>
                    </a:p>
                  </a:txBody>
                  <a:tcPr marL="9446" marR="9446" marT="9446" marB="0" anchor="b">
                    <a:lnL>
                      <a:noFill/>
                    </a:lnL>
                    <a:lnR>
                      <a:noFill/>
                    </a:lnR>
                    <a:lnT>
                      <a:noFill/>
                    </a:lnT>
                    <a:lnB>
                      <a:noFill/>
                    </a:lnB>
                  </a:tcPr>
                </a:tc>
                <a:tc>
                  <a:txBody>
                    <a:bodyPr/>
                    <a:lstStyle/>
                    <a:p>
                      <a:pPr algn="ctr" fontAlgn="b"/>
                      <a:r>
                        <a:rPr lang="en-US" sz="1200" b="0" i="0" u="none" strike="noStrike" dirty="0" smtClean="0">
                          <a:latin typeface="Calibri"/>
                        </a:rPr>
                        <a:t>0.06</a:t>
                      </a:r>
                      <a:endParaRPr lang="en-US" sz="1200" b="0" i="0" u="none" strike="noStrike" dirty="0">
                        <a:latin typeface="Calibri"/>
                      </a:endParaRPr>
                    </a:p>
                  </a:txBody>
                  <a:tcPr marL="9446" marR="9446" marT="9446" marB="0" anchor="b">
                    <a:lnL>
                      <a:noFill/>
                    </a:lnL>
                    <a:lnR>
                      <a:noFill/>
                    </a:lnR>
                    <a:lnT>
                      <a:noFill/>
                    </a:lnT>
                    <a:lnB>
                      <a:noFill/>
                    </a:lnB>
                  </a:tcPr>
                </a:tc>
              </a:tr>
              <a:tr h="236271">
                <a:tc>
                  <a:txBody>
                    <a:bodyPr/>
                    <a:lstStyle/>
                    <a:p>
                      <a:pPr algn="l" fontAlgn="b"/>
                      <a:r>
                        <a:rPr lang="en-US" sz="1200" b="0" i="0" u="none" strike="noStrike" dirty="0">
                          <a:latin typeface="Calibri"/>
                        </a:rPr>
                        <a:t>*Frequency: Skill labs (writing, math, etc</a:t>
                      </a:r>
                      <a:r>
                        <a:rPr lang="en-US" sz="1200" b="0" i="0" u="none" strike="noStrike" dirty="0" smtClean="0">
                          <a:latin typeface="Calibri"/>
                        </a:rPr>
                        <a:t>.)</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1.54</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1.66</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0.12</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r>
              <a:tr h="236271">
                <a:tc>
                  <a:txBody>
                    <a:bodyPr/>
                    <a:lstStyle/>
                    <a:p>
                      <a:pPr algn="l" fontAlgn="b"/>
                      <a:r>
                        <a:rPr lang="en-US" sz="1200" b="0" i="0" u="none" strike="noStrike">
                          <a:latin typeface="Calibri"/>
                        </a:rPr>
                        <a:t>*Frequency: Computer Lab</a:t>
                      </a:r>
                    </a:p>
                  </a:txBody>
                  <a:tcPr marL="9446" marR="9446" marT="9446" marB="0" anchor="b">
                    <a:lnL>
                      <a:noFill/>
                    </a:lnL>
                    <a:lnR>
                      <a:noFill/>
                    </a:lnR>
                    <a:lnT>
                      <a:noFill/>
                    </a:lnT>
                    <a:lnB>
                      <a:noFill/>
                    </a:lnB>
                  </a:tcPr>
                </a:tc>
                <a:tc>
                  <a:txBody>
                    <a:bodyPr/>
                    <a:lstStyle/>
                    <a:p>
                      <a:pPr algn="ctr" fontAlgn="b"/>
                      <a:r>
                        <a:rPr lang="en-US" sz="1200" b="0" i="0" u="none" strike="noStrike">
                          <a:solidFill>
                            <a:srgbClr val="000000"/>
                          </a:solidFill>
                          <a:latin typeface="Calibri"/>
                        </a:rPr>
                        <a:t>1.88</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2.05</a:t>
                      </a:r>
                    </a:p>
                  </a:txBody>
                  <a:tcPr marL="9446" marR="9446" marT="9446" marB="0" anchor="b">
                    <a:lnL>
                      <a:noFill/>
                    </a:lnL>
                    <a:lnR>
                      <a:noFill/>
                    </a:lnR>
                    <a:lnT>
                      <a:noFill/>
                    </a:lnT>
                    <a:lnB>
                      <a:noFill/>
                    </a:lnB>
                  </a:tcPr>
                </a:tc>
                <a:tc>
                  <a:txBody>
                    <a:bodyPr/>
                    <a:lstStyle/>
                    <a:p>
                      <a:pPr algn="ctr" fontAlgn="b"/>
                      <a:r>
                        <a:rPr lang="en-US" sz="1200" b="0" i="0" u="none" strike="noStrike" dirty="0" smtClean="0">
                          <a:latin typeface="Calibri"/>
                        </a:rPr>
                        <a:t>0.17</a:t>
                      </a:r>
                      <a:endParaRPr lang="en-US" sz="1200" b="0" i="0" u="none" strike="noStrike" dirty="0">
                        <a:latin typeface="Calibri"/>
                      </a:endParaRPr>
                    </a:p>
                  </a:txBody>
                  <a:tcPr marL="9446" marR="9446" marT="9446" marB="0" anchor="b">
                    <a:lnL>
                      <a:noFill/>
                    </a:lnL>
                    <a:lnR>
                      <a:noFill/>
                    </a:lnR>
                    <a:lnT>
                      <a:noFill/>
                    </a:lnT>
                    <a:lnB>
                      <a:noFill/>
                    </a:lnB>
                  </a:tcPr>
                </a:tc>
              </a:tr>
              <a:tr h="236271">
                <a:tc>
                  <a:txBody>
                    <a:bodyPr/>
                    <a:lstStyle/>
                    <a:p>
                      <a:pPr algn="l" fontAlgn="b"/>
                      <a:r>
                        <a:rPr lang="en-US" sz="1100" b="0" i="0" u="none" strike="noStrike">
                          <a:solidFill>
                            <a:srgbClr val="000000"/>
                          </a:solidFill>
                          <a:latin typeface="Calibri"/>
                        </a:rPr>
                        <a:t>1= never, 2= sometimes, 3= often, 4= very often </a:t>
                      </a: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r>
              <a:tr h="236271">
                <a:tc>
                  <a:txBody>
                    <a:bodyPr/>
                    <a:lstStyle/>
                    <a:p>
                      <a:pPr algn="l" fontAlgn="b"/>
                      <a:r>
                        <a:rPr lang="en-US" sz="1100" b="0" i="0" u="none" strike="noStrike" dirty="0">
                          <a:solidFill>
                            <a:srgbClr val="000000"/>
                          </a:solidFill>
                          <a:latin typeface="Calibri"/>
                        </a:rPr>
                        <a:t>*0= don't know/N/A. 1 = </a:t>
                      </a:r>
                      <a:r>
                        <a:rPr lang="en-US" sz="1100" b="0" i="0" u="none" strike="noStrike" dirty="0" smtClean="0">
                          <a:solidFill>
                            <a:srgbClr val="000000"/>
                          </a:solidFill>
                          <a:latin typeface="Calibri"/>
                        </a:rPr>
                        <a:t>rarely, </a:t>
                      </a:r>
                      <a:r>
                        <a:rPr lang="en-US" sz="1100" b="0" i="0" u="none" strike="noStrike" dirty="0">
                          <a:solidFill>
                            <a:srgbClr val="000000"/>
                          </a:solidFill>
                          <a:latin typeface="Calibri"/>
                        </a:rPr>
                        <a:t>2= sometimes, 3=often</a:t>
                      </a: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dirty="0">
                        <a:latin typeface="Calibri"/>
                      </a:endParaRPr>
                    </a:p>
                  </a:txBody>
                  <a:tcPr marL="9446" marR="9446" marT="9446"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457200" y="533400"/>
            <a:ext cx="8305800" cy="914400"/>
          </a:xfrm>
        </p:spPr>
        <p:txBody>
          <a:bodyPr>
            <a:normAutofit/>
          </a:bodyPr>
          <a:lstStyle/>
          <a:p>
            <a:pPr algn="l"/>
            <a:r>
              <a:rPr lang="en-US" sz="2800" dirty="0"/>
              <a:t>Academic Challenge</a:t>
            </a:r>
            <a:br>
              <a:rPr lang="en-US" sz="2800" dirty="0"/>
            </a:br>
            <a:r>
              <a:rPr lang="en-US" sz="1400" dirty="0"/>
              <a:t>In your experiences at </a:t>
            </a:r>
            <a:r>
              <a:rPr lang="en-US" sz="1400" dirty="0" smtClean="0"/>
              <a:t>De Anza during </a:t>
            </a:r>
            <a:r>
              <a:rPr lang="en-US" sz="1400" dirty="0"/>
              <a:t>the current school year, about how often/much have you done/used each of the following?</a:t>
            </a:r>
          </a:p>
        </p:txBody>
      </p:sp>
      <p:sp>
        <p:nvSpPr>
          <p:cNvPr id="12297" name="Text Box 9"/>
          <p:cNvSpPr txBox="1">
            <a:spLocks noChangeArrowheads="1"/>
          </p:cNvSpPr>
          <p:nvPr/>
        </p:nvSpPr>
        <p:spPr bwMode="auto">
          <a:xfrm>
            <a:off x="457200" y="5181600"/>
            <a:ext cx="6178550" cy="276999"/>
          </a:xfrm>
          <a:prstGeom prst="rect">
            <a:avLst/>
          </a:prstGeom>
          <a:noFill/>
          <a:ln w="9525">
            <a:noFill/>
            <a:miter lim="800000"/>
            <a:headEnd/>
            <a:tailEnd/>
          </a:ln>
          <a:effectLst/>
        </p:spPr>
        <p:txBody>
          <a:bodyPr>
            <a:spAutoFit/>
          </a:bodyPr>
          <a:lstStyle/>
          <a:p>
            <a:r>
              <a:rPr lang="en-US" sz="1200" b="1" dirty="0"/>
              <a:t>How much does De Anza college emphasize the following?</a:t>
            </a:r>
          </a:p>
        </p:txBody>
      </p:sp>
      <p:graphicFrame>
        <p:nvGraphicFramePr>
          <p:cNvPr id="10" name="Table 9"/>
          <p:cNvGraphicFramePr>
            <a:graphicFrameLocks noGrp="1"/>
          </p:cNvGraphicFramePr>
          <p:nvPr/>
        </p:nvGraphicFramePr>
        <p:xfrm>
          <a:off x="609600" y="1447800"/>
          <a:ext cx="8077200" cy="3733798"/>
        </p:xfrm>
        <a:graphic>
          <a:graphicData uri="http://schemas.openxmlformats.org/drawingml/2006/table">
            <a:tbl>
              <a:tblPr/>
              <a:tblGrid>
                <a:gridCol w="6351732"/>
                <a:gridCol w="637674"/>
                <a:gridCol w="600162"/>
                <a:gridCol w="487632"/>
              </a:tblGrid>
              <a:tr h="313238">
                <a:tc>
                  <a:txBody>
                    <a:bodyPr/>
                    <a:lstStyle/>
                    <a:p>
                      <a:pPr algn="l" fontAlgn="b"/>
                      <a:r>
                        <a:rPr lang="en-US" sz="1400" b="1" i="0" u="none" strike="noStrike" dirty="0">
                          <a:latin typeface="Calibri"/>
                        </a:rPr>
                        <a:t>Academic Challenge</a:t>
                      </a:r>
                    </a:p>
                  </a:txBody>
                  <a:tcPr marL="9446" marR="9446" marT="9446" marB="0" anchor="b">
                    <a:lnL>
                      <a:noFill/>
                    </a:lnL>
                    <a:lnR>
                      <a:noFill/>
                    </a:lnR>
                    <a:lnT>
                      <a:noFill/>
                    </a:lnT>
                    <a:lnB>
                      <a:noFill/>
                    </a:lnB>
                  </a:tcPr>
                </a:tc>
                <a:tc>
                  <a:txBody>
                    <a:bodyPr/>
                    <a:lstStyle/>
                    <a:p>
                      <a:pPr algn="ctr" fontAlgn="b"/>
                      <a:r>
                        <a:rPr lang="en-US" sz="1400" b="1" i="0" u="none" strike="noStrike" dirty="0">
                          <a:solidFill>
                            <a:srgbClr val="000000"/>
                          </a:solidFill>
                          <a:latin typeface="Calibri"/>
                        </a:rPr>
                        <a:t>2007</a:t>
                      </a:r>
                    </a:p>
                  </a:txBody>
                  <a:tcPr marL="9446" marR="9446" marT="9446" marB="0" anchor="b">
                    <a:lnL>
                      <a:noFill/>
                    </a:lnL>
                    <a:lnR>
                      <a:noFill/>
                    </a:lnR>
                    <a:lnT>
                      <a:noFill/>
                    </a:lnT>
                    <a:lnB>
                      <a:noFill/>
                    </a:lnB>
                  </a:tcPr>
                </a:tc>
                <a:tc>
                  <a:txBody>
                    <a:bodyPr/>
                    <a:lstStyle/>
                    <a:p>
                      <a:pPr algn="ctr" fontAlgn="b"/>
                      <a:r>
                        <a:rPr lang="en-US" sz="1400" b="1" i="0" u="none" strike="noStrike">
                          <a:latin typeface="Calibri"/>
                        </a:rPr>
                        <a:t>2009</a:t>
                      </a:r>
                    </a:p>
                  </a:txBody>
                  <a:tcPr marL="9446" marR="9446" marT="9446" marB="0" anchor="b">
                    <a:lnL>
                      <a:noFill/>
                    </a:lnL>
                    <a:lnR>
                      <a:noFill/>
                    </a:lnR>
                    <a:lnT>
                      <a:noFill/>
                    </a:lnT>
                    <a:lnB>
                      <a:noFill/>
                    </a:lnB>
                  </a:tcPr>
                </a:tc>
                <a:tc>
                  <a:txBody>
                    <a:bodyPr/>
                    <a:lstStyle/>
                    <a:p>
                      <a:pPr algn="ctr" fontAlgn="b"/>
                      <a:r>
                        <a:rPr lang="en-US" sz="1400" b="1" i="0" u="none" strike="noStrike">
                          <a:latin typeface="Calibri"/>
                        </a:rPr>
                        <a:t>Diff.</a:t>
                      </a:r>
                    </a:p>
                  </a:txBody>
                  <a:tcPr marL="9446" marR="9446" marT="9446" marB="0" anchor="b">
                    <a:lnL>
                      <a:noFill/>
                    </a:lnL>
                    <a:lnR>
                      <a:noFill/>
                    </a:lnR>
                    <a:lnT>
                      <a:noFill/>
                    </a:lnT>
                    <a:lnB>
                      <a:noFill/>
                    </a:lnB>
                  </a:tcPr>
                </a:tc>
              </a:tr>
              <a:tr h="263120">
                <a:tc>
                  <a:txBody>
                    <a:bodyPr/>
                    <a:lstStyle/>
                    <a:p>
                      <a:pPr algn="l" fontAlgn="b"/>
                      <a:r>
                        <a:rPr lang="en-US" sz="1200" b="0" i="0" u="none" strike="noStrike" dirty="0">
                          <a:solidFill>
                            <a:srgbClr val="000000"/>
                          </a:solidFill>
                          <a:latin typeface="Calibri"/>
                        </a:rPr>
                        <a:t>Worked harder than you thought you could to meet an instructor's </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a:latin typeface="Calibri"/>
                        </a:rPr>
                        <a:t>2.41</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2.45</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0.04</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r>
              <a:tr h="263120">
                <a:tc>
                  <a:txBody>
                    <a:bodyPr/>
                    <a:lstStyle/>
                    <a:p>
                      <a:pPr algn="l" fontAlgn="b"/>
                      <a:r>
                        <a:rPr lang="en-US" sz="1200" b="0" i="0" u="none" strike="noStrike" dirty="0">
                          <a:solidFill>
                            <a:schemeClr val="tx1"/>
                          </a:solidFill>
                          <a:latin typeface="Calibri"/>
                        </a:rPr>
                        <a:t>standards or expectations</a:t>
                      </a:r>
                    </a:p>
                  </a:txBody>
                  <a:tcPr marL="9446" marR="9446" marT="9446" marB="0" anchor="b">
                    <a:lnL>
                      <a:noFill/>
                    </a:lnL>
                    <a:lnR>
                      <a:noFill/>
                    </a:lnR>
                    <a:lnT>
                      <a:noFill/>
                    </a:lnT>
                    <a:lnB>
                      <a:noFill/>
                    </a:lnB>
                    <a:solidFill>
                      <a:schemeClr val="bg1">
                        <a:lumMod val="75000"/>
                      </a:schemeClr>
                    </a:solidFill>
                  </a:tcPr>
                </a:tc>
                <a:tc>
                  <a:txBody>
                    <a:bodyPr/>
                    <a:lstStyle/>
                    <a:p>
                      <a:pPr algn="ctr" fontAlgn="b"/>
                      <a:endParaRPr lang="en-US" sz="1200" b="0" i="0" u="none" strike="noStrike">
                        <a:solidFill>
                          <a:schemeClr val="tx1"/>
                        </a:solidFill>
                        <a:latin typeface="Calibri"/>
                      </a:endParaRPr>
                    </a:p>
                  </a:txBody>
                  <a:tcPr marL="9446" marR="9446" marT="9446" marB="0" anchor="b">
                    <a:lnL>
                      <a:noFill/>
                    </a:lnL>
                    <a:lnR>
                      <a:noFill/>
                    </a:lnR>
                    <a:lnT>
                      <a:noFill/>
                    </a:lnT>
                    <a:lnB>
                      <a:noFill/>
                    </a:lnB>
                    <a:solidFill>
                      <a:schemeClr val="bg1">
                        <a:lumMod val="75000"/>
                      </a:schemeClr>
                    </a:solidFill>
                  </a:tcPr>
                </a:tc>
                <a:tc>
                  <a:txBody>
                    <a:bodyPr/>
                    <a:lstStyle/>
                    <a:p>
                      <a:pPr algn="ctr" fontAlgn="b"/>
                      <a:endParaRPr lang="en-US" sz="1200" b="0" i="0" u="none" strike="noStrike">
                        <a:solidFill>
                          <a:schemeClr val="tx1"/>
                        </a:solidFill>
                        <a:latin typeface="Calibri"/>
                      </a:endParaRPr>
                    </a:p>
                  </a:txBody>
                  <a:tcPr marL="9446" marR="9446" marT="9446" marB="0" anchor="b">
                    <a:lnL>
                      <a:noFill/>
                    </a:lnL>
                    <a:lnR>
                      <a:noFill/>
                    </a:lnR>
                    <a:lnT>
                      <a:noFill/>
                    </a:lnT>
                    <a:lnB>
                      <a:noFill/>
                    </a:lnB>
                    <a:solidFill>
                      <a:schemeClr val="bg1">
                        <a:lumMod val="75000"/>
                      </a:schemeClr>
                    </a:solidFill>
                  </a:tcPr>
                </a:tc>
                <a:tc>
                  <a:txBody>
                    <a:bodyPr/>
                    <a:lstStyle/>
                    <a:p>
                      <a:pPr algn="ctr" fontAlgn="b"/>
                      <a:endParaRPr lang="en-US" sz="1200" b="0" i="0" u="none" strike="noStrike" dirty="0">
                        <a:solidFill>
                          <a:schemeClr val="tx1"/>
                        </a:solidFill>
                        <a:latin typeface="Calibri"/>
                      </a:endParaRPr>
                    </a:p>
                  </a:txBody>
                  <a:tcPr marL="9446" marR="9446" marT="9446" marB="0" anchor="b">
                    <a:lnL>
                      <a:noFill/>
                    </a:lnL>
                    <a:lnR>
                      <a:noFill/>
                    </a:lnR>
                    <a:lnT>
                      <a:noFill/>
                    </a:lnT>
                    <a:lnB>
                      <a:noFill/>
                    </a:lnB>
                    <a:solidFill>
                      <a:schemeClr val="bg1">
                        <a:lumMod val="75000"/>
                      </a:schemeClr>
                    </a:solidFill>
                  </a:tcPr>
                </a:tc>
              </a:tr>
              <a:tr h="263120">
                <a:tc>
                  <a:txBody>
                    <a:bodyPr/>
                    <a:lstStyle/>
                    <a:p>
                      <a:pPr algn="l" fontAlgn="b"/>
                      <a:r>
                        <a:rPr lang="en-US" sz="1200" b="0" i="0" u="none" strike="noStrike" dirty="0">
                          <a:solidFill>
                            <a:srgbClr val="000000"/>
                          </a:solidFill>
                          <a:latin typeface="Calibri"/>
                        </a:rPr>
                        <a:t>Analyzing the basic elements of an idea, </a:t>
                      </a:r>
                      <a:r>
                        <a:rPr lang="en-US" sz="1200" b="0" i="0" u="none" strike="noStrike" dirty="0" smtClean="0">
                          <a:solidFill>
                            <a:srgbClr val="000000"/>
                          </a:solidFill>
                          <a:latin typeface="Calibri"/>
                        </a:rPr>
                        <a:t>experience </a:t>
                      </a:r>
                      <a:r>
                        <a:rPr lang="en-US" sz="1200" b="0" i="0" u="none" strike="noStrike" dirty="0">
                          <a:solidFill>
                            <a:srgbClr val="000000"/>
                          </a:solidFill>
                          <a:latin typeface="Calibri"/>
                        </a:rPr>
                        <a:t>or theory  </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2.87</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2.97</a:t>
                      </a:r>
                    </a:p>
                  </a:txBody>
                  <a:tcPr marL="9446" marR="9446" marT="9446" marB="0" anchor="b">
                    <a:lnL>
                      <a:noFill/>
                    </a:lnL>
                    <a:lnR>
                      <a:noFill/>
                    </a:lnR>
                    <a:lnT>
                      <a:noFill/>
                    </a:lnT>
                    <a:lnB>
                      <a:noFill/>
                    </a:lnB>
                  </a:tcPr>
                </a:tc>
                <a:tc>
                  <a:txBody>
                    <a:bodyPr/>
                    <a:lstStyle/>
                    <a:p>
                      <a:pPr algn="ctr" fontAlgn="b"/>
                      <a:r>
                        <a:rPr lang="en-US" sz="1200" b="0" i="0" u="none" strike="noStrike" dirty="0" smtClean="0">
                          <a:latin typeface="Calibri"/>
                        </a:rPr>
                        <a:t>0.10</a:t>
                      </a:r>
                      <a:endParaRPr lang="en-US" sz="1200" b="0" i="0" u="none" strike="noStrike" dirty="0">
                        <a:latin typeface="Calibri"/>
                      </a:endParaRPr>
                    </a:p>
                  </a:txBody>
                  <a:tcPr marL="9446" marR="9446" marT="9446" marB="0" anchor="b">
                    <a:lnL>
                      <a:noFill/>
                    </a:lnL>
                    <a:lnR>
                      <a:noFill/>
                    </a:lnR>
                    <a:lnT>
                      <a:noFill/>
                    </a:lnT>
                    <a:lnB>
                      <a:noFill/>
                    </a:lnB>
                  </a:tcPr>
                </a:tc>
              </a:tr>
              <a:tr h="263120">
                <a:tc>
                  <a:txBody>
                    <a:bodyPr/>
                    <a:lstStyle/>
                    <a:p>
                      <a:pPr algn="l" fontAlgn="b"/>
                      <a:r>
                        <a:rPr lang="en-US" sz="1200" b="0" i="0" u="none" strike="noStrike" dirty="0">
                          <a:solidFill>
                            <a:srgbClr val="000000"/>
                          </a:solidFill>
                          <a:latin typeface="Calibri"/>
                        </a:rPr>
                        <a:t>Synthesizing and organizing ideas, </a:t>
                      </a:r>
                      <a:r>
                        <a:rPr lang="en-US" sz="1200" b="0" i="0" u="none" strike="noStrike" dirty="0" smtClean="0">
                          <a:solidFill>
                            <a:srgbClr val="000000"/>
                          </a:solidFill>
                          <a:latin typeface="Calibri"/>
                        </a:rPr>
                        <a:t>information </a:t>
                      </a:r>
                      <a:r>
                        <a:rPr lang="en-US" sz="1200" b="0" i="0" u="none" strike="noStrike" dirty="0">
                          <a:solidFill>
                            <a:srgbClr val="000000"/>
                          </a:solidFill>
                          <a:latin typeface="Calibri"/>
                        </a:rPr>
                        <a:t>or experiences in new ways</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2.68</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2.80</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0.12</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r>
              <a:tr h="263120">
                <a:tc>
                  <a:txBody>
                    <a:bodyPr/>
                    <a:lstStyle/>
                    <a:p>
                      <a:pPr algn="l" fontAlgn="b"/>
                      <a:r>
                        <a:rPr lang="en-US" sz="1200" b="0" i="0" u="none" strike="noStrike" dirty="0">
                          <a:solidFill>
                            <a:srgbClr val="000000"/>
                          </a:solidFill>
                          <a:latin typeface="Calibri"/>
                        </a:rPr>
                        <a:t>Making judgments about the value or soundness of information, </a:t>
                      </a:r>
                      <a:r>
                        <a:rPr lang="en-US" sz="1200" b="0" i="0" u="none" strike="noStrike" dirty="0" smtClean="0">
                          <a:solidFill>
                            <a:srgbClr val="000000"/>
                          </a:solidFill>
                          <a:latin typeface="Calibri"/>
                        </a:rPr>
                        <a:t>arguments</a:t>
                      </a:r>
                      <a:endParaRPr lang="en-US" sz="1200" b="0" i="0" u="none" strike="noStrike" dirty="0">
                        <a:solidFill>
                          <a:srgbClr val="000000"/>
                        </a:solidFill>
                        <a:latin typeface="Calibri"/>
                      </a:endParaRP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2.52</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2.64</a:t>
                      </a:r>
                    </a:p>
                  </a:txBody>
                  <a:tcPr marL="9446" marR="9446" marT="9446" marB="0" anchor="b">
                    <a:lnL>
                      <a:noFill/>
                    </a:lnL>
                    <a:lnR>
                      <a:noFill/>
                    </a:lnR>
                    <a:lnT>
                      <a:noFill/>
                    </a:lnT>
                    <a:lnB>
                      <a:noFill/>
                    </a:lnB>
                  </a:tcPr>
                </a:tc>
                <a:tc>
                  <a:txBody>
                    <a:bodyPr/>
                    <a:lstStyle/>
                    <a:p>
                      <a:pPr algn="ctr" fontAlgn="b"/>
                      <a:r>
                        <a:rPr lang="en-US" sz="1200" b="0" i="0" u="none" strike="noStrike" dirty="0" smtClean="0">
                          <a:latin typeface="Calibri"/>
                        </a:rPr>
                        <a:t>0.12</a:t>
                      </a:r>
                      <a:endParaRPr lang="en-US" sz="1200" b="0" i="0" u="none" strike="noStrike" dirty="0">
                        <a:latin typeface="Calibri"/>
                      </a:endParaRPr>
                    </a:p>
                  </a:txBody>
                  <a:tcPr marL="9446" marR="9446" marT="9446" marB="0" anchor="b">
                    <a:lnL>
                      <a:noFill/>
                    </a:lnL>
                    <a:lnR>
                      <a:noFill/>
                    </a:lnR>
                    <a:lnT>
                      <a:noFill/>
                    </a:lnT>
                    <a:lnB>
                      <a:noFill/>
                    </a:lnB>
                  </a:tcPr>
                </a:tc>
              </a:tr>
              <a:tr h="263120">
                <a:tc>
                  <a:txBody>
                    <a:bodyPr/>
                    <a:lstStyle/>
                    <a:p>
                      <a:pPr algn="l" fontAlgn="b"/>
                      <a:r>
                        <a:rPr lang="en-US" sz="1200" b="0" i="0" u="none" strike="noStrike">
                          <a:solidFill>
                            <a:srgbClr val="000000"/>
                          </a:solidFill>
                          <a:latin typeface="Calibri"/>
                        </a:rPr>
                        <a:t>or methods</a:t>
                      </a: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r>
              <a:tr h="263120">
                <a:tc>
                  <a:txBody>
                    <a:bodyPr/>
                    <a:lstStyle/>
                    <a:p>
                      <a:pPr algn="l" fontAlgn="b"/>
                      <a:r>
                        <a:rPr lang="en-US" sz="1200" b="0" i="0" u="none" strike="noStrike">
                          <a:solidFill>
                            <a:srgbClr val="000000"/>
                          </a:solidFill>
                          <a:latin typeface="Calibri"/>
                        </a:rPr>
                        <a:t>Applying theories or concepts to practical problems or in new situations</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2.59</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2.76</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0.17</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r>
              <a:tr h="263120">
                <a:tc>
                  <a:txBody>
                    <a:bodyPr/>
                    <a:lstStyle/>
                    <a:p>
                      <a:pPr algn="l" fontAlgn="b"/>
                      <a:r>
                        <a:rPr lang="en-US" sz="1200" b="0" i="0" u="none" strike="noStrike" dirty="0">
                          <a:solidFill>
                            <a:srgbClr val="000000"/>
                          </a:solidFill>
                          <a:latin typeface="Calibri"/>
                        </a:rPr>
                        <a:t>Using information you have read or heard to perform a new skill</a:t>
                      </a:r>
                    </a:p>
                  </a:txBody>
                  <a:tcPr marL="9446" marR="9446" marT="9446" marB="0" anchor="b">
                    <a:lnL>
                      <a:noFill/>
                    </a:lnL>
                    <a:lnR>
                      <a:noFill/>
                    </a:lnR>
                    <a:lnT>
                      <a:noFill/>
                    </a:lnT>
                    <a:lnB>
                      <a:noFill/>
                    </a:lnB>
                  </a:tcPr>
                </a:tc>
                <a:tc>
                  <a:txBody>
                    <a:bodyPr/>
                    <a:lstStyle/>
                    <a:p>
                      <a:pPr algn="ctr" fontAlgn="b"/>
                      <a:r>
                        <a:rPr lang="en-US" sz="1200" b="0" i="0" u="none" strike="noStrike" dirty="0" smtClean="0">
                          <a:latin typeface="Calibri"/>
                        </a:rPr>
                        <a:t>2.65</a:t>
                      </a:r>
                      <a:endParaRPr lang="en-US" sz="1200" b="0" i="0" u="none" strike="noStrike" dirty="0">
                        <a:latin typeface="Calibri"/>
                      </a:endParaRPr>
                    </a:p>
                  </a:txBody>
                  <a:tcPr marL="9446" marR="9446" marT="9446" marB="0" anchor="b">
                    <a:lnL>
                      <a:noFill/>
                    </a:lnL>
                    <a:lnR>
                      <a:noFill/>
                    </a:lnR>
                    <a:lnT>
                      <a:noFill/>
                    </a:lnT>
                    <a:lnB>
                      <a:noFill/>
                    </a:lnB>
                  </a:tcPr>
                </a:tc>
                <a:tc>
                  <a:txBody>
                    <a:bodyPr/>
                    <a:lstStyle/>
                    <a:p>
                      <a:pPr algn="ctr" fontAlgn="b"/>
                      <a:r>
                        <a:rPr lang="en-US" sz="1200" b="0" i="0" u="none" strike="noStrike">
                          <a:latin typeface="Calibri"/>
                        </a:rPr>
                        <a:t>2.81</a:t>
                      </a:r>
                    </a:p>
                  </a:txBody>
                  <a:tcPr marL="9446" marR="9446" marT="9446" marB="0" anchor="b">
                    <a:lnL>
                      <a:noFill/>
                    </a:lnL>
                    <a:lnR>
                      <a:noFill/>
                    </a:lnR>
                    <a:lnT>
                      <a:noFill/>
                    </a:lnT>
                    <a:lnB>
                      <a:noFill/>
                    </a:lnB>
                  </a:tcPr>
                </a:tc>
                <a:tc>
                  <a:txBody>
                    <a:bodyPr/>
                    <a:lstStyle/>
                    <a:p>
                      <a:pPr algn="ctr" fontAlgn="b"/>
                      <a:r>
                        <a:rPr lang="en-US" sz="1200" b="0" i="0" u="none" strike="noStrike" dirty="0" smtClean="0">
                          <a:latin typeface="Calibri"/>
                        </a:rPr>
                        <a:t>0.16</a:t>
                      </a:r>
                      <a:endParaRPr lang="en-US" sz="1200" b="0" i="0" u="none" strike="noStrike" dirty="0">
                        <a:latin typeface="Calibri"/>
                      </a:endParaRPr>
                    </a:p>
                  </a:txBody>
                  <a:tcPr marL="9446" marR="9446" marT="9446" marB="0" anchor="b">
                    <a:lnL>
                      <a:noFill/>
                    </a:lnL>
                    <a:lnR>
                      <a:noFill/>
                    </a:lnR>
                    <a:lnT>
                      <a:noFill/>
                    </a:lnT>
                    <a:lnB>
                      <a:noFill/>
                    </a:lnB>
                  </a:tcPr>
                </a:tc>
              </a:tr>
              <a:tr h="263120">
                <a:tc>
                  <a:txBody>
                    <a:bodyPr/>
                    <a:lstStyle/>
                    <a:p>
                      <a:pPr algn="l" fontAlgn="b"/>
                      <a:r>
                        <a:rPr lang="en-US" sz="1200" b="0" i="0" u="none" strike="noStrike" dirty="0">
                          <a:solidFill>
                            <a:srgbClr val="000000"/>
                          </a:solidFill>
                          <a:latin typeface="Calibri"/>
                        </a:rPr>
                        <a:t>*Number of assigned textbooks, manuals, </a:t>
                      </a:r>
                      <a:r>
                        <a:rPr lang="en-US" sz="1200" b="0" i="0" u="none" strike="noStrike" dirty="0" smtClean="0">
                          <a:solidFill>
                            <a:srgbClr val="000000"/>
                          </a:solidFill>
                          <a:latin typeface="Calibri"/>
                        </a:rPr>
                        <a:t>books </a:t>
                      </a:r>
                      <a:r>
                        <a:rPr lang="en-US" sz="1200" b="0" i="0" u="none" strike="noStrike" dirty="0">
                          <a:solidFill>
                            <a:srgbClr val="000000"/>
                          </a:solidFill>
                          <a:latin typeface="Calibri"/>
                        </a:rPr>
                        <a:t>or book-length</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solidFill>
                            <a:srgbClr val="000000"/>
                          </a:solidFill>
                          <a:latin typeface="Calibri"/>
                        </a:rPr>
                        <a:t>3.02</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a:latin typeface="Calibri"/>
                        </a:rPr>
                        <a:t>2.99</a:t>
                      </a:r>
                    </a:p>
                  </a:txBody>
                  <a:tcPr marL="9446" marR="9446" marT="9446"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-0.03</a:t>
                      </a:r>
                      <a:endParaRPr lang="en-US" sz="1200" b="0" i="0" u="none" strike="noStrike" dirty="0">
                        <a:latin typeface="Calibri"/>
                      </a:endParaRPr>
                    </a:p>
                  </a:txBody>
                  <a:tcPr marL="9446" marR="9446" marT="9446" marB="0" anchor="b">
                    <a:lnL>
                      <a:noFill/>
                    </a:lnL>
                    <a:lnR>
                      <a:noFill/>
                    </a:lnR>
                    <a:lnT>
                      <a:noFill/>
                    </a:lnT>
                    <a:lnB>
                      <a:noFill/>
                    </a:lnB>
                    <a:solidFill>
                      <a:srgbClr val="BFBFBF"/>
                    </a:solidFill>
                  </a:tcPr>
                </a:tc>
              </a:tr>
              <a:tr h="263120">
                <a:tc>
                  <a:txBody>
                    <a:bodyPr/>
                    <a:lstStyle/>
                    <a:p>
                      <a:pPr algn="l" fontAlgn="b"/>
                      <a:r>
                        <a:rPr lang="en-US" sz="1200" b="0" i="0" u="none" strike="noStrike" dirty="0">
                          <a:solidFill>
                            <a:srgbClr val="000000"/>
                          </a:solidFill>
                          <a:latin typeface="Calibri"/>
                        </a:rPr>
                        <a:t>packs of course readings</a:t>
                      </a:r>
                      <a:r>
                        <a:rPr lang="en-US" sz="1200" b="1" i="0" u="none" strike="noStrike" dirty="0">
                          <a:solidFill>
                            <a:srgbClr val="000000"/>
                          </a:solidFill>
                          <a:latin typeface="Calibri"/>
                        </a:rPr>
                        <a:t> </a:t>
                      </a:r>
                      <a:endParaRPr lang="en-US" sz="1200" b="0" i="0" u="none" strike="noStrike" dirty="0">
                        <a:solidFill>
                          <a:srgbClr val="000000"/>
                        </a:solidFill>
                        <a:latin typeface="Calibri"/>
                      </a:endParaRPr>
                    </a:p>
                  </a:txBody>
                  <a:tcPr marL="9446" marR="9446" marT="9446" marB="0" anchor="b">
                    <a:lnL>
                      <a:noFill/>
                    </a:lnL>
                    <a:lnR>
                      <a:noFill/>
                    </a:lnR>
                    <a:lnT>
                      <a:noFill/>
                    </a:lnT>
                    <a:lnB>
                      <a:noFill/>
                    </a:lnB>
                    <a:solidFill>
                      <a:schemeClr val="bg1">
                        <a:lumMod val="75000"/>
                      </a:schemeClr>
                    </a:solidFill>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solidFill>
                      <a:schemeClr val="bg1">
                        <a:lumMod val="75000"/>
                      </a:schemeClr>
                    </a:solidFill>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solidFill>
                      <a:schemeClr val="bg1">
                        <a:lumMod val="75000"/>
                      </a:schemeClr>
                    </a:solidFill>
                  </a:tcPr>
                </a:tc>
                <a:tc>
                  <a:txBody>
                    <a:bodyPr/>
                    <a:lstStyle/>
                    <a:p>
                      <a:pPr algn="ctr" fontAlgn="b"/>
                      <a:endParaRPr lang="en-US" sz="1200" b="0" i="0" u="none" strike="noStrike" dirty="0">
                        <a:latin typeface="Calibri"/>
                      </a:endParaRPr>
                    </a:p>
                  </a:txBody>
                  <a:tcPr marL="9446" marR="9446" marT="9446" marB="0" anchor="b">
                    <a:lnL>
                      <a:noFill/>
                    </a:lnL>
                    <a:lnR>
                      <a:noFill/>
                    </a:lnR>
                    <a:lnT>
                      <a:noFill/>
                    </a:lnT>
                    <a:lnB>
                      <a:noFill/>
                    </a:lnB>
                    <a:solidFill>
                      <a:schemeClr val="bg1">
                        <a:lumMod val="75000"/>
                      </a:schemeClr>
                    </a:solidFill>
                  </a:tcPr>
                </a:tc>
              </a:tr>
              <a:tr h="263120">
                <a:tc>
                  <a:txBody>
                    <a:bodyPr/>
                    <a:lstStyle/>
                    <a:p>
                      <a:pPr algn="l" fontAlgn="b"/>
                      <a:r>
                        <a:rPr lang="en-US" sz="1200" b="0" i="0" u="none" strike="noStrike" dirty="0">
                          <a:solidFill>
                            <a:srgbClr val="000000"/>
                          </a:solidFill>
                          <a:latin typeface="Calibri"/>
                        </a:rPr>
                        <a:t>*Number of written papers or reports of any length</a:t>
                      </a:r>
                    </a:p>
                  </a:txBody>
                  <a:tcPr marL="9446" marR="9446" marT="9446" marB="0" anchor="b">
                    <a:lnL>
                      <a:noFill/>
                    </a:lnL>
                    <a:lnR>
                      <a:noFill/>
                    </a:lnR>
                    <a:lnT>
                      <a:noFill/>
                    </a:lnT>
                    <a:lnB>
                      <a:noFill/>
                    </a:lnB>
                  </a:tcPr>
                </a:tc>
                <a:tc>
                  <a:txBody>
                    <a:bodyPr/>
                    <a:lstStyle/>
                    <a:p>
                      <a:pPr algn="ctr" fontAlgn="b"/>
                      <a:r>
                        <a:rPr lang="en-US" sz="1200" b="0" i="0" u="none" strike="noStrike">
                          <a:solidFill>
                            <a:srgbClr val="000000"/>
                          </a:solidFill>
                          <a:latin typeface="Calibri"/>
                        </a:rPr>
                        <a:t>2.97</a:t>
                      </a:r>
                    </a:p>
                  </a:txBody>
                  <a:tcPr marL="9446" marR="9446" marT="9446" marB="0" anchor="b">
                    <a:lnL>
                      <a:noFill/>
                    </a:lnL>
                    <a:lnR>
                      <a:noFill/>
                    </a:lnR>
                    <a:lnT>
                      <a:noFill/>
                    </a:lnT>
                    <a:lnB>
                      <a:noFill/>
                    </a:lnB>
                  </a:tcPr>
                </a:tc>
                <a:tc>
                  <a:txBody>
                    <a:bodyPr/>
                    <a:lstStyle/>
                    <a:p>
                      <a:pPr algn="ctr" fontAlgn="b"/>
                      <a:r>
                        <a:rPr lang="en-US" sz="1200" b="0" i="0" u="none" strike="noStrike">
                          <a:latin typeface="Calibri"/>
                        </a:rPr>
                        <a:t>3.02</a:t>
                      </a:r>
                    </a:p>
                  </a:txBody>
                  <a:tcPr marL="9446" marR="9446" marT="9446" marB="0" anchor="b">
                    <a:lnL>
                      <a:noFill/>
                    </a:lnL>
                    <a:lnR>
                      <a:noFill/>
                    </a:lnR>
                    <a:lnT>
                      <a:noFill/>
                    </a:lnT>
                    <a:lnB>
                      <a:noFill/>
                    </a:lnB>
                  </a:tcPr>
                </a:tc>
                <a:tc>
                  <a:txBody>
                    <a:bodyPr/>
                    <a:lstStyle/>
                    <a:p>
                      <a:pPr algn="ctr" fontAlgn="b"/>
                      <a:r>
                        <a:rPr lang="en-US" sz="1200" b="0" i="0" u="none" strike="noStrike" dirty="0" smtClean="0">
                          <a:latin typeface="Calibri"/>
                        </a:rPr>
                        <a:t>0.05</a:t>
                      </a:r>
                      <a:endParaRPr lang="en-US" sz="1200" b="0" i="0" u="none" strike="noStrike" dirty="0">
                        <a:latin typeface="Calibri"/>
                      </a:endParaRPr>
                    </a:p>
                  </a:txBody>
                  <a:tcPr marL="9446" marR="9446" marT="9446" marB="0" anchor="b">
                    <a:lnL>
                      <a:noFill/>
                    </a:lnL>
                    <a:lnR>
                      <a:noFill/>
                    </a:lnR>
                    <a:lnT>
                      <a:noFill/>
                    </a:lnT>
                    <a:lnB>
                      <a:noFill/>
                    </a:lnB>
                  </a:tcPr>
                </a:tc>
              </a:tr>
              <a:tr h="263120">
                <a:tc>
                  <a:txBody>
                    <a:bodyPr/>
                    <a:lstStyle/>
                    <a:p>
                      <a:pPr algn="l" fontAlgn="b"/>
                      <a:r>
                        <a:rPr lang="en-US" sz="1100" b="0" i="0" u="none" strike="noStrike" dirty="0">
                          <a:solidFill>
                            <a:srgbClr val="000000"/>
                          </a:solidFill>
                          <a:latin typeface="Calibri"/>
                        </a:rPr>
                        <a:t>1= never, 2= sometimes, 3= often, 4= very often </a:t>
                      </a:r>
                      <a:r>
                        <a:rPr lang="en-US" sz="1100" b="0" i="0" u="none" strike="noStrike" dirty="0" smtClean="0">
                          <a:solidFill>
                            <a:srgbClr val="000000"/>
                          </a:solidFill>
                          <a:latin typeface="Calibri"/>
                        </a:rPr>
                        <a:t>, * 1= none, 2= between 1 and 4, 3= between 5 and 10 </a:t>
                      </a:r>
                      <a:endParaRPr lang="en-US" sz="1100" b="0" i="0" u="none" strike="noStrike" dirty="0">
                        <a:solidFill>
                          <a:srgbClr val="000000"/>
                        </a:solidFill>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a:solidFill>
                          <a:srgbClr val="000000"/>
                        </a:solidFill>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r>
              <a:tr h="263120">
                <a:tc>
                  <a:txBody>
                    <a:bodyPr/>
                    <a:lstStyle/>
                    <a:p>
                      <a:pPr algn="l" fontAlgn="b"/>
                      <a:endParaRPr lang="en-US" sz="1100" b="0" i="0" u="none" strike="noStrike" dirty="0">
                        <a:solidFill>
                          <a:srgbClr val="000000"/>
                        </a:solidFill>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a:solidFill>
                          <a:srgbClr val="000000"/>
                        </a:solidFill>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a:latin typeface="Calibri"/>
                      </a:endParaRPr>
                    </a:p>
                  </a:txBody>
                  <a:tcPr marL="9446" marR="9446" marT="9446" marB="0" anchor="b">
                    <a:lnL>
                      <a:noFill/>
                    </a:lnL>
                    <a:lnR>
                      <a:noFill/>
                    </a:lnR>
                    <a:lnT>
                      <a:noFill/>
                    </a:lnT>
                    <a:lnB>
                      <a:noFill/>
                    </a:lnB>
                  </a:tcPr>
                </a:tc>
                <a:tc>
                  <a:txBody>
                    <a:bodyPr/>
                    <a:lstStyle/>
                    <a:p>
                      <a:pPr algn="ctr" fontAlgn="b"/>
                      <a:endParaRPr lang="en-US" sz="1200" b="0" i="0" u="none" strike="noStrike" dirty="0">
                        <a:latin typeface="Calibri"/>
                      </a:endParaRPr>
                    </a:p>
                  </a:txBody>
                  <a:tcPr marL="9446" marR="9446" marT="9446" marB="0" anchor="b">
                    <a:lnL>
                      <a:noFill/>
                    </a:lnL>
                    <a:lnR>
                      <a:noFill/>
                    </a:lnR>
                    <a:lnT>
                      <a:noFill/>
                    </a:lnT>
                    <a:lnB>
                      <a:noFill/>
                    </a:lnB>
                  </a:tcPr>
                </a:tc>
              </a:tr>
            </a:tbl>
          </a:graphicData>
        </a:graphic>
      </p:graphicFrame>
      <p:sp>
        <p:nvSpPr>
          <p:cNvPr id="11" name="TextBox 10"/>
          <p:cNvSpPr txBox="1"/>
          <p:nvPr/>
        </p:nvSpPr>
        <p:spPr>
          <a:xfrm>
            <a:off x="533400" y="5562600"/>
            <a:ext cx="8229600" cy="446276"/>
          </a:xfrm>
          <a:prstGeom prst="rect">
            <a:avLst/>
          </a:prstGeom>
          <a:noFill/>
        </p:spPr>
        <p:txBody>
          <a:bodyPr wrap="square" rtlCol="0">
            <a:spAutoFit/>
          </a:bodyPr>
          <a:lstStyle/>
          <a:p>
            <a:r>
              <a:rPr lang="en-US" sz="1200" dirty="0">
                <a:latin typeface="+mj-lt"/>
              </a:rPr>
              <a:t>Encouraging you to spend significant amounts of time studying</a:t>
            </a:r>
            <a:r>
              <a:rPr lang="en-US" sz="1200" dirty="0" smtClean="0">
                <a:latin typeface="+mj-lt"/>
              </a:rPr>
              <a:t> 			    2.95          2.94     -0.01 </a:t>
            </a:r>
            <a:br>
              <a:rPr lang="en-US" sz="1200" dirty="0" smtClean="0">
                <a:latin typeface="+mj-lt"/>
              </a:rPr>
            </a:br>
            <a:r>
              <a:rPr lang="en-US" sz="1000" dirty="0" smtClean="0">
                <a:latin typeface="+mj-lt"/>
              </a:rPr>
              <a:t>1</a:t>
            </a:r>
            <a:r>
              <a:rPr lang="en-US" sz="1000" dirty="0">
                <a:latin typeface="+mj-lt"/>
              </a:rPr>
              <a:t>= very little, 2= some, 3= quite a bit, 4= very much</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algn="l"/>
            <a:r>
              <a:rPr lang="en-US" sz="2800" dirty="0"/>
              <a:t>Student-Faculty Interaction</a:t>
            </a:r>
            <a:br>
              <a:rPr lang="en-US" sz="2800" dirty="0"/>
            </a:br>
            <a:r>
              <a:rPr lang="en-US" sz="1800" dirty="0"/>
              <a:t>In your experiences at De Anza during the current school year, about how often have you done each of the following?</a:t>
            </a:r>
            <a:endParaRPr lang="en-US" sz="2800" dirty="0"/>
          </a:p>
        </p:txBody>
      </p:sp>
      <p:graphicFrame>
        <p:nvGraphicFramePr>
          <p:cNvPr id="12" name="Table 11"/>
          <p:cNvGraphicFramePr>
            <a:graphicFrameLocks noGrp="1"/>
          </p:cNvGraphicFramePr>
          <p:nvPr/>
        </p:nvGraphicFramePr>
        <p:xfrm>
          <a:off x="533399" y="2057400"/>
          <a:ext cx="7924801" cy="2475169"/>
        </p:xfrm>
        <a:graphic>
          <a:graphicData uri="http://schemas.openxmlformats.org/drawingml/2006/table">
            <a:tbl>
              <a:tblPr/>
              <a:tblGrid>
                <a:gridCol w="6456194"/>
                <a:gridCol w="542747"/>
                <a:gridCol w="510820"/>
                <a:gridCol w="415040"/>
              </a:tblGrid>
              <a:tr h="409795">
                <a:tc>
                  <a:txBody>
                    <a:bodyPr/>
                    <a:lstStyle/>
                    <a:p>
                      <a:pPr algn="l" fontAlgn="b"/>
                      <a:r>
                        <a:rPr lang="en-US" sz="1400" b="1" i="0" u="none" strike="noStrike" dirty="0">
                          <a:latin typeface="Calibri"/>
                        </a:rPr>
                        <a:t>Student-Faculty Interaction </a:t>
                      </a:r>
                    </a:p>
                  </a:txBody>
                  <a:tcPr marL="8194" marR="8194" marT="8194" marB="0" anchor="b">
                    <a:lnL>
                      <a:noFill/>
                    </a:lnL>
                    <a:lnR>
                      <a:noFill/>
                    </a:lnR>
                    <a:lnT>
                      <a:noFill/>
                    </a:lnT>
                    <a:lnB>
                      <a:noFill/>
                    </a:lnB>
                  </a:tcPr>
                </a:tc>
                <a:tc>
                  <a:txBody>
                    <a:bodyPr/>
                    <a:lstStyle/>
                    <a:p>
                      <a:pPr algn="ctr" fontAlgn="b"/>
                      <a:r>
                        <a:rPr lang="en-US" sz="1400" b="1" i="0" u="none" strike="noStrike" dirty="0">
                          <a:solidFill>
                            <a:srgbClr val="000000"/>
                          </a:solidFill>
                          <a:latin typeface="Calibri"/>
                        </a:rPr>
                        <a:t>2007</a:t>
                      </a:r>
                    </a:p>
                  </a:txBody>
                  <a:tcPr marL="8194" marR="8194" marT="8194" marB="0" anchor="b">
                    <a:lnL>
                      <a:noFill/>
                    </a:lnL>
                    <a:lnR>
                      <a:noFill/>
                    </a:lnR>
                    <a:lnT>
                      <a:noFill/>
                    </a:lnT>
                    <a:lnB>
                      <a:noFill/>
                    </a:lnB>
                  </a:tcPr>
                </a:tc>
                <a:tc>
                  <a:txBody>
                    <a:bodyPr/>
                    <a:lstStyle/>
                    <a:p>
                      <a:pPr algn="ctr" fontAlgn="b"/>
                      <a:r>
                        <a:rPr lang="en-US" sz="1400" b="1" i="0" u="none" strike="noStrike" dirty="0">
                          <a:latin typeface="Calibri"/>
                        </a:rPr>
                        <a:t>2009</a:t>
                      </a:r>
                    </a:p>
                  </a:txBody>
                  <a:tcPr marL="8194" marR="8194" marT="8194" marB="0" anchor="b">
                    <a:lnL>
                      <a:noFill/>
                    </a:lnL>
                    <a:lnR>
                      <a:noFill/>
                    </a:lnR>
                    <a:lnT>
                      <a:noFill/>
                    </a:lnT>
                    <a:lnB>
                      <a:noFill/>
                    </a:lnB>
                  </a:tcPr>
                </a:tc>
                <a:tc>
                  <a:txBody>
                    <a:bodyPr/>
                    <a:lstStyle/>
                    <a:p>
                      <a:pPr algn="ctr" fontAlgn="b"/>
                      <a:r>
                        <a:rPr lang="en-US" sz="1400" b="1" i="0" u="none" strike="noStrike" dirty="0">
                          <a:latin typeface="Calibri"/>
                        </a:rPr>
                        <a:t>Diff.</a:t>
                      </a:r>
                    </a:p>
                  </a:txBody>
                  <a:tcPr marL="8194" marR="8194" marT="8194" marB="0" anchor="b">
                    <a:lnL>
                      <a:noFill/>
                    </a:lnL>
                    <a:lnR>
                      <a:noFill/>
                    </a:lnR>
                    <a:lnT>
                      <a:noFill/>
                    </a:lnT>
                    <a:lnB>
                      <a:noFill/>
                    </a:lnB>
                  </a:tcPr>
                </a:tc>
              </a:tr>
              <a:tr h="344229">
                <a:tc>
                  <a:txBody>
                    <a:bodyPr/>
                    <a:lstStyle/>
                    <a:p>
                      <a:pPr algn="l" fontAlgn="b"/>
                      <a:r>
                        <a:rPr lang="en-US" sz="1200" b="0" i="0" u="none" strike="noStrike" dirty="0">
                          <a:solidFill>
                            <a:srgbClr val="000000"/>
                          </a:solidFill>
                          <a:latin typeface="Calibri"/>
                        </a:rPr>
                        <a:t>Used e-mail to communicate with an instructor</a:t>
                      </a:r>
                    </a:p>
                  </a:txBody>
                  <a:tcPr marL="8194" marR="8194" marT="8194" marB="0" anchor="b">
                    <a:lnL>
                      <a:noFill/>
                    </a:lnL>
                    <a:lnR>
                      <a:noFill/>
                    </a:lnR>
                    <a:lnT>
                      <a:noFill/>
                    </a:lnT>
                    <a:lnB>
                      <a:noFill/>
                    </a:lnB>
                    <a:solidFill>
                      <a:srgbClr val="BFBFBF"/>
                    </a:solidFill>
                  </a:tcPr>
                </a:tc>
                <a:tc>
                  <a:txBody>
                    <a:bodyPr/>
                    <a:lstStyle/>
                    <a:p>
                      <a:pPr algn="ctr" fontAlgn="b"/>
                      <a:r>
                        <a:rPr lang="en-US" sz="1200" b="0" i="0" u="none" strike="noStrike" dirty="0">
                          <a:solidFill>
                            <a:srgbClr val="000000"/>
                          </a:solidFill>
                          <a:latin typeface="Calibri"/>
                        </a:rPr>
                        <a:t>2.53</a:t>
                      </a:r>
                    </a:p>
                  </a:txBody>
                  <a:tcPr marL="8194" marR="8194" marT="8194" marB="0" anchor="b">
                    <a:lnL>
                      <a:noFill/>
                    </a:lnL>
                    <a:lnR>
                      <a:noFill/>
                    </a:lnR>
                    <a:lnT>
                      <a:noFill/>
                    </a:lnT>
                    <a:lnB>
                      <a:noFill/>
                    </a:lnB>
                    <a:solidFill>
                      <a:srgbClr val="BFBFBF"/>
                    </a:solidFill>
                  </a:tcPr>
                </a:tc>
                <a:tc>
                  <a:txBody>
                    <a:bodyPr/>
                    <a:lstStyle/>
                    <a:p>
                      <a:pPr algn="ctr" fontAlgn="b"/>
                      <a:r>
                        <a:rPr lang="en-US" sz="1200" b="0" i="0" u="none" strike="noStrike">
                          <a:latin typeface="Calibri"/>
                        </a:rPr>
                        <a:t>2.65</a:t>
                      </a:r>
                    </a:p>
                  </a:txBody>
                  <a:tcPr marL="8194" marR="8194" marT="8194"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0.12</a:t>
                      </a:r>
                      <a:endParaRPr lang="en-US" sz="1200" b="0" i="0" u="none" strike="noStrike" dirty="0">
                        <a:latin typeface="Calibri"/>
                      </a:endParaRPr>
                    </a:p>
                  </a:txBody>
                  <a:tcPr marL="8194" marR="8194" marT="8194" marB="0" anchor="b">
                    <a:lnL>
                      <a:noFill/>
                    </a:lnL>
                    <a:lnR>
                      <a:noFill/>
                    </a:lnR>
                    <a:lnT>
                      <a:noFill/>
                    </a:lnT>
                    <a:lnB>
                      <a:noFill/>
                    </a:lnB>
                    <a:solidFill>
                      <a:srgbClr val="BFBFBF"/>
                    </a:solidFill>
                  </a:tcPr>
                </a:tc>
              </a:tr>
              <a:tr h="344229">
                <a:tc>
                  <a:txBody>
                    <a:bodyPr/>
                    <a:lstStyle/>
                    <a:p>
                      <a:pPr algn="l" fontAlgn="b"/>
                      <a:r>
                        <a:rPr lang="en-US" sz="1200" b="0" i="0" u="none" strike="noStrike" dirty="0">
                          <a:solidFill>
                            <a:srgbClr val="000000"/>
                          </a:solidFill>
                          <a:latin typeface="Calibri"/>
                        </a:rPr>
                        <a:t>Discussed grades or assignments with an instructor</a:t>
                      </a:r>
                    </a:p>
                  </a:txBody>
                  <a:tcPr marL="8194" marR="8194" marT="8194" marB="0" anchor="b">
                    <a:lnL>
                      <a:noFill/>
                    </a:lnL>
                    <a:lnR>
                      <a:noFill/>
                    </a:lnR>
                    <a:lnT>
                      <a:noFill/>
                    </a:lnT>
                    <a:lnB>
                      <a:noFill/>
                    </a:lnB>
                  </a:tcPr>
                </a:tc>
                <a:tc>
                  <a:txBody>
                    <a:bodyPr/>
                    <a:lstStyle/>
                    <a:p>
                      <a:pPr algn="ctr" fontAlgn="b"/>
                      <a:r>
                        <a:rPr lang="en-US" sz="1200" b="0" i="0" u="none" strike="noStrike">
                          <a:solidFill>
                            <a:srgbClr val="000000"/>
                          </a:solidFill>
                          <a:latin typeface="Calibri"/>
                        </a:rPr>
                        <a:t>2.29</a:t>
                      </a:r>
                    </a:p>
                  </a:txBody>
                  <a:tcPr marL="8194" marR="8194" marT="8194" marB="0" anchor="b">
                    <a:lnL>
                      <a:noFill/>
                    </a:lnL>
                    <a:lnR>
                      <a:noFill/>
                    </a:lnR>
                    <a:lnT>
                      <a:noFill/>
                    </a:lnT>
                    <a:lnB>
                      <a:noFill/>
                    </a:lnB>
                  </a:tcPr>
                </a:tc>
                <a:tc>
                  <a:txBody>
                    <a:bodyPr/>
                    <a:lstStyle/>
                    <a:p>
                      <a:pPr algn="ctr" fontAlgn="b"/>
                      <a:r>
                        <a:rPr lang="en-US" sz="1200" b="0" i="0" u="none" strike="noStrike">
                          <a:latin typeface="Calibri"/>
                        </a:rPr>
                        <a:t>2.34</a:t>
                      </a:r>
                    </a:p>
                  </a:txBody>
                  <a:tcPr marL="8194" marR="8194" marT="8194" marB="0" anchor="b">
                    <a:lnL>
                      <a:noFill/>
                    </a:lnL>
                    <a:lnR>
                      <a:noFill/>
                    </a:lnR>
                    <a:lnT>
                      <a:noFill/>
                    </a:lnT>
                    <a:lnB>
                      <a:noFill/>
                    </a:lnB>
                  </a:tcPr>
                </a:tc>
                <a:tc>
                  <a:txBody>
                    <a:bodyPr/>
                    <a:lstStyle/>
                    <a:p>
                      <a:pPr algn="ctr" fontAlgn="b"/>
                      <a:r>
                        <a:rPr lang="en-US" sz="1200" b="0" i="0" u="none" strike="noStrike" dirty="0" smtClean="0">
                          <a:latin typeface="Calibri"/>
                        </a:rPr>
                        <a:t>0.05</a:t>
                      </a:r>
                      <a:endParaRPr lang="en-US" sz="1200" b="0" i="0" u="none" strike="noStrike" dirty="0">
                        <a:latin typeface="Calibri"/>
                      </a:endParaRPr>
                    </a:p>
                  </a:txBody>
                  <a:tcPr marL="8194" marR="8194" marT="8194" marB="0" anchor="b">
                    <a:lnL>
                      <a:noFill/>
                    </a:lnL>
                    <a:lnR>
                      <a:noFill/>
                    </a:lnR>
                    <a:lnT>
                      <a:noFill/>
                    </a:lnT>
                    <a:lnB>
                      <a:noFill/>
                    </a:lnB>
                  </a:tcPr>
                </a:tc>
              </a:tr>
              <a:tr h="344229">
                <a:tc>
                  <a:txBody>
                    <a:bodyPr/>
                    <a:lstStyle/>
                    <a:p>
                      <a:pPr algn="l" fontAlgn="b"/>
                      <a:r>
                        <a:rPr lang="en-US" sz="1200" b="0" i="0" u="none" strike="noStrike" dirty="0">
                          <a:solidFill>
                            <a:srgbClr val="000000"/>
                          </a:solidFill>
                          <a:latin typeface="Calibri"/>
                        </a:rPr>
                        <a:t>Talked about career plans with an instructor or </a:t>
                      </a:r>
                      <a:r>
                        <a:rPr lang="en-US" sz="1200" b="0" i="0" u="none" strike="noStrike" dirty="0" smtClean="0">
                          <a:solidFill>
                            <a:srgbClr val="000000"/>
                          </a:solidFill>
                          <a:latin typeface="Calibri"/>
                        </a:rPr>
                        <a:t>adviser</a:t>
                      </a:r>
                      <a:endParaRPr lang="en-US" sz="1200" b="0" i="0" u="none" strike="noStrike" dirty="0">
                        <a:solidFill>
                          <a:srgbClr val="000000"/>
                        </a:solidFill>
                        <a:latin typeface="Calibri"/>
                      </a:endParaRPr>
                    </a:p>
                  </a:txBody>
                  <a:tcPr marL="8194" marR="8194" marT="8194" marB="0" anchor="b">
                    <a:lnL>
                      <a:noFill/>
                    </a:lnL>
                    <a:lnR>
                      <a:noFill/>
                    </a:lnR>
                    <a:lnT>
                      <a:noFill/>
                    </a:lnT>
                    <a:lnB>
                      <a:noFill/>
                    </a:lnB>
                    <a:solidFill>
                      <a:srgbClr val="BFBFBF"/>
                    </a:solidFill>
                  </a:tcPr>
                </a:tc>
                <a:tc>
                  <a:txBody>
                    <a:bodyPr/>
                    <a:lstStyle/>
                    <a:p>
                      <a:pPr algn="ctr" fontAlgn="b"/>
                      <a:r>
                        <a:rPr lang="en-US" sz="1200" b="0" i="0" u="none" strike="noStrike">
                          <a:latin typeface="Calibri"/>
                        </a:rPr>
                        <a:t>1.85</a:t>
                      </a:r>
                    </a:p>
                  </a:txBody>
                  <a:tcPr marL="8194" marR="8194" marT="8194" marB="0" anchor="b">
                    <a:lnL>
                      <a:noFill/>
                    </a:lnL>
                    <a:lnR>
                      <a:noFill/>
                    </a:lnR>
                    <a:lnT>
                      <a:noFill/>
                    </a:lnT>
                    <a:lnB>
                      <a:noFill/>
                    </a:lnB>
                    <a:solidFill>
                      <a:srgbClr val="BFBFBF"/>
                    </a:solidFill>
                  </a:tcPr>
                </a:tc>
                <a:tc>
                  <a:txBody>
                    <a:bodyPr/>
                    <a:lstStyle/>
                    <a:p>
                      <a:pPr algn="ctr" fontAlgn="b"/>
                      <a:r>
                        <a:rPr lang="en-US" sz="1200" b="0" i="0" u="none" strike="noStrike">
                          <a:latin typeface="Calibri"/>
                        </a:rPr>
                        <a:t>1.83</a:t>
                      </a:r>
                    </a:p>
                  </a:txBody>
                  <a:tcPr marL="8194" marR="8194" marT="8194"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-0.02</a:t>
                      </a:r>
                      <a:endParaRPr lang="en-US" sz="1200" b="0" i="0" u="none" strike="noStrike" dirty="0">
                        <a:latin typeface="Calibri"/>
                      </a:endParaRPr>
                    </a:p>
                  </a:txBody>
                  <a:tcPr marL="8194" marR="8194" marT="8194" marB="0" anchor="b">
                    <a:lnL>
                      <a:noFill/>
                    </a:lnL>
                    <a:lnR>
                      <a:noFill/>
                    </a:lnR>
                    <a:lnT>
                      <a:noFill/>
                    </a:lnT>
                    <a:lnB>
                      <a:noFill/>
                    </a:lnB>
                    <a:solidFill>
                      <a:srgbClr val="BFBFBF"/>
                    </a:solidFill>
                  </a:tcPr>
                </a:tc>
              </a:tr>
              <a:tr h="344229">
                <a:tc>
                  <a:txBody>
                    <a:bodyPr/>
                    <a:lstStyle/>
                    <a:p>
                      <a:pPr algn="l" fontAlgn="b"/>
                      <a:r>
                        <a:rPr lang="en-US" sz="1200" b="0" i="0" u="none" strike="noStrike" dirty="0">
                          <a:solidFill>
                            <a:srgbClr val="000000"/>
                          </a:solidFill>
                          <a:latin typeface="Calibri"/>
                        </a:rPr>
                        <a:t>Discussed ideas from your readings or classes with instructors outside of class</a:t>
                      </a:r>
                    </a:p>
                  </a:txBody>
                  <a:tcPr marL="8194" marR="8194" marT="8194" marB="0" anchor="b">
                    <a:lnL>
                      <a:noFill/>
                    </a:lnL>
                    <a:lnR>
                      <a:noFill/>
                    </a:lnR>
                    <a:lnT>
                      <a:noFill/>
                    </a:lnT>
                    <a:lnB>
                      <a:noFill/>
                    </a:lnB>
                  </a:tcPr>
                </a:tc>
                <a:tc>
                  <a:txBody>
                    <a:bodyPr/>
                    <a:lstStyle/>
                    <a:p>
                      <a:pPr algn="ctr" fontAlgn="b"/>
                      <a:r>
                        <a:rPr lang="en-US" sz="1200" b="0" i="0" u="none" strike="noStrike">
                          <a:latin typeface="Calibri"/>
                        </a:rPr>
                        <a:t>1.71</a:t>
                      </a:r>
                    </a:p>
                  </a:txBody>
                  <a:tcPr marL="8194" marR="8194" marT="8194" marB="0" anchor="b">
                    <a:lnL>
                      <a:noFill/>
                    </a:lnL>
                    <a:lnR>
                      <a:noFill/>
                    </a:lnR>
                    <a:lnT>
                      <a:noFill/>
                    </a:lnT>
                    <a:lnB>
                      <a:noFill/>
                    </a:lnB>
                  </a:tcPr>
                </a:tc>
                <a:tc>
                  <a:txBody>
                    <a:bodyPr/>
                    <a:lstStyle/>
                    <a:p>
                      <a:pPr algn="ctr" fontAlgn="b"/>
                      <a:r>
                        <a:rPr lang="en-US" sz="1200" b="0" i="0" u="none" strike="noStrike">
                          <a:latin typeface="Calibri"/>
                        </a:rPr>
                        <a:t>1.69</a:t>
                      </a:r>
                    </a:p>
                  </a:txBody>
                  <a:tcPr marL="8194" marR="8194" marT="8194" marB="0" anchor="b">
                    <a:lnL>
                      <a:noFill/>
                    </a:lnL>
                    <a:lnR>
                      <a:noFill/>
                    </a:lnR>
                    <a:lnT>
                      <a:noFill/>
                    </a:lnT>
                    <a:lnB>
                      <a:noFill/>
                    </a:lnB>
                  </a:tcPr>
                </a:tc>
                <a:tc>
                  <a:txBody>
                    <a:bodyPr/>
                    <a:lstStyle/>
                    <a:p>
                      <a:pPr algn="ctr" fontAlgn="b"/>
                      <a:r>
                        <a:rPr lang="en-US" sz="1200" b="0" i="0" u="none" strike="noStrike" dirty="0" smtClean="0">
                          <a:latin typeface="Calibri"/>
                        </a:rPr>
                        <a:t>-0.02</a:t>
                      </a:r>
                      <a:endParaRPr lang="en-US" sz="1200" b="0" i="0" u="none" strike="noStrike" dirty="0">
                        <a:latin typeface="Calibri"/>
                      </a:endParaRPr>
                    </a:p>
                  </a:txBody>
                  <a:tcPr marL="8194" marR="8194" marT="8194" marB="0" anchor="b">
                    <a:lnL>
                      <a:noFill/>
                    </a:lnL>
                    <a:lnR>
                      <a:noFill/>
                    </a:lnR>
                    <a:lnT>
                      <a:noFill/>
                    </a:lnT>
                    <a:lnB>
                      <a:noFill/>
                    </a:lnB>
                  </a:tcPr>
                </a:tc>
              </a:tr>
              <a:tr h="344229">
                <a:tc>
                  <a:txBody>
                    <a:bodyPr/>
                    <a:lstStyle/>
                    <a:p>
                      <a:pPr algn="l" fontAlgn="b"/>
                      <a:r>
                        <a:rPr lang="en-US" sz="1200" b="0" i="0" u="none" strike="noStrike" dirty="0">
                          <a:solidFill>
                            <a:srgbClr val="000000"/>
                          </a:solidFill>
                          <a:latin typeface="Calibri"/>
                        </a:rPr>
                        <a:t>Received prompt feedback (written or oral) from instructors on your performance</a:t>
                      </a:r>
                    </a:p>
                  </a:txBody>
                  <a:tcPr marL="8194" marR="8194" marT="8194" marB="0" anchor="b">
                    <a:lnL>
                      <a:noFill/>
                    </a:lnL>
                    <a:lnR>
                      <a:noFill/>
                    </a:lnR>
                    <a:lnT>
                      <a:noFill/>
                    </a:lnT>
                    <a:lnB>
                      <a:noFill/>
                    </a:lnB>
                    <a:solidFill>
                      <a:srgbClr val="BFBFBF"/>
                    </a:solidFill>
                  </a:tcPr>
                </a:tc>
                <a:tc>
                  <a:txBody>
                    <a:bodyPr/>
                    <a:lstStyle/>
                    <a:p>
                      <a:pPr algn="ctr" fontAlgn="b"/>
                      <a:r>
                        <a:rPr lang="en-US" sz="1200" b="0" i="0" u="none" strike="noStrike" dirty="0">
                          <a:latin typeface="Calibri"/>
                        </a:rPr>
                        <a:t>2.50</a:t>
                      </a:r>
                    </a:p>
                  </a:txBody>
                  <a:tcPr marL="8194" marR="8194" marT="8194" marB="0" anchor="b">
                    <a:lnL>
                      <a:noFill/>
                    </a:lnL>
                    <a:lnR>
                      <a:noFill/>
                    </a:lnR>
                    <a:lnT>
                      <a:noFill/>
                    </a:lnT>
                    <a:lnB>
                      <a:noFill/>
                    </a:lnB>
                    <a:solidFill>
                      <a:srgbClr val="BFBFBF"/>
                    </a:solidFill>
                  </a:tcPr>
                </a:tc>
                <a:tc>
                  <a:txBody>
                    <a:bodyPr/>
                    <a:lstStyle/>
                    <a:p>
                      <a:pPr algn="ctr" fontAlgn="b"/>
                      <a:r>
                        <a:rPr lang="en-US" sz="1200" b="0" i="0" u="none" strike="noStrike">
                          <a:latin typeface="Calibri"/>
                        </a:rPr>
                        <a:t>2.55</a:t>
                      </a:r>
                    </a:p>
                  </a:txBody>
                  <a:tcPr marL="8194" marR="8194" marT="8194"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0.05</a:t>
                      </a:r>
                      <a:endParaRPr lang="en-US" sz="1200" b="0" i="0" u="none" strike="noStrike" dirty="0">
                        <a:latin typeface="Calibri"/>
                      </a:endParaRPr>
                    </a:p>
                  </a:txBody>
                  <a:tcPr marL="8194" marR="8194" marT="8194" marB="0" anchor="b">
                    <a:lnL>
                      <a:noFill/>
                    </a:lnL>
                    <a:lnR>
                      <a:noFill/>
                    </a:lnR>
                    <a:lnT>
                      <a:noFill/>
                    </a:lnT>
                    <a:lnB>
                      <a:noFill/>
                    </a:lnB>
                    <a:solidFill>
                      <a:srgbClr val="BFBFBF"/>
                    </a:solidFill>
                  </a:tcPr>
                </a:tc>
              </a:tr>
              <a:tr h="344229">
                <a:tc>
                  <a:txBody>
                    <a:bodyPr/>
                    <a:lstStyle/>
                    <a:p>
                      <a:pPr algn="l" fontAlgn="b"/>
                      <a:r>
                        <a:rPr lang="en-US" sz="1000" b="0" i="0" u="none" strike="noStrike" dirty="0">
                          <a:solidFill>
                            <a:srgbClr val="000000"/>
                          </a:solidFill>
                          <a:latin typeface="Calibri"/>
                        </a:rPr>
                        <a:t>1= never, 2= sometimes, 3= often, 4= very often </a:t>
                      </a:r>
                    </a:p>
                  </a:txBody>
                  <a:tcPr marL="8194" marR="8194" marT="8194" marB="0" anchor="b">
                    <a:lnL>
                      <a:noFill/>
                    </a:lnL>
                    <a:lnR>
                      <a:noFill/>
                    </a:lnR>
                    <a:lnT>
                      <a:noFill/>
                    </a:lnT>
                    <a:lnB>
                      <a:noFill/>
                    </a:lnB>
                  </a:tcPr>
                </a:tc>
                <a:tc>
                  <a:txBody>
                    <a:bodyPr/>
                    <a:lstStyle/>
                    <a:p>
                      <a:pPr algn="ctr" fontAlgn="b"/>
                      <a:endParaRPr lang="en-US" sz="1000" b="0" i="0" u="none" strike="noStrike" dirty="0">
                        <a:latin typeface="Calibri"/>
                      </a:endParaRPr>
                    </a:p>
                  </a:txBody>
                  <a:tcPr marL="8194" marR="8194" marT="8194" marB="0" anchor="b">
                    <a:lnL>
                      <a:noFill/>
                    </a:lnL>
                    <a:lnR>
                      <a:noFill/>
                    </a:lnR>
                    <a:lnT>
                      <a:noFill/>
                    </a:lnT>
                    <a:lnB>
                      <a:noFill/>
                    </a:lnB>
                  </a:tcPr>
                </a:tc>
                <a:tc>
                  <a:txBody>
                    <a:bodyPr/>
                    <a:lstStyle/>
                    <a:p>
                      <a:pPr algn="ctr" fontAlgn="b"/>
                      <a:endParaRPr lang="en-US" sz="1000" b="0" i="0" u="none" strike="noStrike" dirty="0">
                        <a:latin typeface="Calibri"/>
                      </a:endParaRPr>
                    </a:p>
                  </a:txBody>
                  <a:tcPr marL="8194" marR="8194" marT="8194" marB="0" anchor="b">
                    <a:lnL>
                      <a:noFill/>
                    </a:lnL>
                    <a:lnR>
                      <a:noFill/>
                    </a:lnR>
                    <a:lnT>
                      <a:noFill/>
                    </a:lnT>
                    <a:lnB>
                      <a:noFill/>
                    </a:lnB>
                  </a:tcPr>
                </a:tc>
                <a:tc>
                  <a:txBody>
                    <a:bodyPr/>
                    <a:lstStyle/>
                    <a:p>
                      <a:pPr algn="ctr" fontAlgn="b"/>
                      <a:endParaRPr lang="en-US" sz="1000" b="0" i="0" u="none" strike="noStrike" dirty="0">
                        <a:latin typeface="Calibri"/>
                      </a:endParaRPr>
                    </a:p>
                  </a:txBody>
                  <a:tcPr marL="8194" marR="8194" marT="8194"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Grp="1" noChangeArrowheads="1"/>
          </p:cNvSpPr>
          <p:nvPr>
            <p:ph type="title"/>
          </p:nvPr>
        </p:nvSpPr>
        <p:spPr>
          <a:xfrm>
            <a:off x="457200" y="533400"/>
            <a:ext cx="8305800" cy="1143000"/>
          </a:xfrm>
        </p:spPr>
        <p:txBody>
          <a:bodyPr>
            <a:normAutofit/>
          </a:bodyPr>
          <a:lstStyle/>
          <a:p>
            <a:pPr algn="l"/>
            <a:r>
              <a:rPr lang="en-US" sz="3200" dirty="0"/>
              <a:t>Support for Learners</a:t>
            </a:r>
            <a:br>
              <a:rPr lang="en-US" sz="3200" dirty="0"/>
            </a:br>
            <a:r>
              <a:rPr lang="en-US" sz="2000" dirty="0"/>
              <a:t>How much does De Anza College emphasize the following?</a:t>
            </a:r>
            <a:endParaRPr lang="en-US" sz="3200" dirty="0"/>
          </a:p>
        </p:txBody>
      </p:sp>
      <p:sp>
        <p:nvSpPr>
          <p:cNvPr id="16392" name="Text Box 8"/>
          <p:cNvSpPr txBox="1">
            <a:spLocks noChangeArrowheads="1"/>
          </p:cNvSpPr>
          <p:nvPr/>
        </p:nvSpPr>
        <p:spPr bwMode="auto">
          <a:xfrm>
            <a:off x="381000" y="5257800"/>
            <a:ext cx="4116833" cy="276999"/>
          </a:xfrm>
          <a:prstGeom prst="rect">
            <a:avLst/>
          </a:prstGeom>
          <a:noFill/>
          <a:ln w="9525">
            <a:noFill/>
            <a:miter lim="800000"/>
            <a:headEnd/>
            <a:tailEnd/>
          </a:ln>
          <a:effectLst/>
        </p:spPr>
        <p:txBody>
          <a:bodyPr wrap="none">
            <a:spAutoFit/>
          </a:bodyPr>
          <a:lstStyle/>
          <a:p>
            <a:r>
              <a:rPr lang="en-US" sz="1200" b="1" dirty="0"/>
              <a:t>How often do you use each of the following services?</a:t>
            </a:r>
          </a:p>
        </p:txBody>
      </p:sp>
      <p:graphicFrame>
        <p:nvGraphicFramePr>
          <p:cNvPr id="14" name="Table 13"/>
          <p:cNvGraphicFramePr>
            <a:graphicFrameLocks noGrp="1"/>
          </p:cNvGraphicFramePr>
          <p:nvPr/>
        </p:nvGraphicFramePr>
        <p:xfrm>
          <a:off x="381000" y="1981200"/>
          <a:ext cx="8229600" cy="2971802"/>
        </p:xfrm>
        <a:graphic>
          <a:graphicData uri="http://schemas.openxmlformats.org/drawingml/2006/table">
            <a:tbl>
              <a:tblPr/>
              <a:tblGrid>
                <a:gridCol w="6813534"/>
                <a:gridCol w="523329"/>
                <a:gridCol w="492545"/>
                <a:gridCol w="400192"/>
              </a:tblGrid>
              <a:tr h="431362">
                <a:tc>
                  <a:txBody>
                    <a:bodyPr/>
                    <a:lstStyle/>
                    <a:p>
                      <a:pPr algn="l" fontAlgn="b"/>
                      <a:r>
                        <a:rPr lang="en-US" sz="1400" b="1" i="0" u="none" strike="noStrike" dirty="0">
                          <a:solidFill>
                            <a:srgbClr val="000000"/>
                          </a:solidFill>
                          <a:latin typeface="Calibri"/>
                        </a:rPr>
                        <a:t>Support for Learners</a:t>
                      </a:r>
                    </a:p>
                  </a:txBody>
                  <a:tcPr marL="7607" marR="7607" marT="7607" marB="0" anchor="b">
                    <a:lnL>
                      <a:noFill/>
                    </a:lnL>
                    <a:lnR>
                      <a:noFill/>
                    </a:lnR>
                    <a:lnT>
                      <a:noFill/>
                    </a:lnT>
                    <a:lnB>
                      <a:noFill/>
                    </a:lnB>
                  </a:tcPr>
                </a:tc>
                <a:tc>
                  <a:txBody>
                    <a:bodyPr/>
                    <a:lstStyle/>
                    <a:p>
                      <a:pPr algn="ctr" fontAlgn="b"/>
                      <a:r>
                        <a:rPr lang="en-US" sz="1400" b="1" i="0" u="none" strike="noStrike">
                          <a:solidFill>
                            <a:srgbClr val="000000"/>
                          </a:solidFill>
                          <a:latin typeface="Calibri"/>
                        </a:rPr>
                        <a:t>2007</a:t>
                      </a:r>
                    </a:p>
                  </a:txBody>
                  <a:tcPr marL="7607" marR="7607" marT="7607" marB="0" anchor="b">
                    <a:lnL>
                      <a:noFill/>
                    </a:lnL>
                    <a:lnR>
                      <a:noFill/>
                    </a:lnR>
                    <a:lnT>
                      <a:noFill/>
                    </a:lnT>
                    <a:lnB>
                      <a:noFill/>
                    </a:lnB>
                  </a:tcPr>
                </a:tc>
                <a:tc>
                  <a:txBody>
                    <a:bodyPr/>
                    <a:lstStyle/>
                    <a:p>
                      <a:pPr algn="ctr" fontAlgn="b"/>
                      <a:r>
                        <a:rPr lang="en-US" sz="1400" b="1" i="0" u="none" strike="noStrike">
                          <a:latin typeface="Calibri"/>
                        </a:rPr>
                        <a:t>2009</a:t>
                      </a:r>
                    </a:p>
                  </a:txBody>
                  <a:tcPr marL="7607" marR="7607" marT="7607" marB="0" anchor="b">
                    <a:lnL>
                      <a:noFill/>
                    </a:lnL>
                    <a:lnR>
                      <a:noFill/>
                    </a:lnR>
                    <a:lnT>
                      <a:noFill/>
                    </a:lnT>
                    <a:lnB>
                      <a:noFill/>
                    </a:lnB>
                  </a:tcPr>
                </a:tc>
                <a:tc>
                  <a:txBody>
                    <a:bodyPr/>
                    <a:lstStyle/>
                    <a:p>
                      <a:pPr algn="ctr" fontAlgn="b"/>
                      <a:r>
                        <a:rPr lang="en-US" sz="1400" b="1" i="0" u="none" strike="noStrike" dirty="0">
                          <a:latin typeface="Calibri"/>
                        </a:rPr>
                        <a:t>Diff.</a:t>
                      </a:r>
                    </a:p>
                  </a:txBody>
                  <a:tcPr marL="7607" marR="7607" marT="7607" marB="0" anchor="b">
                    <a:lnL>
                      <a:noFill/>
                    </a:lnL>
                    <a:lnR>
                      <a:noFill/>
                    </a:lnR>
                    <a:lnT>
                      <a:noFill/>
                    </a:lnT>
                    <a:lnB>
                      <a:noFill/>
                    </a:lnB>
                  </a:tcPr>
                </a:tc>
              </a:tr>
              <a:tr h="362920">
                <a:tc>
                  <a:txBody>
                    <a:bodyPr/>
                    <a:lstStyle/>
                    <a:p>
                      <a:pPr algn="l" fontAlgn="b"/>
                      <a:r>
                        <a:rPr lang="en-US" sz="1200" b="0" i="0" u="none" strike="noStrike" dirty="0">
                          <a:solidFill>
                            <a:srgbClr val="000000"/>
                          </a:solidFill>
                          <a:latin typeface="Calibri"/>
                        </a:rPr>
                        <a:t>Providing the support you need to help you succeed at this college</a:t>
                      </a:r>
                    </a:p>
                  </a:txBody>
                  <a:tcPr marL="7607" marR="7607" marT="7607" marB="0" anchor="b">
                    <a:lnL>
                      <a:noFill/>
                    </a:lnL>
                    <a:lnR>
                      <a:noFill/>
                    </a:lnR>
                    <a:lnT>
                      <a:noFill/>
                    </a:lnT>
                    <a:lnB>
                      <a:noFill/>
                    </a:lnB>
                    <a:solidFill>
                      <a:srgbClr val="BFBFBF"/>
                    </a:solidFill>
                  </a:tcPr>
                </a:tc>
                <a:tc>
                  <a:txBody>
                    <a:bodyPr/>
                    <a:lstStyle/>
                    <a:p>
                      <a:pPr algn="ctr" fontAlgn="b"/>
                      <a:r>
                        <a:rPr lang="en-US" sz="1200" b="0" i="0" u="none" strike="noStrike">
                          <a:solidFill>
                            <a:srgbClr val="000000"/>
                          </a:solidFill>
                          <a:latin typeface="Calibri"/>
                        </a:rPr>
                        <a:t>2.75</a:t>
                      </a:r>
                    </a:p>
                  </a:txBody>
                  <a:tcPr marL="7607" marR="7607" marT="7607"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2.91</a:t>
                      </a:r>
                      <a:endParaRPr lang="en-US" sz="1200" b="0" i="0" u="none" strike="noStrike" dirty="0">
                        <a:latin typeface="Calibri"/>
                      </a:endParaRPr>
                    </a:p>
                  </a:txBody>
                  <a:tcPr marL="7607" marR="7607" marT="7607"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0.24</a:t>
                      </a:r>
                      <a:endParaRPr lang="en-US" sz="1200" b="0" i="0" u="none" strike="noStrike" dirty="0">
                        <a:latin typeface="Calibri"/>
                      </a:endParaRPr>
                    </a:p>
                  </a:txBody>
                  <a:tcPr marL="7607" marR="7607" marT="7607" marB="0" anchor="b">
                    <a:lnL>
                      <a:noFill/>
                    </a:lnL>
                    <a:lnR>
                      <a:noFill/>
                    </a:lnR>
                    <a:lnT>
                      <a:noFill/>
                    </a:lnT>
                    <a:lnB>
                      <a:noFill/>
                    </a:lnB>
                    <a:solidFill>
                      <a:srgbClr val="BFBFBF"/>
                    </a:solidFill>
                  </a:tcPr>
                </a:tc>
              </a:tr>
              <a:tr h="362920">
                <a:tc>
                  <a:txBody>
                    <a:bodyPr/>
                    <a:lstStyle/>
                    <a:p>
                      <a:pPr algn="l" fontAlgn="b"/>
                      <a:r>
                        <a:rPr lang="en-US" sz="1200" b="0" i="0" u="none" strike="noStrike" dirty="0">
                          <a:solidFill>
                            <a:srgbClr val="000000"/>
                          </a:solidFill>
                          <a:latin typeface="Calibri"/>
                        </a:rPr>
                        <a:t>Encouraging contact among students from different economic, </a:t>
                      </a:r>
                    </a:p>
                  </a:txBody>
                  <a:tcPr marL="7607" marR="7607" marT="7607" marB="0" anchor="b">
                    <a:lnL>
                      <a:noFill/>
                    </a:lnL>
                    <a:lnR>
                      <a:noFill/>
                    </a:lnR>
                    <a:lnT>
                      <a:noFill/>
                    </a:lnT>
                    <a:lnB>
                      <a:noFill/>
                    </a:lnB>
                  </a:tcPr>
                </a:tc>
                <a:tc>
                  <a:txBody>
                    <a:bodyPr/>
                    <a:lstStyle/>
                    <a:p>
                      <a:pPr algn="ctr" fontAlgn="b"/>
                      <a:r>
                        <a:rPr lang="en-US" sz="1200" b="0" i="0" u="none" strike="noStrike">
                          <a:solidFill>
                            <a:srgbClr val="000000"/>
                          </a:solidFill>
                          <a:latin typeface="Calibri"/>
                        </a:rPr>
                        <a:t>2.63</a:t>
                      </a:r>
                    </a:p>
                  </a:txBody>
                  <a:tcPr marL="7607" marR="7607" marT="7607" marB="0" anchor="b">
                    <a:lnL>
                      <a:noFill/>
                    </a:lnL>
                    <a:lnR>
                      <a:noFill/>
                    </a:lnR>
                    <a:lnT>
                      <a:noFill/>
                    </a:lnT>
                    <a:lnB>
                      <a:noFill/>
                    </a:lnB>
                  </a:tcPr>
                </a:tc>
                <a:tc>
                  <a:txBody>
                    <a:bodyPr/>
                    <a:lstStyle/>
                    <a:p>
                      <a:pPr algn="ctr" fontAlgn="b"/>
                      <a:r>
                        <a:rPr lang="en-US" sz="1200" b="0" i="0" u="none" strike="noStrike" dirty="0" smtClean="0">
                          <a:latin typeface="Calibri"/>
                        </a:rPr>
                        <a:t>2.70</a:t>
                      </a:r>
                      <a:endParaRPr lang="en-US" sz="1200" b="0" i="0" u="none" strike="noStrike" dirty="0">
                        <a:latin typeface="Calibri"/>
                      </a:endParaRPr>
                    </a:p>
                  </a:txBody>
                  <a:tcPr marL="7607" marR="7607" marT="7607" marB="0" anchor="b">
                    <a:lnL>
                      <a:noFill/>
                    </a:lnL>
                    <a:lnR>
                      <a:noFill/>
                    </a:lnR>
                    <a:lnT>
                      <a:noFill/>
                    </a:lnT>
                    <a:lnB>
                      <a:noFill/>
                    </a:lnB>
                  </a:tcPr>
                </a:tc>
                <a:tc>
                  <a:txBody>
                    <a:bodyPr/>
                    <a:lstStyle/>
                    <a:p>
                      <a:pPr algn="ctr" fontAlgn="b"/>
                      <a:r>
                        <a:rPr lang="en-US" sz="1200" b="0" i="0" u="none" strike="noStrike" dirty="0" smtClean="0">
                          <a:latin typeface="Calibri"/>
                        </a:rPr>
                        <a:t>0.07</a:t>
                      </a:r>
                      <a:endParaRPr lang="en-US" sz="1200" b="0" i="0" u="none" strike="noStrike" dirty="0">
                        <a:latin typeface="Calibri"/>
                      </a:endParaRPr>
                    </a:p>
                  </a:txBody>
                  <a:tcPr marL="7607" marR="7607" marT="7607" marB="0" anchor="b">
                    <a:lnL>
                      <a:noFill/>
                    </a:lnL>
                    <a:lnR>
                      <a:noFill/>
                    </a:lnR>
                    <a:lnT>
                      <a:noFill/>
                    </a:lnT>
                    <a:lnB>
                      <a:noFill/>
                    </a:lnB>
                  </a:tcPr>
                </a:tc>
              </a:tr>
              <a:tr h="362920">
                <a:tc>
                  <a:txBody>
                    <a:bodyPr/>
                    <a:lstStyle/>
                    <a:p>
                      <a:pPr algn="l" fontAlgn="b"/>
                      <a:r>
                        <a:rPr lang="en-US" sz="1200" b="0" i="0" u="none" strike="noStrike" dirty="0" smtClean="0">
                          <a:solidFill>
                            <a:srgbClr val="000000"/>
                          </a:solidFill>
                          <a:latin typeface="Calibri"/>
                        </a:rPr>
                        <a:t>social </a:t>
                      </a:r>
                      <a:r>
                        <a:rPr lang="en-US" sz="1200" b="0" i="0" u="none" strike="noStrike" dirty="0">
                          <a:solidFill>
                            <a:srgbClr val="000000"/>
                          </a:solidFill>
                          <a:latin typeface="Calibri"/>
                        </a:rPr>
                        <a:t>and racial/ethnic backgrounds</a:t>
                      </a:r>
                    </a:p>
                  </a:txBody>
                  <a:tcPr marL="7607" marR="7607" marT="7607" marB="0" anchor="b">
                    <a:lnL>
                      <a:noFill/>
                    </a:lnL>
                    <a:lnR>
                      <a:noFill/>
                    </a:lnR>
                    <a:lnT>
                      <a:noFill/>
                    </a:lnT>
                    <a:lnB>
                      <a:noFill/>
                    </a:lnB>
                  </a:tcPr>
                </a:tc>
                <a:tc>
                  <a:txBody>
                    <a:bodyPr/>
                    <a:lstStyle/>
                    <a:p>
                      <a:pPr algn="ctr" fontAlgn="b"/>
                      <a:endParaRPr lang="en-US" sz="1200" b="0" i="0" u="none" strike="noStrike">
                        <a:solidFill>
                          <a:srgbClr val="000000"/>
                        </a:solidFill>
                        <a:latin typeface="Calibri"/>
                      </a:endParaRPr>
                    </a:p>
                  </a:txBody>
                  <a:tcPr marL="7607" marR="7607" marT="7607" marB="0" anchor="b">
                    <a:lnL>
                      <a:noFill/>
                    </a:lnL>
                    <a:lnR>
                      <a:noFill/>
                    </a:lnR>
                    <a:lnT>
                      <a:noFill/>
                    </a:lnT>
                    <a:lnB>
                      <a:noFill/>
                    </a:lnB>
                  </a:tcPr>
                </a:tc>
                <a:tc>
                  <a:txBody>
                    <a:bodyPr/>
                    <a:lstStyle/>
                    <a:p>
                      <a:pPr algn="ctr" fontAlgn="b"/>
                      <a:endParaRPr lang="en-US" sz="1200" b="0" i="0" u="none" strike="noStrike">
                        <a:latin typeface="Calibri"/>
                      </a:endParaRPr>
                    </a:p>
                  </a:txBody>
                  <a:tcPr marL="7607" marR="7607" marT="7607" marB="0" anchor="b">
                    <a:lnL>
                      <a:noFill/>
                    </a:lnL>
                    <a:lnR>
                      <a:noFill/>
                    </a:lnR>
                    <a:lnT>
                      <a:noFill/>
                    </a:lnT>
                    <a:lnB>
                      <a:noFill/>
                    </a:lnB>
                  </a:tcPr>
                </a:tc>
                <a:tc>
                  <a:txBody>
                    <a:bodyPr/>
                    <a:lstStyle/>
                    <a:p>
                      <a:pPr algn="ctr" fontAlgn="b"/>
                      <a:endParaRPr lang="en-US" sz="1200" b="0" i="0" u="none" strike="noStrike">
                        <a:latin typeface="Calibri"/>
                      </a:endParaRPr>
                    </a:p>
                  </a:txBody>
                  <a:tcPr marL="7607" marR="7607" marT="7607" marB="0" anchor="b">
                    <a:lnL>
                      <a:noFill/>
                    </a:lnL>
                    <a:lnR>
                      <a:noFill/>
                    </a:lnR>
                    <a:lnT>
                      <a:noFill/>
                    </a:lnT>
                    <a:lnB>
                      <a:noFill/>
                    </a:lnB>
                  </a:tcPr>
                </a:tc>
              </a:tr>
              <a:tr h="362920">
                <a:tc>
                  <a:txBody>
                    <a:bodyPr/>
                    <a:lstStyle/>
                    <a:p>
                      <a:pPr algn="l" fontAlgn="b"/>
                      <a:r>
                        <a:rPr lang="en-US" sz="1200" b="0" i="0" u="none" strike="noStrike" dirty="0">
                          <a:solidFill>
                            <a:srgbClr val="000000"/>
                          </a:solidFill>
                          <a:latin typeface="Calibri"/>
                        </a:rPr>
                        <a:t>Helping you cope with your non-academic </a:t>
                      </a:r>
                      <a:r>
                        <a:rPr lang="en-US" sz="1200" b="0" i="0" u="none" strike="noStrike" dirty="0" smtClean="0">
                          <a:solidFill>
                            <a:srgbClr val="000000"/>
                          </a:solidFill>
                          <a:latin typeface="Calibri"/>
                        </a:rPr>
                        <a:t>responsibilities </a:t>
                      </a:r>
                      <a:r>
                        <a:rPr lang="en-US" sz="1200" b="0" i="0" u="none" strike="noStrike" dirty="0">
                          <a:solidFill>
                            <a:srgbClr val="000000"/>
                          </a:solidFill>
                          <a:latin typeface="Calibri"/>
                        </a:rPr>
                        <a:t>(work, family, etc.)</a:t>
                      </a:r>
                    </a:p>
                  </a:txBody>
                  <a:tcPr marL="7607" marR="7607" marT="7607" marB="0" anchor="b">
                    <a:lnL>
                      <a:noFill/>
                    </a:lnL>
                    <a:lnR>
                      <a:noFill/>
                    </a:lnR>
                    <a:lnT>
                      <a:noFill/>
                    </a:lnT>
                    <a:lnB>
                      <a:noFill/>
                    </a:lnB>
                    <a:solidFill>
                      <a:srgbClr val="BFBFBF"/>
                    </a:solidFill>
                  </a:tcPr>
                </a:tc>
                <a:tc>
                  <a:txBody>
                    <a:bodyPr/>
                    <a:lstStyle/>
                    <a:p>
                      <a:pPr algn="ctr" fontAlgn="b"/>
                      <a:r>
                        <a:rPr lang="en-US" sz="1200" b="0" i="0" u="none" strike="noStrike" dirty="0">
                          <a:solidFill>
                            <a:srgbClr val="000000"/>
                          </a:solidFill>
                          <a:latin typeface="Calibri"/>
                        </a:rPr>
                        <a:t>1.86</a:t>
                      </a:r>
                    </a:p>
                  </a:txBody>
                  <a:tcPr marL="7607" marR="7607" marT="7607" marB="0" anchor="b">
                    <a:lnL>
                      <a:noFill/>
                    </a:lnL>
                    <a:lnR>
                      <a:noFill/>
                    </a:lnR>
                    <a:lnT>
                      <a:noFill/>
                    </a:lnT>
                    <a:lnB>
                      <a:noFill/>
                    </a:lnB>
                    <a:solidFill>
                      <a:srgbClr val="BFBFBF"/>
                    </a:solidFill>
                  </a:tcPr>
                </a:tc>
                <a:tc>
                  <a:txBody>
                    <a:bodyPr/>
                    <a:lstStyle/>
                    <a:p>
                      <a:pPr algn="ctr" fontAlgn="b"/>
                      <a:r>
                        <a:rPr lang="en-US" sz="1200" b="0" i="0" u="none" strike="noStrike">
                          <a:latin typeface="Calibri"/>
                        </a:rPr>
                        <a:t>1.91</a:t>
                      </a:r>
                    </a:p>
                  </a:txBody>
                  <a:tcPr marL="7607" marR="7607" marT="7607"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0.05</a:t>
                      </a:r>
                      <a:endParaRPr lang="en-US" sz="1200" b="0" i="0" u="none" strike="noStrike" dirty="0">
                        <a:latin typeface="Calibri"/>
                      </a:endParaRPr>
                    </a:p>
                  </a:txBody>
                  <a:tcPr marL="7607" marR="7607" marT="7607" marB="0" anchor="b">
                    <a:lnL>
                      <a:noFill/>
                    </a:lnL>
                    <a:lnR>
                      <a:noFill/>
                    </a:lnR>
                    <a:lnT>
                      <a:noFill/>
                    </a:lnT>
                    <a:lnB>
                      <a:noFill/>
                    </a:lnB>
                    <a:solidFill>
                      <a:srgbClr val="BFBFBF"/>
                    </a:solidFill>
                  </a:tcPr>
                </a:tc>
              </a:tr>
              <a:tr h="362920">
                <a:tc>
                  <a:txBody>
                    <a:bodyPr/>
                    <a:lstStyle/>
                    <a:p>
                      <a:pPr algn="l" fontAlgn="b"/>
                      <a:r>
                        <a:rPr lang="en-US" sz="1200" b="0" i="0" u="none" strike="noStrike">
                          <a:solidFill>
                            <a:srgbClr val="000000"/>
                          </a:solidFill>
                          <a:latin typeface="Calibri"/>
                        </a:rPr>
                        <a:t>Providing the support you need to thrive socially</a:t>
                      </a:r>
                    </a:p>
                  </a:txBody>
                  <a:tcPr marL="7607" marR="7607" marT="7607" marB="0" anchor="b">
                    <a:lnL>
                      <a:noFill/>
                    </a:lnL>
                    <a:lnR>
                      <a:noFill/>
                    </a:lnR>
                    <a:lnT>
                      <a:noFill/>
                    </a:lnT>
                    <a:lnB>
                      <a:noFill/>
                    </a:lnB>
                  </a:tcPr>
                </a:tc>
                <a:tc>
                  <a:txBody>
                    <a:bodyPr/>
                    <a:lstStyle/>
                    <a:p>
                      <a:pPr algn="ctr" fontAlgn="b"/>
                      <a:r>
                        <a:rPr lang="en-US" sz="1200" b="0" i="0" u="none" strike="noStrike" dirty="0">
                          <a:solidFill>
                            <a:srgbClr val="000000"/>
                          </a:solidFill>
                          <a:latin typeface="Calibri"/>
                        </a:rPr>
                        <a:t>2.02</a:t>
                      </a:r>
                    </a:p>
                  </a:txBody>
                  <a:tcPr marL="7607" marR="7607" marT="7607" marB="0" anchor="b">
                    <a:lnL>
                      <a:noFill/>
                    </a:lnL>
                    <a:lnR>
                      <a:noFill/>
                    </a:lnR>
                    <a:lnT>
                      <a:noFill/>
                    </a:lnT>
                    <a:lnB>
                      <a:noFill/>
                    </a:lnB>
                  </a:tcPr>
                </a:tc>
                <a:tc>
                  <a:txBody>
                    <a:bodyPr/>
                    <a:lstStyle/>
                    <a:p>
                      <a:pPr algn="ctr" fontAlgn="b"/>
                      <a:r>
                        <a:rPr lang="en-US" sz="1200" b="0" i="0" u="none" strike="noStrike" dirty="0">
                          <a:latin typeface="Calibri"/>
                        </a:rPr>
                        <a:t>2.05</a:t>
                      </a:r>
                    </a:p>
                  </a:txBody>
                  <a:tcPr marL="7607" marR="7607" marT="7607" marB="0" anchor="b">
                    <a:lnL>
                      <a:noFill/>
                    </a:lnL>
                    <a:lnR>
                      <a:noFill/>
                    </a:lnR>
                    <a:lnT>
                      <a:noFill/>
                    </a:lnT>
                    <a:lnB>
                      <a:noFill/>
                    </a:lnB>
                  </a:tcPr>
                </a:tc>
                <a:tc>
                  <a:txBody>
                    <a:bodyPr/>
                    <a:lstStyle/>
                    <a:p>
                      <a:pPr algn="ctr" fontAlgn="b"/>
                      <a:r>
                        <a:rPr lang="en-US" sz="1200" b="0" i="0" u="none" strike="noStrike" dirty="0" smtClean="0">
                          <a:latin typeface="Calibri"/>
                        </a:rPr>
                        <a:t>0.03</a:t>
                      </a:r>
                      <a:endParaRPr lang="en-US" sz="1200" b="0" i="0" u="none" strike="noStrike" dirty="0">
                        <a:latin typeface="Calibri"/>
                      </a:endParaRPr>
                    </a:p>
                  </a:txBody>
                  <a:tcPr marL="7607" marR="7607" marT="7607" marB="0" anchor="b">
                    <a:lnL>
                      <a:noFill/>
                    </a:lnL>
                    <a:lnR>
                      <a:noFill/>
                    </a:lnR>
                    <a:lnT>
                      <a:noFill/>
                    </a:lnT>
                    <a:lnB>
                      <a:noFill/>
                    </a:lnB>
                  </a:tcPr>
                </a:tc>
              </a:tr>
              <a:tr h="362920">
                <a:tc>
                  <a:txBody>
                    <a:bodyPr/>
                    <a:lstStyle/>
                    <a:p>
                      <a:pPr algn="l" fontAlgn="b"/>
                      <a:r>
                        <a:rPr lang="en-US" sz="1200" b="0" i="0" u="none" strike="noStrike">
                          <a:solidFill>
                            <a:srgbClr val="000000"/>
                          </a:solidFill>
                          <a:latin typeface="Calibri"/>
                        </a:rPr>
                        <a:t>Providing the financial support you need to afford your education</a:t>
                      </a:r>
                    </a:p>
                  </a:txBody>
                  <a:tcPr marL="7607" marR="7607" marT="7607" marB="0" anchor="b">
                    <a:lnL>
                      <a:noFill/>
                    </a:lnL>
                    <a:lnR>
                      <a:noFill/>
                    </a:lnR>
                    <a:lnT>
                      <a:noFill/>
                    </a:lnT>
                    <a:lnB>
                      <a:noFill/>
                    </a:lnB>
                    <a:solidFill>
                      <a:srgbClr val="BFBFBF"/>
                    </a:solidFill>
                  </a:tcPr>
                </a:tc>
                <a:tc>
                  <a:txBody>
                    <a:bodyPr/>
                    <a:lstStyle/>
                    <a:p>
                      <a:pPr algn="ctr" fontAlgn="b"/>
                      <a:r>
                        <a:rPr lang="en-US" sz="1200" b="0" i="0" u="none" strike="noStrike">
                          <a:solidFill>
                            <a:srgbClr val="000000"/>
                          </a:solidFill>
                          <a:latin typeface="Calibri"/>
                        </a:rPr>
                        <a:t>2.15</a:t>
                      </a:r>
                    </a:p>
                  </a:txBody>
                  <a:tcPr marL="7607" marR="7607" marT="7607" marB="0" anchor="b">
                    <a:lnL>
                      <a:noFill/>
                    </a:lnL>
                    <a:lnR>
                      <a:noFill/>
                    </a:lnR>
                    <a:lnT>
                      <a:noFill/>
                    </a:lnT>
                    <a:lnB>
                      <a:noFill/>
                    </a:lnB>
                    <a:solidFill>
                      <a:srgbClr val="BFBFBF"/>
                    </a:solidFill>
                  </a:tcPr>
                </a:tc>
                <a:tc>
                  <a:txBody>
                    <a:bodyPr/>
                    <a:lstStyle/>
                    <a:p>
                      <a:pPr algn="ctr" fontAlgn="b"/>
                      <a:r>
                        <a:rPr lang="en-US" sz="1200" b="0" i="0" u="none" strike="noStrike" dirty="0">
                          <a:latin typeface="Calibri"/>
                        </a:rPr>
                        <a:t>2.06</a:t>
                      </a:r>
                    </a:p>
                  </a:txBody>
                  <a:tcPr marL="7607" marR="7607" marT="7607"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-0.09</a:t>
                      </a:r>
                      <a:endParaRPr lang="en-US" sz="1200" b="0" i="0" u="none" strike="noStrike" dirty="0">
                        <a:latin typeface="Calibri"/>
                      </a:endParaRPr>
                    </a:p>
                  </a:txBody>
                  <a:tcPr marL="7607" marR="7607" marT="7607" marB="0" anchor="b">
                    <a:lnL>
                      <a:noFill/>
                    </a:lnL>
                    <a:lnR>
                      <a:noFill/>
                    </a:lnR>
                    <a:lnT>
                      <a:noFill/>
                    </a:lnT>
                    <a:lnB>
                      <a:noFill/>
                    </a:lnB>
                    <a:solidFill>
                      <a:srgbClr val="BFBFBF"/>
                    </a:solidFill>
                  </a:tcPr>
                </a:tc>
              </a:tr>
              <a:tr h="362920">
                <a:tc>
                  <a:txBody>
                    <a:bodyPr/>
                    <a:lstStyle/>
                    <a:p>
                      <a:pPr algn="l" fontAlgn="b"/>
                      <a:r>
                        <a:rPr lang="en-US" sz="1000" b="0" i="0" u="none" strike="noStrike" dirty="0">
                          <a:solidFill>
                            <a:srgbClr val="000000"/>
                          </a:solidFill>
                          <a:latin typeface="Calibri"/>
                        </a:rPr>
                        <a:t>1= very little, 2= some, 3= quite a bit, 4= very much</a:t>
                      </a:r>
                    </a:p>
                  </a:txBody>
                  <a:tcPr marL="7607" marR="7607" marT="7607"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7607" marR="7607" marT="7607" marB="0" anchor="b">
                    <a:lnL>
                      <a:noFill/>
                    </a:lnL>
                    <a:lnR>
                      <a:noFill/>
                    </a:lnR>
                    <a:lnT>
                      <a:noFill/>
                    </a:lnT>
                    <a:lnB>
                      <a:noFill/>
                    </a:lnB>
                  </a:tcPr>
                </a:tc>
                <a:tc>
                  <a:txBody>
                    <a:bodyPr/>
                    <a:lstStyle/>
                    <a:p>
                      <a:pPr algn="ctr" fontAlgn="b"/>
                      <a:endParaRPr lang="en-US" sz="1000" b="0" i="0" u="none" strike="noStrike" dirty="0">
                        <a:latin typeface="Calibri"/>
                      </a:endParaRPr>
                    </a:p>
                  </a:txBody>
                  <a:tcPr marL="7607" marR="7607" marT="7607" marB="0" anchor="b">
                    <a:lnL>
                      <a:noFill/>
                    </a:lnL>
                    <a:lnR>
                      <a:noFill/>
                    </a:lnR>
                    <a:lnT>
                      <a:noFill/>
                    </a:lnT>
                    <a:lnB>
                      <a:noFill/>
                    </a:lnB>
                  </a:tcPr>
                </a:tc>
                <a:tc>
                  <a:txBody>
                    <a:bodyPr/>
                    <a:lstStyle/>
                    <a:p>
                      <a:pPr algn="ctr" fontAlgn="b"/>
                      <a:endParaRPr lang="en-US" sz="1000" b="0" i="0" u="none" strike="noStrike" dirty="0">
                        <a:latin typeface="Calibri"/>
                      </a:endParaRPr>
                    </a:p>
                  </a:txBody>
                  <a:tcPr marL="7607" marR="7607" marT="7607" marB="0" anchor="b">
                    <a:lnL>
                      <a:noFill/>
                    </a:lnL>
                    <a:lnR>
                      <a:noFill/>
                    </a:lnR>
                    <a:lnT>
                      <a:noFill/>
                    </a:lnT>
                    <a:lnB>
                      <a:noFill/>
                    </a:lnB>
                  </a:tcPr>
                </a:tc>
              </a:tr>
            </a:tbl>
          </a:graphicData>
        </a:graphic>
      </p:graphicFrame>
      <p:graphicFrame>
        <p:nvGraphicFramePr>
          <p:cNvPr id="16" name="Table 15"/>
          <p:cNvGraphicFramePr>
            <a:graphicFrameLocks noGrp="1"/>
          </p:cNvGraphicFramePr>
          <p:nvPr/>
        </p:nvGraphicFramePr>
        <p:xfrm>
          <a:off x="457200" y="5562600"/>
          <a:ext cx="8153400" cy="708621"/>
        </p:xfrm>
        <a:graphic>
          <a:graphicData uri="http://schemas.openxmlformats.org/drawingml/2006/table">
            <a:tbl>
              <a:tblPr/>
              <a:tblGrid>
                <a:gridCol w="6750446"/>
                <a:gridCol w="518483"/>
                <a:gridCol w="487984"/>
                <a:gridCol w="396487"/>
              </a:tblGrid>
              <a:tr h="236207">
                <a:tc>
                  <a:txBody>
                    <a:bodyPr/>
                    <a:lstStyle/>
                    <a:p>
                      <a:pPr algn="l" fontAlgn="b"/>
                      <a:r>
                        <a:rPr lang="en-US" sz="1200" b="0" i="0" u="none" strike="noStrike" dirty="0">
                          <a:solidFill>
                            <a:srgbClr val="000000"/>
                          </a:solidFill>
                          <a:latin typeface="Calibri"/>
                        </a:rPr>
                        <a:t>Frequency: Academic advising/planning</a:t>
                      </a:r>
                    </a:p>
                  </a:txBody>
                  <a:tcPr marL="7607" marR="7607" marT="7607" marB="0" anchor="b">
                    <a:lnL>
                      <a:noFill/>
                    </a:lnL>
                    <a:lnR>
                      <a:noFill/>
                    </a:lnR>
                    <a:lnT>
                      <a:noFill/>
                    </a:lnT>
                    <a:lnB>
                      <a:noFill/>
                    </a:lnB>
                  </a:tcPr>
                </a:tc>
                <a:tc>
                  <a:txBody>
                    <a:bodyPr/>
                    <a:lstStyle/>
                    <a:p>
                      <a:pPr algn="ctr" fontAlgn="b"/>
                      <a:r>
                        <a:rPr lang="en-US" sz="1200" b="0" i="0" u="none" strike="noStrike">
                          <a:latin typeface="Calibri"/>
                        </a:rPr>
                        <a:t>1.63</a:t>
                      </a:r>
                    </a:p>
                  </a:txBody>
                  <a:tcPr marL="7607" marR="7607" marT="7607" marB="0" anchor="b">
                    <a:lnL>
                      <a:noFill/>
                    </a:lnL>
                    <a:lnR>
                      <a:noFill/>
                    </a:lnR>
                    <a:lnT>
                      <a:noFill/>
                    </a:lnT>
                    <a:lnB>
                      <a:noFill/>
                    </a:lnB>
                  </a:tcPr>
                </a:tc>
                <a:tc>
                  <a:txBody>
                    <a:bodyPr/>
                    <a:lstStyle/>
                    <a:p>
                      <a:pPr algn="ctr" fontAlgn="b"/>
                      <a:r>
                        <a:rPr lang="en-US" sz="1200" b="0" i="0" u="none" strike="noStrike">
                          <a:latin typeface="Calibri"/>
                        </a:rPr>
                        <a:t>1.65</a:t>
                      </a:r>
                    </a:p>
                  </a:txBody>
                  <a:tcPr marL="7607" marR="7607" marT="7607" marB="0" anchor="b">
                    <a:lnL>
                      <a:noFill/>
                    </a:lnL>
                    <a:lnR>
                      <a:noFill/>
                    </a:lnR>
                    <a:lnT>
                      <a:noFill/>
                    </a:lnT>
                    <a:lnB>
                      <a:noFill/>
                    </a:lnB>
                  </a:tcPr>
                </a:tc>
                <a:tc>
                  <a:txBody>
                    <a:bodyPr/>
                    <a:lstStyle/>
                    <a:p>
                      <a:pPr algn="ctr" fontAlgn="b"/>
                      <a:r>
                        <a:rPr lang="en-US" sz="1200" b="0" i="0" u="none" strike="noStrike" dirty="0" smtClean="0">
                          <a:latin typeface="Calibri"/>
                        </a:rPr>
                        <a:t>0.02</a:t>
                      </a:r>
                      <a:endParaRPr lang="en-US" sz="1200" b="0" i="0" u="none" strike="noStrike" dirty="0">
                        <a:latin typeface="Calibri"/>
                      </a:endParaRPr>
                    </a:p>
                  </a:txBody>
                  <a:tcPr marL="7607" marR="7607" marT="7607" marB="0" anchor="b">
                    <a:lnL>
                      <a:noFill/>
                    </a:lnL>
                    <a:lnR>
                      <a:noFill/>
                    </a:lnR>
                    <a:lnT>
                      <a:noFill/>
                    </a:lnT>
                    <a:lnB>
                      <a:noFill/>
                    </a:lnB>
                  </a:tcPr>
                </a:tc>
              </a:tr>
              <a:tr h="236207">
                <a:tc>
                  <a:txBody>
                    <a:bodyPr/>
                    <a:lstStyle/>
                    <a:p>
                      <a:pPr algn="l" fontAlgn="b"/>
                      <a:r>
                        <a:rPr lang="en-US" sz="1200" b="0" i="0" u="none" strike="noStrike" dirty="0">
                          <a:latin typeface="Calibri"/>
                        </a:rPr>
                        <a:t>Frequency: Career Counseling</a:t>
                      </a:r>
                    </a:p>
                  </a:txBody>
                  <a:tcPr marL="7607" marR="7607" marT="7607" marB="0" anchor="b">
                    <a:lnL>
                      <a:noFill/>
                    </a:lnL>
                    <a:lnR>
                      <a:noFill/>
                    </a:lnR>
                    <a:lnT>
                      <a:noFill/>
                    </a:lnT>
                    <a:lnB>
                      <a:noFill/>
                    </a:lnB>
                    <a:solidFill>
                      <a:srgbClr val="BFBFBF"/>
                    </a:solidFill>
                  </a:tcPr>
                </a:tc>
                <a:tc>
                  <a:txBody>
                    <a:bodyPr/>
                    <a:lstStyle/>
                    <a:p>
                      <a:pPr algn="ctr" fontAlgn="b"/>
                      <a:r>
                        <a:rPr lang="en-US" sz="1200" b="0" i="0" u="none" strike="noStrike">
                          <a:latin typeface="Calibri"/>
                        </a:rPr>
                        <a:t>1.41</a:t>
                      </a:r>
                    </a:p>
                  </a:txBody>
                  <a:tcPr marL="7607" marR="7607" marT="7607" marB="0" anchor="b">
                    <a:lnL>
                      <a:noFill/>
                    </a:lnL>
                    <a:lnR>
                      <a:noFill/>
                    </a:lnR>
                    <a:lnT>
                      <a:noFill/>
                    </a:lnT>
                    <a:lnB>
                      <a:noFill/>
                    </a:lnB>
                    <a:solidFill>
                      <a:srgbClr val="BFBFBF"/>
                    </a:solidFill>
                  </a:tcPr>
                </a:tc>
                <a:tc>
                  <a:txBody>
                    <a:bodyPr/>
                    <a:lstStyle/>
                    <a:p>
                      <a:pPr algn="ctr" fontAlgn="b"/>
                      <a:r>
                        <a:rPr lang="en-US" sz="1200" b="0" i="0" u="none" strike="noStrike">
                          <a:latin typeface="Calibri"/>
                        </a:rPr>
                        <a:t>1.45</a:t>
                      </a:r>
                    </a:p>
                  </a:txBody>
                  <a:tcPr marL="7607" marR="7607" marT="7607" marB="0" anchor="b">
                    <a:lnL>
                      <a:noFill/>
                    </a:lnL>
                    <a:lnR>
                      <a:noFill/>
                    </a:lnR>
                    <a:lnT>
                      <a:noFill/>
                    </a:lnT>
                    <a:lnB>
                      <a:noFill/>
                    </a:lnB>
                    <a:solidFill>
                      <a:srgbClr val="BFBFBF"/>
                    </a:solidFill>
                  </a:tcPr>
                </a:tc>
                <a:tc>
                  <a:txBody>
                    <a:bodyPr/>
                    <a:lstStyle/>
                    <a:p>
                      <a:pPr algn="ctr" fontAlgn="b"/>
                      <a:r>
                        <a:rPr lang="en-US" sz="1200" b="0" i="0" u="none" strike="noStrike" dirty="0" smtClean="0">
                          <a:latin typeface="Calibri"/>
                        </a:rPr>
                        <a:t>0.04</a:t>
                      </a:r>
                      <a:endParaRPr lang="en-US" sz="1200" b="0" i="0" u="none" strike="noStrike" dirty="0">
                        <a:latin typeface="Calibri"/>
                      </a:endParaRPr>
                    </a:p>
                  </a:txBody>
                  <a:tcPr marL="7607" marR="7607" marT="7607" marB="0" anchor="b">
                    <a:lnL>
                      <a:noFill/>
                    </a:lnL>
                    <a:lnR>
                      <a:noFill/>
                    </a:lnR>
                    <a:lnT>
                      <a:noFill/>
                    </a:lnT>
                    <a:lnB>
                      <a:noFill/>
                    </a:lnB>
                    <a:solidFill>
                      <a:srgbClr val="BFBFBF"/>
                    </a:solidFill>
                  </a:tcPr>
                </a:tc>
              </a:tr>
              <a:tr h="236207">
                <a:tc>
                  <a:txBody>
                    <a:bodyPr/>
                    <a:lstStyle/>
                    <a:p>
                      <a:pPr algn="l" fontAlgn="b"/>
                      <a:r>
                        <a:rPr lang="en-US" sz="1000" b="0" i="0" u="none" strike="noStrike" dirty="0">
                          <a:solidFill>
                            <a:srgbClr val="000000"/>
                          </a:solidFill>
                          <a:latin typeface="Calibri"/>
                        </a:rPr>
                        <a:t>0= don't know/N/A. 1 = </a:t>
                      </a:r>
                      <a:r>
                        <a:rPr lang="en-US" sz="1000" b="0" i="0" u="none" strike="noStrike" dirty="0" smtClean="0">
                          <a:solidFill>
                            <a:srgbClr val="000000"/>
                          </a:solidFill>
                          <a:latin typeface="Calibri"/>
                        </a:rPr>
                        <a:t>rarely, </a:t>
                      </a:r>
                      <a:r>
                        <a:rPr lang="en-US" sz="1000" b="0" i="0" u="none" strike="noStrike" dirty="0">
                          <a:solidFill>
                            <a:srgbClr val="000000"/>
                          </a:solidFill>
                          <a:latin typeface="Calibri"/>
                        </a:rPr>
                        <a:t>2= sometimes, 3=often</a:t>
                      </a:r>
                    </a:p>
                  </a:txBody>
                  <a:tcPr marL="7607" marR="7607" marT="7607" marB="0" anchor="b">
                    <a:lnL>
                      <a:noFill/>
                    </a:lnL>
                    <a:lnR>
                      <a:noFill/>
                    </a:lnR>
                    <a:lnT>
                      <a:noFill/>
                    </a:lnT>
                    <a:lnB>
                      <a:noFill/>
                    </a:lnB>
                  </a:tcPr>
                </a:tc>
                <a:tc>
                  <a:txBody>
                    <a:bodyPr/>
                    <a:lstStyle/>
                    <a:p>
                      <a:pPr algn="l" fontAlgn="b"/>
                      <a:endParaRPr lang="en-US" sz="1000" b="0" i="0" u="none" strike="noStrike">
                        <a:latin typeface="Calibri"/>
                      </a:endParaRPr>
                    </a:p>
                  </a:txBody>
                  <a:tcPr marL="7607" marR="7607" marT="7607" marB="0" anchor="b">
                    <a:lnL>
                      <a:noFill/>
                    </a:lnL>
                    <a:lnR>
                      <a:noFill/>
                    </a:lnR>
                    <a:lnT>
                      <a:noFill/>
                    </a:lnT>
                    <a:lnB>
                      <a:noFill/>
                    </a:lnB>
                  </a:tcPr>
                </a:tc>
                <a:tc>
                  <a:txBody>
                    <a:bodyPr/>
                    <a:lstStyle/>
                    <a:p>
                      <a:pPr algn="l" fontAlgn="b"/>
                      <a:endParaRPr lang="en-US" sz="1000" b="0" i="0" u="none" strike="noStrike">
                        <a:latin typeface="Calibri"/>
                      </a:endParaRPr>
                    </a:p>
                  </a:txBody>
                  <a:tcPr marL="7607" marR="7607" marT="7607" marB="0" anchor="b">
                    <a:lnL>
                      <a:noFill/>
                    </a:lnL>
                    <a:lnR>
                      <a:noFill/>
                    </a:lnR>
                    <a:lnT>
                      <a:noFill/>
                    </a:lnT>
                    <a:lnB>
                      <a:noFill/>
                    </a:lnB>
                  </a:tcPr>
                </a:tc>
                <a:tc>
                  <a:txBody>
                    <a:bodyPr/>
                    <a:lstStyle/>
                    <a:p>
                      <a:pPr algn="l" fontAlgn="b"/>
                      <a:endParaRPr lang="en-US" sz="1000" b="0" i="0" u="none" strike="noStrike" dirty="0">
                        <a:latin typeface="Calibri"/>
                      </a:endParaRPr>
                    </a:p>
                  </a:txBody>
                  <a:tcPr marL="7607" marR="7607" marT="7607"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a:t>
            </a:r>
            <a:endParaRPr lang="en-US" dirty="0"/>
          </a:p>
        </p:txBody>
      </p:sp>
      <p:sp>
        <p:nvSpPr>
          <p:cNvPr id="3" name="Content Placeholder 2"/>
          <p:cNvSpPr>
            <a:spLocks noGrp="1"/>
          </p:cNvSpPr>
          <p:nvPr>
            <p:ph idx="1"/>
          </p:nvPr>
        </p:nvSpPr>
        <p:spPr/>
        <p:txBody>
          <a:bodyPr>
            <a:normAutofit/>
          </a:bodyPr>
          <a:lstStyle/>
          <a:p>
            <a:r>
              <a:rPr lang="en-US" sz="2000" dirty="0" smtClean="0"/>
              <a:t>Overall, the results from the comparison show that De Anza has improved from 2007 to 2009. </a:t>
            </a:r>
          </a:p>
          <a:p>
            <a:r>
              <a:rPr lang="en-US" sz="2000" dirty="0" smtClean="0"/>
              <a:t>Areas in which De Anza has improved include Academic and Collaborative Learning, Student Effort and Academic Challenge. </a:t>
            </a:r>
          </a:p>
          <a:p>
            <a:r>
              <a:rPr lang="en-US" sz="2000" dirty="0" smtClean="0"/>
              <a:t>Areas in which De Anza could benefit by focusing more heavily include Student-Faculty Interaction and Support for Learners. </a:t>
            </a:r>
          </a:p>
          <a:p>
            <a:r>
              <a:rPr lang="en-US" sz="2000" dirty="0" smtClean="0"/>
              <a:t>It seems that De Anza continues to score low in the areas of providing financial aid advising and support as well as academic and career advising and support. </a:t>
            </a:r>
          </a:p>
          <a:p>
            <a:pPr>
              <a:buNone/>
            </a:pPr>
            <a:endParaRPr lang="en-US" sz="2800" dirty="0" smtClean="0">
              <a:solidFill>
                <a:srgbClr val="000000"/>
              </a:solidFill>
              <a:latin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This presentation is available on the De Anza Research website at </a:t>
            </a:r>
            <a:r>
              <a:rPr lang="en-US" dirty="0" smtClean="0">
                <a:hlinkClick r:id="rId3"/>
              </a:rPr>
              <a:t>www.deanza.edu/ir/</a:t>
            </a:r>
            <a:endParaRPr lang="en-US" dirty="0" smtClean="0"/>
          </a:p>
          <a:p>
            <a:r>
              <a:rPr lang="en-US" dirty="0" smtClean="0"/>
              <a:t>Additional documents for analysis are available upon request.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CCSSE Overview - continued</a:t>
            </a:r>
            <a:endParaRPr lang="en-US" dirty="0"/>
          </a:p>
        </p:txBody>
      </p:sp>
      <p:sp>
        <p:nvSpPr>
          <p:cNvPr id="3" name="Content Placeholder 2"/>
          <p:cNvSpPr>
            <a:spLocks noGrp="1"/>
          </p:cNvSpPr>
          <p:nvPr>
            <p:ph idx="1"/>
          </p:nvPr>
        </p:nvSpPr>
        <p:spPr/>
        <p:txBody>
          <a:bodyPr>
            <a:normAutofit/>
          </a:bodyPr>
          <a:lstStyle/>
          <a:p>
            <a:r>
              <a:rPr lang="en-US" dirty="0" smtClean="0"/>
              <a:t>Survey questions cover:</a:t>
            </a:r>
          </a:p>
          <a:p>
            <a:pPr lvl="1"/>
            <a:r>
              <a:rPr lang="en-US" dirty="0" smtClean="0"/>
              <a:t>Active and Collaborative Learning</a:t>
            </a:r>
          </a:p>
          <a:p>
            <a:pPr lvl="1"/>
            <a:r>
              <a:rPr lang="en-US" dirty="0" smtClean="0"/>
              <a:t>Student Effort</a:t>
            </a:r>
          </a:p>
          <a:p>
            <a:pPr lvl="1"/>
            <a:r>
              <a:rPr lang="en-US" dirty="0" smtClean="0"/>
              <a:t>Academic Challenge</a:t>
            </a:r>
          </a:p>
          <a:p>
            <a:pPr lvl="1"/>
            <a:r>
              <a:rPr lang="en-US" dirty="0" smtClean="0"/>
              <a:t>Student-Faculty Interaction</a:t>
            </a:r>
          </a:p>
          <a:p>
            <a:pPr lvl="1"/>
            <a:r>
              <a:rPr lang="en-US" dirty="0" smtClean="0"/>
              <a:t>Support for Learners</a:t>
            </a:r>
          </a:p>
          <a:p>
            <a:pPr lvl="1"/>
            <a:endParaRPr lang="en-US" dirty="0" smtClean="0"/>
          </a:p>
          <a:p>
            <a:pPr lvl="1"/>
            <a:endParaRPr lang="en-US" dirty="0" smtClean="0"/>
          </a:p>
          <a:p>
            <a:pPr lvl="1"/>
            <a:endParaRPr lang="en-US" dirty="0" smtClean="0"/>
          </a:p>
          <a:p>
            <a:pPr lvl="1"/>
            <a:endParaRPr lang="en-US" dirty="0" smtClean="0"/>
          </a:p>
          <a:p>
            <a:pPr lvl="1"/>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CCSSE Overview - continued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Student background questions include:</a:t>
            </a:r>
          </a:p>
          <a:p>
            <a:pPr lvl="1"/>
            <a:r>
              <a:rPr lang="en-US" dirty="0" smtClean="0"/>
              <a:t>Educational goal</a:t>
            </a:r>
          </a:p>
          <a:p>
            <a:pPr lvl="1"/>
            <a:r>
              <a:rPr lang="en-US" dirty="0" smtClean="0"/>
              <a:t>How students pay for college</a:t>
            </a:r>
          </a:p>
          <a:p>
            <a:pPr lvl="1"/>
            <a:r>
              <a:rPr lang="en-US" dirty="0" smtClean="0"/>
              <a:t>Grade point average</a:t>
            </a:r>
          </a:p>
          <a:p>
            <a:pPr lvl="1"/>
            <a:r>
              <a:rPr lang="en-US" dirty="0" smtClean="0"/>
              <a:t>Day/evening course taking</a:t>
            </a:r>
          </a:p>
          <a:p>
            <a:pPr lvl="1"/>
            <a:r>
              <a:rPr lang="en-US" dirty="0" smtClean="0"/>
              <a:t>Total credits taken</a:t>
            </a:r>
          </a:p>
          <a:p>
            <a:pPr lvl="1"/>
            <a:r>
              <a:rPr lang="en-US" dirty="0" smtClean="0"/>
              <a:t>Number of courses taken</a:t>
            </a:r>
          </a:p>
          <a:p>
            <a:pPr lvl="1"/>
            <a:r>
              <a:rPr lang="en-US" dirty="0" smtClean="0"/>
              <a:t>Marital status, children</a:t>
            </a:r>
          </a:p>
          <a:p>
            <a:pPr lvl="1"/>
            <a:r>
              <a:rPr lang="en-US" dirty="0" smtClean="0"/>
              <a:t>English as native language</a:t>
            </a:r>
          </a:p>
          <a:p>
            <a:pPr lvl="1"/>
            <a:r>
              <a:rPr lang="en-US" dirty="0" smtClean="0"/>
              <a:t>Educational attainment</a:t>
            </a:r>
          </a:p>
          <a:p>
            <a:pPr lvl="1"/>
            <a:r>
              <a:rPr lang="en-US" dirty="0" smtClean="0"/>
              <a:t>Parent’s educational attainment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normAutofit/>
          </a:bodyPr>
          <a:lstStyle/>
          <a:p>
            <a:pPr algn="l"/>
            <a:r>
              <a:rPr lang="en-US" sz="4000" u="sng" dirty="0"/>
              <a:t>Survey Sample					</a:t>
            </a:r>
          </a:p>
        </p:txBody>
      </p:sp>
      <p:sp>
        <p:nvSpPr>
          <p:cNvPr id="2053" name="Rectangle 5"/>
          <p:cNvSpPr>
            <a:spLocks noGrp="1" noChangeArrowheads="1"/>
          </p:cNvSpPr>
          <p:nvPr>
            <p:ph idx="1"/>
          </p:nvPr>
        </p:nvSpPr>
        <p:spPr/>
        <p:txBody>
          <a:bodyPr>
            <a:normAutofit/>
          </a:bodyPr>
          <a:lstStyle/>
          <a:p>
            <a:r>
              <a:rPr lang="en-US" dirty="0" smtClean="0"/>
              <a:t>The 2009 survey </a:t>
            </a:r>
            <a:r>
              <a:rPr lang="en-US" dirty="0"/>
              <a:t>was administered in class during the </a:t>
            </a:r>
            <a:r>
              <a:rPr lang="en-US" dirty="0" smtClean="0"/>
              <a:t>spring </a:t>
            </a:r>
            <a:r>
              <a:rPr lang="en-US" dirty="0"/>
              <a:t>2009 </a:t>
            </a:r>
            <a:r>
              <a:rPr lang="en-US" dirty="0" smtClean="0"/>
              <a:t>quarter.</a:t>
            </a:r>
          </a:p>
          <a:p>
            <a:r>
              <a:rPr lang="en-US" dirty="0" smtClean="0"/>
              <a:t>76 course sections were randomly selected by CCSSE in which 34 sections chose to participate, which resulted in 797 of 2,411 valid survey responses, yielding a response rate of 33%.</a:t>
            </a:r>
          </a:p>
          <a:p>
            <a:pPr>
              <a:buNone/>
            </a:pP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u="sng" dirty="0" smtClean="0"/>
              <a:t>Survey Sample – Breakdown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Gender:</a:t>
            </a:r>
          </a:p>
          <a:p>
            <a:pPr lvl="1"/>
            <a:r>
              <a:rPr lang="en-US" dirty="0" smtClean="0"/>
              <a:t>Male – 46% (49% in DA total student population)</a:t>
            </a:r>
          </a:p>
          <a:p>
            <a:pPr lvl="1"/>
            <a:r>
              <a:rPr lang="en-US" dirty="0" smtClean="0"/>
              <a:t>Female – 54% (51%)</a:t>
            </a:r>
          </a:p>
          <a:p>
            <a:pPr marL="274320" lvl="1" indent="-274320">
              <a:buClr>
                <a:schemeClr val="accent3"/>
              </a:buClr>
              <a:buSzPct val="95000"/>
            </a:pPr>
            <a:endParaRPr lang="en-US" dirty="0" smtClean="0"/>
          </a:p>
          <a:p>
            <a:pPr marL="274320" lvl="1" indent="-274320">
              <a:buClr>
                <a:schemeClr val="accent3"/>
              </a:buClr>
              <a:buSzPct val="95000"/>
            </a:pPr>
            <a:r>
              <a:rPr lang="en-US" dirty="0" smtClean="0"/>
              <a:t>Ethnicity:</a:t>
            </a:r>
          </a:p>
          <a:p>
            <a:pPr marL="548640" lvl="2" indent="-274320">
              <a:buClr>
                <a:schemeClr val="accent3"/>
              </a:buClr>
              <a:buSzPct val="95000"/>
            </a:pPr>
            <a:r>
              <a:rPr lang="en-US" dirty="0" smtClean="0"/>
              <a:t>White – 26% (24%)</a:t>
            </a:r>
          </a:p>
          <a:p>
            <a:pPr marL="548640" lvl="2" indent="-274320">
              <a:buClr>
                <a:schemeClr val="accent3"/>
              </a:buClr>
              <a:buSzPct val="95000"/>
            </a:pPr>
            <a:r>
              <a:rPr lang="en-US" dirty="0" smtClean="0"/>
              <a:t>Asian – 35% (37%)</a:t>
            </a:r>
          </a:p>
          <a:p>
            <a:pPr marL="548640" lvl="2" indent="-274320">
              <a:buClr>
                <a:schemeClr val="accent3"/>
              </a:buClr>
              <a:buSzPct val="95000"/>
            </a:pPr>
            <a:r>
              <a:rPr lang="en-US" dirty="0" smtClean="0"/>
              <a:t>Black – 3% (6%)</a:t>
            </a:r>
          </a:p>
          <a:p>
            <a:pPr marL="548640" lvl="2" indent="-274320">
              <a:buClr>
                <a:schemeClr val="accent3"/>
              </a:buClr>
              <a:buSzPct val="95000"/>
            </a:pPr>
            <a:r>
              <a:rPr lang="en-US" dirty="0" smtClean="0"/>
              <a:t>Hispanic – 12% (17%)</a:t>
            </a:r>
          </a:p>
          <a:p>
            <a:pPr marL="548640" lvl="2" indent="-274320">
              <a:buClr>
                <a:schemeClr val="accent3"/>
              </a:buClr>
              <a:buSzPct val="95000"/>
            </a:pPr>
            <a:r>
              <a:rPr lang="en-US" dirty="0" smtClean="0"/>
              <a:t>American Indian – 1% (1%)</a:t>
            </a:r>
          </a:p>
          <a:p>
            <a:pPr marL="548640" lvl="2" indent="-274320">
              <a:buClr>
                <a:schemeClr val="accent3"/>
              </a:buClr>
              <a:buSzPct val="95000"/>
            </a:pPr>
            <a:r>
              <a:rPr lang="en-US" dirty="0" smtClean="0"/>
              <a:t>Other – 6% (10%)</a:t>
            </a:r>
          </a:p>
          <a:p>
            <a:pPr marL="548640" lvl="2" indent="-274320">
              <a:buClr>
                <a:schemeClr val="accent3"/>
              </a:buClr>
              <a:buSzPct val="95000"/>
            </a:pPr>
            <a:r>
              <a:rPr lang="en-US" dirty="0" smtClean="0"/>
              <a:t>International Students – 18% (6%)</a:t>
            </a:r>
          </a:p>
          <a:p>
            <a:pPr lvl="1"/>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u="sng" dirty="0" smtClean="0"/>
              <a:t>Survey Sample – Breakdown</a:t>
            </a:r>
            <a:endParaRPr lang="en-US" dirty="0"/>
          </a:p>
        </p:txBody>
      </p:sp>
      <p:sp>
        <p:nvSpPr>
          <p:cNvPr id="3" name="Content Placeholder 2"/>
          <p:cNvSpPr>
            <a:spLocks noGrp="1"/>
          </p:cNvSpPr>
          <p:nvPr>
            <p:ph idx="1"/>
          </p:nvPr>
        </p:nvSpPr>
        <p:spPr/>
        <p:txBody>
          <a:bodyPr/>
          <a:lstStyle/>
          <a:p>
            <a:r>
              <a:rPr lang="en-US" dirty="0" smtClean="0"/>
              <a:t>Age</a:t>
            </a:r>
          </a:p>
          <a:p>
            <a:pPr lvl="1"/>
            <a:r>
              <a:rPr lang="en-US" dirty="0" smtClean="0"/>
              <a:t>18-21 – 50% (46% in DA total student population)</a:t>
            </a:r>
          </a:p>
          <a:p>
            <a:pPr lvl="1"/>
            <a:r>
              <a:rPr lang="en-US" dirty="0" smtClean="0"/>
              <a:t>22-24 – 13% (15%)</a:t>
            </a:r>
          </a:p>
          <a:p>
            <a:pPr lvl="1"/>
            <a:r>
              <a:rPr lang="en-US" dirty="0" smtClean="0"/>
              <a:t>25-39 – 23% (25%)</a:t>
            </a:r>
          </a:p>
          <a:p>
            <a:pPr lvl="1"/>
            <a:r>
              <a:rPr lang="en-US" dirty="0" smtClean="0"/>
              <a:t>40 and over – 14% (12%)</a:t>
            </a:r>
          </a:p>
          <a:p>
            <a:r>
              <a:rPr lang="en-US" dirty="0" smtClean="0"/>
              <a:t>Enrollment Status:</a:t>
            </a:r>
          </a:p>
          <a:p>
            <a:pPr lvl="1"/>
            <a:r>
              <a:rPr lang="en-US" dirty="0" smtClean="0"/>
              <a:t>Part-time – 32% (61%)</a:t>
            </a:r>
          </a:p>
          <a:p>
            <a:pPr lvl="1"/>
            <a:r>
              <a:rPr lang="en-US" dirty="0" smtClean="0"/>
              <a:t>Full-time – 68% (39%)</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Class Sections Responding</a:t>
            </a:r>
          </a:p>
        </p:txBody>
      </p:sp>
      <p:graphicFrame>
        <p:nvGraphicFramePr>
          <p:cNvPr id="38313" name="Group 1449"/>
          <p:cNvGraphicFramePr>
            <a:graphicFrameLocks noGrp="1"/>
          </p:cNvGraphicFramePr>
          <p:nvPr>
            <p:ph type="tbl" idx="1"/>
          </p:nvPr>
        </p:nvGraphicFramePr>
        <p:xfrm>
          <a:off x="457200" y="1828800"/>
          <a:ext cx="8229600" cy="4297365"/>
        </p:xfrm>
        <a:graphic>
          <a:graphicData uri="http://schemas.openxmlformats.org/drawingml/2006/table">
            <a:tbl>
              <a:tblPr/>
              <a:tblGrid>
                <a:gridCol w="1004888"/>
                <a:gridCol w="479425"/>
                <a:gridCol w="620712"/>
                <a:gridCol w="1020763"/>
                <a:gridCol w="419100"/>
                <a:gridCol w="588962"/>
                <a:gridCol w="1049338"/>
                <a:gridCol w="417512"/>
                <a:gridCol w="619125"/>
                <a:gridCol w="1003300"/>
                <a:gridCol w="417513"/>
                <a:gridCol w="588962"/>
              </a:tblGrid>
              <a:tr h="53181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ACCT001C</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CDI 063A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HTEC064B</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PHIL003.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148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ANTH001.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CDI 079C</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MAND090C</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PHTG064.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990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ARTS004A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CIS 095C</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MATH114.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PHYS002A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148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ARTS016C</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DANC038A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MATH210.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PSYC001.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990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BIOL010.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E S 002.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MUSI013A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READ211.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148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BUS 010.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ELIT001.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NURS082.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SPCH008.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990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BUS 018.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EWRT211.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PARA095.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SPCH010.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148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C D 058.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40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GEOL010.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PHIL002.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SPCH015.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990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HTEC060H</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SPCH016.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Comparisons</a:t>
            </a:r>
            <a:endParaRPr lang="en-US" dirty="0"/>
          </a:p>
        </p:txBody>
      </p:sp>
      <p:sp>
        <p:nvSpPr>
          <p:cNvPr id="5" name="Content Placeholder 4"/>
          <p:cNvSpPr>
            <a:spLocks noGrp="1"/>
          </p:cNvSpPr>
          <p:nvPr>
            <p:ph idx="1"/>
          </p:nvPr>
        </p:nvSpPr>
        <p:spPr/>
        <p:txBody>
          <a:bodyPr/>
          <a:lstStyle/>
          <a:p>
            <a:r>
              <a:rPr lang="en-US" dirty="0" smtClean="0"/>
              <a:t>The following slides compare items that were selected based on the data available in the 2007 survey for comparison purposes. </a:t>
            </a:r>
          </a:p>
          <a:p>
            <a:endParaRPr lang="en-US" dirty="0" smtClean="0"/>
          </a:p>
          <a:p>
            <a:r>
              <a:rPr lang="en-US" dirty="0" smtClean="0"/>
              <a:t>The 2007 survey was administered in spring quarter of 2007 to a random sample of 57 class sections, which resulted in 1,172 of 2,057 valid survey responses from 48 sections and yielded a response rate of 57%.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2226</TotalTime>
  <Words>1852</Words>
  <Application>Microsoft Office PowerPoint</Application>
  <PresentationFormat>On-screen Show (4:3)</PresentationFormat>
  <Paragraphs>426</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Flow</vt:lpstr>
      <vt:lpstr>De Anza College 2009  Community College Survey  of Student Engagement </vt:lpstr>
      <vt:lpstr>CCSSE Overview </vt:lpstr>
      <vt:lpstr>CCSSE Overview - continued</vt:lpstr>
      <vt:lpstr>CCSSE Overview - continued</vt:lpstr>
      <vt:lpstr>Survey Sample     </vt:lpstr>
      <vt:lpstr>Survey Sample – Breakdown </vt:lpstr>
      <vt:lpstr>Survey Sample – Breakdown</vt:lpstr>
      <vt:lpstr>Class Sections Responding</vt:lpstr>
      <vt:lpstr>Comparisons</vt:lpstr>
      <vt:lpstr>Which of the following have you done, are you doing, or do you plan to do while attending this college?    - College Orientation</vt:lpstr>
      <vt:lpstr> How satisfied are you with the academic advising and planning services?</vt:lpstr>
      <vt:lpstr> How much does this college emphasize providing the support you need to help you succeed at this college?</vt:lpstr>
      <vt:lpstr>About how many hours do you spend per week participating in college-sponsored activities (organizations, campus publications, student government, intercollegiate or intramural sports, etc.)</vt:lpstr>
      <vt:lpstr>Benchmark Report   </vt:lpstr>
      <vt:lpstr>Slide 15</vt:lpstr>
      <vt:lpstr>Mean Scores</vt:lpstr>
      <vt:lpstr>Mean Scores – Summary  </vt:lpstr>
      <vt:lpstr>Mean Scores - Summary</vt:lpstr>
      <vt:lpstr>Comparison of Means </vt:lpstr>
      <vt:lpstr>Active and Collaborative Learning In your experiences at De Anza during the current school year, about how often have you done each of the following?  </vt:lpstr>
      <vt:lpstr>Student Effort In your experiences at De Anza during the current school year, about how often/much have you done/used each of the following?</vt:lpstr>
      <vt:lpstr>Academic Challenge In your experiences at De Anza during the current school year, about how often/much have you done/used each of the following?</vt:lpstr>
      <vt:lpstr>Student-Faculty Interaction In your experiences at De Anza during the current school year, about how often have you done each of the following?</vt:lpstr>
      <vt:lpstr>Support for Learners How much does De Anza College emphasize the following?</vt:lpstr>
      <vt:lpstr>Conclusions </vt:lpstr>
      <vt:lpstr>Slide 26</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Survey Sample</dc:title>
  <dc:creator>Owner</dc:creator>
  <cp:lastModifiedBy>Faculty Staff</cp:lastModifiedBy>
  <cp:revision>120</cp:revision>
  <dcterms:created xsi:type="dcterms:W3CDTF">2011-01-05T18:21:06Z</dcterms:created>
  <dcterms:modified xsi:type="dcterms:W3CDTF">2011-01-10T16:51:25Z</dcterms:modified>
</cp:coreProperties>
</file>