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27" r:id="rId2"/>
    <p:sldId id="301" r:id="rId3"/>
    <p:sldId id="302" r:id="rId4"/>
    <p:sldId id="349" r:id="rId5"/>
    <p:sldId id="298" r:id="rId6"/>
    <p:sldId id="402" r:id="rId7"/>
    <p:sldId id="257" r:id="rId8"/>
    <p:sldId id="342" r:id="rId9"/>
    <p:sldId id="323" r:id="rId10"/>
    <p:sldId id="400" r:id="rId11"/>
    <p:sldId id="384" r:id="rId12"/>
    <p:sldId id="376" r:id="rId13"/>
    <p:sldId id="395" r:id="rId14"/>
    <p:sldId id="396" r:id="rId15"/>
    <p:sldId id="398" r:id="rId16"/>
    <p:sldId id="379" r:id="rId17"/>
    <p:sldId id="390" r:id="rId18"/>
    <p:sldId id="389" r:id="rId19"/>
    <p:sldId id="386" r:id="rId20"/>
    <p:sldId id="319" r:id="rId21"/>
    <p:sldId id="326" r:id="rId22"/>
    <p:sldId id="367" r:id="rId23"/>
    <p:sldId id="368" r:id="rId24"/>
    <p:sldId id="394" r:id="rId25"/>
    <p:sldId id="401" r:id="rId26"/>
    <p:sldId id="385" r:id="rId27"/>
    <p:sldId id="321" r:id="rId28"/>
    <p:sldId id="369" r:id="rId29"/>
    <p:sldId id="370" r:id="rId30"/>
    <p:sldId id="403" r:id="rId31"/>
    <p:sldId id="362" r:id="rId32"/>
  </p:sldIdLst>
  <p:sldSz cx="10058400" cy="7772400"/>
  <p:notesSz cx="7053263" cy="93567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110B"/>
    <a:srgbClr val="588269"/>
  </p:clrMru>
  <p:extLst>
    <p:ext uri="{E76CE94A-603C-4142-B9EB-6D1370010A27}">
      <p14:discardImageEditData xmlns:mc="http://schemas.openxmlformats.org/markup-compatibility/2006" xmlns:mv="urn:schemas-microsoft-com:mac:vml" xmlns="" xmlns:p14="http://schemas.microsoft.com/office/powerpoint/2010/main" val="0"/>
    </p:ext>
    <p:ext uri="{D31A062A-798A-4329-ABDD-BBA856620510}">
      <p14:defaultImageDpi xmlns:mc="http://schemas.openxmlformats.org/markup-compatibility/2006" xmlns:mv="urn:schemas-microsoft-com:mac:vml"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2" autoAdjust="0"/>
    <p:restoredTop sz="85537" autoAdjust="0"/>
  </p:normalViewPr>
  <p:slideViewPr>
    <p:cSldViewPr>
      <p:cViewPr>
        <p:scale>
          <a:sx n="100" d="100"/>
          <a:sy n="100" d="100"/>
        </p:scale>
        <p:origin x="-1194" y="6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588" y="-96"/>
      </p:cViewPr>
      <p:guideLst>
        <p:guide orient="horz" pos="2947"/>
        <p:guide pos="222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t" anchorCtr="0" compatLnSpc="1">
            <a:prstTxWarp prst="textNoShape">
              <a:avLst/>
            </a:prstTxWarp>
          </a:bodyPr>
          <a:lstStyle>
            <a:lvl1pPr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7325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t" anchorCtr="0" compatLnSpc="1">
            <a:prstTxWarp prst="textNoShape">
              <a:avLst/>
            </a:prstTxWarp>
          </a:bodyPr>
          <a:lstStyle>
            <a:lvl1pPr algn="r"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b" anchorCtr="0" compatLnSpc="1">
            <a:prstTxWarp prst="textNoShape">
              <a:avLst/>
            </a:prstTxWarp>
          </a:bodyPr>
          <a:lstStyle>
            <a:lvl1pPr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7325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b" anchorCtr="0" compatLnSpc="1">
            <a:prstTxWarp prst="textNoShape">
              <a:avLst/>
            </a:prstTxWarp>
          </a:bodyPr>
          <a:lstStyle>
            <a:lvl1pPr algn="r" defTabSz="937398" eaLnBrk="0" hangingPunct="0">
              <a:defRPr sz="1200"/>
            </a:lvl1pPr>
          </a:lstStyle>
          <a:p>
            <a:pPr>
              <a:defRPr/>
            </a:pPr>
            <a:fld id="{8AC924A0-4B83-47AB-BD63-B919F423A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1340684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t" anchorCtr="0" compatLnSpc="1">
            <a:prstTxWarp prst="textNoShape">
              <a:avLst/>
            </a:prstTxWarp>
          </a:bodyPr>
          <a:lstStyle>
            <a:lvl1pPr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7325" y="0"/>
            <a:ext cx="30559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t" anchorCtr="0" compatLnSpc="1">
            <a:prstTxWarp prst="textNoShape">
              <a:avLst/>
            </a:prstTxWarp>
          </a:bodyPr>
          <a:lstStyle>
            <a:lvl1pPr algn="r"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5713" y="700088"/>
            <a:ext cx="4543425" cy="3509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8" y="4445000"/>
            <a:ext cx="5170487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b" anchorCtr="0" compatLnSpc="1">
            <a:prstTxWarp prst="textNoShape">
              <a:avLst/>
            </a:prstTxWarp>
          </a:bodyPr>
          <a:lstStyle>
            <a:lvl1pPr defTabSz="937398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7325" y="8888413"/>
            <a:ext cx="305593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7" tIns="46844" rIns="93687" bIns="46844" numCol="1" anchor="b" anchorCtr="0" compatLnSpc="1">
            <a:prstTxWarp prst="textNoShape">
              <a:avLst/>
            </a:prstTxWarp>
          </a:bodyPr>
          <a:lstStyle>
            <a:lvl1pPr algn="r" defTabSz="937398" eaLnBrk="0" hangingPunct="0">
              <a:defRPr sz="1200"/>
            </a:lvl1pPr>
          </a:lstStyle>
          <a:p>
            <a:pPr>
              <a:defRPr/>
            </a:pPr>
            <a:fld id="{B6FFFF81-F549-41F9-8502-007DDA94C0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44615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Ethnicity for English NOT primary</a:t>
            </a:r>
            <a:r>
              <a:rPr lang="en-US" baseline="0" dirty="0" smtClean="0"/>
              <a:t> language = </a:t>
            </a:r>
          </a:p>
          <a:p>
            <a:pPr eaLnBrk="1" hangingPunct="1"/>
            <a:r>
              <a:rPr lang="en-US" baseline="0" dirty="0" smtClean="0"/>
              <a:t>DA – Asian 59%, Latino 25%, White 10%</a:t>
            </a:r>
          </a:p>
          <a:p>
            <a:pPr eaLnBrk="1" hangingPunct="1"/>
            <a:r>
              <a:rPr lang="en-US" baseline="0" dirty="0" smtClean="0"/>
              <a:t>FH – Asian 49%, Latino 28%, White 18%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NOT comfortable speaking English =</a:t>
            </a:r>
          </a:p>
          <a:p>
            <a:pPr eaLnBrk="1" hangingPunct="1"/>
            <a:r>
              <a:rPr lang="en-US" baseline="0" dirty="0" smtClean="0"/>
              <a:t>DA – Asian 50%, Latino 17%, White 21%</a:t>
            </a:r>
          </a:p>
          <a:p>
            <a:pPr eaLnBrk="1" hangingPunct="1"/>
            <a:r>
              <a:rPr lang="en-US" baseline="0" dirty="0" smtClean="0"/>
              <a:t>FH – Asian 34%, Latino 19%, White 35%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Categories = None, 1-5, 6-10, 11-20, 21-30, 30+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FFFF81-F549-41F9-8502-007DDA94C0C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total students row?</a:t>
            </a:r>
          </a:p>
          <a:p>
            <a:r>
              <a:rPr lang="en-US" baseline="0" dirty="0" smtClean="0"/>
              <a:t>De Anza 56% (720/1286)</a:t>
            </a:r>
          </a:p>
          <a:p>
            <a:r>
              <a:rPr lang="en-US" baseline="0" smtClean="0"/>
              <a:t>Foothill 54% (492/904)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FFFF81-F549-41F9-8502-007DDA94C0C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val="2343000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Potential Questions</a:t>
            </a:r>
            <a:r>
              <a:rPr lang="en-US" baseline="0" dirty="0" smtClean="0"/>
              <a:t> for 2012 December Presentation:</a:t>
            </a:r>
            <a:endParaRPr lang="en-US" dirty="0" smtClean="0"/>
          </a:p>
          <a:p>
            <a:pPr eaLnBrk="1" hangingPunct="1"/>
            <a:r>
              <a:rPr lang="en-US" dirty="0" smtClean="0"/>
              <a:t>While the numbers of AB540 students have increased at both colleges between 2010 and 2012, which college experienced a doubling</a:t>
            </a:r>
            <a:r>
              <a:rPr lang="en-US" baseline="0" dirty="0" smtClean="0"/>
              <a:t> of AB540 students in that time period? De Anza</a:t>
            </a:r>
          </a:p>
          <a:p>
            <a:pPr eaLnBrk="1" hangingPunct="1"/>
            <a:r>
              <a:rPr lang="en-US" baseline="0" dirty="0" smtClean="0"/>
              <a:t>Among students who received financial aid in 2011-12, what percentage identified as White at </a:t>
            </a:r>
            <a:r>
              <a:rPr lang="en-US" b="1" baseline="0" dirty="0" smtClean="0"/>
              <a:t>Foothill</a:t>
            </a:r>
            <a:r>
              <a:rPr lang="en-US" baseline="0" dirty="0" smtClean="0"/>
              <a:t>? 25%</a:t>
            </a:r>
          </a:p>
          <a:p>
            <a:pPr eaLnBrk="1" hangingPunct="1"/>
            <a:r>
              <a:rPr lang="en-US" baseline="0" dirty="0" smtClean="0"/>
              <a:t>Among students who received financial aid in 2011-12, what percentage identified as Vietnamese at </a:t>
            </a:r>
            <a:r>
              <a:rPr lang="en-US" u="sng" baseline="0" dirty="0" smtClean="0"/>
              <a:t>De Anza</a:t>
            </a:r>
            <a:r>
              <a:rPr lang="en-US" baseline="0" dirty="0" smtClean="0"/>
              <a:t>? 15%</a:t>
            </a:r>
          </a:p>
          <a:p>
            <a:pPr eaLnBrk="1" hangingPunct="1"/>
            <a:r>
              <a:rPr lang="en-US" baseline="0" dirty="0" smtClean="0"/>
              <a:t>What ethnic group made up the largest percentage among financial aid recipients at both colleges in 2011-12? Latinos (DA=26%; FH=27%)</a:t>
            </a:r>
          </a:p>
          <a:p>
            <a:pPr eaLnBrk="1" hangingPunct="1"/>
            <a:r>
              <a:rPr lang="en-US" baseline="0" dirty="0" smtClean="0"/>
              <a:t>Has the percentage rate of students indicating their educational goal as transferring to a four-year institution increased or decreased at both colleges between 2010-2012? Increased</a:t>
            </a:r>
          </a:p>
          <a:p>
            <a:pPr eaLnBrk="1" hangingPunct="1"/>
            <a:r>
              <a:rPr lang="en-US" baseline="0" dirty="0" smtClean="0"/>
              <a:t>What percentage of </a:t>
            </a:r>
            <a:r>
              <a:rPr lang="en-US" u="sng" baseline="0" dirty="0" smtClean="0"/>
              <a:t>De Anza </a:t>
            </a:r>
            <a:r>
              <a:rPr lang="en-US" baseline="0" dirty="0" smtClean="0"/>
              <a:t>applicants reported that English was the primary language spoken at home? 69%</a:t>
            </a:r>
          </a:p>
          <a:p>
            <a:pPr eaLnBrk="1" hangingPunct="1"/>
            <a:r>
              <a:rPr lang="en-US" baseline="0" dirty="0" smtClean="0"/>
              <a:t>What percentage of </a:t>
            </a:r>
            <a:r>
              <a:rPr lang="en-US" b="1" baseline="0" dirty="0" smtClean="0"/>
              <a:t>Foothill</a:t>
            </a:r>
            <a:r>
              <a:rPr lang="en-US" baseline="0" dirty="0" smtClean="0"/>
              <a:t> CCSSE survey respondents who are first generation students reported studying between 6-20 hours a week? 57%</a:t>
            </a:r>
          </a:p>
          <a:p>
            <a:pPr eaLnBrk="1" hangingPunct="1"/>
            <a:r>
              <a:rPr lang="en-US" baseline="0" dirty="0" smtClean="0"/>
              <a:t>What percentage of </a:t>
            </a:r>
            <a:r>
              <a:rPr lang="en-US" u="sng" baseline="0" dirty="0" smtClean="0"/>
              <a:t>De Anza </a:t>
            </a:r>
            <a:r>
              <a:rPr lang="en-US" baseline="0" dirty="0" smtClean="0"/>
              <a:t>CCSSE survey respondents who are African American reported using academic advising services? 56%</a:t>
            </a:r>
          </a:p>
          <a:p>
            <a:pPr eaLnBrk="1" hangingPunct="1"/>
            <a:r>
              <a:rPr lang="en-US" baseline="0" dirty="0" smtClean="0"/>
              <a:t>What percentage did online courses make up of </a:t>
            </a:r>
            <a:r>
              <a:rPr lang="en-US" b="1" baseline="0" dirty="0" smtClean="0"/>
              <a:t>Foothill’s</a:t>
            </a:r>
            <a:r>
              <a:rPr lang="en-US" baseline="0" dirty="0" smtClean="0"/>
              <a:t> total course offerings in 2011-12? 27%</a:t>
            </a:r>
          </a:p>
          <a:p>
            <a:pPr eaLnBrk="1" hangingPunct="1"/>
            <a:r>
              <a:rPr lang="en-US" baseline="0" dirty="0" smtClean="0"/>
              <a:t>What was the online course enrollment at </a:t>
            </a:r>
            <a:r>
              <a:rPr lang="en-US" u="sng" baseline="0" dirty="0" smtClean="0"/>
              <a:t>De Anza </a:t>
            </a:r>
            <a:r>
              <a:rPr lang="en-US" baseline="0" dirty="0" smtClean="0"/>
              <a:t>in 2011-12? 17,000</a:t>
            </a:r>
          </a:p>
          <a:p>
            <a:pPr eaLnBrk="1" hangingPunct="1"/>
            <a:r>
              <a:rPr lang="en-US" baseline="0" dirty="0" smtClean="0"/>
              <a:t>What was the online course enrollment at </a:t>
            </a:r>
            <a:r>
              <a:rPr lang="en-US" b="1" baseline="0" dirty="0" smtClean="0"/>
              <a:t>Foothill</a:t>
            </a:r>
            <a:r>
              <a:rPr lang="en-US" baseline="0" dirty="0" smtClean="0"/>
              <a:t> in 2011-12? 38,423</a:t>
            </a:r>
          </a:p>
          <a:p>
            <a:pPr eaLnBrk="1" hangingPunct="1"/>
            <a:r>
              <a:rPr lang="en-US" baseline="0" dirty="0" smtClean="0"/>
              <a:t>What ethnic group made up the largest group among </a:t>
            </a:r>
            <a:r>
              <a:rPr lang="en-US" b="1" baseline="0" dirty="0" smtClean="0">
                <a:solidFill>
                  <a:srgbClr val="FF0000"/>
                </a:solidFill>
              </a:rPr>
              <a:t>Foothill</a:t>
            </a:r>
            <a:r>
              <a:rPr lang="en-US" baseline="0" dirty="0" smtClean="0"/>
              <a:t> online enrollment in 2011-12? Whites at 35%</a:t>
            </a:r>
          </a:p>
          <a:p>
            <a:pPr eaLnBrk="1" hangingPunct="1"/>
            <a:r>
              <a:rPr lang="en-US" baseline="0" dirty="0" smtClean="0"/>
              <a:t>Among students who enrolled in online courses at </a:t>
            </a:r>
            <a:r>
              <a:rPr lang="en-US" u="sng" baseline="0" dirty="0" smtClean="0"/>
              <a:t>De Anza </a:t>
            </a:r>
            <a:r>
              <a:rPr lang="en-US" baseline="0" dirty="0" smtClean="0"/>
              <a:t>in 2011-12, what percentage were women? 60%</a:t>
            </a:r>
          </a:p>
          <a:p>
            <a:pPr eaLnBrk="1" hangingPunct="1"/>
            <a:r>
              <a:rPr lang="en-US" baseline="0" dirty="0" smtClean="0"/>
              <a:t>In 2011-12, the greatest number of Latino/a students attending </a:t>
            </a:r>
            <a:r>
              <a:rPr lang="en-US" u="sng" baseline="0" dirty="0" smtClean="0"/>
              <a:t>De Anza</a:t>
            </a:r>
            <a:r>
              <a:rPr lang="en-US" baseline="0" dirty="0" smtClean="0"/>
              <a:t> came from which neighborhood in San Jose? Alum Rock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7" descr="PP_template_2.pct                                              001E7C8BMacintosh HD                   ABA78158:"/>
          <p:cNvPicPr>
            <a:picLocks noChangeAspect="1" noChangeArrowheads="1"/>
          </p:cNvPicPr>
          <p:nvPr/>
        </p:nvPicPr>
        <p:blipFill>
          <a:blip r:embed="rId2" cstate="print"/>
          <a:srcRect r="2438" b="415"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9"/>
          <p:cNvSpPr>
            <a:spLocks noChangeShapeType="1"/>
          </p:cNvSpPr>
          <p:nvPr/>
        </p:nvSpPr>
        <p:spPr bwMode="auto">
          <a:xfrm>
            <a:off x="2263775" y="5267325"/>
            <a:ext cx="7291388" cy="0"/>
          </a:xfrm>
          <a:prstGeom prst="line">
            <a:avLst/>
          </a:prstGeom>
          <a:noFill/>
          <a:ln w="57150">
            <a:solidFill>
              <a:srgbClr val="82110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 dirty="0"/>
          </a:p>
        </p:txBody>
      </p:sp>
      <p:sp>
        <p:nvSpPr>
          <p:cNvPr id="6" name="Text Box 50"/>
          <p:cNvSpPr txBox="1">
            <a:spLocks noChangeArrowheads="1"/>
          </p:cNvSpPr>
          <p:nvPr/>
        </p:nvSpPr>
        <p:spPr bwMode="auto">
          <a:xfrm>
            <a:off x="3017838" y="604838"/>
            <a:ext cx="58547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35" tIns="50917" rIns="101835" bIns="50917">
            <a:spAutoFit/>
          </a:bodyPr>
          <a:lstStyle/>
          <a:p>
            <a:pPr defTabSz="1019175" eaLnBrk="0" hangingPunct="0">
              <a:defRPr/>
            </a:pP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Board of Trustees Presentation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263775" y="5699125"/>
            <a:ext cx="7291388" cy="20732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ctrTitle"/>
          </p:nvPr>
        </p:nvSpPr>
        <p:spPr>
          <a:xfrm>
            <a:off x="2263775" y="2590800"/>
            <a:ext cx="7291388" cy="2417763"/>
          </a:xfrm>
        </p:spPr>
        <p:txBody>
          <a:bodyPr/>
          <a:lstStyle>
            <a:lvl1pPr algn="ctr">
              <a:defRPr>
                <a:solidFill>
                  <a:srgbClr val="82110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6C355-FAB8-4839-BC68-0CE1BAA6743A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88A8E-1FA9-4EDF-A519-AD3DD429E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7938" y="0"/>
            <a:ext cx="2430462" cy="716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1788" y="0"/>
            <a:ext cx="7143750" cy="716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1AC05-49F1-4CDD-92BF-958644555BAC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193EF-4778-4755-9BC0-5B065F0AC1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1036A-677E-4EB2-90BA-9BC4F4E682C1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A6DC9-504C-4DDC-8CC4-97C376F10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C2E4-59D8-44E8-BB12-8DC80A639ED7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DB4E7-FB1D-474B-B5D3-FBDB18A76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1788" y="2073275"/>
            <a:ext cx="4618037" cy="5094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2073275"/>
            <a:ext cx="4618038" cy="5094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4A865-15D8-44B3-9B66-39616DC8BF66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D67BF-87F9-43F2-9CB6-74E4793612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61E67-6F52-4A80-9415-0F8DEB6D643C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2EF3D-EC83-497F-A129-D2A90B6B4F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B91FE-E577-4500-B210-D63CCEE1A700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07C41-171A-4A5C-933D-53AE4670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E70C9-A64B-4BF6-B69F-6FDF414B7A22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079D9-255D-4148-BE94-49134B6AB0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792A-9ED2-418F-9ABE-F127C78F9445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B8CB-D41A-45D1-89D6-C842E42FAC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 lIns="101870" tIns="50935" rIns="101870" bIns="50935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9D5E2-00BF-43BF-AD5E-2A0B3CE26B6B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B32C6-91C4-468C-92B7-7FABDAAF8C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Rectangle 48"/>
          <p:cNvSpPr>
            <a:spLocks noGrp="1" noChangeArrowheads="1"/>
          </p:cNvSpPr>
          <p:nvPr>
            <p:ph type="title"/>
          </p:nvPr>
        </p:nvSpPr>
        <p:spPr bwMode="auto">
          <a:xfrm>
            <a:off x="2179638" y="0"/>
            <a:ext cx="7878762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7" name="Picture 57" descr="PP_template.pct                                                001E7C8BMacintosh HD                   ABA78158:"/>
          <p:cNvPicPr>
            <a:picLocks noChangeAspect="1" noChangeArrowheads="1"/>
          </p:cNvPicPr>
          <p:nvPr/>
        </p:nvPicPr>
        <p:blipFill>
          <a:blip r:embed="rId13" cstate="print"/>
          <a:srcRect t="793" r="3999" b="1202"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1788" y="2073275"/>
            <a:ext cx="9388475" cy="509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8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1788" y="7250113"/>
            <a:ext cx="2095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2AAC7E14-DE62-4641-9348-82A4180E84E4}" type="datetime1">
              <a:rPr lang="en-US"/>
              <a:pPr>
                <a:defRPr/>
              </a:pPr>
              <a:t>12/7/2012</a:t>
            </a:fld>
            <a:endParaRPr lang="en-US" dirty="0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250113"/>
            <a:ext cx="3184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8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4763" y="7250113"/>
            <a:ext cx="2095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826DDB82-E729-4F6C-9A1E-19267D0A7A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9" r:id="rId1"/>
    <p:sldLayoutId id="2147485159" r:id="rId2"/>
    <p:sldLayoutId id="2147485160" r:id="rId3"/>
    <p:sldLayoutId id="2147485161" r:id="rId4"/>
    <p:sldLayoutId id="2147485162" r:id="rId5"/>
    <p:sldLayoutId id="2147485163" r:id="rId6"/>
    <p:sldLayoutId id="2147485164" r:id="rId7"/>
    <p:sldLayoutId id="2147485165" r:id="rId8"/>
    <p:sldLayoutId id="2147485166" r:id="rId9"/>
    <p:sldLayoutId id="2147485167" r:id="rId10"/>
    <p:sldLayoutId id="2147485168" r:id="rId11"/>
  </p:sldLayoutIdLst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SzPct val="90000"/>
        <a:buFont typeface="Zapf Dingbats"/>
        <a:buBlip>
          <a:blip r:embed="rId16"/>
        </a:buBlip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lr>
          <a:srgbClr val="82110B"/>
        </a:buClr>
        <a:buSzPct val="90000"/>
        <a:buFont typeface="Zapf Dingbats"/>
        <a:buChar char="l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Font typeface="Zapf Dingbats"/>
        <a:buChar char="u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Font typeface="Zapf Dingbats" charset="2"/>
        <a:buChar char="u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Font typeface="Zapf Dingbats" charset="2"/>
        <a:buChar char="u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Font typeface="Zapf Dingbats" charset="2"/>
        <a:buChar char="u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Font typeface="Zapf Dingbats" charset="2"/>
        <a:buChar char="u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0BB9C4-3503-43CF-B151-1BCDA22589B5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6388" y="1676400"/>
            <a:ext cx="9386887" cy="5715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200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5400" dirty="0" smtClean="0"/>
              <a:t>Mining the data: 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5400" dirty="0" smtClean="0"/>
              <a:t>What we know about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5400" dirty="0" smtClean="0"/>
              <a:t>FHDA students</a:t>
            </a:r>
            <a:endParaRPr lang="en-US" sz="5300" dirty="0" smtClean="0"/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371600" y="4495800"/>
            <a:ext cx="72913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35" tIns="50917" rIns="101835" bIns="50917"/>
          <a:lstStyle/>
          <a:p>
            <a:pPr marL="382588" indent="-382588" algn="ctr" defTabSz="1019175">
              <a:spcBef>
                <a:spcPct val="20000"/>
              </a:spcBef>
            </a:pPr>
            <a:r>
              <a:rPr lang="en-US" sz="3600" dirty="0" smtClean="0"/>
              <a:t>Andrew </a:t>
            </a:r>
            <a:r>
              <a:rPr lang="en-US" sz="3600" dirty="0" err="1" smtClean="0"/>
              <a:t>LaManque</a:t>
            </a:r>
            <a:r>
              <a:rPr lang="en-US" sz="3600" dirty="0" smtClean="0"/>
              <a:t>, Ph.D.</a:t>
            </a:r>
          </a:p>
          <a:p>
            <a:pPr marL="382588" indent="-382588" algn="ctr" defTabSz="1019175">
              <a:spcBef>
                <a:spcPct val="20000"/>
              </a:spcBef>
            </a:pPr>
            <a:r>
              <a:rPr lang="en-US" sz="3600" dirty="0" smtClean="0"/>
              <a:t>Mallory Newell, </a:t>
            </a:r>
            <a:r>
              <a:rPr lang="en-US" sz="3600" dirty="0" err="1" smtClean="0"/>
              <a:t>Ed.D</a:t>
            </a:r>
            <a:r>
              <a:rPr lang="en-US" sz="3600" dirty="0" smtClean="0"/>
              <a:t>.</a:t>
            </a:r>
          </a:p>
          <a:p>
            <a:pPr marL="382588" indent="-382588" algn="ctr" defTabSz="1019175">
              <a:spcBef>
                <a:spcPct val="20000"/>
              </a:spcBef>
            </a:pPr>
            <a:r>
              <a:rPr lang="en-US" sz="3600" dirty="0" smtClean="0"/>
              <a:t>Elaine </a:t>
            </a:r>
            <a:r>
              <a:rPr lang="en-US" sz="3600" dirty="0"/>
              <a:t>Kuo, Ph.D.</a:t>
            </a:r>
          </a:p>
          <a:p>
            <a:pPr marL="382588" indent="-382588" algn="ctr" defTabSz="1019175">
              <a:spcBef>
                <a:spcPct val="20000"/>
              </a:spcBef>
            </a:pPr>
            <a:r>
              <a:rPr lang="en-US" sz="3600" dirty="0" smtClean="0"/>
              <a:t>Institutional Research and Planning</a:t>
            </a:r>
          </a:p>
          <a:p>
            <a:pPr marL="382588" indent="-382588" algn="ctr" defTabSz="1019175">
              <a:spcBef>
                <a:spcPct val="20000"/>
              </a:spcBef>
            </a:pPr>
            <a:r>
              <a:rPr lang="en-US" sz="1800" dirty="0" smtClean="0"/>
              <a:t>December </a:t>
            </a:r>
            <a:r>
              <a:rPr lang="en-US" sz="1800" dirty="0"/>
              <a:t>7, 2012</a:t>
            </a:r>
            <a:endParaRPr lang="en-US" sz="3600" dirty="0"/>
          </a:p>
        </p:txBody>
      </p:sp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1219200" y="4419600"/>
            <a:ext cx="7391400" cy="0"/>
          </a:xfrm>
          <a:prstGeom prst="line">
            <a:avLst/>
          </a:prstGeom>
          <a:noFill/>
          <a:ln w="50800" algn="ctr">
            <a:solidFill>
              <a:srgbClr val="82110B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EA5268-F208-45F1-9863-8395CF13331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981200" y="152400"/>
            <a:ext cx="8077200" cy="201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Activity: What is the distribution of Latino students by zip code?</a:t>
            </a:r>
          </a:p>
          <a:p>
            <a:pPr>
              <a:defRPr/>
            </a:pPr>
            <a:endParaRPr lang="en-US" sz="4500" dirty="0">
              <a:latin typeface="+mj-lt"/>
            </a:endParaRP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2087" y="1600200"/>
            <a:ext cx="5510313" cy="612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28600" y="2743200"/>
            <a:ext cx="1941994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While a large percentage of Latino/a students attending De Anza live in East SJ, they also live in Sunnyvale, Santa Clara, West and South San Jose.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7924800" y="2743200"/>
            <a:ext cx="1905000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Latino/a students attending Foothill live primarily in East Palo Alto, Redwood City and Sunnyvale.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  <p:bldP spid="6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63DD-5948-4580-BE00-073CA7007E1D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990600" y="3581400"/>
            <a:ext cx="8153400" cy="1468438"/>
          </a:xfrm>
          <a:prstGeom prst="rect">
            <a:avLst/>
          </a:prstGeom>
        </p:spPr>
        <p:txBody>
          <a:bodyPr/>
          <a:lstStyle/>
          <a:p>
            <a:pPr defTabSz="1019175" eaLnBrk="0" hangingPunct="0">
              <a:defRPr/>
            </a:pPr>
            <a:r>
              <a:rPr lang="en-US" sz="480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		Online Education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What percentage of course offerings does online instruction represent?</a:t>
            </a:r>
            <a:endParaRPr lang="en-US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CF0BAA-153D-41C6-92B1-54D9D2EAFC9E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1371600" y="6781800"/>
            <a:ext cx="4191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+mj-lt"/>
                <a:cs typeface="Arial" pitchFamily="34" charset="0"/>
              </a:rPr>
              <a:t>De Anza=196,578; </a:t>
            </a:r>
            <a:r>
              <a:rPr lang="en-US" sz="1200" dirty="0" smtClean="0">
                <a:latin typeface="+mj-lt"/>
                <a:cs typeface="Arial" pitchFamily="34" charset="0"/>
              </a:rPr>
              <a:t>Foothill=141,538.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44688"/>
            <a:ext cx="7315200" cy="488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5200" y="6781800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three-year online enrollment trend?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143D7F-43B6-4C69-8423-8AFB5B989CD4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315200" y="6781800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05000"/>
            <a:ext cx="7315200" cy="488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ethnic breakdown among online students?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010CF6-AD84-4950-B0ED-BC30469D47B6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8382000" y="6002179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9160" y="1977503"/>
            <a:ext cx="6035040" cy="402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09600" y="1977503"/>
            <a:ext cx="6035040" cy="402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4038600" y="5791200"/>
            <a:ext cx="2209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De Anza=16,990; Foothill=38,423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gender breakdown among online students?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4E91D7-EDA9-4F84-AA5F-68FC1BB991C5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32774" name="TextBox 5"/>
          <p:cNvSpPr txBox="1">
            <a:spLocks noChangeArrowheads="1"/>
          </p:cNvSpPr>
          <p:nvPr/>
        </p:nvSpPr>
        <p:spPr bwMode="auto">
          <a:xfrm>
            <a:off x="1295400" y="678180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+mj-lt"/>
                <a:cs typeface="Arial" pitchFamily="34" charset="0"/>
              </a:rPr>
              <a:t>De Anza online=16,938; De Anza not online=176,695</a:t>
            </a:r>
            <a:r>
              <a:rPr lang="en-US" sz="1200" dirty="0" smtClean="0">
                <a:latin typeface="+mj-lt"/>
                <a:cs typeface="Arial" pitchFamily="34" charset="0"/>
              </a:rPr>
              <a:t>; Foothill </a:t>
            </a:r>
            <a:r>
              <a:rPr lang="en-US" sz="1200" dirty="0">
                <a:latin typeface="+mj-lt"/>
                <a:cs typeface="Arial" pitchFamily="34" charset="0"/>
              </a:rPr>
              <a:t>online=38,179; Foothill not online=102,427</a:t>
            </a:r>
          </a:p>
          <a:p>
            <a:r>
              <a:rPr lang="en-US" sz="1200" dirty="0">
                <a:latin typeface="+mj-lt"/>
                <a:cs typeface="Arial" pitchFamily="34" charset="0"/>
              </a:rPr>
              <a:t>Decline to State/Unknown not reported</a:t>
            </a:r>
            <a:r>
              <a:rPr lang="en-US" sz="1200" dirty="0" smtClean="0">
                <a:latin typeface="+mj-lt"/>
                <a:cs typeface="Arial" pitchFamily="34" charset="0"/>
              </a:rPr>
              <a:t>. 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38338"/>
            <a:ext cx="7315200" cy="488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67600" y="7010400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course success rates by instructional method?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BDCE3-DF5B-4CE5-9C94-5B3F8ECACF2E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35846" name="TextBox 6"/>
          <p:cNvSpPr txBox="1">
            <a:spLocks noChangeArrowheads="1"/>
          </p:cNvSpPr>
          <p:nvPr/>
        </p:nvSpPr>
        <p:spPr bwMode="auto">
          <a:xfrm>
            <a:off x="1295400" y="6781801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  <a:cs typeface="Arial" pitchFamily="34" charset="0"/>
              </a:rPr>
              <a:t>De </a:t>
            </a:r>
            <a:r>
              <a:rPr lang="en-US" sz="1200" dirty="0">
                <a:latin typeface="+mj-lt"/>
                <a:cs typeface="Arial" pitchFamily="34" charset="0"/>
              </a:rPr>
              <a:t>Anza=196,578</a:t>
            </a:r>
            <a:r>
              <a:rPr lang="en-US" sz="1200" dirty="0" smtClean="0">
                <a:latin typeface="+mj-lt"/>
                <a:cs typeface="Arial" pitchFamily="34" charset="0"/>
              </a:rPr>
              <a:t>; DA targeted groups online=5,344; DA targeted groups not online=53,043; DA </a:t>
            </a:r>
            <a:r>
              <a:rPr lang="en-US" sz="1200" dirty="0" err="1" smtClean="0">
                <a:latin typeface="+mj-lt"/>
                <a:cs typeface="Arial" pitchFamily="34" charset="0"/>
              </a:rPr>
              <a:t>nontargeted</a:t>
            </a:r>
            <a:r>
              <a:rPr lang="en-US" sz="1200" dirty="0" smtClean="0">
                <a:latin typeface="+mj-lt"/>
                <a:cs typeface="Arial" pitchFamily="34" charset="0"/>
              </a:rPr>
              <a:t> groups online=11,653; DA </a:t>
            </a:r>
            <a:r>
              <a:rPr lang="en-US" sz="1200" dirty="0" err="1" smtClean="0">
                <a:latin typeface="+mj-lt"/>
                <a:cs typeface="Arial" pitchFamily="34" charset="0"/>
              </a:rPr>
              <a:t>nontargeted</a:t>
            </a:r>
            <a:r>
              <a:rPr lang="en-US" sz="1200" dirty="0" smtClean="0">
                <a:latin typeface="+mj-lt"/>
                <a:cs typeface="Arial" pitchFamily="34" charset="0"/>
              </a:rPr>
              <a:t> groups not online=126,538; Foothill=141,538; FH targeted groups online=27,556; FH targeted groups not online=28,174; FH </a:t>
            </a:r>
            <a:r>
              <a:rPr lang="en-US" sz="1200" dirty="0" err="1" smtClean="0">
                <a:latin typeface="+mj-lt"/>
                <a:cs typeface="Arial" pitchFamily="34" charset="0"/>
              </a:rPr>
              <a:t>nontargeted</a:t>
            </a:r>
            <a:r>
              <a:rPr lang="en-US" sz="1200" dirty="0" smtClean="0">
                <a:latin typeface="+mj-lt"/>
                <a:cs typeface="Arial" pitchFamily="34" charset="0"/>
              </a:rPr>
              <a:t> groups online=27,556; FH </a:t>
            </a:r>
            <a:r>
              <a:rPr lang="en-US" sz="1200" dirty="0" err="1" smtClean="0">
                <a:latin typeface="+mj-lt"/>
                <a:cs typeface="Arial" pitchFamily="34" charset="0"/>
              </a:rPr>
              <a:t>nontargeted</a:t>
            </a:r>
            <a:r>
              <a:rPr lang="en-US" sz="1200" dirty="0" smtClean="0">
                <a:latin typeface="+mj-lt"/>
                <a:cs typeface="Arial" pitchFamily="34" charset="0"/>
              </a:rPr>
              <a:t> groups not online=74,941. </a:t>
            </a:r>
            <a:r>
              <a:rPr lang="en-US" sz="1200" dirty="0" smtClean="0">
                <a:cs typeface="Arial" pitchFamily="34" charset="0"/>
              </a:rPr>
              <a:t>Targeted groups include African American, Latino/a and Filipino. 		</a:t>
            </a:r>
            <a:r>
              <a:rPr lang="en-US" sz="1000" dirty="0" smtClean="0">
                <a:cs typeface="Arial" pitchFamily="34" charset="0"/>
              </a:rPr>
              <a:t>                       Source: FHDA IR&amp;P</a:t>
            </a:r>
            <a:endParaRPr lang="en-US" sz="1000" dirty="0" smtClean="0">
              <a:latin typeface="+mj-lt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64296"/>
            <a:ext cx="7315200" cy="489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200"/>
            <a:ext cx="8001000" cy="1468438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Anza –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course success rates by instructional method and ethnicity?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DE4B2A-F463-44C1-98B7-1EBDE9AEB102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36870" name="TextBox 6"/>
          <p:cNvSpPr txBox="1">
            <a:spLocks noChangeArrowheads="1"/>
          </p:cNvSpPr>
          <p:nvPr/>
        </p:nvSpPr>
        <p:spPr bwMode="auto">
          <a:xfrm>
            <a:off x="1371600" y="67818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+mj-lt"/>
                <a:cs typeface="Arial" pitchFamily="34" charset="0"/>
              </a:rPr>
              <a:t>De </a:t>
            </a:r>
            <a:r>
              <a:rPr lang="en-US" sz="1200" dirty="0" smtClean="0">
                <a:latin typeface="+mj-lt"/>
                <a:cs typeface="Arial" pitchFamily="34" charset="0"/>
              </a:rPr>
              <a:t>Anza total enrollment=196,578; African American online=1,123; African American not online=7,543; Asian online=5,912; Asian not online=72,594; Filipino/PI online=1,308; Filipino not online=12,763; Latino/a online=3,166; Latino/a not online=35,231; Native American online=207; Native American not online=1,549; White online=4,161; White not online=36,923; Decline to state/Unknown online=1,120; Decline to state/Unknown not online=12,978 Source: FHDA IR&amp;P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05000"/>
            <a:ext cx="7315200" cy="489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9638" y="55562"/>
            <a:ext cx="7878762" cy="1468438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Foothill –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course success rates by instructional method and ethnicity?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4" name="TextBox 7"/>
          <p:cNvSpPr txBox="1">
            <a:spLocks noChangeArrowheads="1"/>
          </p:cNvSpPr>
          <p:nvPr/>
        </p:nvSpPr>
        <p:spPr bwMode="auto">
          <a:xfrm>
            <a:off x="1371600" y="67818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+mj-lt"/>
                <a:cs typeface="Arial" pitchFamily="34" charset="0"/>
              </a:rPr>
              <a:t>Foothill total enrollment=141,538</a:t>
            </a:r>
            <a:r>
              <a:rPr lang="en-US" sz="1200" dirty="0" smtClean="0">
                <a:cs typeface="Arial" pitchFamily="34" charset="0"/>
              </a:rPr>
              <a:t>; African American online=2,972; African American not online=4,868; Asian online=10,970; Asian not online=29,902; Filipino/PI online=2,297; Filipino not online=5,831; Latino/a online=6,054; Latino/a not online=18,737; Native American online=358; Native American not online=879; White online=13,457; White not online=33,956; Decline to state/Unknown online=2,324; Decline to state/Unknown not online=8,942 Source: FHDA IR&amp;P 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05000"/>
            <a:ext cx="7315200" cy="487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EC55A0-98B2-4627-9DF5-0E9D4B43F353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381000" y="3429000"/>
            <a:ext cx="8153400" cy="1468438"/>
          </a:xfrm>
          <a:prstGeom prst="rect">
            <a:avLst/>
          </a:prstGeom>
        </p:spPr>
        <p:txBody>
          <a:bodyPr/>
          <a:lstStyle/>
          <a:p>
            <a:pPr defTabSz="1019175" eaLnBrk="0" hangingPunct="0">
              <a:defRPr/>
            </a:pPr>
            <a:r>
              <a:rPr lang="en-US" sz="4800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		</a:t>
            </a:r>
            <a:r>
              <a:rPr lang="en-US" sz="4800" dirty="0"/>
              <a:t>CCCApply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8BEFC6-71D9-418D-8F9B-577A06DC10AB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500" dirty="0" smtClean="0">
                <a:effectLst/>
              </a:rPr>
              <a:t>IR Administrative </a:t>
            </a:r>
            <a:r>
              <a:rPr lang="en-US" sz="4500" dirty="0" smtClean="0"/>
              <a:t>Unit Outcomes (AUOs)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286000"/>
            <a:ext cx="9388475" cy="5715000"/>
          </a:xfrm>
        </p:spPr>
        <p:txBody>
          <a:bodyPr/>
          <a:lstStyle/>
          <a:p>
            <a:r>
              <a:rPr lang="en-US" sz="3200" dirty="0" smtClean="0"/>
              <a:t>Articulate 3 questions important to ask when starting a research project at FHDA.</a:t>
            </a:r>
          </a:p>
          <a:p>
            <a:r>
              <a:rPr lang="en-US" sz="3200" dirty="0" smtClean="0"/>
              <a:t>Interpret and draw correct conclusions from a cross tabulation of descriptive statistics such as course success rates by ethnicity.</a:t>
            </a:r>
          </a:p>
          <a:p>
            <a:r>
              <a:rPr lang="en-US" sz="3200" dirty="0" smtClean="0"/>
              <a:t>Utilize data provided by the IR office to enhance programs and services.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8D8376-9D5F-4698-8B2A-D2A6E608C40D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1981200" y="152400"/>
            <a:ext cx="7772400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percent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are first-generation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college students?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295400" y="6934200"/>
            <a:ext cx="7391400" cy="64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 smtClean="0">
                <a:latin typeface="+mj-lt"/>
                <a:cs typeface="Arial" pitchFamily="34" charset="0"/>
              </a:rPr>
              <a:t>NCES definition of first </a:t>
            </a:r>
            <a:r>
              <a:rPr lang="en-US" sz="1200" dirty="0">
                <a:latin typeface="+mj-lt"/>
                <a:cs typeface="Arial" pitchFamily="34" charset="0"/>
              </a:rPr>
              <a:t>generation: </a:t>
            </a:r>
            <a:r>
              <a:rPr lang="en-US" sz="1200" dirty="0" smtClean="0">
                <a:latin typeface="+mj-lt"/>
                <a:cs typeface="Arial" pitchFamily="34" charset="0"/>
              </a:rPr>
              <a:t>Those whose parents’ highest level of education is a high </a:t>
            </a:r>
            <a:r>
              <a:rPr lang="en-US" sz="1200" dirty="0">
                <a:latin typeface="+mj-lt"/>
                <a:cs typeface="Arial" pitchFamily="34" charset="0"/>
              </a:rPr>
              <a:t>school diploma or less</a:t>
            </a:r>
            <a:r>
              <a:rPr lang="en-US" sz="1200" dirty="0" smtClean="0">
                <a:latin typeface="+mj-lt"/>
                <a:cs typeface="Arial" pitchFamily="34" charset="0"/>
              </a:rPr>
              <a:t>. In cases where parents have different levels of education, the maximum education level of either parent determines how the student is categorized. Source: FHDA IR&amp;P  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sp>
        <p:nvSpPr>
          <p:cNvPr id="10246" name="TextBox 1"/>
          <p:cNvSpPr txBox="1">
            <a:spLocks noChangeArrowheads="1"/>
          </p:cNvSpPr>
          <p:nvPr/>
        </p:nvSpPr>
        <p:spPr bwMode="auto">
          <a:xfrm>
            <a:off x="1295400" y="6705600"/>
            <a:ext cx="739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200" dirty="0">
                <a:latin typeface="+mj-lt"/>
                <a:cs typeface="Arial" pitchFamily="34" charset="0"/>
              </a:rPr>
              <a:t>CCCApply - students who applied </a:t>
            </a:r>
            <a:r>
              <a:rPr lang="en-US" sz="1200" dirty="0" smtClean="0">
                <a:latin typeface="+mj-lt"/>
                <a:cs typeface="Arial" pitchFamily="34" charset="0"/>
              </a:rPr>
              <a:t>on or after 2011W and enrolled </a:t>
            </a:r>
            <a:r>
              <a:rPr lang="en-US" sz="1200" dirty="0">
                <a:latin typeface="+mj-lt"/>
                <a:cs typeface="Arial" pitchFamily="34" charset="0"/>
              </a:rPr>
              <a:t>in </a:t>
            </a:r>
            <a:r>
              <a:rPr lang="en-US" sz="1200" dirty="0" smtClean="0">
                <a:latin typeface="+mj-lt"/>
                <a:cs typeface="Arial" pitchFamily="34" charset="0"/>
              </a:rPr>
              <a:t>2011F or 2012F. Fall 2012 DA = 18,123, FH = 11,824  </a:t>
            </a:r>
          </a:p>
          <a:p>
            <a:pPr>
              <a:defRPr/>
            </a:pPr>
            <a:endParaRPr lang="en-US" sz="1200" dirty="0" smtClean="0">
              <a:latin typeface="+mj-lt"/>
              <a:cs typeface="Arial" pitchFamily="34" charset="0"/>
            </a:endParaRPr>
          </a:p>
          <a:p>
            <a:pPr>
              <a:defRPr/>
            </a:pPr>
            <a:r>
              <a:rPr lang="en-US" sz="1200" dirty="0" smtClean="0">
                <a:latin typeface="+mj-lt"/>
                <a:cs typeface="Arial" pitchFamily="34" charset="0"/>
              </a:rPr>
              <a:t> </a:t>
            </a:r>
            <a:endParaRPr lang="en-US" sz="1200" dirty="0">
              <a:latin typeface="+mj-lt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+mj-lt"/>
            </a:endParaRPr>
          </a:p>
        </p:txBody>
      </p:sp>
      <p:pic>
        <p:nvPicPr>
          <p:cNvPr id="2253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0325" y="1828800"/>
            <a:ext cx="7315200" cy="485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7256925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8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973880-80F2-45D4-AFB1-DE40B73DCDB3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2057400" y="0"/>
            <a:ext cx="5958618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How many of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our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students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are AB 540 students?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543800" y="6705600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sp>
        <p:nvSpPr>
          <p:cNvPr id="9223" name="TextBox 1"/>
          <p:cNvSpPr txBox="1">
            <a:spLocks noChangeArrowheads="1"/>
          </p:cNvSpPr>
          <p:nvPr/>
        </p:nvSpPr>
        <p:spPr bwMode="auto">
          <a:xfrm>
            <a:off x="5943600" y="4343400"/>
            <a:ext cx="1096963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Foothill</a:t>
            </a:r>
          </a:p>
        </p:txBody>
      </p:sp>
      <p:sp>
        <p:nvSpPr>
          <p:cNvPr id="9224" name="TextBox 1"/>
          <p:cNvSpPr txBox="1">
            <a:spLocks noChangeArrowheads="1"/>
          </p:cNvSpPr>
          <p:nvPr/>
        </p:nvSpPr>
        <p:spPr bwMode="auto">
          <a:xfrm>
            <a:off x="4267200" y="3276600"/>
            <a:ext cx="10969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De Anza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1524000" y="6705600"/>
            <a:ext cx="1745926" cy="27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>
                <a:latin typeface="+mj-lt"/>
                <a:cs typeface="Arial" pitchFamily="34" charset="0"/>
              </a:rPr>
              <a:t>Based on fall enrollment.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910626"/>
            <a:ext cx="7467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AB 540 is a CA Assembly bill that passed 10/2001 that allows undocumented students who meet certain requirements to pay in-state rather than out-of-state tuition at CA higher education institutions. These requirements include: 1) </a:t>
            </a:r>
            <a:r>
              <a:rPr lang="en-US" sz="1000" dirty="0" smtClean="0"/>
              <a:t>A</a:t>
            </a:r>
            <a:r>
              <a:rPr lang="en-US" sz="1000" dirty="0" smtClean="0"/>
              <a:t>ttended a CA HS for 3 or more years, 2)  Received a GED or equivalent, 3) Registered or enrolled in a CA public higher education institution, 4) File or plan to file as required by individual institutions, that student will apply for legal residency as soon as possible, and 5) Not hold a valid non-immigrant visa (F, J, H, L, A. E, etc.). Source: www.ab540.com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0A04EE-4569-4D6C-B24B-B8900DCEC19B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057400" y="228600"/>
            <a:ext cx="7899400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the English language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 our students?</a:t>
            </a: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1447800" y="6858000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CCCApply </a:t>
            </a:r>
            <a:r>
              <a:rPr lang="en-US" sz="1200" dirty="0"/>
              <a:t>- students who applied </a:t>
            </a:r>
            <a:r>
              <a:rPr lang="en-US" sz="1200" dirty="0" smtClean="0"/>
              <a:t>on or after 2011W and </a:t>
            </a:r>
            <a:r>
              <a:rPr lang="en-US" sz="1200" dirty="0"/>
              <a:t>enrolled in </a:t>
            </a:r>
            <a:r>
              <a:rPr lang="en-US" sz="1200" dirty="0" smtClean="0"/>
              <a:t>2012F. </a:t>
            </a:r>
          </a:p>
          <a:p>
            <a:r>
              <a:rPr lang="en-US" sz="1200" dirty="0" smtClean="0"/>
              <a:t>De </a:t>
            </a:r>
            <a:r>
              <a:rPr lang="en-US" sz="1200" dirty="0"/>
              <a:t>Anza total </a:t>
            </a:r>
            <a:r>
              <a:rPr lang="en-US" sz="1200" dirty="0" smtClean="0"/>
              <a:t>N=19,335, Foothill total N </a:t>
            </a:r>
            <a:r>
              <a:rPr lang="en-US" sz="1200" dirty="0"/>
              <a:t>= </a:t>
            </a:r>
            <a:r>
              <a:rPr lang="en-US" sz="1200" dirty="0" smtClean="0"/>
              <a:t>12,454, Source: FHDA IR&amp;P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981200"/>
            <a:ext cx="7207348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1E7352-E5B4-465F-A9CD-CD1AB4D1B1E5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685800" y="2895600"/>
            <a:ext cx="9067800" cy="2057400"/>
          </a:xfrm>
          <a:prstGeom prst="rect">
            <a:avLst/>
          </a:prstGeom>
        </p:spPr>
        <p:txBody>
          <a:bodyPr/>
          <a:lstStyle/>
          <a:p>
            <a:pPr algn="ctr" defTabSz="1019175" eaLnBrk="0" hangingPunct="0">
              <a:defRPr/>
            </a:pPr>
            <a:r>
              <a:rPr lang="en-US" sz="4800" dirty="0"/>
              <a:t>Community College Survey of </a:t>
            </a:r>
            <a:endParaRPr lang="en-US" sz="4800" dirty="0" smtClean="0"/>
          </a:p>
          <a:p>
            <a:pPr algn="ctr" defTabSz="1019175" eaLnBrk="0" hangingPunct="0">
              <a:defRPr/>
            </a:pPr>
            <a:r>
              <a:rPr lang="en-US" sz="4800" dirty="0" smtClean="0"/>
              <a:t>Student </a:t>
            </a:r>
            <a:r>
              <a:rPr lang="en-US" sz="4800" dirty="0"/>
              <a:t>Engagement (CCSSE) </a:t>
            </a:r>
            <a:endParaRPr lang="en-US" sz="4800" dirty="0" smtClean="0"/>
          </a:p>
          <a:p>
            <a:pPr algn="ctr" defTabSz="1019175" eaLnBrk="0" hangingPunct="0">
              <a:defRPr/>
            </a:pPr>
            <a:r>
              <a:rPr lang="en-US" sz="4800" dirty="0" smtClean="0"/>
              <a:t>Spring </a:t>
            </a:r>
            <a:r>
              <a:rPr lang="en-US" sz="4800" dirty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2D7B09-5B36-4DE1-B418-A7927C54F817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2179638" y="55562"/>
            <a:ext cx="7878762" cy="1468438"/>
          </a:xfrm>
          <a:prstGeom prst="rect">
            <a:avLst/>
          </a:prstGeom>
        </p:spPr>
        <p:txBody>
          <a:bodyPr/>
          <a:lstStyle/>
          <a:p>
            <a:pPr defTabSz="1019175" eaLnBrk="0" hangingPunct="0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Question: How many hours do you spend in a 7-day week preparing for class (studying, homework, rehearsing, reading, writing)?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752600"/>
            <a:ext cx="878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Full-time students who spend </a:t>
            </a:r>
            <a:r>
              <a:rPr lang="en-US" sz="1800" b="1" u="sng" dirty="0" smtClean="0">
                <a:latin typeface="Arial" pitchFamily="34" charset="0"/>
                <a:cs typeface="Arial" pitchFamily="34" charset="0"/>
              </a:rPr>
              <a:t>over 21 hours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per week preparing for all classes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391400"/>
            <a:ext cx="982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Students who have taken or plan to take a developmental course. Developmental – DA=619, FH=290; Non Developmental – DA=306, FH=302</a:t>
            </a:r>
            <a:endParaRPr lang="en-US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399" y="2209800"/>
            <a:ext cx="7599684" cy="5138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AEB52-3C9A-46F8-B9F3-6C8880BB9471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2179638" y="152400"/>
            <a:ext cx="7878762" cy="1316038"/>
          </a:xfrm>
          <a:prstGeom prst="rect">
            <a:avLst/>
          </a:prstGeom>
        </p:spPr>
        <p:txBody>
          <a:bodyPr/>
          <a:lstStyle/>
          <a:p>
            <a:pPr defTabSz="1019175" eaLnBrk="0" hangingPunct="0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Question: How often do you use academic advising/planning?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228600" y="6603302"/>
            <a:ext cx="739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+mj-lt"/>
                <a:cs typeface="Arial" pitchFamily="34" charset="0"/>
              </a:rPr>
              <a:t>Includes students who </a:t>
            </a:r>
            <a:r>
              <a:rPr lang="en-US" sz="1200" dirty="0" smtClean="0">
                <a:latin typeface="+mj-lt"/>
                <a:cs typeface="Arial" pitchFamily="34" charset="0"/>
              </a:rPr>
              <a:t>selected often or sometimes. Other includes Native American, Other, Decline to state. </a:t>
            </a:r>
          </a:p>
          <a:p>
            <a:r>
              <a:rPr lang="en-US" sz="1200" dirty="0" smtClean="0">
                <a:latin typeface="+mj-lt"/>
                <a:cs typeface="Arial" pitchFamily="34" charset="0"/>
              </a:rPr>
              <a:t>Total respondents DA=1,286; FH=904. DA: African American=25, Asian/PI=663, Latino=215, White=224, Other=139; FH: African American=33, Asian/PI=329, Latino=154, White=286, Other=102.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43800" y="6603302"/>
            <a:ext cx="2031261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</a:t>
            </a:r>
            <a:r>
              <a:rPr lang="en-US" sz="1000" dirty="0" smtClean="0">
                <a:latin typeface="+mj-lt"/>
                <a:cs typeface="Arial" pitchFamily="34" charset="0"/>
              </a:rPr>
              <a:t>IR&amp;P, CCSSE 2012</a:t>
            </a:r>
            <a:endParaRPr lang="en-US" sz="1000" dirty="0">
              <a:latin typeface="+mj-lt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752600"/>
          <a:ext cx="9372600" cy="4800600"/>
        </p:xfrm>
        <a:graphic>
          <a:graphicData uri="http://schemas.openxmlformats.org/drawingml/2006/table">
            <a:tbl>
              <a:tblPr/>
              <a:tblGrid>
                <a:gridCol w="2438400"/>
                <a:gridCol w="1905000"/>
                <a:gridCol w="1600200"/>
                <a:gridCol w="1828800"/>
                <a:gridCol w="1600200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 Anza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Foothill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Ethnicity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Respondents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Respondents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African American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Asian /PI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Latino/a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White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D0F5D-AC4E-4D7C-9A60-C8F2880A614C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295400" y="2362200"/>
            <a:ext cx="7772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>
            <a:spAutoFit/>
          </a:bodyPr>
          <a:lstStyle/>
          <a:p>
            <a:endParaRPr lang="en-US" dirty="0"/>
          </a:p>
        </p:txBody>
      </p:sp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609600" y="3505200"/>
            <a:ext cx="891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>
            <a:spAutoFit/>
          </a:bodyPr>
          <a:lstStyle/>
          <a:p>
            <a:r>
              <a:rPr lang="en-US" sz="4800" dirty="0"/>
              <a:t>			Financial Aid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B98F-A19D-42A8-9BDA-26E38DEF0DFC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26627" name="TextBox 4"/>
          <p:cNvSpPr txBox="1">
            <a:spLocks noChangeArrowheads="1"/>
          </p:cNvSpPr>
          <p:nvPr/>
        </p:nvSpPr>
        <p:spPr bwMode="auto">
          <a:xfrm>
            <a:off x="2057400" y="152400"/>
            <a:ext cx="6726457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the three year trend for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Pell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recipients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each college?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371600" y="6781801"/>
            <a:ext cx="5181600" cy="2286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+mj-lt"/>
                <a:cs typeface="Arial" pitchFamily="34" charset="0"/>
              </a:rPr>
              <a:t>Federal Pell recipients, </a:t>
            </a:r>
            <a:r>
              <a:rPr lang="en-US" sz="1200" dirty="0" smtClean="0">
                <a:latin typeface="+mj-lt"/>
                <a:cs typeface="Arial" pitchFamily="34" charset="0"/>
              </a:rPr>
              <a:t>year-to-year </a:t>
            </a:r>
            <a:r>
              <a:rPr lang="en-US" sz="1200" dirty="0">
                <a:latin typeface="+mj-lt"/>
                <a:cs typeface="Arial" pitchFamily="34" charset="0"/>
              </a:rPr>
              <a:t>comparisons</a:t>
            </a:r>
            <a:r>
              <a:rPr lang="en-US" sz="1200" dirty="0" smtClean="0">
                <a:latin typeface="+mj-lt"/>
                <a:cs typeface="Arial" pitchFamily="34" charset="0"/>
              </a:rPr>
              <a:t>. Source: FHDA IR&amp;P</a:t>
            </a:r>
            <a:r>
              <a:rPr lang="en-US" sz="1200" baseline="0" dirty="0" smtClean="0">
                <a:latin typeface="+mj-lt"/>
                <a:cs typeface="Arial" pitchFamily="34" charset="0"/>
              </a:rPr>
              <a:t> 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05000"/>
            <a:ext cx="7326125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9B22A-2C69-4425-BA22-269CCF56D40D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981200" y="152400"/>
            <a:ext cx="7625741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the distribution of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financial </a:t>
            </a: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aid across ethnic groups?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391400" y="6842125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pic>
        <p:nvPicPr>
          <p:cNvPr id="1229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68663"/>
            <a:ext cx="7315200" cy="48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AD940-F1D0-4FC5-8A41-8DA056B304D1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981200" y="152400"/>
            <a:ext cx="7625741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distribution of financial </a:t>
            </a: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aid across ethnic groups?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391400" y="6842125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68663"/>
            <a:ext cx="7315200" cy="48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6617C5-56F5-4A02-B0E6-EE5A8C96B4C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500" dirty="0" smtClean="0"/>
              <a:t>Test Your Knowledge……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31788" y="1905000"/>
            <a:ext cx="9388475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200" dirty="0" smtClean="0"/>
              <a:t>  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/>
              <a:t>Fill in the PREDICTED column to questions 1-10.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/>
              <a:t>Throughout the presentation, fill in the ACTUAL column on your own sheet.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/>
              <a:t>At the end of the presentation compare your predicted answers to the actual answers.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3200" dirty="0" smtClean="0"/>
              <a:t>Share your answers, win prizes.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340E0A-8038-4D61-9CFC-77FE6009B8AA}" type="slidenum">
              <a:rPr lang="en-US" smtClean="0"/>
              <a:pPr/>
              <a:t>30</a:t>
            </a:fld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331788" y="1828800"/>
            <a:ext cx="9726612" cy="5867400"/>
          </a:xfrm>
        </p:spPr>
        <p:txBody>
          <a:bodyPr/>
          <a:lstStyle/>
          <a:p>
            <a:r>
              <a:rPr lang="en-US" sz="3200" dirty="0" smtClean="0"/>
              <a:t>Growing Latino population, not just from East San Jose </a:t>
            </a:r>
          </a:p>
          <a:p>
            <a:r>
              <a:rPr lang="en-US" sz="3200" dirty="0" smtClean="0"/>
              <a:t>Women and African Americans are overrepresented in online courses compared to overall student population</a:t>
            </a:r>
          </a:p>
          <a:p>
            <a:r>
              <a:rPr lang="en-US" sz="3200" dirty="0" smtClean="0"/>
              <a:t>Online course success lower than face-to-face courses </a:t>
            </a:r>
          </a:p>
          <a:p>
            <a:r>
              <a:rPr lang="en-US" sz="3200" dirty="0" smtClean="0"/>
              <a:t>1/3 are first-generation college students </a:t>
            </a:r>
          </a:p>
          <a:p>
            <a:r>
              <a:rPr lang="en-US" sz="3200" dirty="0" smtClean="0"/>
              <a:t>Over 20% speak a language other than English </a:t>
            </a:r>
          </a:p>
          <a:p>
            <a:r>
              <a:rPr lang="en-US" sz="3200" dirty="0" smtClean="0"/>
              <a:t>1/2 of all CCSSE respondents use academic advising, regardless of ethnicity </a:t>
            </a:r>
          </a:p>
          <a:p>
            <a:r>
              <a:rPr lang="en-US" sz="3200" dirty="0" smtClean="0"/>
              <a:t>Increase in Pell grants awarded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A6F30-6600-46B7-BC02-2252CA679023}" type="slidenum">
              <a:rPr lang="en-US" smtClean="0"/>
              <a:pPr/>
              <a:t>31</a:t>
            </a:fld>
            <a:endParaRPr lang="en-US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500" dirty="0" smtClean="0"/>
              <a:t>Test Your Knowledge……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600200"/>
            <a:ext cx="8480497" cy="612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8229600" y="32004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18%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3733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East Palo Alto &amp; Redwood City</a:t>
            </a:r>
            <a:endParaRPr lang="en-US" sz="1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29600" y="41148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27%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41933" y="45720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60%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229600" y="50292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27%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001000" y="5486400"/>
            <a:ext cx="13323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 Anza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5923746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31%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229600" y="64008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58%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933000" y="6858000"/>
            <a:ext cx="15158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Increased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229600" y="7239000"/>
            <a:ext cx="8258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15%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038100-168B-44A7-A935-60B2328510EB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209800" y="3588636"/>
            <a:ext cx="6248400" cy="8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r>
              <a:rPr lang="en-US" sz="4800" dirty="0"/>
              <a:t>Student </a:t>
            </a:r>
            <a:r>
              <a:rPr lang="en-US" sz="4800" dirty="0" smtClean="0"/>
              <a:t>Characteristics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7518E1-D4BC-4811-9433-DD923CE3D70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7486650" y="6733433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57400" y="228600"/>
            <a:ext cx="7772400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the three year trend in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full-time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status at both colleges?</a:t>
            </a:r>
          </a:p>
        </p:txBody>
      </p:sp>
      <p:pic>
        <p:nvPicPr>
          <p:cNvPr id="1741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22707"/>
            <a:ext cx="7315200" cy="485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1371600" y="6733433"/>
            <a:ext cx="1745926" cy="27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>
                <a:latin typeface="+mj-lt"/>
                <a:cs typeface="Arial" pitchFamily="34" charset="0"/>
              </a:rPr>
              <a:t>Based on fall enrollment.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981200"/>
            <a:ext cx="7275741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6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2CA7D-93C0-48E2-9BFE-2BACA9F83244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7486650" y="6809633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1981200" y="228600"/>
            <a:ext cx="6963701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is the three year trend in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educational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goal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each college?</a:t>
            </a:r>
          </a:p>
        </p:txBody>
      </p:sp>
      <p:sp>
        <p:nvSpPr>
          <p:cNvPr id="20485" name="TextBox 9"/>
          <p:cNvSpPr txBox="1">
            <a:spLocks noChangeArrowheads="1"/>
          </p:cNvSpPr>
          <p:nvPr/>
        </p:nvSpPr>
        <p:spPr bwMode="auto">
          <a:xfrm>
            <a:off x="1371600" y="6809633"/>
            <a:ext cx="1778637" cy="27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>
                <a:latin typeface="+mj-lt"/>
                <a:cs typeface="Arial" pitchFamily="34" charset="0"/>
              </a:rPr>
              <a:t>Based on </a:t>
            </a:r>
            <a:r>
              <a:rPr lang="en-US" sz="1200" dirty="0" smtClean="0">
                <a:latin typeface="+mj-lt"/>
                <a:cs typeface="Arial" pitchFamily="34" charset="0"/>
              </a:rPr>
              <a:t>fall enrollment</a:t>
            </a:r>
            <a:r>
              <a:rPr lang="en-US" sz="1200" dirty="0">
                <a:latin typeface="+mj-lt"/>
                <a:cs typeface="Arial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3581400"/>
            <a:ext cx="9587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De Anza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22707"/>
            <a:ext cx="7315200" cy="485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822DE2-EFAF-4119-BC21-6D560FC2792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7467600" y="6810375"/>
            <a:ext cx="1276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000" dirty="0">
                <a:latin typeface="+mj-lt"/>
                <a:cs typeface="Arial" pitchFamily="34" charset="0"/>
              </a:rPr>
              <a:t>Source: FHDA IR&amp;P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1981200" y="152400"/>
            <a:ext cx="7949548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What ethnic groups does each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college</a:t>
            </a: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serve?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1371600" y="6810375"/>
            <a:ext cx="3309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>
                <a:latin typeface="+mj-lt"/>
                <a:cs typeface="Arial" pitchFamily="34" charset="0"/>
              </a:rPr>
              <a:t>Native American and Pacific Islander not graphed.</a:t>
            </a:r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3733800" y="3886200"/>
            <a:ext cx="533400" cy="457200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91408" tIns="45704" rIns="91408" bIns="45704"/>
          <a:lstStyle/>
          <a:p>
            <a:pPr eaLnBrk="0" hangingPunct="0"/>
            <a:endParaRPr lang="en-US" dirty="0"/>
          </a:p>
        </p:txBody>
      </p:sp>
      <p:sp>
        <p:nvSpPr>
          <p:cNvPr id="18440" name="Oval 7"/>
          <p:cNvSpPr>
            <a:spLocks noChangeArrowheads="1"/>
          </p:cNvSpPr>
          <p:nvPr/>
        </p:nvSpPr>
        <p:spPr bwMode="auto">
          <a:xfrm>
            <a:off x="6858000" y="3886200"/>
            <a:ext cx="533400" cy="457200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91408" tIns="45704" rIns="91408" bIns="45704"/>
          <a:lstStyle/>
          <a:p>
            <a:pPr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905000"/>
            <a:ext cx="7288264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1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BAE26-90E7-4A64-86D1-31FBFD4AA0C4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2057400" y="152400"/>
            <a:ext cx="7620000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Which service areas feed into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Anza College? 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2514600" y="5410200"/>
            <a:ext cx="1447800" cy="1143000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91408" tIns="45704" rIns="91408" bIns="45704"/>
          <a:lstStyle/>
          <a:p>
            <a:pPr eaLnBrk="0" hangingPunct="0"/>
            <a:endParaRPr lang="en-US" dirty="0"/>
          </a:p>
        </p:txBody>
      </p:sp>
      <p:sp>
        <p:nvSpPr>
          <p:cNvPr id="7175" name="Oval 8"/>
          <p:cNvSpPr>
            <a:spLocks noChangeArrowheads="1"/>
          </p:cNvSpPr>
          <p:nvPr/>
        </p:nvSpPr>
        <p:spPr bwMode="auto">
          <a:xfrm>
            <a:off x="6934200" y="5029200"/>
            <a:ext cx="1601788" cy="1144588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91408" tIns="45704" rIns="91408" bIns="45704"/>
          <a:lstStyle/>
          <a:p>
            <a:pPr eaLnBrk="0" hangingPunct="0"/>
            <a:endParaRPr lang="en-US" dirty="0"/>
          </a:p>
        </p:txBody>
      </p:sp>
      <p:sp>
        <p:nvSpPr>
          <p:cNvPr id="10" name="TextBox 1"/>
          <p:cNvSpPr txBox="1"/>
          <p:nvPr/>
        </p:nvSpPr>
        <p:spPr>
          <a:xfrm>
            <a:off x="1600200" y="6781800"/>
            <a:ext cx="5867400" cy="3048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latin typeface="+mj-lt"/>
                <a:cs typeface="Arial" pitchFamily="34" charset="0"/>
              </a:rPr>
              <a:t>Fall 2011, Source: FHDA IR&amp;P</a:t>
            </a:r>
            <a:endParaRPr lang="en-US" sz="12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905000"/>
            <a:ext cx="7307146" cy="484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Rectangle 6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B3634-7951-48C6-A151-B2C7CA42EAAD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6781800"/>
            <a:ext cx="2743200" cy="27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08" tIns="45704" rIns="91408" bIns="45704">
            <a:spAutoFit/>
          </a:bodyPr>
          <a:lstStyle/>
          <a:p>
            <a:pPr>
              <a:defRPr/>
            </a:pPr>
            <a:r>
              <a:rPr lang="en-US" sz="1200" dirty="0" smtClean="0">
                <a:latin typeface="+mj-lt"/>
                <a:cs typeface="Arial" pitchFamily="34" charset="0"/>
              </a:rPr>
              <a:t>Fall 2011, Source</a:t>
            </a:r>
            <a:r>
              <a:rPr lang="en-US" sz="1200" dirty="0">
                <a:latin typeface="+mj-lt"/>
                <a:cs typeface="Arial" pitchFamily="34" charset="0"/>
              </a:rPr>
              <a:t>: FHDA IR&amp;P</a:t>
            </a: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2057400" y="152400"/>
            <a:ext cx="6383414" cy="132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8" tIns="45704" rIns="91408" bIns="45704">
            <a:spAutoFit/>
          </a:bodyPr>
          <a:lstStyle/>
          <a:p>
            <a:pPr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Which service areas feed into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Foothill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College? </a:t>
            </a:r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1828800" y="5181600"/>
            <a:ext cx="1600200" cy="990600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91408" tIns="45704" rIns="91408" bIns="45704"/>
          <a:lstStyle/>
          <a:p>
            <a:pPr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_BoT_presentation_temp">
  <a:themeElements>
    <a:clrScheme name="FINAL_BoT_presentation_tem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L_BoT_presentation_temp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FINAL_BoT_presentation_te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BoT_presentation_tem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BoT_presentation_tem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BoT_presentation_tem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BoT_presentation_tem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_BoT_presentation_tem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_BoT_presentation_tem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INAL_BoT_presentation_tem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8991</TotalTime>
  <Words>1582</Words>
  <Application>Microsoft Office PowerPoint</Application>
  <PresentationFormat>Custom</PresentationFormat>
  <Paragraphs>208</Paragraphs>
  <Slides>31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FINAL_BoT_presentation_temp</vt:lpstr>
      <vt:lpstr>Slide 1</vt:lpstr>
      <vt:lpstr>IR Administrative Unit Outcomes (AUOs)</vt:lpstr>
      <vt:lpstr>Test Your Knowledge……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What percentage of course offerings does online instruction represent?</vt:lpstr>
      <vt:lpstr>What is the three-year online enrollment trend?</vt:lpstr>
      <vt:lpstr>What is the ethnic breakdown among online students?</vt:lpstr>
      <vt:lpstr>What is the gender breakdown among online students? </vt:lpstr>
      <vt:lpstr>What are the course success rates by instructional method?</vt:lpstr>
      <vt:lpstr>De Anza –  What are the course success rates by instructional method and ethnicity?</vt:lpstr>
      <vt:lpstr>Foothill –  What are the course success rates by instructional method and ethnicity?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Summary</vt:lpstr>
      <vt:lpstr>Test Your Knowledge……</vt:lpstr>
    </vt:vector>
  </TitlesOfParts>
  <Company>뿿쫰9ꔰԓ⃐Ȱ珬뿿_xdbd8_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foothill college</dc:creator>
  <cp:lastModifiedBy>ekuo</cp:lastModifiedBy>
  <cp:revision>719</cp:revision>
  <dcterms:created xsi:type="dcterms:W3CDTF">2012-12-03T18:01:40Z</dcterms:created>
  <dcterms:modified xsi:type="dcterms:W3CDTF">2012-12-07T19:22:41Z</dcterms:modified>
</cp:coreProperties>
</file>