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54" d="100"/>
          <a:sy n="54" d="100"/>
        </p:scale>
        <p:origin x="-157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FD494-5B8C-D44A-972B-5C3DE5EBF59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1F801-2E32-FD4F-AA7D-261FE5731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53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A0FEDBA-3763-174E-A438-F7DF3B5B00B2}" type="slidenum">
              <a:rPr lang="en-US" sz="1200" b="0">
                <a:latin typeface="Calibri" charset="0"/>
              </a:rPr>
              <a:pPr algn="r" eaLnBrk="1" hangingPunct="1"/>
              <a:t>1</a:t>
            </a:fld>
            <a:endParaRPr lang="en-US" sz="1200" b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1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9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5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7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0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0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5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2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3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6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6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E149F-10C8-7949-B29D-E66E6284038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CFB22-76A4-3E4A-9177-9AA7D6FA4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2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Straight Connector 179"/>
          <p:cNvCxnSpPr/>
          <p:nvPr/>
        </p:nvCxnSpPr>
        <p:spPr>
          <a:xfrm>
            <a:off x="914400" y="228600"/>
            <a:ext cx="7467600" cy="1588"/>
          </a:xfrm>
          <a:prstGeom prst="line">
            <a:avLst/>
          </a:prstGeom>
          <a:ln w="571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5400000">
            <a:off x="-2324099" y="3467100"/>
            <a:ext cx="6477000" cy="3175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>
            <a:off x="5134769" y="3456781"/>
            <a:ext cx="6496050" cy="1588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3029744" y="3428206"/>
            <a:ext cx="6438900" cy="1588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>
            <a:off x="896144" y="3428206"/>
            <a:ext cx="6438900" cy="1588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5400000">
            <a:off x="-1255712" y="3467100"/>
            <a:ext cx="6475412" cy="1588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-189732" y="3446462"/>
            <a:ext cx="6496050" cy="1588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>
            <a:off x="1962944" y="3428206"/>
            <a:ext cx="6438900" cy="1588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rot="5400000">
            <a:off x="4107655" y="3475037"/>
            <a:ext cx="6438900" cy="1588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914400" y="2362200"/>
            <a:ext cx="1111250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Planning &amp; Resource</a:t>
            </a:r>
          </a:p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Allocation</a:t>
            </a:r>
            <a:endParaRPr lang="en-US" sz="10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TextBox 15"/>
          <p:cNvSpPr txBox="1">
            <a:spLocks noChangeArrowheads="1"/>
          </p:cNvSpPr>
          <p:nvPr/>
        </p:nvSpPr>
        <p:spPr bwMode="auto">
          <a:xfrm>
            <a:off x="6324600" y="-76200"/>
            <a:ext cx="957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000000"/>
                </a:solidFill>
                <a:latin typeface="Calibri" charset="0"/>
              </a:rPr>
              <a:t>2020-21</a:t>
            </a:r>
            <a:endParaRPr lang="en-US" sz="18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63" name="TextBox 24"/>
          <p:cNvSpPr txBox="1">
            <a:spLocks noChangeArrowheads="1"/>
          </p:cNvSpPr>
          <p:nvPr/>
        </p:nvSpPr>
        <p:spPr bwMode="auto">
          <a:xfrm>
            <a:off x="1072660" y="180536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00"/>
                </a:solidFill>
                <a:latin typeface="Calibri" charset="0"/>
              </a:rPr>
              <a:t>Year </a:t>
            </a:r>
            <a:r>
              <a:rPr lang="en-US" sz="1400" dirty="0" smtClean="0">
                <a:solidFill>
                  <a:srgbClr val="000000"/>
                </a:solidFill>
                <a:latin typeface="Calibri" charset="0"/>
              </a:rPr>
              <a:t>5</a:t>
            </a:r>
            <a:endParaRPr lang="en-US" sz="1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8" name="Up Arrow Callout 47"/>
          <p:cNvSpPr/>
          <p:nvPr/>
        </p:nvSpPr>
        <p:spPr>
          <a:xfrm>
            <a:off x="973138" y="5105400"/>
            <a:ext cx="1084262" cy="762000"/>
          </a:xfrm>
          <a:prstGeom prst="upArrowCallout">
            <a:avLst>
              <a:gd name="adj1" fmla="val 6571"/>
              <a:gd name="adj2" fmla="val 6714"/>
              <a:gd name="adj3" fmla="val 25000"/>
              <a:gd name="adj4" fmla="val 6497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Outcomes</a:t>
            </a:r>
          </a:p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Assessment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2" name="Up Arrow Callout 51"/>
          <p:cNvSpPr/>
          <p:nvPr/>
        </p:nvSpPr>
        <p:spPr>
          <a:xfrm>
            <a:off x="6248400" y="5105400"/>
            <a:ext cx="1100138" cy="762000"/>
          </a:xfrm>
          <a:prstGeom prst="upArrowCallout">
            <a:avLst>
              <a:gd name="adj1" fmla="val 7829"/>
              <a:gd name="adj2" fmla="val 6395"/>
              <a:gd name="adj3" fmla="val 25000"/>
              <a:gd name="adj4" fmla="val 64977"/>
            </a:avLst>
          </a:prstGeom>
          <a:solidFill>
            <a:srgbClr val="F796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b="0" dirty="0">
              <a:solidFill>
                <a:schemeClr val="tx1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Outcomes</a:t>
            </a:r>
          </a:p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Assessment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endParaRPr lang="en-US" sz="1400" dirty="0">
              <a:solidFill>
                <a:schemeClr val="tx1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" name="Regular Pentagon 81"/>
          <p:cNvSpPr/>
          <p:nvPr/>
        </p:nvSpPr>
        <p:spPr>
          <a:xfrm>
            <a:off x="914400" y="5867400"/>
            <a:ext cx="1066800" cy="838200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5 Year cycle</a:t>
            </a:r>
          </a:p>
        </p:txBody>
      </p:sp>
      <p:cxnSp>
        <p:nvCxnSpPr>
          <p:cNvPr id="98" name="Straight Connector 97"/>
          <p:cNvCxnSpPr>
            <a:cxnSpLocks noChangeShapeType="1"/>
          </p:cNvCxnSpPr>
          <p:nvPr/>
        </p:nvCxnSpPr>
        <p:spPr bwMode="auto">
          <a:xfrm flipV="1">
            <a:off x="927100" y="6686550"/>
            <a:ext cx="7477125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5368" name="TextBox 107"/>
          <p:cNvSpPr txBox="1">
            <a:spLocks noChangeArrowheads="1"/>
          </p:cNvSpPr>
          <p:nvPr/>
        </p:nvSpPr>
        <p:spPr bwMode="auto">
          <a:xfrm>
            <a:off x="-53931" y="6137053"/>
            <a:ext cx="9428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>
                <a:latin typeface="Calibri" charset="0"/>
              </a:rPr>
              <a:t>  Curriculum</a:t>
            </a: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Review</a:t>
            </a:r>
            <a:endParaRPr lang="en-US" sz="1200" b="0" dirty="0">
              <a:latin typeface="Calibri" charset="0"/>
            </a:endParaRPr>
          </a:p>
        </p:txBody>
      </p:sp>
      <p:sp>
        <p:nvSpPr>
          <p:cNvPr id="15369" name="TextBox 108"/>
          <p:cNvSpPr txBox="1">
            <a:spLocks noChangeArrowheads="1"/>
          </p:cNvSpPr>
          <p:nvPr/>
        </p:nvSpPr>
        <p:spPr bwMode="auto">
          <a:xfrm>
            <a:off x="59970" y="671732"/>
            <a:ext cx="808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>
                <a:latin typeface="Calibri" charset="0"/>
              </a:rPr>
              <a:t>ACCJC</a:t>
            </a: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Cycle</a:t>
            </a: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&amp; Reports</a:t>
            </a:r>
            <a:endParaRPr lang="en-US" sz="1200" b="0" dirty="0">
              <a:latin typeface="Calibri" charset="0"/>
            </a:endParaRPr>
          </a:p>
        </p:txBody>
      </p:sp>
      <p:sp>
        <p:nvSpPr>
          <p:cNvPr id="15370" name="TextBox 109"/>
          <p:cNvSpPr txBox="1">
            <a:spLocks noChangeArrowheads="1"/>
          </p:cNvSpPr>
          <p:nvPr/>
        </p:nvSpPr>
        <p:spPr bwMode="auto">
          <a:xfrm>
            <a:off x="15738" y="2438400"/>
            <a:ext cx="8161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 smtClean="0">
                <a:latin typeface="Calibri" charset="0"/>
              </a:rPr>
              <a:t>PBTs &amp;</a:t>
            </a:r>
            <a:endParaRPr lang="en-US" sz="1200" b="0" dirty="0">
              <a:latin typeface="Calibri" charset="0"/>
            </a:endParaRPr>
          </a:p>
          <a:p>
            <a:pPr algn="ctr" eaLnBrk="1" hangingPunct="1"/>
            <a:r>
              <a:rPr lang="en-US" sz="1200" b="0" dirty="0">
                <a:latin typeface="Calibri" charset="0"/>
              </a:rPr>
              <a:t>College</a:t>
            </a:r>
          </a:p>
          <a:p>
            <a:pPr algn="ctr" eaLnBrk="1" hangingPunct="1"/>
            <a:r>
              <a:rPr lang="en-US" sz="1200" b="0" dirty="0">
                <a:latin typeface="Calibri" charset="0"/>
              </a:rPr>
              <a:t> Council</a:t>
            </a:r>
            <a:endParaRPr lang="en-US" sz="1400" b="0" dirty="0">
              <a:latin typeface="Calibri" charset="0"/>
            </a:endParaRPr>
          </a:p>
        </p:txBody>
      </p:sp>
      <p:sp>
        <p:nvSpPr>
          <p:cNvPr id="15371" name="TextBox 110"/>
          <p:cNvSpPr txBox="1">
            <a:spLocks noChangeArrowheads="1"/>
          </p:cNvSpPr>
          <p:nvPr/>
        </p:nvSpPr>
        <p:spPr bwMode="auto">
          <a:xfrm>
            <a:off x="0" y="3981897"/>
            <a:ext cx="88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 smtClean="0">
                <a:latin typeface="Calibri" charset="0"/>
              </a:rPr>
              <a:t>Annual Program </a:t>
            </a:r>
            <a:r>
              <a:rPr lang="en-US" sz="1200" b="0" dirty="0">
                <a:latin typeface="Calibri" charset="0"/>
              </a:rPr>
              <a:t>Review Process</a:t>
            </a:r>
          </a:p>
        </p:txBody>
      </p:sp>
      <p:sp>
        <p:nvSpPr>
          <p:cNvPr id="15372" name="TextBox 111"/>
          <p:cNvSpPr txBox="1">
            <a:spLocks noChangeArrowheads="1"/>
          </p:cNvSpPr>
          <p:nvPr/>
        </p:nvSpPr>
        <p:spPr bwMode="auto">
          <a:xfrm>
            <a:off x="-32510" y="5397798"/>
            <a:ext cx="9254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 smtClean="0">
                <a:latin typeface="Calibri" charset="0"/>
              </a:rPr>
              <a:t>Outcomes </a:t>
            </a:r>
            <a:endParaRPr lang="en-US" sz="1200" b="0" dirty="0">
              <a:latin typeface="Calibri" charset="0"/>
            </a:endParaRP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Assessment</a:t>
            </a:r>
            <a:endParaRPr lang="en-US" sz="1200" b="0" dirty="0">
              <a:latin typeface="Calibri" charset="0"/>
            </a:endParaRPr>
          </a:p>
        </p:txBody>
      </p:sp>
      <p:sp>
        <p:nvSpPr>
          <p:cNvPr id="92" name="Hexagon 91"/>
          <p:cNvSpPr/>
          <p:nvPr/>
        </p:nvSpPr>
        <p:spPr>
          <a:xfrm>
            <a:off x="914400" y="457200"/>
            <a:ext cx="1060450" cy="914400"/>
          </a:xfrm>
          <a:prstGeom prst="hexagon">
            <a:avLst/>
          </a:prstGeom>
          <a:solidFill>
            <a:schemeClr val="accent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FORM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TEAMS</a:t>
            </a:r>
          </a:p>
        </p:txBody>
      </p:sp>
      <p:sp>
        <p:nvSpPr>
          <p:cNvPr id="15375" name="TextBox 15"/>
          <p:cNvSpPr txBox="1">
            <a:spLocks noChangeArrowheads="1"/>
          </p:cNvSpPr>
          <p:nvPr/>
        </p:nvSpPr>
        <p:spPr bwMode="auto">
          <a:xfrm>
            <a:off x="5263660" y="-76200"/>
            <a:ext cx="957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000000"/>
                </a:solidFill>
                <a:latin typeface="Calibri" charset="0"/>
              </a:rPr>
              <a:t>2019-20</a:t>
            </a:r>
            <a:endParaRPr lang="en-US" sz="18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76" name="TextBox 15"/>
          <p:cNvSpPr txBox="1">
            <a:spLocks noChangeArrowheads="1"/>
          </p:cNvSpPr>
          <p:nvPr/>
        </p:nvSpPr>
        <p:spPr bwMode="auto">
          <a:xfrm>
            <a:off x="4191000" y="-76200"/>
            <a:ext cx="957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000000"/>
                </a:solidFill>
                <a:latin typeface="Calibri" charset="0"/>
              </a:rPr>
              <a:t>2018-19</a:t>
            </a:r>
            <a:endParaRPr lang="en-US" sz="18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77" name="TextBox 15"/>
          <p:cNvSpPr txBox="1">
            <a:spLocks noChangeArrowheads="1"/>
          </p:cNvSpPr>
          <p:nvPr/>
        </p:nvSpPr>
        <p:spPr bwMode="auto">
          <a:xfrm>
            <a:off x="3136602" y="-76200"/>
            <a:ext cx="957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0000FF"/>
                </a:solidFill>
                <a:latin typeface="Calibri" charset="0"/>
              </a:rPr>
              <a:t>2017-18</a:t>
            </a:r>
            <a:endParaRPr lang="en-US" sz="1800" dirty="0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15378" name="TextBox 15"/>
          <p:cNvSpPr txBox="1">
            <a:spLocks noChangeArrowheads="1"/>
          </p:cNvSpPr>
          <p:nvPr/>
        </p:nvSpPr>
        <p:spPr bwMode="auto">
          <a:xfrm>
            <a:off x="2057400" y="-76200"/>
            <a:ext cx="957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solidFill>
                  <a:srgbClr val="000000"/>
                </a:solidFill>
                <a:latin typeface="Calibri" charset="0"/>
              </a:rPr>
              <a:t>2016-17</a:t>
            </a:r>
            <a:endParaRPr lang="en-US" sz="18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79" name="TextBox 15"/>
          <p:cNvSpPr txBox="1">
            <a:spLocks noChangeArrowheads="1"/>
          </p:cNvSpPr>
          <p:nvPr/>
        </p:nvSpPr>
        <p:spPr bwMode="auto">
          <a:xfrm>
            <a:off x="990600" y="-76200"/>
            <a:ext cx="957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Calibri" charset="0"/>
              </a:rPr>
              <a:t>2015-16</a:t>
            </a:r>
            <a:endParaRPr lang="en-US" sz="1800" dirty="0">
              <a:latin typeface="Calibri" charset="0"/>
            </a:endParaRPr>
          </a:p>
        </p:txBody>
      </p:sp>
      <p:sp>
        <p:nvSpPr>
          <p:cNvPr id="15380" name="TextBox 15"/>
          <p:cNvSpPr txBox="1">
            <a:spLocks noChangeArrowheads="1"/>
          </p:cNvSpPr>
          <p:nvPr/>
        </p:nvSpPr>
        <p:spPr bwMode="auto">
          <a:xfrm>
            <a:off x="7397260" y="-76200"/>
            <a:ext cx="957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 smtClean="0">
                <a:latin typeface="Calibri" charset="0"/>
              </a:rPr>
              <a:t>2021-22</a:t>
            </a:r>
            <a:endParaRPr lang="en-US" sz="1800" dirty="0">
              <a:latin typeface="Calibri" charset="0"/>
            </a:endParaRPr>
          </a:p>
        </p:txBody>
      </p:sp>
      <p:sp>
        <p:nvSpPr>
          <p:cNvPr id="15381" name="TextBox 117"/>
          <p:cNvSpPr txBox="1">
            <a:spLocks noChangeArrowheads="1"/>
          </p:cNvSpPr>
          <p:nvPr/>
        </p:nvSpPr>
        <p:spPr bwMode="auto">
          <a:xfrm>
            <a:off x="1195388" y="5910263"/>
            <a:ext cx="233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7" name="Right Arrow 86"/>
          <p:cNvSpPr/>
          <p:nvPr/>
        </p:nvSpPr>
        <p:spPr>
          <a:xfrm>
            <a:off x="928468" y="3733800"/>
            <a:ext cx="1066800" cy="1120775"/>
          </a:xfrm>
          <a:prstGeom prst="rightArrow">
            <a:avLst/>
          </a:prstGeom>
          <a:solidFill>
            <a:srgbClr val="9BBB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APRU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#1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12" name="Right Arrow 111"/>
          <p:cNvSpPr/>
          <p:nvPr/>
        </p:nvSpPr>
        <p:spPr>
          <a:xfrm>
            <a:off x="1981200" y="3733800"/>
            <a:ext cx="1047750" cy="1122363"/>
          </a:xfrm>
          <a:prstGeom prst="rightArrow">
            <a:avLst/>
          </a:prstGeom>
          <a:solidFill>
            <a:srgbClr val="9BBB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APRU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#2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387" name="TextBox 108"/>
          <p:cNvSpPr txBox="1">
            <a:spLocks noChangeArrowheads="1"/>
          </p:cNvSpPr>
          <p:nvPr/>
        </p:nvSpPr>
        <p:spPr bwMode="auto">
          <a:xfrm>
            <a:off x="-24573" y="1564866"/>
            <a:ext cx="9254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 smtClean="0">
                <a:latin typeface="Calibri" charset="0"/>
              </a:rPr>
              <a:t>CPC</a:t>
            </a:r>
            <a:endParaRPr lang="en-US" sz="1200" b="0" dirty="0">
              <a:latin typeface="Calibri" charset="0"/>
            </a:endParaRP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Assessment</a:t>
            </a: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&amp; Planning</a:t>
            </a:r>
            <a:endParaRPr lang="en-US" sz="1200" b="0" dirty="0">
              <a:latin typeface="Calibri" charset="0"/>
            </a:endParaRPr>
          </a:p>
        </p:txBody>
      </p:sp>
      <p:sp>
        <p:nvSpPr>
          <p:cNvPr id="15388" name="Text Box 97"/>
          <p:cNvSpPr txBox="1">
            <a:spLocks noChangeArrowheads="1"/>
          </p:cNvSpPr>
          <p:nvPr/>
        </p:nvSpPr>
        <p:spPr bwMode="auto">
          <a:xfrm>
            <a:off x="12700" y="-50800"/>
            <a:ext cx="9604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dirty="0"/>
              <a:t>College </a:t>
            </a:r>
            <a:r>
              <a:rPr lang="en-US" sz="1000" dirty="0" smtClean="0"/>
              <a:t>Council</a:t>
            </a:r>
            <a:endParaRPr lang="en-US" sz="1000" dirty="0"/>
          </a:p>
          <a:p>
            <a:pPr algn="ctr" eaLnBrk="1" hangingPunct="1"/>
            <a:r>
              <a:rPr lang="en-US" sz="1000" dirty="0" smtClean="0"/>
              <a:t>Approved 3.10.16</a:t>
            </a:r>
            <a:endParaRPr lang="en-US" sz="1000" dirty="0"/>
          </a:p>
        </p:txBody>
      </p:sp>
      <p:sp>
        <p:nvSpPr>
          <p:cNvPr id="97" name="Hexagon 96"/>
          <p:cNvSpPr/>
          <p:nvPr/>
        </p:nvSpPr>
        <p:spPr>
          <a:xfrm>
            <a:off x="3048000" y="457200"/>
            <a:ext cx="1060450" cy="914400"/>
          </a:xfrm>
          <a:prstGeom prst="hexagon">
            <a:avLst/>
          </a:prstGeom>
          <a:solidFill>
            <a:schemeClr val="accent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SITE</a:t>
            </a:r>
          </a:p>
          <a:p>
            <a:pPr algn="ctr">
              <a:defRPr/>
            </a:pPr>
            <a:r>
              <a:rPr lang="en-US" sz="1200" b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VISIT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9" name="Hexagon 98"/>
          <p:cNvSpPr/>
          <p:nvPr/>
        </p:nvSpPr>
        <p:spPr>
          <a:xfrm>
            <a:off x="5181600" y="457200"/>
            <a:ext cx="1060450" cy="914400"/>
          </a:xfrm>
          <a:prstGeom prst="hexagon">
            <a:avLst/>
          </a:prstGeom>
          <a:solidFill>
            <a:schemeClr val="accent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ANNUAL REPORT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2" name="Hexagon 101"/>
          <p:cNvSpPr/>
          <p:nvPr/>
        </p:nvSpPr>
        <p:spPr>
          <a:xfrm>
            <a:off x="6248399" y="457200"/>
            <a:ext cx="1113631" cy="914400"/>
          </a:xfrm>
          <a:prstGeom prst="hexagon">
            <a:avLst/>
          </a:prstGeom>
          <a:solidFill>
            <a:schemeClr val="accent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MIDTERM REPORT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4" name="Hexagon 103"/>
          <p:cNvSpPr/>
          <p:nvPr/>
        </p:nvSpPr>
        <p:spPr>
          <a:xfrm>
            <a:off x="1981200" y="457200"/>
            <a:ext cx="1060450" cy="914400"/>
          </a:xfrm>
          <a:prstGeom prst="hexagon">
            <a:avLst/>
          </a:prstGeom>
          <a:solidFill>
            <a:schemeClr val="accent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SELF</a:t>
            </a:r>
          </a:p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STUDY</a:t>
            </a:r>
          </a:p>
        </p:txBody>
      </p:sp>
      <p:sp>
        <p:nvSpPr>
          <p:cNvPr id="8" name="Hexagon 101"/>
          <p:cNvSpPr/>
          <p:nvPr/>
        </p:nvSpPr>
        <p:spPr>
          <a:xfrm>
            <a:off x="7315200" y="457200"/>
            <a:ext cx="1060450" cy="914400"/>
          </a:xfrm>
          <a:prstGeom prst="hexagon">
            <a:avLst/>
          </a:prstGeom>
          <a:solidFill>
            <a:schemeClr val="accent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ANNUAL REPORT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Pentagon 104"/>
          <p:cNvSpPr/>
          <p:nvPr/>
        </p:nvSpPr>
        <p:spPr>
          <a:xfrm>
            <a:off x="6317791" y="1676400"/>
            <a:ext cx="1066800" cy="38100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800" b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       </a:t>
            </a:r>
            <a:endParaRPr lang="en-US" sz="1600" b="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5" name="Hexagon 94"/>
          <p:cNvSpPr/>
          <p:nvPr/>
        </p:nvSpPr>
        <p:spPr>
          <a:xfrm>
            <a:off x="4114800" y="457200"/>
            <a:ext cx="1060450" cy="914400"/>
          </a:xfrm>
          <a:prstGeom prst="hexagon">
            <a:avLst/>
          </a:prstGeom>
          <a:solidFill>
            <a:schemeClr val="accent4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ANNUAL REPORT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396" name="TextBox 24"/>
          <p:cNvSpPr txBox="1">
            <a:spLocks noChangeArrowheads="1"/>
          </p:cNvSpPr>
          <p:nvPr/>
        </p:nvSpPr>
        <p:spPr bwMode="auto">
          <a:xfrm>
            <a:off x="3276600" y="180536"/>
            <a:ext cx="6367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FF"/>
                </a:solidFill>
                <a:latin typeface="Calibri" charset="0"/>
              </a:rPr>
              <a:t>Year 1</a:t>
            </a:r>
          </a:p>
        </p:txBody>
      </p:sp>
      <p:sp>
        <p:nvSpPr>
          <p:cNvPr id="15397" name="TextBox 24"/>
          <p:cNvSpPr txBox="1">
            <a:spLocks noChangeArrowheads="1"/>
          </p:cNvSpPr>
          <p:nvPr/>
        </p:nvSpPr>
        <p:spPr bwMode="auto">
          <a:xfrm>
            <a:off x="4343400" y="180536"/>
            <a:ext cx="6367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00"/>
                </a:solidFill>
                <a:latin typeface="Calibri" charset="0"/>
              </a:rPr>
              <a:t>Year </a:t>
            </a:r>
            <a:r>
              <a:rPr lang="en-US" sz="1400" dirty="0" smtClean="0">
                <a:solidFill>
                  <a:srgbClr val="000000"/>
                </a:solidFill>
                <a:latin typeface="Calibri" charset="0"/>
              </a:rPr>
              <a:t>2</a:t>
            </a:r>
            <a:endParaRPr lang="en-US" sz="1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98" name="TextBox 24"/>
          <p:cNvSpPr txBox="1">
            <a:spLocks noChangeArrowheads="1"/>
          </p:cNvSpPr>
          <p:nvPr/>
        </p:nvSpPr>
        <p:spPr bwMode="auto">
          <a:xfrm>
            <a:off x="5410200" y="194604"/>
            <a:ext cx="6367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00"/>
                </a:solidFill>
                <a:latin typeface="Calibri" charset="0"/>
              </a:rPr>
              <a:t>Year </a:t>
            </a:r>
            <a:r>
              <a:rPr lang="en-US" sz="1400" dirty="0" smtClean="0">
                <a:solidFill>
                  <a:srgbClr val="000000"/>
                </a:solidFill>
                <a:latin typeface="Calibri" charset="0"/>
              </a:rPr>
              <a:t>3</a:t>
            </a:r>
            <a:endParaRPr lang="en-US" sz="1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399" name="TextBox 24"/>
          <p:cNvSpPr txBox="1">
            <a:spLocks noChangeArrowheads="1"/>
          </p:cNvSpPr>
          <p:nvPr/>
        </p:nvSpPr>
        <p:spPr bwMode="auto">
          <a:xfrm>
            <a:off x="6477000" y="194604"/>
            <a:ext cx="6367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00"/>
                </a:solidFill>
                <a:latin typeface="Calibri" charset="0"/>
              </a:rPr>
              <a:t>Year </a:t>
            </a:r>
            <a:r>
              <a:rPr lang="en-US" sz="1400" dirty="0" smtClean="0">
                <a:solidFill>
                  <a:srgbClr val="000000"/>
                </a:solidFill>
                <a:latin typeface="Calibri" charset="0"/>
              </a:rPr>
              <a:t>4</a:t>
            </a:r>
            <a:endParaRPr lang="en-US" sz="1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400" name="TextBox 24"/>
          <p:cNvSpPr txBox="1">
            <a:spLocks noChangeArrowheads="1"/>
          </p:cNvSpPr>
          <p:nvPr/>
        </p:nvSpPr>
        <p:spPr bwMode="auto">
          <a:xfrm>
            <a:off x="7543800" y="194604"/>
            <a:ext cx="6367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Calibri" charset="0"/>
              </a:rPr>
              <a:t>Year </a:t>
            </a:r>
            <a:r>
              <a:rPr lang="en-US" sz="1400" dirty="0" smtClean="0">
                <a:latin typeface="Calibri" charset="0"/>
              </a:rPr>
              <a:t>5</a:t>
            </a:r>
            <a:endParaRPr lang="en-US" sz="1400" dirty="0">
              <a:latin typeface="Calibri" charset="0"/>
            </a:endParaRPr>
          </a:p>
        </p:txBody>
      </p:sp>
      <p:sp>
        <p:nvSpPr>
          <p:cNvPr id="15401" name="TextBox 24"/>
          <p:cNvSpPr txBox="1">
            <a:spLocks noChangeArrowheads="1"/>
          </p:cNvSpPr>
          <p:nvPr/>
        </p:nvSpPr>
        <p:spPr bwMode="auto">
          <a:xfrm>
            <a:off x="2209800" y="180536"/>
            <a:ext cx="6367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00"/>
                </a:solidFill>
                <a:latin typeface="Calibri" charset="0"/>
              </a:rPr>
              <a:t>Year </a:t>
            </a:r>
            <a:r>
              <a:rPr lang="en-US" sz="1400" dirty="0" smtClean="0">
                <a:solidFill>
                  <a:srgbClr val="000000"/>
                </a:solidFill>
                <a:latin typeface="Calibri" charset="0"/>
              </a:rPr>
              <a:t>6</a:t>
            </a:r>
            <a:endParaRPr lang="en-US" sz="14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20" name="Pentagon 104"/>
          <p:cNvSpPr/>
          <p:nvPr/>
        </p:nvSpPr>
        <p:spPr>
          <a:xfrm>
            <a:off x="914400" y="1676400"/>
            <a:ext cx="1066800" cy="38100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rPr>
              <a:t>      </a:t>
            </a:r>
            <a:endParaRPr lang="en-US" sz="1200">
              <a:solidFill>
                <a:schemeClr val="tx1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" name="Up Arrow Callout 132"/>
          <p:cNvSpPr/>
          <p:nvPr/>
        </p:nvSpPr>
        <p:spPr>
          <a:xfrm>
            <a:off x="2057400" y="5105400"/>
            <a:ext cx="1028700" cy="762000"/>
          </a:xfrm>
          <a:prstGeom prst="upArrowCallout">
            <a:avLst>
              <a:gd name="adj1" fmla="val 8848"/>
              <a:gd name="adj2" fmla="val 6070"/>
              <a:gd name="adj3" fmla="val 25000"/>
              <a:gd name="adj4" fmla="val 6497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Outcomes</a:t>
            </a:r>
          </a:p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Assessment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39" name="Right Arrow 138"/>
          <p:cNvSpPr/>
          <p:nvPr/>
        </p:nvSpPr>
        <p:spPr>
          <a:xfrm>
            <a:off x="3106688" y="3743324"/>
            <a:ext cx="989964" cy="1122364"/>
          </a:xfrm>
          <a:prstGeom prst="rightArrow">
            <a:avLst/>
          </a:prstGeom>
          <a:solidFill>
            <a:srgbClr val="9BBB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APRU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#3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409" name="TextBox 111"/>
          <p:cNvSpPr txBox="1">
            <a:spLocks noChangeArrowheads="1"/>
          </p:cNvSpPr>
          <p:nvPr/>
        </p:nvSpPr>
        <p:spPr bwMode="auto">
          <a:xfrm>
            <a:off x="-32510" y="4788198"/>
            <a:ext cx="9254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 smtClean="0">
                <a:latin typeface="Calibri" charset="0"/>
              </a:rPr>
              <a:t>ICC</a:t>
            </a:r>
            <a:endParaRPr lang="en-US" sz="1200" b="0" dirty="0">
              <a:latin typeface="Calibri" charset="0"/>
            </a:endParaRP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Assessment</a:t>
            </a:r>
            <a:endParaRPr lang="en-US" sz="1200" b="0" dirty="0">
              <a:latin typeface="Calibri" charset="0"/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1981200" y="2362200"/>
            <a:ext cx="1111250" cy="914400"/>
          </a:xfrm>
          <a:prstGeom prst="ellipse">
            <a:avLst/>
          </a:prstGeom>
          <a:solidFill>
            <a:srgbClr val="D9969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 smtClean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Planning </a:t>
            </a:r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&amp; Resource</a:t>
            </a:r>
          </a:p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Allocation</a:t>
            </a:r>
          </a:p>
          <a:p>
            <a:pPr algn="ctr">
              <a:defRPr/>
            </a:pPr>
            <a:endParaRPr lang="en-US" sz="10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3048000" y="2362200"/>
            <a:ext cx="1111250" cy="914400"/>
          </a:xfrm>
          <a:prstGeom prst="ellipse">
            <a:avLst/>
          </a:prstGeom>
          <a:solidFill>
            <a:srgbClr val="D9969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Planning &amp; Resource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Allocation</a:t>
            </a:r>
            <a:endParaRPr lang="en-US" sz="10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4114800" y="2362200"/>
            <a:ext cx="1111250" cy="914400"/>
          </a:xfrm>
          <a:prstGeom prst="ellipse">
            <a:avLst/>
          </a:prstGeom>
          <a:solidFill>
            <a:srgbClr val="D9969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Planning &amp; Resource</a:t>
            </a:r>
          </a:p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Allocation</a:t>
            </a:r>
            <a:endParaRPr lang="en-US" sz="10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5181600" y="2362200"/>
            <a:ext cx="1111250" cy="914400"/>
          </a:xfrm>
          <a:prstGeom prst="ellipse">
            <a:avLst/>
          </a:prstGeom>
          <a:solidFill>
            <a:srgbClr val="D9969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Planning &amp; Resource</a:t>
            </a:r>
          </a:p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Allocation</a:t>
            </a:r>
            <a:endParaRPr lang="en-US" sz="10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6248400" y="2362200"/>
            <a:ext cx="1111250" cy="914400"/>
          </a:xfrm>
          <a:prstGeom prst="ellipse">
            <a:avLst/>
          </a:prstGeom>
          <a:solidFill>
            <a:srgbClr val="D9969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Planning &amp; Resource</a:t>
            </a:r>
          </a:p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Allocation</a:t>
            </a:r>
            <a:endParaRPr lang="en-US" sz="10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7315200" y="2362200"/>
            <a:ext cx="1066800" cy="914400"/>
          </a:xfrm>
          <a:prstGeom prst="ellipse">
            <a:avLst/>
          </a:prstGeom>
          <a:solidFill>
            <a:srgbClr val="D9969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Planning &amp; Resource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Allocation</a:t>
            </a:r>
            <a:endParaRPr lang="en-US" sz="10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5400000">
            <a:off x="5426074" y="3128962"/>
            <a:ext cx="6781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            </a:t>
            </a:r>
            <a:r>
              <a:rPr lang="en-US" sz="2800" dirty="0">
                <a:latin typeface="+mj-lt"/>
              </a:rPr>
              <a:t>Planning </a:t>
            </a:r>
            <a:r>
              <a:rPr lang="en-US" sz="2800" dirty="0" smtClean="0">
                <a:latin typeface="+mj-lt"/>
              </a:rPr>
              <a:t>Quilt – 2015-16 – 2021-22</a:t>
            </a:r>
            <a:endParaRPr lang="en-US" sz="2800" dirty="0"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91400" y="228600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Regular Pentagon 150"/>
          <p:cNvSpPr/>
          <p:nvPr/>
        </p:nvSpPr>
        <p:spPr>
          <a:xfrm>
            <a:off x="4114800" y="5867400"/>
            <a:ext cx="1066800" cy="838200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5 Year cycle</a:t>
            </a:r>
          </a:p>
        </p:txBody>
      </p:sp>
      <p:sp>
        <p:nvSpPr>
          <p:cNvPr id="152" name="Regular Pentagon 151"/>
          <p:cNvSpPr/>
          <p:nvPr/>
        </p:nvSpPr>
        <p:spPr>
          <a:xfrm>
            <a:off x="1981200" y="5867400"/>
            <a:ext cx="1066800" cy="838200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5 Year cycle</a:t>
            </a:r>
          </a:p>
        </p:txBody>
      </p:sp>
      <p:sp>
        <p:nvSpPr>
          <p:cNvPr id="153" name="Regular Pentagon 152"/>
          <p:cNvSpPr/>
          <p:nvPr/>
        </p:nvSpPr>
        <p:spPr>
          <a:xfrm>
            <a:off x="7315200" y="5867400"/>
            <a:ext cx="1066800" cy="838200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5 Year cycle</a:t>
            </a:r>
          </a:p>
        </p:txBody>
      </p:sp>
      <p:sp>
        <p:nvSpPr>
          <p:cNvPr id="154" name="Regular Pentagon 153"/>
          <p:cNvSpPr/>
          <p:nvPr/>
        </p:nvSpPr>
        <p:spPr>
          <a:xfrm>
            <a:off x="6248400" y="5867400"/>
            <a:ext cx="1066800" cy="838200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5 Year cycle</a:t>
            </a:r>
          </a:p>
        </p:txBody>
      </p:sp>
      <p:sp>
        <p:nvSpPr>
          <p:cNvPr id="155" name="Regular Pentagon 154"/>
          <p:cNvSpPr/>
          <p:nvPr/>
        </p:nvSpPr>
        <p:spPr>
          <a:xfrm>
            <a:off x="3048000" y="5867400"/>
            <a:ext cx="1066800" cy="838200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5 Year cycle</a:t>
            </a:r>
          </a:p>
        </p:txBody>
      </p:sp>
      <p:sp>
        <p:nvSpPr>
          <p:cNvPr id="156" name="Regular Pentagon 155"/>
          <p:cNvSpPr/>
          <p:nvPr/>
        </p:nvSpPr>
        <p:spPr>
          <a:xfrm>
            <a:off x="5181600" y="5867400"/>
            <a:ext cx="1066800" cy="838200"/>
          </a:xfrm>
          <a:prstGeom prst="pen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5 Year cycle</a:t>
            </a:r>
          </a:p>
        </p:txBody>
      </p:sp>
      <p:sp>
        <p:nvSpPr>
          <p:cNvPr id="158" name="Up Arrow Callout 157"/>
          <p:cNvSpPr/>
          <p:nvPr/>
        </p:nvSpPr>
        <p:spPr>
          <a:xfrm>
            <a:off x="7281913" y="5105400"/>
            <a:ext cx="1058763" cy="762000"/>
          </a:xfrm>
          <a:prstGeom prst="upArrowCallout">
            <a:avLst>
              <a:gd name="adj1" fmla="val 8848"/>
              <a:gd name="adj2" fmla="val 6070"/>
              <a:gd name="adj3" fmla="val 25000"/>
              <a:gd name="adj4" fmla="val 6497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Outcomes</a:t>
            </a:r>
          </a:p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Assessment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0" name="Up Arrow Callout 159"/>
          <p:cNvSpPr/>
          <p:nvPr/>
        </p:nvSpPr>
        <p:spPr>
          <a:xfrm>
            <a:off x="3064091" y="5097146"/>
            <a:ext cx="1028700" cy="762000"/>
          </a:xfrm>
          <a:prstGeom prst="upArrowCallout">
            <a:avLst>
              <a:gd name="adj1" fmla="val 8848"/>
              <a:gd name="adj2" fmla="val 6070"/>
              <a:gd name="adj3" fmla="val 25000"/>
              <a:gd name="adj4" fmla="val 6497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Outcomes</a:t>
            </a:r>
          </a:p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Assessment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61" name="Up Arrow Callout 160"/>
          <p:cNvSpPr/>
          <p:nvPr/>
        </p:nvSpPr>
        <p:spPr>
          <a:xfrm>
            <a:off x="4057650" y="5105400"/>
            <a:ext cx="1123950" cy="762000"/>
          </a:xfrm>
          <a:prstGeom prst="upArrowCallout">
            <a:avLst>
              <a:gd name="adj1" fmla="val 8848"/>
              <a:gd name="adj2" fmla="val 6070"/>
              <a:gd name="adj3" fmla="val 25000"/>
              <a:gd name="adj4" fmla="val 6497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Outcomes Assessment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cxnSp>
        <p:nvCxnSpPr>
          <p:cNvPr id="185" name="Straight Connector 184"/>
          <p:cNvCxnSpPr/>
          <p:nvPr/>
        </p:nvCxnSpPr>
        <p:spPr>
          <a:xfrm>
            <a:off x="914400" y="6705600"/>
            <a:ext cx="7467600" cy="1588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50" name="TextBox 109"/>
          <p:cNvSpPr txBox="1">
            <a:spLocks noChangeArrowheads="1"/>
          </p:cNvSpPr>
          <p:nvPr/>
        </p:nvSpPr>
        <p:spPr bwMode="auto">
          <a:xfrm>
            <a:off x="-12398" y="3180472"/>
            <a:ext cx="9607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200" b="0" dirty="0">
                <a:latin typeface="Calibri" charset="0"/>
              </a:rPr>
              <a:t>Equity</a:t>
            </a: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Assessment </a:t>
            </a:r>
          </a:p>
          <a:p>
            <a:pPr algn="ctr" eaLnBrk="1" hangingPunct="1"/>
            <a:r>
              <a:rPr lang="en-US" sz="1200" b="0" dirty="0" smtClean="0">
                <a:latin typeface="Calibri" charset="0"/>
              </a:rPr>
              <a:t>&amp; Planning</a:t>
            </a:r>
            <a:endParaRPr lang="en-US" sz="1200" b="0" dirty="0">
              <a:latin typeface="Calibri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600200" y="4991100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flipV="1">
            <a:off x="6851191" y="2118384"/>
            <a:ext cx="769169" cy="1847849"/>
          </a:xfrm>
          <a:prstGeom prst="straightConnector1">
            <a:avLst/>
          </a:prstGeom>
          <a:ln w="57150" cmpd="sng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Pentagon 104"/>
          <p:cNvSpPr/>
          <p:nvPr/>
        </p:nvSpPr>
        <p:spPr>
          <a:xfrm>
            <a:off x="1943414" y="1666478"/>
            <a:ext cx="1129742" cy="38100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Accreditation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5416" name="TextBox 33"/>
          <p:cNvSpPr txBox="1">
            <a:spLocks noChangeArrowheads="1"/>
          </p:cNvSpPr>
          <p:nvPr/>
        </p:nvSpPr>
        <p:spPr bwMode="auto">
          <a:xfrm>
            <a:off x="915989" y="1732233"/>
            <a:ext cx="114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0" dirty="0" smtClean="0">
                <a:latin typeface="Calibri" charset="0"/>
              </a:rPr>
              <a:t>Accreditation</a:t>
            </a:r>
            <a:endParaRPr lang="en-US" sz="1200" b="0" dirty="0">
              <a:latin typeface="Calibri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118" name="Pentagon 104"/>
          <p:cNvSpPr/>
          <p:nvPr/>
        </p:nvSpPr>
        <p:spPr>
          <a:xfrm>
            <a:off x="3109692" y="1648264"/>
            <a:ext cx="1057276" cy="38100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800" b="0" dirty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       </a:t>
            </a:r>
            <a:r>
              <a:rPr lang="en-US" sz="1200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Mission</a:t>
            </a:r>
            <a:endParaRPr lang="en-US" sz="1200" dirty="0">
              <a:solidFill>
                <a:srgbClr val="000000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1600" b="0" dirty="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" name="Pentagon 104"/>
          <p:cNvSpPr/>
          <p:nvPr/>
        </p:nvSpPr>
        <p:spPr>
          <a:xfrm>
            <a:off x="4171948" y="1667668"/>
            <a:ext cx="1066800" cy="38100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  </a:t>
            </a:r>
          </a:p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Values</a:t>
            </a:r>
            <a:endParaRPr lang="en-US" sz="12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 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6" name="Pentagon 104"/>
          <p:cNvSpPr/>
          <p:nvPr/>
        </p:nvSpPr>
        <p:spPr>
          <a:xfrm>
            <a:off x="5238748" y="1676805"/>
            <a:ext cx="1066800" cy="381000"/>
          </a:xfrm>
          <a:prstGeom prst="homePlate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800" b="0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rPr>
              <a:t>       </a:t>
            </a:r>
            <a:endParaRPr lang="en-US" sz="1600" b="0">
              <a:solidFill>
                <a:srgbClr val="FFFF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415" name="TextBox 33"/>
          <p:cNvSpPr txBox="1">
            <a:spLocks noChangeArrowheads="1"/>
          </p:cNvSpPr>
          <p:nvPr/>
        </p:nvSpPr>
        <p:spPr bwMode="auto">
          <a:xfrm>
            <a:off x="5256042" y="1720587"/>
            <a:ext cx="9375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1200" b="0" dirty="0" smtClean="0">
                <a:latin typeface="Calibri" charset="0"/>
              </a:rPr>
              <a:t>Governance</a:t>
            </a:r>
          </a:p>
          <a:p>
            <a:pPr eaLnBrk="1" hangingPunct="1"/>
            <a:endParaRPr lang="en-US" altLang="ja-JP" sz="1200" b="0" dirty="0" smtClean="0">
              <a:latin typeface="Calibri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15414" name="TextBox 33"/>
          <p:cNvSpPr txBox="1">
            <a:spLocks noChangeArrowheads="1"/>
          </p:cNvSpPr>
          <p:nvPr/>
        </p:nvSpPr>
        <p:spPr bwMode="auto">
          <a:xfrm>
            <a:off x="6260305" y="1647494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0" dirty="0" smtClean="0">
                <a:latin typeface="Calibri" charset="0"/>
              </a:rPr>
              <a:t>Planning Cycle </a:t>
            </a:r>
            <a:endParaRPr lang="en-US" sz="1200" b="0" dirty="0">
              <a:latin typeface="Calibri" charset="0"/>
            </a:endParaRPr>
          </a:p>
          <a:p>
            <a:pPr eaLnBrk="1" hangingPunct="1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349196" y="1676400"/>
            <a:ext cx="1045578" cy="407196"/>
            <a:chOff x="6229350" y="1219200"/>
            <a:chExt cx="1066800" cy="407196"/>
          </a:xfrm>
        </p:grpSpPr>
        <p:sp>
          <p:nvSpPr>
            <p:cNvPr id="103" name="Pentagon 104"/>
            <p:cNvSpPr/>
            <p:nvPr/>
          </p:nvSpPr>
          <p:spPr>
            <a:xfrm>
              <a:off x="6229350" y="1245396"/>
              <a:ext cx="1066800" cy="381000"/>
            </a:xfrm>
            <a:prstGeom prst="homePlate">
              <a:avLst/>
            </a:prstGeom>
            <a:solidFill>
              <a:schemeClr val="bg2">
                <a:lumMod val="75000"/>
              </a:schemeClr>
            </a:solidFill>
            <a:ln w="38100" cmpd="sng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b="0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 </a:t>
              </a:r>
              <a:endParaRPr lang="en-US" sz="12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454" name="TextBox 9"/>
            <p:cNvSpPr txBox="1">
              <a:spLocks noChangeArrowheads="1"/>
            </p:cNvSpPr>
            <p:nvPr/>
          </p:nvSpPr>
          <p:spPr bwMode="auto">
            <a:xfrm>
              <a:off x="6237498" y="1219200"/>
              <a:ext cx="93239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" b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000" dirty="0" smtClean="0"/>
                <a:t>Educational Master Plan</a:t>
              </a:r>
              <a:endParaRPr lang="en-US" sz="1000" dirty="0"/>
            </a:p>
          </p:txBody>
        </p:sp>
      </p:grpSp>
      <p:sp>
        <p:nvSpPr>
          <p:cNvPr id="111" name="Right Arrow 110"/>
          <p:cNvSpPr/>
          <p:nvPr/>
        </p:nvSpPr>
        <p:spPr>
          <a:xfrm>
            <a:off x="7315201" y="3838575"/>
            <a:ext cx="1109712" cy="1122363"/>
          </a:xfrm>
          <a:prstGeom prst="rightArrow">
            <a:avLst/>
          </a:prstGeom>
          <a:solidFill>
            <a:srgbClr val="9BBB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Reflection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29" name="Right Arrow 128"/>
          <p:cNvSpPr/>
          <p:nvPr/>
        </p:nvSpPr>
        <p:spPr>
          <a:xfrm>
            <a:off x="5226050" y="3836213"/>
            <a:ext cx="994901" cy="1122363"/>
          </a:xfrm>
          <a:prstGeom prst="rightArrow">
            <a:avLst/>
          </a:prstGeom>
          <a:solidFill>
            <a:srgbClr val="9BBB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APRU </a:t>
            </a:r>
            <a:r>
              <a:rPr lang="en-US" sz="1200" b="1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#5</a:t>
            </a:r>
            <a:endParaRPr lang="en-US" sz="1200" b="1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14" name="Right Arrow 113"/>
          <p:cNvSpPr/>
          <p:nvPr/>
        </p:nvSpPr>
        <p:spPr>
          <a:xfrm>
            <a:off x="4161738" y="3820319"/>
            <a:ext cx="986575" cy="1122363"/>
          </a:xfrm>
          <a:prstGeom prst="rightArrow">
            <a:avLst/>
          </a:prstGeom>
          <a:solidFill>
            <a:srgbClr val="9BBB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APRU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#4</a:t>
            </a:r>
            <a:endParaRPr lang="en-US" sz="12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94" name="Right Arrow 193"/>
          <p:cNvSpPr/>
          <p:nvPr/>
        </p:nvSpPr>
        <p:spPr>
          <a:xfrm>
            <a:off x="976532" y="3276600"/>
            <a:ext cx="7350076" cy="533400"/>
          </a:xfrm>
          <a:prstGeom prst="rightArrow">
            <a:avLst/>
          </a:prstGeom>
          <a:solidFill>
            <a:srgbClr val="558ED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Department Equity Plans and Ongoing Equity Driven Change Model Assessment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3" name="Hexagon 92"/>
          <p:cNvSpPr/>
          <p:nvPr/>
        </p:nvSpPr>
        <p:spPr>
          <a:xfrm>
            <a:off x="6220951" y="3967163"/>
            <a:ext cx="1147231" cy="898525"/>
          </a:xfrm>
          <a:prstGeom prst="hexagon">
            <a:avLst/>
          </a:prstGeom>
          <a:solidFill>
            <a:schemeClr val="accent3"/>
          </a:solidFill>
          <a:ln w="38100" cmpd="sng">
            <a:solidFill>
              <a:schemeClr val="tx1">
                <a:lumMod val="65000"/>
                <a:lumOff val="35000"/>
              </a:schemeClr>
            </a:solidFill>
          </a:ln>
          <a:effectLst>
            <a:outerShdw blurRad="800100" dist="25400" dir="20340000" algn="br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Comprehensive</a:t>
            </a:r>
            <a:endParaRPr lang="en-US" sz="1200" b="1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6" name="Up Arrow Callout 95"/>
          <p:cNvSpPr/>
          <p:nvPr/>
        </p:nvSpPr>
        <p:spPr>
          <a:xfrm>
            <a:off x="5138849" y="5103055"/>
            <a:ext cx="1123950" cy="762000"/>
          </a:xfrm>
          <a:prstGeom prst="upArrowCallout">
            <a:avLst>
              <a:gd name="adj1" fmla="val 8848"/>
              <a:gd name="adj2" fmla="val 6070"/>
              <a:gd name="adj3" fmla="val 25000"/>
              <a:gd name="adj4" fmla="val 64977"/>
            </a:avLst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Outcomes Assessment</a:t>
            </a:r>
            <a:endParaRPr lang="en-US" sz="11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5" name="Right Arrow 104"/>
          <p:cNvSpPr/>
          <p:nvPr/>
        </p:nvSpPr>
        <p:spPr>
          <a:xfrm>
            <a:off x="976449" y="4774130"/>
            <a:ext cx="7350076" cy="53340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Institutional 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Core Competencies  </a:t>
            </a:r>
            <a:r>
              <a:rPr lang="en-US" sz="1400" dirty="0" smtClean="0">
                <a:solidFill>
                  <a:srgbClr val="000000"/>
                </a:solidFill>
              </a:rPr>
              <a:t>and Institutional Metrics Assessment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191</Words>
  <Application>Microsoft Office PowerPoint</Application>
  <PresentationFormat>On-screen Show (4:3)</PresentationFormat>
  <Paragraphs>105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FHDA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Haynes</dc:creator>
  <cp:lastModifiedBy>Mallory Newell</cp:lastModifiedBy>
  <cp:revision>19</cp:revision>
  <dcterms:created xsi:type="dcterms:W3CDTF">2013-11-12T19:49:23Z</dcterms:created>
  <dcterms:modified xsi:type="dcterms:W3CDTF">2016-05-02T18:46:45Z</dcterms:modified>
</cp:coreProperties>
</file>