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57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FD494-5B8C-D44A-972B-5C3DE5EBF59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1F801-2E32-FD4F-AA7D-261FE5731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0FEDBA-3763-174E-A438-F7DF3B5B00B2}" type="slidenum">
              <a:rPr lang="en-US" sz="1200" b="0">
                <a:latin typeface="Calibri" charset="0"/>
              </a:rPr>
              <a:pPr algn="r" eaLnBrk="1" hangingPunct="1"/>
              <a:t>1</a:t>
            </a:fld>
            <a:endParaRPr lang="en-US" sz="1200" b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1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7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0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6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149F-10C8-7949-B29D-E66E6284038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CFB22-76A4-3E4A-9177-9AA7D6FA4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179"/>
          <p:cNvCxnSpPr/>
          <p:nvPr/>
        </p:nvCxnSpPr>
        <p:spPr>
          <a:xfrm>
            <a:off x="914400" y="228600"/>
            <a:ext cx="7467600" cy="1588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-2324099" y="3467100"/>
            <a:ext cx="6477000" cy="3175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5134769" y="3456781"/>
            <a:ext cx="649605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029744" y="3428206"/>
            <a:ext cx="643890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896144" y="3428206"/>
            <a:ext cx="643890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-1255712" y="3467100"/>
            <a:ext cx="6475412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-189732" y="3446462"/>
            <a:ext cx="6496050" cy="158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1962944" y="3428206"/>
            <a:ext cx="643890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>
            <a:off x="4107655" y="3475037"/>
            <a:ext cx="643890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14400" y="2362200"/>
            <a:ext cx="111125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TextBox 15"/>
          <p:cNvSpPr txBox="1">
            <a:spLocks noChangeArrowheads="1"/>
          </p:cNvSpPr>
          <p:nvPr/>
        </p:nvSpPr>
        <p:spPr bwMode="auto">
          <a:xfrm>
            <a:off x="632460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0000"/>
                </a:solidFill>
                <a:latin typeface="Calibri" charset="0"/>
              </a:rPr>
              <a:t>2020-21</a:t>
            </a:r>
            <a:endParaRPr lang="en-US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3" name="TextBox 24"/>
          <p:cNvSpPr txBox="1">
            <a:spLocks noChangeArrowheads="1"/>
          </p:cNvSpPr>
          <p:nvPr/>
        </p:nvSpPr>
        <p:spPr bwMode="auto">
          <a:xfrm>
            <a:off x="1072660" y="180536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Year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5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8" name="Up Arrow Callout 47"/>
          <p:cNvSpPr/>
          <p:nvPr/>
        </p:nvSpPr>
        <p:spPr>
          <a:xfrm>
            <a:off x="973138" y="5105400"/>
            <a:ext cx="1084262" cy="762000"/>
          </a:xfrm>
          <a:prstGeom prst="upArrowCallout">
            <a:avLst>
              <a:gd name="adj1" fmla="val 6571"/>
              <a:gd name="adj2" fmla="val 6714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</a:t>
            </a:r>
          </a:p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Up Arrow Callout 51"/>
          <p:cNvSpPr/>
          <p:nvPr/>
        </p:nvSpPr>
        <p:spPr>
          <a:xfrm>
            <a:off x="6248400" y="5105400"/>
            <a:ext cx="1100138" cy="762000"/>
          </a:xfrm>
          <a:prstGeom prst="upArrowCallout">
            <a:avLst>
              <a:gd name="adj1" fmla="val 7829"/>
              <a:gd name="adj2" fmla="val 6395"/>
              <a:gd name="adj3" fmla="val 25000"/>
              <a:gd name="adj4" fmla="val 64977"/>
            </a:avLst>
          </a:pr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0" dirty="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</a:t>
            </a:r>
          </a:p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Regular Pentagon 81"/>
          <p:cNvSpPr/>
          <p:nvPr/>
        </p:nvSpPr>
        <p:spPr>
          <a:xfrm>
            <a:off x="9144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 flipV="1">
            <a:off x="927100" y="6686550"/>
            <a:ext cx="747712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5368" name="TextBox 107"/>
          <p:cNvSpPr txBox="1">
            <a:spLocks noChangeArrowheads="1"/>
          </p:cNvSpPr>
          <p:nvPr/>
        </p:nvSpPr>
        <p:spPr bwMode="auto">
          <a:xfrm>
            <a:off x="-53931" y="6137053"/>
            <a:ext cx="942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>
                <a:latin typeface="Calibri" charset="0"/>
              </a:rPr>
              <a:t>  Curriculum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Review</a:t>
            </a:r>
            <a:endParaRPr lang="en-US" sz="1200" b="0" dirty="0">
              <a:latin typeface="Calibri" charset="0"/>
            </a:endParaRPr>
          </a:p>
        </p:txBody>
      </p:sp>
      <p:sp>
        <p:nvSpPr>
          <p:cNvPr id="15369" name="TextBox 108"/>
          <p:cNvSpPr txBox="1">
            <a:spLocks noChangeArrowheads="1"/>
          </p:cNvSpPr>
          <p:nvPr/>
        </p:nvSpPr>
        <p:spPr bwMode="auto">
          <a:xfrm>
            <a:off x="59970" y="671732"/>
            <a:ext cx="808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>
                <a:latin typeface="Calibri" charset="0"/>
              </a:rPr>
              <a:t>ACCJC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Cycle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&amp; Reports</a:t>
            </a:r>
            <a:endParaRPr lang="en-US" sz="1200" b="0" dirty="0">
              <a:latin typeface="Calibri" charset="0"/>
            </a:endParaRPr>
          </a:p>
        </p:txBody>
      </p:sp>
      <p:sp>
        <p:nvSpPr>
          <p:cNvPr id="15370" name="TextBox 109"/>
          <p:cNvSpPr txBox="1">
            <a:spLocks noChangeArrowheads="1"/>
          </p:cNvSpPr>
          <p:nvPr/>
        </p:nvSpPr>
        <p:spPr bwMode="auto">
          <a:xfrm>
            <a:off x="15738" y="2438400"/>
            <a:ext cx="816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 smtClean="0">
                <a:latin typeface="Calibri" charset="0"/>
              </a:rPr>
              <a:t>PBTs &amp;</a:t>
            </a:r>
            <a:endParaRPr lang="en-US" sz="1200" b="0" dirty="0">
              <a:latin typeface="Calibri" charset="0"/>
            </a:endParaRPr>
          </a:p>
          <a:p>
            <a:pPr algn="ctr" eaLnBrk="1" hangingPunct="1"/>
            <a:r>
              <a:rPr lang="en-US" sz="1200" b="0" dirty="0">
                <a:latin typeface="Calibri" charset="0"/>
              </a:rPr>
              <a:t>College</a:t>
            </a:r>
          </a:p>
          <a:p>
            <a:pPr algn="ctr" eaLnBrk="1" hangingPunct="1"/>
            <a:r>
              <a:rPr lang="en-US" sz="1200" b="0" dirty="0">
                <a:latin typeface="Calibri" charset="0"/>
              </a:rPr>
              <a:t> Council</a:t>
            </a:r>
            <a:endParaRPr lang="en-US" sz="1400" b="0" dirty="0">
              <a:latin typeface="Calibri" charset="0"/>
            </a:endParaRPr>
          </a:p>
        </p:txBody>
      </p:sp>
      <p:sp>
        <p:nvSpPr>
          <p:cNvPr id="15371" name="TextBox 110"/>
          <p:cNvSpPr txBox="1">
            <a:spLocks noChangeArrowheads="1"/>
          </p:cNvSpPr>
          <p:nvPr/>
        </p:nvSpPr>
        <p:spPr bwMode="auto">
          <a:xfrm>
            <a:off x="0" y="3981897"/>
            <a:ext cx="88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 smtClean="0">
                <a:latin typeface="Calibri" charset="0"/>
              </a:rPr>
              <a:t>Annual Program </a:t>
            </a:r>
            <a:r>
              <a:rPr lang="en-US" sz="1200" b="0" dirty="0">
                <a:latin typeface="Calibri" charset="0"/>
              </a:rPr>
              <a:t>Review Process</a:t>
            </a:r>
          </a:p>
        </p:txBody>
      </p:sp>
      <p:sp>
        <p:nvSpPr>
          <p:cNvPr id="15372" name="TextBox 111"/>
          <p:cNvSpPr txBox="1">
            <a:spLocks noChangeArrowheads="1"/>
          </p:cNvSpPr>
          <p:nvPr/>
        </p:nvSpPr>
        <p:spPr bwMode="auto">
          <a:xfrm>
            <a:off x="-32510" y="5397798"/>
            <a:ext cx="925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 smtClean="0">
                <a:latin typeface="Calibri" charset="0"/>
              </a:rPr>
              <a:t>Outcomes </a:t>
            </a:r>
            <a:endParaRPr lang="en-US" sz="1200" b="0" dirty="0">
              <a:latin typeface="Calibri" charset="0"/>
            </a:endParaRP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Assessment</a:t>
            </a:r>
            <a:endParaRPr lang="en-US" sz="1200" b="0" dirty="0">
              <a:latin typeface="Calibri" charset="0"/>
            </a:endParaRPr>
          </a:p>
        </p:txBody>
      </p:sp>
      <p:sp>
        <p:nvSpPr>
          <p:cNvPr id="92" name="Hexagon 91"/>
          <p:cNvSpPr/>
          <p:nvPr/>
        </p:nvSpPr>
        <p:spPr>
          <a:xfrm>
            <a:off x="9144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FORM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TEAMS</a:t>
            </a:r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526366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0000"/>
                </a:solidFill>
                <a:latin typeface="Calibri" charset="0"/>
              </a:rPr>
              <a:t>2019-20</a:t>
            </a:r>
            <a:endParaRPr lang="en-US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76" name="TextBox 15"/>
          <p:cNvSpPr txBox="1">
            <a:spLocks noChangeArrowheads="1"/>
          </p:cNvSpPr>
          <p:nvPr/>
        </p:nvSpPr>
        <p:spPr bwMode="auto">
          <a:xfrm>
            <a:off x="419100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0000"/>
                </a:solidFill>
                <a:latin typeface="Calibri" charset="0"/>
              </a:rPr>
              <a:t>2018-19</a:t>
            </a:r>
            <a:endParaRPr lang="en-US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77" name="TextBox 15"/>
          <p:cNvSpPr txBox="1">
            <a:spLocks noChangeArrowheads="1"/>
          </p:cNvSpPr>
          <p:nvPr/>
        </p:nvSpPr>
        <p:spPr bwMode="auto">
          <a:xfrm>
            <a:off x="3136602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00FF"/>
                </a:solidFill>
                <a:latin typeface="Calibri" charset="0"/>
              </a:rPr>
              <a:t>2017-18</a:t>
            </a:r>
            <a:endParaRPr lang="en-US" sz="1800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15378" name="TextBox 15"/>
          <p:cNvSpPr txBox="1">
            <a:spLocks noChangeArrowheads="1"/>
          </p:cNvSpPr>
          <p:nvPr/>
        </p:nvSpPr>
        <p:spPr bwMode="auto">
          <a:xfrm>
            <a:off x="205740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000000"/>
                </a:solidFill>
                <a:latin typeface="Calibri" charset="0"/>
              </a:rPr>
              <a:t>2016-17</a:t>
            </a:r>
            <a:endParaRPr lang="en-US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79" name="TextBox 15"/>
          <p:cNvSpPr txBox="1">
            <a:spLocks noChangeArrowheads="1"/>
          </p:cNvSpPr>
          <p:nvPr/>
        </p:nvSpPr>
        <p:spPr bwMode="auto">
          <a:xfrm>
            <a:off x="99060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 charset="0"/>
              </a:rPr>
              <a:t>2015-16</a:t>
            </a:r>
            <a:endParaRPr lang="en-US" sz="1800" dirty="0">
              <a:latin typeface="Calibri" charset="0"/>
            </a:endParaRPr>
          </a:p>
        </p:txBody>
      </p:sp>
      <p:sp>
        <p:nvSpPr>
          <p:cNvPr id="15380" name="TextBox 15"/>
          <p:cNvSpPr txBox="1">
            <a:spLocks noChangeArrowheads="1"/>
          </p:cNvSpPr>
          <p:nvPr/>
        </p:nvSpPr>
        <p:spPr bwMode="auto">
          <a:xfrm>
            <a:off x="7397260" y="-76200"/>
            <a:ext cx="957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 charset="0"/>
              </a:rPr>
              <a:t>2021-22</a:t>
            </a:r>
            <a:endParaRPr lang="en-US" sz="1800" dirty="0">
              <a:latin typeface="Calibri" charset="0"/>
            </a:endParaRPr>
          </a:p>
        </p:txBody>
      </p:sp>
      <p:sp>
        <p:nvSpPr>
          <p:cNvPr id="15381" name="TextBox 117"/>
          <p:cNvSpPr txBox="1">
            <a:spLocks noChangeArrowheads="1"/>
          </p:cNvSpPr>
          <p:nvPr/>
        </p:nvSpPr>
        <p:spPr bwMode="auto">
          <a:xfrm>
            <a:off x="1195388" y="5910263"/>
            <a:ext cx="233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928468" y="3733800"/>
            <a:ext cx="1066800" cy="1120775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APRU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#1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Right Arrow 111"/>
          <p:cNvSpPr/>
          <p:nvPr/>
        </p:nvSpPr>
        <p:spPr>
          <a:xfrm>
            <a:off x="1981200" y="3733800"/>
            <a:ext cx="1047750" cy="1122363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APRU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#2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87" name="TextBox 108"/>
          <p:cNvSpPr txBox="1">
            <a:spLocks noChangeArrowheads="1"/>
          </p:cNvSpPr>
          <p:nvPr/>
        </p:nvSpPr>
        <p:spPr bwMode="auto">
          <a:xfrm>
            <a:off x="-24573" y="1564866"/>
            <a:ext cx="9254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 smtClean="0">
                <a:latin typeface="Calibri" charset="0"/>
              </a:rPr>
              <a:t>CPC</a:t>
            </a:r>
            <a:endParaRPr lang="en-US" sz="1200" b="0" dirty="0">
              <a:latin typeface="Calibri" charset="0"/>
            </a:endParaRP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Assessment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&amp; Planning</a:t>
            </a:r>
            <a:endParaRPr lang="en-US" sz="1200" b="0" dirty="0">
              <a:latin typeface="Calibri" charset="0"/>
            </a:endParaRPr>
          </a:p>
        </p:txBody>
      </p:sp>
      <p:sp>
        <p:nvSpPr>
          <p:cNvPr id="15388" name="Text Box 97"/>
          <p:cNvSpPr txBox="1">
            <a:spLocks noChangeArrowheads="1"/>
          </p:cNvSpPr>
          <p:nvPr/>
        </p:nvSpPr>
        <p:spPr bwMode="auto">
          <a:xfrm>
            <a:off x="12700" y="-50800"/>
            <a:ext cx="960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/>
              <a:t>College </a:t>
            </a:r>
            <a:r>
              <a:rPr lang="en-US" sz="1000" dirty="0" smtClean="0"/>
              <a:t>Council</a:t>
            </a:r>
            <a:endParaRPr lang="en-US" sz="1000" dirty="0"/>
          </a:p>
          <a:p>
            <a:pPr algn="ctr" eaLnBrk="1" hangingPunct="1"/>
            <a:r>
              <a:rPr lang="en-US" sz="1000" dirty="0" smtClean="0"/>
              <a:t>Approved 3.10.16</a:t>
            </a:r>
            <a:endParaRPr lang="en-US" sz="1000" dirty="0"/>
          </a:p>
        </p:txBody>
      </p:sp>
      <p:sp>
        <p:nvSpPr>
          <p:cNvPr id="97" name="Hexagon 96"/>
          <p:cNvSpPr/>
          <p:nvPr/>
        </p:nvSpPr>
        <p:spPr>
          <a:xfrm>
            <a:off x="30480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SITE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VISIT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Hexagon 98"/>
          <p:cNvSpPr/>
          <p:nvPr/>
        </p:nvSpPr>
        <p:spPr>
          <a:xfrm>
            <a:off x="51816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ANNUAL REPORT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Hexagon 101"/>
          <p:cNvSpPr/>
          <p:nvPr/>
        </p:nvSpPr>
        <p:spPr>
          <a:xfrm>
            <a:off x="6248399" y="457200"/>
            <a:ext cx="1113631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MIDTERM REPORT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Hexagon 103"/>
          <p:cNvSpPr/>
          <p:nvPr/>
        </p:nvSpPr>
        <p:spPr>
          <a:xfrm>
            <a:off x="19812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SELF</a:t>
            </a:r>
          </a:p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STUDY</a:t>
            </a:r>
          </a:p>
        </p:txBody>
      </p:sp>
      <p:sp>
        <p:nvSpPr>
          <p:cNvPr id="8" name="Hexagon 101"/>
          <p:cNvSpPr/>
          <p:nvPr/>
        </p:nvSpPr>
        <p:spPr>
          <a:xfrm>
            <a:off x="73152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ANNUAL REPORT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Pentagon 104"/>
          <p:cNvSpPr/>
          <p:nvPr/>
        </p:nvSpPr>
        <p:spPr>
          <a:xfrm>
            <a:off x="6317791" y="1676400"/>
            <a:ext cx="1066800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b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endParaRPr lang="en-US" sz="1600" b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Hexagon 94"/>
          <p:cNvSpPr/>
          <p:nvPr/>
        </p:nvSpPr>
        <p:spPr>
          <a:xfrm>
            <a:off x="4114800" y="457200"/>
            <a:ext cx="1060450" cy="914400"/>
          </a:xfrm>
          <a:prstGeom prst="hexagon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ANNUAL REPORT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96" name="TextBox 24"/>
          <p:cNvSpPr txBox="1">
            <a:spLocks noChangeArrowheads="1"/>
          </p:cNvSpPr>
          <p:nvPr/>
        </p:nvSpPr>
        <p:spPr bwMode="auto">
          <a:xfrm>
            <a:off x="3276600" y="180536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FF"/>
                </a:solidFill>
                <a:latin typeface="Calibri" charset="0"/>
              </a:rPr>
              <a:t>Year 1</a:t>
            </a:r>
          </a:p>
        </p:txBody>
      </p:sp>
      <p:sp>
        <p:nvSpPr>
          <p:cNvPr id="15397" name="TextBox 24"/>
          <p:cNvSpPr txBox="1">
            <a:spLocks noChangeArrowheads="1"/>
          </p:cNvSpPr>
          <p:nvPr/>
        </p:nvSpPr>
        <p:spPr bwMode="auto">
          <a:xfrm>
            <a:off x="4343400" y="180536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Year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2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98" name="TextBox 24"/>
          <p:cNvSpPr txBox="1">
            <a:spLocks noChangeArrowheads="1"/>
          </p:cNvSpPr>
          <p:nvPr/>
        </p:nvSpPr>
        <p:spPr bwMode="auto">
          <a:xfrm>
            <a:off x="5410200" y="194604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Year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3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99" name="TextBox 24"/>
          <p:cNvSpPr txBox="1">
            <a:spLocks noChangeArrowheads="1"/>
          </p:cNvSpPr>
          <p:nvPr/>
        </p:nvSpPr>
        <p:spPr bwMode="auto">
          <a:xfrm>
            <a:off x="6477000" y="194604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Year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4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400" name="TextBox 24"/>
          <p:cNvSpPr txBox="1">
            <a:spLocks noChangeArrowheads="1"/>
          </p:cNvSpPr>
          <p:nvPr/>
        </p:nvSpPr>
        <p:spPr bwMode="auto">
          <a:xfrm>
            <a:off x="7543800" y="194604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Calibri" charset="0"/>
              </a:rPr>
              <a:t>Year </a:t>
            </a:r>
            <a:r>
              <a:rPr lang="en-US" sz="1400" dirty="0" smtClean="0">
                <a:latin typeface="Calibri" charset="0"/>
              </a:rPr>
              <a:t>5</a:t>
            </a:r>
            <a:endParaRPr lang="en-US" sz="1400" dirty="0">
              <a:latin typeface="Calibri" charset="0"/>
            </a:endParaRPr>
          </a:p>
        </p:txBody>
      </p:sp>
      <p:sp>
        <p:nvSpPr>
          <p:cNvPr id="15401" name="TextBox 24"/>
          <p:cNvSpPr txBox="1">
            <a:spLocks noChangeArrowheads="1"/>
          </p:cNvSpPr>
          <p:nvPr/>
        </p:nvSpPr>
        <p:spPr bwMode="auto">
          <a:xfrm>
            <a:off x="2209800" y="180536"/>
            <a:ext cx="6367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Calibri" charset="0"/>
              </a:rPr>
              <a:t>Year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6</a:t>
            </a:r>
            <a:endParaRPr lang="en-US" sz="1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0" name="Pentagon 104"/>
          <p:cNvSpPr/>
          <p:nvPr/>
        </p:nvSpPr>
        <p:spPr>
          <a:xfrm>
            <a:off x="914400" y="1676400"/>
            <a:ext cx="1066800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endParaRPr lang="en-US" sz="12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" name="Up Arrow Callout 132"/>
          <p:cNvSpPr/>
          <p:nvPr/>
        </p:nvSpPr>
        <p:spPr>
          <a:xfrm>
            <a:off x="2057400" y="5105400"/>
            <a:ext cx="1028700" cy="762000"/>
          </a:xfrm>
          <a:prstGeom prst="upArrowCallout">
            <a:avLst>
              <a:gd name="adj1" fmla="val 8848"/>
              <a:gd name="adj2" fmla="val 6070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</a:t>
            </a:r>
          </a:p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9" name="Right Arrow 138"/>
          <p:cNvSpPr/>
          <p:nvPr/>
        </p:nvSpPr>
        <p:spPr>
          <a:xfrm>
            <a:off x="3106688" y="3743324"/>
            <a:ext cx="989964" cy="1122364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APRU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#3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409" name="TextBox 111"/>
          <p:cNvSpPr txBox="1">
            <a:spLocks noChangeArrowheads="1"/>
          </p:cNvSpPr>
          <p:nvPr/>
        </p:nvSpPr>
        <p:spPr bwMode="auto">
          <a:xfrm>
            <a:off x="-32510" y="4788198"/>
            <a:ext cx="925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 smtClean="0">
                <a:latin typeface="Calibri" charset="0"/>
              </a:rPr>
              <a:t>ICC</a:t>
            </a:r>
            <a:endParaRPr lang="en-US" sz="1200" b="0" dirty="0">
              <a:latin typeface="Calibri" charset="0"/>
            </a:endParaRP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Assessment</a:t>
            </a:r>
            <a:endParaRPr lang="en-US" sz="1200" b="0" dirty="0">
              <a:latin typeface="Calibri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1981200" y="2362200"/>
            <a:ext cx="111125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</a:t>
            </a: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&amp; Resource</a:t>
            </a: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3048000" y="2362200"/>
            <a:ext cx="111125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4114800" y="2362200"/>
            <a:ext cx="111125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181600" y="2362200"/>
            <a:ext cx="111125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6248400" y="2362200"/>
            <a:ext cx="111125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315200" y="2362200"/>
            <a:ext cx="1066800" cy="914400"/>
          </a:xfrm>
          <a:prstGeom prst="ellipse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Planning &amp; Resource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Allocation</a:t>
            </a:r>
            <a:endParaRPr lang="en-US" sz="1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5426074" y="3128962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       </a:t>
            </a:r>
            <a:r>
              <a:rPr lang="en-US" sz="2800" dirty="0">
                <a:latin typeface="+mj-lt"/>
              </a:rPr>
              <a:t>Planning </a:t>
            </a:r>
            <a:r>
              <a:rPr lang="en-US" sz="2800" dirty="0" smtClean="0">
                <a:latin typeface="+mj-lt"/>
              </a:rPr>
              <a:t>Quilt – 2015-16 – 2021-22</a:t>
            </a:r>
            <a:endParaRPr lang="en-US" sz="28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91400" y="2286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gular Pentagon 150"/>
          <p:cNvSpPr/>
          <p:nvPr/>
        </p:nvSpPr>
        <p:spPr>
          <a:xfrm>
            <a:off x="41148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2" name="Regular Pentagon 151"/>
          <p:cNvSpPr/>
          <p:nvPr/>
        </p:nvSpPr>
        <p:spPr>
          <a:xfrm>
            <a:off x="19812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3" name="Regular Pentagon 152"/>
          <p:cNvSpPr/>
          <p:nvPr/>
        </p:nvSpPr>
        <p:spPr>
          <a:xfrm>
            <a:off x="73152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4" name="Regular Pentagon 153"/>
          <p:cNvSpPr/>
          <p:nvPr/>
        </p:nvSpPr>
        <p:spPr>
          <a:xfrm>
            <a:off x="62484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5" name="Regular Pentagon 154"/>
          <p:cNvSpPr/>
          <p:nvPr/>
        </p:nvSpPr>
        <p:spPr>
          <a:xfrm>
            <a:off x="30480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6" name="Regular Pentagon 155"/>
          <p:cNvSpPr/>
          <p:nvPr/>
        </p:nvSpPr>
        <p:spPr>
          <a:xfrm>
            <a:off x="5181600" y="5867400"/>
            <a:ext cx="1066800" cy="838200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 Year cycle</a:t>
            </a:r>
          </a:p>
        </p:txBody>
      </p:sp>
      <p:sp>
        <p:nvSpPr>
          <p:cNvPr id="158" name="Up Arrow Callout 157"/>
          <p:cNvSpPr/>
          <p:nvPr/>
        </p:nvSpPr>
        <p:spPr>
          <a:xfrm>
            <a:off x="7281913" y="5105400"/>
            <a:ext cx="1058763" cy="762000"/>
          </a:xfrm>
          <a:prstGeom prst="upArrowCallout">
            <a:avLst>
              <a:gd name="adj1" fmla="val 8848"/>
              <a:gd name="adj2" fmla="val 6070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</a:t>
            </a:r>
          </a:p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0" name="Up Arrow Callout 159"/>
          <p:cNvSpPr/>
          <p:nvPr/>
        </p:nvSpPr>
        <p:spPr>
          <a:xfrm>
            <a:off x="3064091" y="5097146"/>
            <a:ext cx="1028700" cy="762000"/>
          </a:xfrm>
          <a:prstGeom prst="upArrowCallout">
            <a:avLst>
              <a:gd name="adj1" fmla="val 8848"/>
              <a:gd name="adj2" fmla="val 6070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</a:t>
            </a:r>
          </a:p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1" name="Up Arrow Callout 160"/>
          <p:cNvSpPr/>
          <p:nvPr/>
        </p:nvSpPr>
        <p:spPr>
          <a:xfrm>
            <a:off x="4057650" y="5105400"/>
            <a:ext cx="1123950" cy="762000"/>
          </a:xfrm>
          <a:prstGeom prst="upArrowCallout">
            <a:avLst>
              <a:gd name="adj1" fmla="val 8848"/>
              <a:gd name="adj2" fmla="val 6070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 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914400" y="6705600"/>
            <a:ext cx="7467600" cy="1588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50" name="TextBox 109"/>
          <p:cNvSpPr txBox="1">
            <a:spLocks noChangeArrowheads="1"/>
          </p:cNvSpPr>
          <p:nvPr/>
        </p:nvSpPr>
        <p:spPr bwMode="auto">
          <a:xfrm>
            <a:off x="-12398" y="3180472"/>
            <a:ext cx="9607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0" dirty="0">
                <a:latin typeface="Calibri" charset="0"/>
              </a:rPr>
              <a:t>Equity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Assessment </a:t>
            </a:r>
          </a:p>
          <a:p>
            <a:pPr algn="ctr" eaLnBrk="1" hangingPunct="1"/>
            <a:r>
              <a:rPr lang="en-US" sz="1200" b="0" dirty="0" smtClean="0">
                <a:latin typeface="Calibri" charset="0"/>
              </a:rPr>
              <a:t>&amp; Planning</a:t>
            </a:r>
            <a:endParaRPr lang="en-US" sz="1200" b="0" dirty="0">
              <a:latin typeface="Calibri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600200" y="49911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6851191" y="2118384"/>
            <a:ext cx="769169" cy="1847849"/>
          </a:xfrm>
          <a:prstGeom prst="straightConnector1">
            <a:avLst/>
          </a:prstGeom>
          <a:ln w="5715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Pentagon 104"/>
          <p:cNvSpPr/>
          <p:nvPr/>
        </p:nvSpPr>
        <p:spPr>
          <a:xfrm>
            <a:off x="1943414" y="1666478"/>
            <a:ext cx="1129742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Accreditation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416" name="TextBox 33"/>
          <p:cNvSpPr txBox="1">
            <a:spLocks noChangeArrowheads="1"/>
          </p:cNvSpPr>
          <p:nvPr/>
        </p:nvSpPr>
        <p:spPr bwMode="auto">
          <a:xfrm>
            <a:off x="915989" y="1732233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 dirty="0" smtClean="0">
                <a:latin typeface="Calibri" charset="0"/>
              </a:rPr>
              <a:t>Accreditation</a:t>
            </a:r>
            <a:endParaRPr lang="en-US" sz="1200" b="0" dirty="0">
              <a:latin typeface="Calibri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118" name="Pentagon 104"/>
          <p:cNvSpPr/>
          <p:nvPr/>
        </p:nvSpPr>
        <p:spPr>
          <a:xfrm>
            <a:off x="3109692" y="1648264"/>
            <a:ext cx="1057276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b="0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Mission</a:t>
            </a:r>
            <a:endParaRPr lang="en-US" sz="12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b="0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Pentagon 104"/>
          <p:cNvSpPr/>
          <p:nvPr/>
        </p:nvSpPr>
        <p:spPr>
          <a:xfrm>
            <a:off x="4171948" y="1667668"/>
            <a:ext cx="1066800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 </a:t>
            </a:r>
          </a:p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Values</a:t>
            </a: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6" name="Pentagon 104"/>
          <p:cNvSpPr/>
          <p:nvPr/>
        </p:nvSpPr>
        <p:spPr>
          <a:xfrm>
            <a:off x="5238748" y="1676805"/>
            <a:ext cx="1066800" cy="3810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b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endParaRPr lang="en-US" sz="1600" b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415" name="TextBox 33"/>
          <p:cNvSpPr txBox="1">
            <a:spLocks noChangeArrowheads="1"/>
          </p:cNvSpPr>
          <p:nvPr/>
        </p:nvSpPr>
        <p:spPr bwMode="auto">
          <a:xfrm>
            <a:off x="5256042" y="1720587"/>
            <a:ext cx="9375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200" b="0" dirty="0" smtClean="0">
                <a:latin typeface="Calibri" charset="0"/>
              </a:rPr>
              <a:t>Governance</a:t>
            </a:r>
          </a:p>
          <a:p>
            <a:pPr eaLnBrk="1" hangingPunct="1"/>
            <a:endParaRPr lang="en-US" altLang="ja-JP" sz="1200" b="0" dirty="0" smtClean="0">
              <a:latin typeface="Calibri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15414" name="TextBox 33"/>
          <p:cNvSpPr txBox="1">
            <a:spLocks noChangeArrowheads="1"/>
          </p:cNvSpPr>
          <p:nvPr/>
        </p:nvSpPr>
        <p:spPr bwMode="auto">
          <a:xfrm>
            <a:off x="6260305" y="1647494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 dirty="0" smtClean="0">
                <a:latin typeface="Calibri" charset="0"/>
              </a:rPr>
              <a:t>Planning Cycle </a:t>
            </a:r>
            <a:endParaRPr lang="en-US" sz="1200" b="0" dirty="0">
              <a:latin typeface="Calibri" charset="0"/>
            </a:endParaRPr>
          </a:p>
          <a:p>
            <a:pPr eaLnBrk="1" hangingPunct="1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49196" y="1676400"/>
            <a:ext cx="1045578" cy="407196"/>
            <a:chOff x="6229350" y="1219200"/>
            <a:chExt cx="1066800" cy="407196"/>
          </a:xfrm>
        </p:grpSpPr>
        <p:sp>
          <p:nvSpPr>
            <p:cNvPr id="103" name="Pentagon 104"/>
            <p:cNvSpPr/>
            <p:nvPr/>
          </p:nvSpPr>
          <p:spPr>
            <a:xfrm>
              <a:off x="6229350" y="1245396"/>
              <a:ext cx="1066800" cy="381000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 w="3810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 </a:t>
              </a:r>
              <a:endParaRPr lang="en-US" sz="1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454" name="TextBox 9"/>
            <p:cNvSpPr txBox="1">
              <a:spLocks noChangeArrowheads="1"/>
            </p:cNvSpPr>
            <p:nvPr/>
          </p:nvSpPr>
          <p:spPr bwMode="auto">
            <a:xfrm>
              <a:off x="6237498" y="1219200"/>
              <a:ext cx="9323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 smtClean="0"/>
                <a:t>Educational Master Plan</a:t>
              </a:r>
              <a:endParaRPr lang="en-US" sz="1000" dirty="0"/>
            </a:p>
          </p:txBody>
        </p:sp>
      </p:grpSp>
      <p:sp>
        <p:nvSpPr>
          <p:cNvPr id="111" name="Right Arrow 110"/>
          <p:cNvSpPr/>
          <p:nvPr/>
        </p:nvSpPr>
        <p:spPr>
          <a:xfrm>
            <a:off x="7315201" y="3838575"/>
            <a:ext cx="1109712" cy="1122363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Reflection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Right Arrow 128"/>
          <p:cNvSpPr/>
          <p:nvPr/>
        </p:nvSpPr>
        <p:spPr>
          <a:xfrm>
            <a:off x="5226050" y="3836213"/>
            <a:ext cx="994901" cy="1122363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APRU </a:t>
            </a:r>
            <a:r>
              <a:rPr lang="en-US" sz="1200" b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#5</a:t>
            </a:r>
            <a:endParaRPr lang="en-US" sz="1200" b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Right Arrow 113"/>
          <p:cNvSpPr/>
          <p:nvPr/>
        </p:nvSpPr>
        <p:spPr>
          <a:xfrm>
            <a:off x="4161738" y="3820319"/>
            <a:ext cx="986575" cy="1122363"/>
          </a:xfrm>
          <a:prstGeom prst="rightArrow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APRU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#4</a:t>
            </a:r>
            <a:endParaRPr lang="en-US" sz="12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4" name="Right Arrow 193"/>
          <p:cNvSpPr/>
          <p:nvPr/>
        </p:nvSpPr>
        <p:spPr>
          <a:xfrm>
            <a:off x="976532" y="3276600"/>
            <a:ext cx="7350076" cy="533400"/>
          </a:xfrm>
          <a:prstGeom prst="rightArrow">
            <a:avLst/>
          </a:prstGeom>
          <a:solidFill>
            <a:srgbClr val="558ED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Department Equity Plans and Ongoing Equity Driven Change Model Assessment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3" name="Hexagon 92"/>
          <p:cNvSpPr/>
          <p:nvPr/>
        </p:nvSpPr>
        <p:spPr>
          <a:xfrm>
            <a:off x="6220951" y="3967163"/>
            <a:ext cx="1147231" cy="898525"/>
          </a:xfrm>
          <a:prstGeom prst="hexagon">
            <a:avLst/>
          </a:prstGeom>
          <a:solidFill>
            <a:schemeClr val="accent3"/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  <a:effectLst>
            <a:outerShdw blurRad="800100" dist="25400" dir="2034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Comprehensive</a:t>
            </a:r>
            <a:endParaRPr lang="en-US" sz="1200" b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Up Arrow Callout 95"/>
          <p:cNvSpPr/>
          <p:nvPr/>
        </p:nvSpPr>
        <p:spPr>
          <a:xfrm>
            <a:off x="5138849" y="5103055"/>
            <a:ext cx="1123950" cy="762000"/>
          </a:xfrm>
          <a:prstGeom prst="upArrowCallout">
            <a:avLst>
              <a:gd name="adj1" fmla="val 8848"/>
              <a:gd name="adj2" fmla="val 6070"/>
              <a:gd name="adj3" fmla="val 25000"/>
              <a:gd name="adj4" fmla="val 6497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Outcomes Assessment</a:t>
            </a:r>
            <a:endParaRPr lang="en-US" sz="11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Right Arrow 104"/>
          <p:cNvSpPr/>
          <p:nvPr/>
        </p:nvSpPr>
        <p:spPr>
          <a:xfrm>
            <a:off x="976449" y="4774130"/>
            <a:ext cx="7350076" cy="5334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Institutional 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Core Competencies  </a:t>
            </a:r>
            <a:r>
              <a:rPr lang="en-US" sz="1400" dirty="0" smtClean="0">
                <a:solidFill>
                  <a:srgbClr val="000000"/>
                </a:solidFill>
              </a:rPr>
              <a:t>and Institutional Metrics Assessment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191</Words>
  <Application>Microsoft Office PowerPoint</Application>
  <PresentationFormat>On-screen Show (4:3)</PresentationFormat>
  <Paragraphs>105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FHDA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Haynes</dc:creator>
  <cp:lastModifiedBy>Mallory Newell</cp:lastModifiedBy>
  <cp:revision>19</cp:revision>
  <dcterms:created xsi:type="dcterms:W3CDTF">2013-11-12T19:49:23Z</dcterms:created>
  <dcterms:modified xsi:type="dcterms:W3CDTF">2016-05-02T18:46:45Z</dcterms:modified>
</cp:coreProperties>
</file>