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08" r:id="rId3"/>
  </p:sldMasterIdLst>
  <p:notesMasterIdLst>
    <p:notesMasterId r:id="rId43"/>
  </p:notesMasterIdLst>
  <p:handoutMasterIdLst>
    <p:handoutMasterId r:id="rId44"/>
  </p:handoutMasterIdLst>
  <p:sldIdLst>
    <p:sldId id="258" r:id="rId4"/>
    <p:sldId id="374" r:id="rId5"/>
    <p:sldId id="395" r:id="rId6"/>
    <p:sldId id="373" r:id="rId7"/>
    <p:sldId id="302" r:id="rId8"/>
    <p:sldId id="359" r:id="rId9"/>
    <p:sldId id="290" r:id="rId10"/>
    <p:sldId id="296" r:id="rId11"/>
    <p:sldId id="378" r:id="rId12"/>
    <p:sldId id="297" r:id="rId13"/>
    <p:sldId id="347" r:id="rId14"/>
    <p:sldId id="299" r:id="rId15"/>
    <p:sldId id="295" r:id="rId16"/>
    <p:sldId id="394" r:id="rId17"/>
    <p:sldId id="300" r:id="rId18"/>
    <p:sldId id="365" r:id="rId19"/>
    <p:sldId id="384" r:id="rId20"/>
    <p:sldId id="284" r:id="rId21"/>
    <p:sldId id="331" r:id="rId22"/>
    <p:sldId id="332" r:id="rId23"/>
    <p:sldId id="333" r:id="rId24"/>
    <p:sldId id="334" r:id="rId25"/>
    <p:sldId id="337" r:id="rId26"/>
    <p:sldId id="338" r:id="rId27"/>
    <p:sldId id="366" r:id="rId28"/>
    <p:sldId id="393" r:id="rId29"/>
    <p:sldId id="369" r:id="rId30"/>
    <p:sldId id="370" r:id="rId31"/>
    <p:sldId id="381" r:id="rId32"/>
    <p:sldId id="392" r:id="rId33"/>
    <p:sldId id="380" r:id="rId34"/>
    <p:sldId id="391" r:id="rId35"/>
    <p:sldId id="377" r:id="rId36"/>
    <p:sldId id="376" r:id="rId37"/>
    <p:sldId id="390" r:id="rId38"/>
    <p:sldId id="375" r:id="rId39"/>
    <p:sldId id="389" r:id="rId40"/>
    <p:sldId id="396" r:id="rId41"/>
    <p:sldId id="397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34" autoAdjust="0"/>
    <p:restoredTop sz="93500" autoAdjust="0"/>
  </p:normalViewPr>
  <p:slideViewPr>
    <p:cSldViewPr>
      <p:cViewPr varScale="1">
        <p:scale>
          <a:sx n="84" d="100"/>
          <a:sy n="84" d="100"/>
        </p:scale>
        <p:origin x="3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1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9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7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1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48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288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098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659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483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620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C2F24E-B89E-4B6B-AEFD-41F0A5CDCAC7}" type="slidenum">
              <a:rPr lang="en-US" sz="1200" b="0">
                <a:latin typeface="Calibri" pitchFamily="34" charset="0"/>
              </a:rPr>
              <a:pPr algn="r"/>
              <a:t>25</a:t>
            </a:fld>
            <a:endParaRPr lang="en-U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1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8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F1E9F3-345C-4002-A875-2A5C4E202CE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04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61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9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Should note that for the SLO process, faculty are in charge. Faculty decide how it will be assessed and what the target or bench mark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811D3-C165-46C4-B60C-B87F290E364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4335A-F382-4467-ABAA-F9C0CCFCF3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47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5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81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7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4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7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1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6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5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9/12/2016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anza.edu/slo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Welcome to the Student Learning Outcome Process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657600"/>
            <a:ext cx="7848600" cy="17526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Veronica Avila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Tono Ramirez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Coordinators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09601" y="5410200"/>
            <a:ext cx="4190999" cy="838201"/>
            <a:chOff x="609601" y="5410200"/>
            <a:chExt cx="4190999" cy="838201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1" y="5410201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410200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SLO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77200" cy="41806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Administrators:</a:t>
            </a:r>
            <a:endParaRPr lang="en-US" sz="3600" b="1" dirty="0"/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VP, Instruction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VP, Finance &amp;  Educational Resources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Director, Institutional Research 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Director, Marketing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Associate VP, Instruction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Dean, PE &amp; Athletics </a:t>
            </a:r>
            <a:r>
              <a:rPr lang="en-US" sz="3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SLO/SSLO/AUO Coordinators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Division SLO Liaisons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145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Picture of Jeff Schinske"/>
          <p:cNvPicPr>
            <a:picLocks noChangeAspect="1" noChangeArrowheads="1"/>
          </p:cNvPicPr>
          <p:nvPr/>
        </p:nvPicPr>
        <p:blipFill>
          <a:blip r:embed="rId4" cstate="print"/>
          <a:srcRect l="18991" b="32724"/>
          <a:stretch>
            <a:fillRect/>
          </a:stretch>
        </p:blipFill>
        <p:spPr bwMode="auto">
          <a:xfrm>
            <a:off x="2438400" y="1905000"/>
            <a:ext cx="2010669" cy="2710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9926" name="Picture 6" descr="Mr. Lilly headsh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1833563" cy="27503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4724400"/>
            <a:ext cx="13716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Language 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724400"/>
            <a:ext cx="15240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Business/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724400"/>
            <a:ext cx="19812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Physical Science/</a:t>
            </a:r>
          </a:p>
          <a:p>
            <a:r>
              <a:rPr lang="en-US" dirty="0"/>
              <a:t>Math/</a:t>
            </a:r>
          </a:p>
          <a:p>
            <a:r>
              <a:rPr lang="en-US" dirty="0"/>
              <a:t>Engineering</a:t>
            </a:r>
          </a:p>
        </p:txBody>
      </p:sp>
      <p:pic>
        <p:nvPicPr>
          <p:cNvPr id="209928" name="Picture 2" descr="Photograph of Rob Clem"/>
          <p:cNvPicPr>
            <a:picLocks noChangeAspect="1" noChangeArrowheads="1"/>
          </p:cNvPicPr>
          <p:nvPr/>
        </p:nvPicPr>
        <p:blipFill>
          <a:blip r:embed="rId6" cstate="print"/>
          <a:srcRect l="24062" r="14688"/>
          <a:stretch>
            <a:fillRect/>
          </a:stretch>
        </p:blipFill>
        <p:spPr bwMode="auto">
          <a:xfrm>
            <a:off x="6858000" y="1905000"/>
            <a:ext cx="18669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34200" y="4724400"/>
            <a:ext cx="18288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Service:</a:t>
            </a:r>
          </a:p>
          <a:p>
            <a:r>
              <a:rPr lang="en-US" dirty="0"/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Dialog - Annual Convocation</a:t>
            </a:r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968468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2362200"/>
            <a:ext cx="7772400" cy="289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SLO Process Drop-In Help in Academic Senate Office (Admin 117)</a:t>
            </a:r>
            <a:endParaRPr lang="en-US" altLang="en-US" sz="2800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Tuesdays 12:30 – 1:20 pm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Wednesdays 4:00 – 5:00 pm</a:t>
            </a:r>
            <a:endParaRPr lang="en-US" altLang="en-US" sz="28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8" name="Picture 2" descr="https://encrypted-tbn3.gstatic.com/images?q=tbn:ANd9GcShZTAE8o6gjZEXIUJQYLZ8WuFKYoKB9xqsOSe03Rq53gC9aX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6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Newsletter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31222" t="9867" r="32272" b="12267"/>
          <a:stretch>
            <a:fillRect/>
          </a:stretch>
        </p:blipFill>
        <p:spPr bwMode="auto">
          <a:xfrm>
            <a:off x="2819400" y="1828800"/>
            <a:ext cx="3516141" cy="451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52387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00375" y="5410200"/>
              <a:ext cx="3152775" cy="485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libri" pitchFamily="34" charset="0"/>
                </a:rPr>
                <a:t>SLOACs/SSLOACs/AUOACs</a:t>
              </a:r>
            </a:p>
            <a:p>
              <a:pPr algn="ctr">
                <a:spcAft>
                  <a:spcPts val="1000"/>
                </a:spcAft>
              </a:pPr>
              <a:endParaRPr lang="en-US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Calibri" pitchFamily="34" charset="0"/>
                </a:rPr>
                <a:t>Program Level Outcomes &amp; Assessments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86200" y="2667001"/>
              <a:ext cx="1524000" cy="1066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Institutional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Level Outcomes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530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43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676400"/>
          </a:xfrm>
        </p:spPr>
        <p:txBody>
          <a:bodyPr>
            <a:normAutofit/>
          </a:bodyPr>
          <a:lstStyle/>
          <a:p>
            <a:r>
              <a:rPr lang="en-US" dirty="0"/>
              <a:t>-&gt;</a:t>
            </a:r>
            <a:r>
              <a:rPr lang="en-US" sz="2800" b="1" dirty="0"/>
              <a:t>ACCJC Report on 2012 Follow-Up Visit </a:t>
            </a:r>
            <a:br>
              <a:rPr lang="en-US" sz="2800" b="1" dirty="0"/>
            </a:br>
            <a:r>
              <a:rPr lang="en-US" sz="2800" dirty="0"/>
              <a:t>“The team found evidence that the College is at proficiency level for SLOs”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267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0" y="41910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23732"/>
            <a:ext cx="3216275" cy="193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276600" cy="19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321967"/>
            <a:ext cx="3200400" cy="19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288" y="4267200"/>
            <a:ext cx="3135312" cy="18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82520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 fontScale="90000"/>
          </a:bodyPr>
          <a:lstStyle/>
          <a:p>
            <a:r>
              <a:rPr lang="en-US" sz="9600" b="1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. Developing Our Institution’s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71685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3984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Our Road to “Proficiency”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6-year planning cycle document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 “You” and this process</a:t>
            </a: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3737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88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578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7841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3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3704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sp>
        <p:nvSpPr>
          <p:cNvPr id="83986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88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90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3255169" y="-138906"/>
            <a:ext cx="339725" cy="2293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16200000" flipH="1">
            <a:off x="5580856" y="-170656"/>
            <a:ext cx="339725" cy="2357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  <a:endCxn id="23" idx="0"/>
          </p:cNvCxnSpPr>
          <p:nvPr/>
        </p:nvCxnSpPr>
        <p:spPr bwMode="auto">
          <a:xfrm rot="16200000" flipH="1">
            <a:off x="4498975" y="911225"/>
            <a:ext cx="165100" cy="19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6037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sp>
        <p:nvSpPr>
          <p:cNvPr id="86038" name="TextBox 30"/>
          <p:cNvSpPr txBox="1">
            <a:spLocks noChangeArrowheads="1"/>
          </p:cNvSpPr>
          <p:nvPr/>
        </p:nvSpPr>
        <p:spPr bwMode="auto">
          <a:xfrm rot="5400000">
            <a:off x="-181768" y="981868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Allocate</a:t>
            </a:r>
          </a:p>
        </p:txBody>
      </p:sp>
      <p:sp>
        <p:nvSpPr>
          <p:cNvPr id="8603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sp>
        <p:nvSpPr>
          <p:cNvPr id="860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501650" y="127000"/>
            <a:ext cx="8172450" cy="7112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COLLEGE COUNCIL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2051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2052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DLOAC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57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  </a:t>
            </a:r>
            <a:r>
              <a:rPr lang="en-US" sz="1100" b="0" dirty="0">
                <a:latin typeface="Calibri" pitchFamily="34" charset="0"/>
              </a:rPr>
              <a:t>Curriculum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Review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58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ACCJC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Cycles/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Reports</a:t>
            </a:r>
          </a:p>
        </p:txBody>
      </p:sp>
      <p:sp>
        <p:nvSpPr>
          <p:cNvPr id="2059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PBTs &amp;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College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 Council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060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2061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Outcome/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2065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2066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2067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2068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2011-12</a:t>
            </a:r>
          </a:p>
        </p:txBody>
      </p:sp>
      <p:sp>
        <p:nvSpPr>
          <p:cNvPr id="2069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2070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065213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2076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CPC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sp>
        <p:nvSpPr>
          <p:cNvPr id="2077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College Planning Committee</a:t>
            </a:r>
          </a:p>
          <a:p>
            <a:pPr algn="ctr"/>
            <a:r>
              <a:rPr lang="en-US" sz="1000" dirty="0"/>
              <a:t>5/15/13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2085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2086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2087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2088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2089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2090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2098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ICC/GE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99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3</a:t>
            </a:r>
            <a:r>
              <a:rPr lang="en-US" sz="1000" baseline="30000" dirty="0"/>
              <a:t>rd</a:t>
            </a:r>
            <a:r>
              <a:rPr lang="en-US" sz="1000" dirty="0"/>
              <a:t> ICC</a:t>
            </a:r>
          </a:p>
        </p:txBody>
      </p:sp>
      <p:sp>
        <p:nvSpPr>
          <p:cNvPr id="2100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4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1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5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2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03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4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 dirty="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5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2139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Equity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DLOAC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3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EMP</a:t>
            </a:r>
          </a:p>
          <a:p>
            <a:pPr algn="ctr"/>
            <a:r>
              <a:rPr lang="en-US" sz="1000" dirty="0"/>
              <a:t>REVIEW</a:t>
            </a:r>
          </a:p>
        </p:txBody>
      </p:sp>
      <p:sp>
        <p:nvSpPr>
          <p:cNvPr id="2144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45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GCS&amp;E</a:t>
            </a:r>
          </a:p>
        </p:txBody>
      </p:sp>
    </p:spTree>
    <p:extLst>
      <p:ext uri="{BB962C8B-B14F-4D97-AF65-F5344CB8AC3E}">
        <p14:creationId xmlns:p14="http://schemas.microsoft.com/office/powerpoint/2010/main" val="16411348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III. </a:t>
            </a:r>
            <a:r>
              <a:rPr 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9900"/>
                </a:solidFill>
              </a:rPr>
              <a:t>YOU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 in this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7543748"/>
              </p:ext>
            </p:extLst>
          </p:nvPr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97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spcBef>
                <a:spcPts val="0"/>
              </a:spcBef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Course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Institutional Level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Student Services Learning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 </a:t>
            </a:r>
            <a:r>
              <a:rPr lang="en-US" sz="3600" dirty="0"/>
              <a:t>are overarching, clear, and assessable statements that identify and define what a client/customer/student will be able to know, do, or feel at the successful completion of a specific activity or process.</a:t>
            </a:r>
            <a:endParaRPr lang="en-US" altLang="en-US" sz="3600" b="1" dirty="0"/>
          </a:p>
          <a:p>
            <a:pPr>
              <a:buNone/>
            </a:pPr>
            <a:endParaRPr lang="en-US" sz="3600" dirty="0"/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Attendees will be able to complete emailed assessment summary.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377109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Our goal is to provide the necessary information for clubs to carry out proper cash handling and submit supporting documentation to account for all money received documenting an audit trail</a:t>
            </a:r>
            <a:r>
              <a:rPr lang="en-US" sz="3600" dirty="0"/>
              <a:t>.</a:t>
            </a:r>
            <a:r>
              <a:rPr lang="en-US" sz="3600" b="1" dirty="0">
                <a:solidFill>
                  <a:srgbClr val="00B050"/>
                </a:solidFill>
              </a:rPr>
              <a:t>(Dept FER – FIN – Student Accounts)</a:t>
            </a:r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 </a:t>
            </a:r>
            <a:r>
              <a:rPr lang="en-US" sz="3600" dirty="0"/>
              <a:t>are overarching, clear, and assessable statements that identify and define what a student will be able to know, do, or feel at the successful completion of a specific program, activity, or process.</a:t>
            </a:r>
            <a:endParaRPr lang="en-US" altLang="en-US" sz="3600" b="1" dirty="0"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Upon completion of intake and orientation </a:t>
            </a:r>
            <a:r>
              <a:rPr lang="en-US" sz="3600" b="1" dirty="0" err="1">
                <a:solidFill>
                  <a:srgbClr val="00B050"/>
                </a:solidFill>
              </a:rPr>
              <a:t>CalWORKs</a:t>
            </a:r>
            <a:r>
              <a:rPr lang="en-US" sz="3600" b="1" dirty="0">
                <a:solidFill>
                  <a:srgbClr val="00B050"/>
                </a:solidFill>
              </a:rPr>
              <a:t> students will be able to demonstrate their ability to identify and access services available through the Financial Aid system.(Dept SS – Occupational Training Institute)</a:t>
            </a:r>
            <a:endParaRPr lang="en-US" altLang="en-US" sz="3600" b="1" dirty="0">
              <a:solidFill>
                <a:srgbClr val="00B050"/>
              </a:solidFill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Institutional Level </a:t>
            </a:r>
            <a:br>
              <a:rPr lang="en-US" altLang="en-US" sz="3600" b="1" dirty="0">
                <a:ea typeface="+mj-ea"/>
                <a:cs typeface="+mj-cs"/>
              </a:rPr>
            </a:br>
            <a:r>
              <a:rPr lang="en-US" altLang="en-US" sz="1800" b="1" dirty="0">
                <a:ea typeface="+mj-ea"/>
                <a:cs typeface="+mj-cs"/>
              </a:rPr>
              <a:t>(Institutional Core Competencies)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Communication and expression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Information literacy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Physical/mental wellness and personal responsibility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Civic capacity for global, cultural, social and environmental justice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Critical thinking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What the student will be able to do after completing a certain certificate/degree or just after completing courses within your department.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09538" indent="-109538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Develop a critical way of thinking with the goal of optimal decision- making in everyday life using marginal benefit and marginal cost concepts. (Economics Department PLO_1)</a:t>
            </a:r>
            <a:endParaRPr lang="en-US" altLang="en-US" b="1" dirty="0">
              <a:solidFill>
                <a:srgbClr val="00B050"/>
              </a:solidFill>
            </a:endParaRPr>
          </a:p>
          <a:p>
            <a:pPr marL="109538" indent="-109538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53975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+mj-ea"/>
                <a:cs typeface="+mj-cs"/>
              </a:rPr>
              <a:t>What the student will be able to do at the end of the course.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Design mobile applications using object-oriented methodology and advanced Objective C concepts using </a:t>
            </a:r>
            <a:r>
              <a:rPr lang="en-US" sz="3600" b="1" dirty="0" err="1">
                <a:solidFill>
                  <a:srgbClr val="00B050"/>
                </a:solidFill>
              </a:rPr>
              <a:t>iOS</a:t>
            </a:r>
            <a:r>
              <a:rPr lang="en-US" sz="3600" b="1" dirty="0">
                <a:solidFill>
                  <a:srgbClr val="00B050"/>
                </a:solidFill>
              </a:rPr>
              <a:t> Development Kit. (CIS 55)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(122 unread) - assignemail - Yahoo Mail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866" r="20000" b="63"/>
          <a:stretch/>
        </p:blipFill>
        <p:spPr>
          <a:xfrm>
            <a:off x="609599" y="1768475"/>
            <a:ext cx="7613067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37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TracDat v5.1.0.8 - Google Chrome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t="-6984" r="-83" b="15598"/>
          <a:stretch/>
        </p:blipFill>
        <p:spPr>
          <a:xfrm>
            <a:off x="34290" y="1417638"/>
            <a:ext cx="9144000" cy="452973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670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SLO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/>
              <a:t>Why Student Learning Outcome Process?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Culture of inquiry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505200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Accreditation by ACCJC  </a:t>
            </a:r>
            <a:r>
              <a:rPr lang="en-US" altLang="en-US" b="1" dirty="0">
                <a:latin typeface="+mn-lt"/>
                <a:ea typeface="+mj-ea"/>
                <a:cs typeface="+mj-cs"/>
              </a:rPr>
              <a:t> (Accrediting Commission for Community &amp; Junior Colleges)</a:t>
            </a:r>
            <a:endParaRPr lang="en-US" altLang="en-US" sz="3600" b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3434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Stakeholders demand assessment</a:t>
            </a:r>
          </a:p>
        </p:txBody>
      </p:sp>
    </p:spTree>
    <p:extLst>
      <p:ext uri="{BB962C8B-B14F-4D97-AF65-F5344CB8AC3E}">
        <p14:creationId xmlns:p14="http://schemas.microsoft.com/office/powerpoint/2010/main" val="6597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981200"/>
            <a:ext cx="6858000" cy="3048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Our Road to “Proficiency”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248400" cy="646331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Support from Presidents and Vice Presidents of Academic Senate:</a:t>
            </a:r>
          </a:p>
        </p:txBody>
      </p:sp>
      <p:pic>
        <p:nvPicPr>
          <p:cNvPr id="154626" name="Picture 2" descr="http://1.bp.blogspot.com/-bdcWC-K9X7c/Ud26TLTYwqI/AAAAAAAAAzQ/ZjiRu-Sj8h8/s200/Gregory+And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168" y="3200400"/>
            <a:ext cx="2008632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8" name="Picture 7" descr="Karen"/>
          <p:cNvPicPr/>
          <p:nvPr/>
        </p:nvPicPr>
        <p:blipFill>
          <a:blip r:embed="rId4" cstate="print"/>
          <a:srcRect l="55151" t="8333" r="5057" b="19017"/>
          <a:stretch>
            <a:fillRect/>
          </a:stretch>
        </p:blipFill>
        <p:spPr bwMode="auto">
          <a:xfrm>
            <a:off x="6810375" y="3200400"/>
            <a:ext cx="2028825" cy="277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http://www.cccpek.org/lee-wheat.jpg"/>
          <p:cNvPicPr/>
          <p:nvPr/>
        </p:nvPicPr>
        <p:blipFill>
          <a:blip r:embed="rId5" cstate="print"/>
          <a:srcRect r="3653"/>
          <a:stretch>
            <a:fillRect/>
          </a:stretch>
        </p:blipFill>
        <p:spPr bwMode="auto">
          <a:xfrm>
            <a:off x="4619625" y="2286000"/>
            <a:ext cx="2009775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" name="Picture 10" descr="Anne Argyiou"/>
          <p:cNvPicPr/>
          <p:nvPr/>
        </p:nvPicPr>
        <p:blipFill>
          <a:blip r:embed="rId6" cstate="print"/>
          <a:srcRect l="8097" r="6477"/>
          <a:stretch>
            <a:fillRect/>
          </a:stretch>
        </p:blipFill>
        <p:spPr bwMode="auto">
          <a:xfrm>
            <a:off x="304800" y="2286000"/>
            <a:ext cx="2009775" cy="278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6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Structure </a:t>
            </a:r>
            <a:br>
              <a:rPr lang="en-US" dirty="0"/>
            </a:br>
            <a:r>
              <a:rPr lang="en-US" dirty="0"/>
              <a:t>- Faculty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10-Point Star 5"/>
          <p:cNvSpPr/>
          <p:nvPr/>
        </p:nvSpPr>
        <p:spPr>
          <a:xfrm>
            <a:off x="0" y="14478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853690" cy="3886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34">
            <a:off x="288679" y="1029251"/>
            <a:ext cx="4156947" cy="27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l="17039"/>
          <a:stretch>
            <a:fillRect/>
          </a:stretch>
        </p:blipFill>
        <p:spPr bwMode="auto">
          <a:xfrm rot="1411166">
            <a:off x="4350297" y="653268"/>
            <a:ext cx="3928499" cy="31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78411"/>
            <a:ext cx="4038600" cy="26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 l="34444" t="16527" r="16667"/>
          <a:stretch>
            <a:fillRect/>
          </a:stretch>
        </p:blipFill>
        <p:spPr bwMode="auto">
          <a:xfrm>
            <a:off x="1447800" y="2667000"/>
            <a:ext cx="3352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67" name="AutoShape 4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2" descr="Ramirez and Rab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25600"/>
            <a:ext cx="1981200" cy="2184400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pic>
        <p:nvPicPr>
          <p:cNvPr id="11269" name="Picture 4" descr="Mary Pape at De A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46238"/>
            <a:ext cx="1676400" cy="2163762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sp>
        <p:nvSpPr>
          <p:cNvPr id="10" name="Right Brace 9"/>
          <p:cNvSpPr/>
          <p:nvPr/>
        </p:nvSpPr>
        <p:spPr>
          <a:xfrm rot="5400000">
            <a:off x="2590800" y="3048000"/>
            <a:ext cx="838200" cy="25146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914400" y="4738356"/>
            <a:ext cx="40386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Instructional Coordinators:</a:t>
            </a:r>
          </a:p>
          <a:p>
            <a:pPr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 Pape &amp; Toño Ramirez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5562600" y="4343400"/>
            <a:ext cx="3276600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Services &amp; Administrative Units Coordinator:</a:t>
            </a:r>
          </a:p>
          <a:p>
            <a:pPr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Veronica Avila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pic>
        <p:nvPicPr>
          <p:cNvPr id="11274" name="Picture 10" descr="IMG_0444.jpg"/>
          <p:cNvPicPr>
            <a:picLocks noChangeAspect="1" noChangeArrowheads="1"/>
          </p:cNvPicPr>
          <p:nvPr/>
        </p:nvPicPr>
        <p:blipFill>
          <a:blip r:embed="rId5" cstate="print"/>
          <a:srcRect l="17686" t="9341" r="10976" b="17964"/>
          <a:stretch>
            <a:fillRect/>
          </a:stretch>
        </p:blipFill>
        <p:spPr bwMode="auto">
          <a:xfrm>
            <a:off x="6172200" y="1600200"/>
            <a:ext cx="1905000" cy="2209800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8948" y="5918171"/>
            <a:ext cx="79248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ln>
                  <a:solidFill>
                    <a:srgbClr val="CC9900"/>
                  </a:solidFill>
                </a:ln>
              </a:rPr>
              <a:t> 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Coleen Lee-Wheat **Amy Leonard ** Mallory Newell ** Jim Nguyen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609600" y="147624"/>
            <a:ext cx="8229600" cy="1143000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 Core Team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8484</TotalTime>
  <Words>1113</Words>
  <Application>Microsoft Office PowerPoint</Application>
  <PresentationFormat>On-screen Show (4:3)</PresentationFormat>
  <Paragraphs>444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Custom Design</vt:lpstr>
      <vt:lpstr>Solstice</vt:lpstr>
      <vt:lpstr>Office Theme</vt:lpstr>
      <vt:lpstr>   Welcome to the Student Learning Outcome Process </vt:lpstr>
      <vt:lpstr>Contents</vt:lpstr>
      <vt:lpstr>Outcome</vt:lpstr>
      <vt:lpstr>Why Student Learning Outcome Process?</vt:lpstr>
      <vt:lpstr>PowerPoint Presentation</vt:lpstr>
      <vt:lpstr>Academic Senate</vt:lpstr>
      <vt:lpstr>Leadership Structure  - Faculty Driven</vt:lpstr>
      <vt:lpstr>PowerPoint Presentation</vt:lpstr>
      <vt:lpstr>PowerPoint Presentation</vt:lpstr>
      <vt:lpstr>SLO Steering Committee</vt:lpstr>
      <vt:lpstr>Division SLO Liaisons</vt:lpstr>
      <vt:lpstr>Dialog - Annual Convocation</vt:lpstr>
      <vt:lpstr>Dialog - Workshops</vt:lpstr>
      <vt:lpstr>Dialog - SLO Office Hours</vt:lpstr>
      <vt:lpstr>Dialog - SLO Newsletter</vt:lpstr>
      <vt:lpstr>PowerPoint Presentation</vt:lpstr>
      <vt:lpstr>-&gt;ACCJC Report on 2012 Follow-Up Visit  “The team found evidence that the College is at proficiency level for SLOs”</vt:lpstr>
      <vt:lpstr>II. Developing Our Institution’s Planning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YOU in this process</vt:lpstr>
      <vt:lpstr>PowerPoint Presentation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Your Assignment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 Pape</cp:lastModifiedBy>
  <cp:revision>98</cp:revision>
  <dcterms:created xsi:type="dcterms:W3CDTF">2011-02-12T23:18:37Z</dcterms:created>
  <dcterms:modified xsi:type="dcterms:W3CDTF">2016-09-13T02:30:24Z</dcterms:modified>
</cp:coreProperties>
</file>