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Calibri" panose="020F0502020204030204" pitchFamily="34" charset="0"/>
      <p:regular r:id="rId11"/>
      <p:bold r:id="rId12"/>
      <p:italic r:id="rId13"/>
      <p:boldItalic r:id="rId14"/>
    </p:embeddedFont>
    <p:embeddedFont>
      <p:font typeface="Oswald" panose="020B0604020202020204" charset="0"/>
      <p:regular r:id="rId15"/>
      <p:bold r:id="rId16"/>
    </p:embeddedFont>
    <p:embeddedFont>
      <p:font typeface="Montserrat" panose="020B060402020202020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82" y="-2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6441069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20%20https:/www.deanza.edu/ir/deanza-research-projects/2015-16.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poynter.org/author/redmond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s://email.fhda.edu/owa/redir.aspx?C=cDArZmWX6US_txmM0ZL5-8n-1uIaYtMIzFZCf9Yc6LMplKpijd65_azEPrMmzln74ujsMCb5LD8.&amp;URL=https://urldefense.proofpoint.com/v2/url?u%3dhttp-3A__www.poynter.org_2015_new-2Dstudy-2Dfinds-2Dmillennials-2Dare-2Dstrong-2Dnews-2Dconsumers-2Dbut-2Dtake-2Dan-2Dindirect-2Dpath_327033_%26d%3dBQMFaQ%26c%3dxoYdONxMEGxjdvKj5bOdEOV28uakaJ20R4TjadGGZBc%26r%3dIroNyxGSEdd23TTj4vYLzjbhfAaHXiABe-wUhX7uMk0%26m%3d5YZzr9E4YOqpusm6nCGzYwq9DuMkbdXA9ccB4EV9rX8%26s%3dlzJ1uirsQMJ_x1W2wc3j3BYGaVr6XhWuAfaYa72AMy0%26e%3d" TargetMode="External"/><Relationship Id="rId4" Type="http://schemas.openxmlformats.org/officeDocument/2006/relationships/hyperlink" Target="http://www.americanpressinstitute.org/publications/reports/survey-research/millennials-new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www.niemanlab.org/2016/04/twitter-has-outsized-influence-but-it-doesnt-drive-much-traffic-for-most-news-orgs-a-new-report-say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t>Healthy News Habits</a:t>
            </a:r>
          </a:p>
        </p:txBody>
      </p:sp>
      <p:sp>
        <p:nvSpPr>
          <p:cNvPr id="59" name="Shape 59"/>
          <p:cNvSpPr txBox="1"/>
          <p:nvPr/>
        </p:nvSpPr>
        <p:spPr>
          <a:xfrm>
            <a:off x="5148000" y="4302000"/>
            <a:ext cx="5184000" cy="604800"/>
          </a:xfrm>
          <a:prstGeom prst="rect">
            <a:avLst/>
          </a:prstGeom>
          <a:noFill/>
          <a:ln>
            <a:noFill/>
          </a:ln>
        </p:spPr>
        <p:txBody>
          <a:bodyPr lIns="91425" tIns="91425" rIns="91425" bIns="91425" anchor="t" anchorCtr="0">
            <a:noAutofit/>
          </a:bodyPr>
          <a:lstStyle/>
          <a:p>
            <a:pPr lvl="0">
              <a:spcBef>
                <a:spcPts val="0"/>
              </a:spcBef>
              <a:buNone/>
            </a:pPr>
            <a:r>
              <a:rPr lang="en"/>
              <a:t>Cynthia Kaufman De Anza 2016</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Why?		</a:t>
            </a:r>
          </a:p>
        </p:txBody>
      </p:sp>
      <p:sp>
        <p:nvSpPr>
          <p:cNvPr id="65" name="Shape 65"/>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L="457200" lvl="0" indent="-228600" rtl="0">
              <a:spcBef>
                <a:spcPts val="0"/>
              </a:spcBef>
              <a:buChar char="●"/>
            </a:pPr>
            <a:r>
              <a:rPr lang="en"/>
              <a:t>Information literacy is one Of our Core competencies</a:t>
            </a:r>
          </a:p>
          <a:p>
            <a:pPr marL="457200" lvl="0" indent="-228600" rtl="0">
              <a:spcBef>
                <a:spcPts val="0"/>
              </a:spcBef>
              <a:buChar char="●"/>
            </a:pPr>
            <a:r>
              <a:rPr lang="en"/>
              <a:t>I was worried that as the ways people engage with news changes, perhaps they are no longer interested in the news and thus not becoming informed global citizens</a:t>
            </a:r>
          </a:p>
          <a:p>
            <a:pPr marL="457200" lvl="0" indent="-228600" rtl="0">
              <a:spcBef>
                <a:spcPts val="0"/>
              </a:spcBef>
              <a:buChar char="●"/>
            </a:pPr>
            <a:r>
              <a:rPr lang="en"/>
              <a:t>According to a De Anza College Office of Institutional Research’s 2015 Student Civic Engagement survey, “73% of respondents stated they obtained news daily/weekly prior to entering this college while 72% stated the same after they entered this college.” In other words it is possible that we are making no impact on student’s news gathering habits. </a:t>
            </a:r>
          </a:p>
          <a:p>
            <a:pPr lvl="0" rtl="0">
              <a:lnSpc>
                <a:spcPct val="100000"/>
              </a:lnSpc>
              <a:spcBef>
                <a:spcPts val="0"/>
              </a:spcBef>
              <a:spcAft>
                <a:spcPts val="0"/>
              </a:spcAft>
              <a:buNone/>
            </a:pPr>
            <a:r>
              <a:rPr lang="en" sz="1400">
                <a:latin typeface="Arial"/>
                <a:ea typeface="Arial"/>
                <a:cs typeface="Arial"/>
                <a:sym typeface="Arial"/>
              </a:rPr>
              <a:t>        </a:t>
            </a:r>
            <a:r>
              <a:rPr lang="en" sz="1400" u="sng">
                <a:solidFill>
                  <a:schemeClr val="hlink"/>
                </a:solidFill>
                <a:latin typeface="Arial"/>
                <a:ea typeface="Arial"/>
                <a:cs typeface="Arial"/>
                <a:sym typeface="Arial"/>
                <a:hlinkClick r:id="rId3"/>
              </a:rPr>
              <a:t>  https://www.deanza.edu/ir/deanza-research-projects/2015-16.html</a:t>
            </a:r>
          </a:p>
          <a:p>
            <a:pPr lvl="0">
              <a:spcBef>
                <a:spcPts val="0"/>
              </a:spcBef>
              <a:buNone/>
            </a:pP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Habits are changing but not getting worse		</a:t>
            </a:r>
          </a:p>
        </p:txBody>
      </p:sp>
      <p:sp>
        <p:nvSpPr>
          <p:cNvPr id="71" name="Shape 71"/>
          <p:cNvSpPr txBox="1">
            <a:spLocks noGrp="1"/>
          </p:cNvSpPr>
          <p:nvPr>
            <p:ph type="body" idx="1"/>
          </p:nvPr>
        </p:nvSpPr>
        <p:spPr>
          <a:xfrm>
            <a:off x="311700" y="1071000"/>
            <a:ext cx="8520600" cy="3498000"/>
          </a:xfrm>
          <a:prstGeom prst="rect">
            <a:avLst/>
          </a:prstGeom>
        </p:spPr>
        <p:txBody>
          <a:bodyPr lIns="91425" tIns="91425" rIns="91425" bIns="91425" anchor="t" anchorCtr="0">
            <a:noAutofit/>
          </a:bodyPr>
          <a:lstStyle/>
          <a:p>
            <a:pPr lvl="0" rtl="0">
              <a:spcBef>
                <a:spcPts val="2400"/>
              </a:spcBef>
              <a:spcAft>
                <a:spcPts val="600"/>
              </a:spcAft>
              <a:buClr>
                <a:schemeClr val="dk2"/>
              </a:buClr>
              <a:buSzPct val="47826"/>
              <a:buFont typeface="Arial"/>
              <a:buNone/>
            </a:pPr>
            <a:r>
              <a:rPr lang="en" sz="2300" b="1">
                <a:latin typeface="Arial"/>
                <a:ea typeface="Arial"/>
                <a:cs typeface="Arial"/>
                <a:sym typeface="Arial"/>
              </a:rPr>
              <a:t>New study finds millennials are str</a:t>
            </a:r>
            <a:r>
              <a:rPr lang="en" sz="2300" b="1">
                <a:solidFill>
                  <a:srgbClr val="000000"/>
                </a:solidFill>
                <a:latin typeface="Arial"/>
                <a:ea typeface="Arial"/>
                <a:cs typeface="Arial"/>
                <a:sym typeface="Arial"/>
              </a:rPr>
              <a:t>ong news consumers, but take an indirect path   </a:t>
            </a:r>
            <a:r>
              <a:rPr lang="en" sz="1100">
                <a:solidFill>
                  <a:srgbClr val="000000"/>
                </a:solidFill>
                <a:latin typeface="Arial"/>
                <a:ea typeface="Arial"/>
                <a:cs typeface="Arial"/>
                <a:sym typeface="Arial"/>
              </a:rPr>
              <a:t>By</a:t>
            </a:r>
            <a:r>
              <a:rPr lang="en" sz="1100">
                <a:solidFill>
                  <a:srgbClr val="000000"/>
                </a:solidFill>
                <a:latin typeface="Arial"/>
                <a:ea typeface="Arial"/>
                <a:cs typeface="Arial"/>
                <a:sym typeface="Arial"/>
                <a:hlinkClick r:id="rId3"/>
              </a:rPr>
              <a:t> Rick Edmonds</a:t>
            </a:r>
            <a:r>
              <a:rPr lang="en" sz="1100">
                <a:solidFill>
                  <a:srgbClr val="000000"/>
                </a:solidFill>
                <a:latin typeface="Arial"/>
                <a:ea typeface="Arial"/>
                <a:cs typeface="Arial"/>
                <a:sym typeface="Arial"/>
              </a:rPr>
              <a:t>   March 16, 2015						</a:t>
            </a:r>
          </a:p>
          <a:p>
            <a:pPr lvl="0">
              <a:spcBef>
                <a:spcPts val="0"/>
              </a:spcBef>
              <a:buClr>
                <a:schemeClr val="dk2"/>
              </a:buClr>
              <a:buSzPct val="61111"/>
              <a:buFont typeface="Arial"/>
              <a:buNone/>
            </a:pPr>
            <a:r>
              <a:rPr lang="en">
                <a:solidFill>
                  <a:srgbClr val="000000"/>
                </a:solidFill>
                <a:latin typeface="Arial"/>
                <a:ea typeface="Arial"/>
                <a:cs typeface="Arial"/>
                <a:sym typeface="Arial"/>
              </a:rPr>
              <a:t>“Millennials are getting a bad rap as a newsless and disengaged generation, according to</a:t>
            </a:r>
            <a:r>
              <a:rPr lang="en">
                <a:solidFill>
                  <a:srgbClr val="000000"/>
                </a:solidFill>
                <a:latin typeface="Arial"/>
                <a:ea typeface="Arial"/>
                <a:cs typeface="Arial"/>
                <a:sym typeface="Arial"/>
                <a:hlinkClick r:id="rId4"/>
              </a:rPr>
              <a:t> a new study of their news habits</a:t>
            </a:r>
            <a:r>
              <a:rPr lang="en">
                <a:solidFill>
                  <a:srgbClr val="000000"/>
                </a:solidFill>
                <a:latin typeface="Arial"/>
                <a:ea typeface="Arial"/>
                <a:cs typeface="Arial"/>
                <a:sym typeface="Arial"/>
              </a:rPr>
              <a:t>. B</a:t>
            </a:r>
            <a:r>
              <a:rPr lang="en">
                <a:latin typeface="Arial"/>
                <a:ea typeface="Arial"/>
                <a:cs typeface="Arial"/>
                <a:sym typeface="Arial"/>
              </a:rPr>
              <a:t>ut print newspapers and digital home pages are not their main way of finding what they are looking for. Rather social media and search are the two top avenues for finding news, according to a report released today by the American Press Institute, Associated Press and NORC center at the University of Chicago.  Facebook is the top way of encountering news, used by 88 percent of those who do.”</a:t>
            </a:r>
          </a:p>
          <a:p>
            <a:pPr lvl="0">
              <a:spcBef>
                <a:spcPts val="0"/>
              </a:spcBef>
              <a:buNone/>
            </a:pPr>
            <a:r>
              <a:rPr lang="en" sz="1100" u="sng">
                <a:solidFill>
                  <a:schemeClr val="hlink"/>
                </a:solidFill>
                <a:latin typeface="Calibri"/>
                <a:ea typeface="Calibri"/>
                <a:cs typeface="Calibri"/>
                <a:sym typeface="Calibri"/>
                <a:hlinkClick r:id="rId5"/>
              </a:rPr>
              <a:t>http://www.poynter.org/2015/new-study-finds-millennials-are-strong-news-consumers-but-take-an-indirect-path/327033/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Findings from that study:</a:t>
            </a:r>
          </a:p>
        </p:txBody>
      </p:sp>
      <p:sp>
        <p:nvSpPr>
          <p:cNvPr id="77" name="Shape 77"/>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L="457200" lvl="0" indent="-342900">
              <a:spcBef>
                <a:spcPts val="0"/>
              </a:spcBef>
              <a:spcAft>
                <a:spcPts val="0"/>
              </a:spcAft>
              <a:buSzPct val="100000"/>
              <a:buFont typeface="Arial"/>
            </a:pPr>
            <a:r>
              <a:rPr lang="en">
                <a:latin typeface="Times New Roman"/>
                <a:ea typeface="Times New Roman"/>
                <a:cs typeface="Times New Roman"/>
                <a:sym typeface="Times New Roman"/>
              </a:rPr>
              <a:t>Eighty-five percent of Millennials surveyed said keeping up with news is at least somewhat important to them, and 38% said it is “very” or “extremely” important. Forty-five percent said they follow five or more “hard news topics.”</a:t>
            </a:r>
          </a:p>
          <a:p>
            <a:pPr lvl="0" rtl="0">
              <a:spcBef>
                <a:spcPts val="0"/>
              </a:spcBef>
              <a:spcAft>
                <a:spcPts val="0"/>
              </a:spcAft>
              <a:buNone/>
            </a:pPr>
            <a:endParaRPr>
              <a:latin typeface="Times New Roman"/>
              <a:ea typeface="Times New Roman"/>
              <a:cs typeface="Times New Roman"/>
              <a:sym typeface="Times New Roman"/>
            </a:endParaRPr>
          </a:p>
          <a:p>
            <a:pPr marL="457200" lvl="0" indent="-342900" rtl="0">
              <a:spcBef>
                <a:spcPts val="0"/>
              </a:spcBef>
              <a:spcAft>
                <a:spcPts val="0"/>
              </a:spcAft>
              <a:buSzPct val="100000"/>
              <a:buFont typeface="Arial"/>
            </a:pPr>
            <a:r>
              <a:rPr lang="en">
                <a:latin typeface="Times New Roman"/>
                <a:ea typeface="Times New Roman"/>
                <a:cs typeface="Times New Roman"/>
                <a:sym typeface="Times New Roman"/>
              </a:rPr>
              <a:t>Just under two-thirds (64%) said they regularly follow what’s going on in the world and/or consume news articles or broadcasts.</a:t>
            </a:r>
          </a:p>
          <a:p>
            <a:pPr lvl="0" rtl="0">
              <a:spcBef>
                <a:spcPts val="0"/>
              </a:spcBef>
              <a:spcAft>
                <a:spcPts val="0"/>
              </a:spcAft>
              <a:buNone/>
            </a:pPr>
            <a:endParaRPr>
              <a:latin typeface="Times New Roman"/>
              <a:ea typeface="Times New Roman"/>
              <a:cs typeface="Times New Roman"/>
              <a:sym typeface="Times New Roman"/>
            </a:endParaRPr>
          </a:p>
          <a:p>
            <a:pPr marL="457200" lvl="0" indent="-342900" rtl="0">
              <a:spcBef>
                <a:spcPts val="0"/>
              </a:spcBef>
              <a:spcAft>
                <a:spcPts val="0"/>
              </a:spcAft>
              <a:buSzPct val="100000"/>
              <a:buFont typeface="Arial"/>
            </a:pPr>
            <a:r>
              <a:rPr lang="en">
                <a:latin typeface="Times New Roman"/>
                <a:ea typeface="Times New Roman"/>
                <a:cs typeface="Times New Roman"/>
                <a:sym typeface="Times New Roman"/>
              </a:rPr>
              <a:t>Among the activities that Millennials engage in online, accessing news ranks somewhere in the middle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162000"/>
            <a:ext cx="8520600" cy="855600"/>
          </a:xfrm>
          <a:prstGeom prst="rect">
            <a:avLst/>
          </a:prstGeom>
        </p:spPr>
        <p:txBody>
          <a:bodyPr lIns="91425" tIns="91425" rIns="91425" bIns="91425" anchor="t" anchorCtr="0">
            <a:noAutofit/>
          </a:bodyPr>
          <a:lstStyle/>
          <a:p>
            <a:pPr lvl="0">
              <a:spcBef>
                <a:spcPts val="0"/>
              </a:spcBef>
              <a:buNone/>
            </a:pPr>
            <a:r>
              <a:rPr lang="en"/>
              <a:t>How readers get to a news story</a:t>
            </a:r>
          </a:p>
        </p:txBody>
      </p:sp>
      <p:sp>
        <p:nvSpPr>
          <p:cNvPr id="83" name="Shape 83"/>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spcBef>
                <a:spcPts val="0"/>
              </a:spcBef>
              <a:spcAft>
                <a:spcPts val="0"/>
              </a:spcAft>
              <a:buNone/>
            </a:pPr>
            <a:r>
              <a:rPr lang="en"/>
              <a:t>	</a:t>
            </a:r>
          </a:p>
          <a:p>
            <a:pPr lvl="0">
              <a:spcBef>
                <a:spcPts val="0"/>
              </a:spcBef>
              <a:spcAft>
                <a:spcPts val="0"/>
              </a:spcAft>
              <a:buNone/>
            </a:pPr>
            <a:r>
              <a:rPr lang="en"/>
              <a:t>		</a:t>
            </a:r>
          </a:p>
          <a:p>
            <a:pPr lvl="0">
              <a:spcBef>
                <a:spcPts val="0"/>
              </a:spcBef>
              <a:spcAft>
                <a:spcPts val="0"/>
              </a:spcAft>
              <a:buNone/>
            </a:pPr>
            <a:r>
              <a:rPr lang="en"/>
              <a:t> </a:t>
            </a:r>
          </a:p>
          <a:p>
            <a:pPr lvl="0">
              <a:spcBef>
                <a:spcPts val="0"/>
              </a:spcBef>
              <a:buNone/>
            </a:pPr>
            <a:endParaRPr/>
          </a:p>
        </p:txBody>
      </p:sp>
      <p:pic>
        <p:nvPicPr>
          <p:cNvPr id="84" name="Shape 84"/>
          <p:cNvPicPr preferRelativeResize="0"/>
          <p:nvPr/>
        </p:nvPicPr>
        <p:blipFill>
          <a:blip r:embed="rId3">
            <a:alphaModFix/>
          </a:blip>
          <a:stretch>
            <a:fillRect/>
          </a:stretch>
        </p:blipFill>
        <p:spPr>
          <a:xfrm>
            <a:off x="2151000" y="978100"/>
            <a:ext cx="5821425" cy="3832025"/>
          </a:xfrm>
          <a:prstGeom prst="rect">
            <a:avLst/>
          </a:prstGeom>
          <a:noFill/>
          <a:ln>
            <a:noFill/>
          </a:ln>
        </p:spPr>
      </p:pic>
      <p:sp>
        <p:nvSpPr>
          <p:cNvPr id="85" name="Shape 85"/>
          <p:cNvSpPr txBox="1"/>
          <p:nvPr/>
        </p:nvSpPr>
        <p:spPr>
          <a:xfrm>
            <a:off x="162000" y="4725000"/>
            <a:ext cx="8670300" cy="363000"/>
          </a:xfrm>
          <a:prstGeom prst="rect">
            <a:avLst/>
          </a:prstGeom>
          <a:noFill/>
          <a:ln>
            <a:noFill/>
          </a:ln>
        </p:spPr>
        <p:txBody>
          <a:bodyPr lIns="91425" tIns="91425" rIns="91425" bIns="91425" anchor="ctr" anchorCtr="0">
            <a:noAutofit/>
          </a:bodyPr>
          <a:lstStyle/>
          <a:p>
            <a:pPr lvl="0" rtl="0">
              <a:spcBef>
                <a:spcPts val="0"/>
              </a:spcBef>
              <a:buNone/>
            </a:pPr>
            <a:r>
              <a:rPr lang="en" sz="1100" u="sng">
                <a:solidFill>
                  <a:schemeClr val="hlink"/>
                </a:solidFill>
                <a:hlinkClick r:id="rId4"/>
              </a:rPr>
              <a:t>http://www.niemanlab.org/2016/04/twitter-has-outsized-influence-but-it-doesnt-drive-much-traffic-for-most-news-orgs-a-new-report-says/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What I heard		</a:t>
            </a:r>
          </a:p>
        </p:txBody>
      </p:sp>
      <p:sp>
        <p:nvSpPr>
          <p:cNvPr id="91" name="Shape 91"/>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spcBef>
                <a:spcPts val="0"/>
              </a:spcBef>
              <a:buNone/>
            </a:pPr>
            <a:r>
              <a:rPr lang="en"/>
              <a:t>I had discussions with student in two classes, English 210 and POLY 1</a:t>
            </a:r>
          </a:p>
          <a:p>
            <a:pPr marL="457200" lvl="0" indent="-228600" rtl="0">
              <a:spcBef>
                <a:spcPts val="0"/>
              </a:spcBef>
              <a:buChar char="●"/>
            </a:pPr>
            <a:r>
              <a:rPr lang="en"/>
              <a:t>Virtually all got their news online and most through social media</a:t>
            </a:r>
          </a:p>
          <a:p>
            <a:pPr marL="457200" lvl="0" indent="-228600" rtl="0">
              <a:spcBef>
                <a:spcPts val="0"/>
              </a:spcBef>
              <a:buChar char="●"/>
            </a:pPr>
            <a:r>
              <a:rPr lang="en"/>
              <a:t>They were adamant that they did not feel pressure around being informed but that they wanted to be informed to keep up socially</a:t>
            </a:r>
          </a:p>
          <a:p>
            <a:pPr marL="457200" lvl="0" indent="-228600">
              <a:spcBef>
                <a:spcPts val="0"/>
              </a:spcBef>
              <a:buChar char="●"/>
            </a:pPr>
            <a:r>
              <a:rPr lang="en"/>
              <a:t>I heard very little worry about reliability of sources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What I think we need to do	</a:t>
            </a:r>
          </a:p>
        </p:txBody>
      </p:sp>
      <p:sp>
        <p:nvSpPr>
          <p:cNvPr id="97" name="Shape 97"/>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L="457200" lvl="0" indent="-381000" rtl="0">
              <a:spcBef>
                <a:spcPts val="0"/>
              </a:spcBef>
              <a:buSzPct val="100000"/>
              <a:buChar char="●"/>
            </a:pPr>
            <a:r>
              <a:rPr lang="en" sz="2400"/>
              <a:t>We don't need to get them to consume news</a:t>
            </a:r>
          </a:p>
          <a:p>
            <a:pPr marL="457200" lvl="0" indent="-381000">
              <a:spcBef>
                <a:spcPts val="0"/>
              </a:spcBef>
              <a:buSzPct val="100000"/>
              <a:buChar char="●"/>
            </a:pPr>
            <a:r>
              <a:rPr lang="en" sz="2400"/>
              <a:t>We do need to engage them in conversations about the reliability of their sources and perhaps about broader purposes of why to be informed</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Discussion Questions	</a:t>
            </a:r>
          </a:p>
        </p:txBody>
      </p:sp>
      <p:sp>
        <p:nvSpPr>
          <p:cNvPr id="103" name="Shape 103"/>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L="457200" lvl="0" indent="-381000" rtl="0">
              <a:spcBef>
                <a:spcPts val="0"/>
              </a:spcBef>
              <a:buSzPct val="100000"/>
              <a:buChar char="●"/>
            </a:pPr>
            <a:r>
              <a:rPr lang="en" sz="2400"/>
              <a:t>What have you done to engage with students about being informed?</a:t>
            </a:r>
          </a:p>
          <a:p>
            <a:pPr marL="457200" lvl="0" indent="-381000" rtl="0">
              <a:spcBef>
                <a:spcPts val="0"/>
              </a:spcBef>
              <a:buSzPct val="100000"/>
              <a:buChar char="●"/>
            </a:pPr>
            <a:r>
              <a:rPr lang="en" sz="2400"/>
              <a:t>What are some ways you can work with them to help them to be better consumers of news?</a:t>
            </a:r>
          </a:p>
          <a:p>
            <a:pPr lvl="0">
              <a:spcBef>
                <a:spcPts val="0"/>
              </a:spcBef>
              <a:buNone/>
            </a:pPr>
            <a:r>
              <a:rPr lang="en"/>
              <a:t> </a:t>
            </a:r>
          </a:p>
        </p:txBody>
      </p:sp>
    </p:spTree>
  </p:cSld>
  <p:clrMapOvr>
    <a:masterClrMapping/>
  </p:clrMapOvr>
  <p:transition spd="slow">
    <p:cut/>
  </p:transition>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On-screen Show (16:9)</PresentationFormat>
  <Paragraphs>34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Times New Roman</vt:lpstr>
      <vt:lpstr>Calibri</vt:lpstr>
      <vt:lpstr>Oswald</vt:lpstr>
      <vt:lpstr>Playfair Display</vt:lpstr>
      <vt:lpstr>Montserrat</vt:lpstr>
      <vt:lpstr>pop</vt:lpstr>
      <vt:lpstr>Healthy News Habits</vt:lpstr>
      <vt:lpstr>Why?  </vt:lpstr>
      <vt:lpstr>Habits are changing but not getting worse  </vt:lpstr>
      <vt:lpstr>Findings from that study:</vt:lpstr>
      <vt:lpstr>How readers get to a news story</vt:lpstr>
      <vt:lpstr>What I heard  </vt:lpstr>
      <vt:lpstr>What I think we need to do </vt:lpstr>
      <vt:lpstr>Discussion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News Habits</dc:title>
  <dc:creator>Cynthia</dc:creator>
  <cp:lastModifiedBy>Cynthia</cp:lastModifiedBy>
  <cp:revision>1</cp:revision>
  <dcterms:modified xsi:type="dcterms:W3CDTF">2016-04-14T19:03:30Z</dcterms:modified>
</cp:coreProperties>
</file>