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33" r:id="rId2"/>
    <p:sldId id="334" r:id="rId3"/>
    <p:sldId id="326" r:id="rId4"/>
    <p:sldId id="329" r:id="rId5"/>
    <p:sldId id="331" r:id="rId6"/>
    <p:sldId id="33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2233"/>
    <a:srgbClr val="FFCC00"/>
    <a:srgbClr val="CC6600"/>
    <a:srgbClr val="CC9900"/>
    <a:srgbClr val="E6AF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 varScale="1">
        <p:scale>
          <a:sx n="73" d="100"/>
          <a:sy n="73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D7D3C41-0E25-4CDB-ADFE-CE7E099DA2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037E1D-5181-4591-A83E-EC850E1C8D9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B844B1C-FE40-40AB-9BE6-55669D8F5AD3}" type="datetimeFigureOut">
              <a:rPr lang="en-US"/>
              <a:pPr>
                <a:defRPr/>
              </a:pPr>
              <a:t>9/20/2018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B3BC33-2C86-4BA5-BA08-8AF3938599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526341-1A67-40F7-A218-9569415330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CF9CD6A-DB12-412C-A645-E82D64140A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9920389-634E-4816-9C90-DCBCC4DAB1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5006F8-B33A-47D0-8542-E6E8976F1AA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E3E8FB4-50B5-4B05-A85D-8B389A692A92}" type="datetimeFigureOut">
              <a:rPr lang="en-US"/>
              <a:pPr>
                <a:defRPr/>
              </a:pPr>
              <a:t>9/20/2018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5A9CB10-227E-46C9-97A9-2C918574D89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B14C4E3-1B2D-4474-BB29-C9F51B2B6A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156C97-AAF1-437F-8791-D400C95DD7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AC5A8B-4BF9-48A7-AD04-58D710D281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4D951E57-7FD3-4E14-8D78-8FDA8CECC03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C25A9E0F-4D5F-4636-A333-BF46AF6839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97BE8EE1-534E-4C3A-97A0-459ED56045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646D2B8B-C50F-431A-B465-91BD6AC9E0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AAA2D93-79BC-4303-9E3D-49B7C9C14400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455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C25A9E0F-4D5F-4636-A333-BF46AF6839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97BE8EE1-534E-4C3A-97A0-459ED56045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646D2B8B-C50F-431A-B465-91BD6AC9E0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AAA2D93-79BC-4303-9E3D-49B7C9C14400}" type="slidenum">
              <a:rPr lang="en-US" altLang="en-US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554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32D45F85-2F6A-46D8-9F75-F61D9006782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F67CF90E-80A8-49DF-A2BA-C00CD30D74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3C3770E3-BD92-4884-AD33-6A05E15B12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724FFA-34DA-4773-83D8-8A5EB10C6885}" type="slidenum">
              <a:rPr lang="en-US" altLang="en-US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784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32D45F85-2F6A-46D8-9F75-F61D9006782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F67CF90E-80A8-49DF-A2BA-C00CD30D74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3C3770E3-BD92-4884-AD33-6A05E15B12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724FFA-34DA-4773-83D8-8A5EB10C6885}" type="slidenum">
              <a:rPr lang="en-US" altLang="en-US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450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32D45F85-2F6A-46D8-9F75-F61D9006782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F67CF90E-80A8-49DF-A2BA-C00CD30D74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3C3770E3-BD92-4884-AD33-6A05E15B12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724FFA-34DA-4773-83D8-8A5EB10C6885}" type="slidenum">
              <a:rPr lang="en-US" altLang="en-US">
                <a:latin typeface="Calibri" panose="020F0502020204030204" pitchFamily="34" charset="0"/>
              </a:rPr>
              <a:pPr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289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32D45F85-2F6A-46D8-9F75-F61D9006782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F67CF90E-80A8-49DF-A2BA-C00CD30D74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3C3770E3-BD92-4884-AD33-6A05E15B12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D724FFA-34DA-4773-83D8-8A5EB10C6885}" type="slidenum">
              <a:rPr lang="en-US" altLang="en-US">
                <a:latin typeface="Calibri" panose="020F0502020204030204" pitchFamily="34" charset="0"/>
              </a:rPr>
              <a:pPr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507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0DF429E-C73F-4BED-9A56-055F1BD66D5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5" name="Rounded Rectangle 10">
            <a:extLst>
              <a:ext uri="{FF2B5EF4-FFF2-40B4-BE49-F238E27FC236}">
                <a16:creationId xmlns:a16="http://schemas.microsoft.com/office/drawing/2014/main" id="{0079CD0C-3B8E-4E73-8997-01606A3EACCB}"/>
              </a:ext>
            </a:extLst>
          </p:cNvPr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72CBD9-313E-473A-8AC4-93EA9E3856AB}"/>
              </a:ext>
            </a:extLst>
          </p:cNvPr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22D2B5-EC8A-40AD-9C03-7176E12D876E}"/>
              </a:ext>
            </a:extLst>
          </p:cNvPr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15EC0A7-FD54-40F0-95A6-FACCA47477C1}"/>
              </a:ext>
            </a:extLst>
          </p:cNvPr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Date Placeholder 27">
            <a:extLst>
              <a:ext uri="{FF2B5EF4-FFF2-40B4-BE49-F238E27FC236}">
                <a16:creationId xmlns:a16="http://schemas.microsoft.com/office/drawing/2014/main" id="{AB51BC8C-B87C-4709-A5E7-811BE70A4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1D31E-7703-4EF4-85B6-BF8CE870288B}" type="datetimeFigureOut">
              <a:rPr lang="en-US"/>
              <a:pPr>
                <a:defRPr/>
              </a:pPr>
              <a:t>9/20/2018</a:t>
            </a:fld>
            <a:endParaRPr lang="en-US" dirty="0"/>
          </a:p>
        </p:txBody>
      </p:sp>
      <p:sp>
        <p:nvSpPr>
          <p:cNvPr id="12" name="Footer Placeholder 16">
            <a:extLst>
              <a:ext uri="{FF2B5EF4-FFF2-40B4-BE49-F238E27FC236}">
                <a16:creationId xmlns:a16="http://schemas.microsoft.com/office/drawing/2014/main" id="{DA6B2FBC-0D24-4A6F-B03B-6E6255E36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>
            <a:extLst>
              <a:ext uri="{FF2B5EF4-FFF2-40B4-BE49-F238E27FC236}">
                <a16:creationId xmlns:a16="http://schemas.microsoft.com/office/drawing/2014/main" id="{F5C0D242-4695-4448-B793-AAE0DF8D4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A5F32-0800-48B6-99BB-7E1E02B332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156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22729013-B2BE-4FFD-B593-E60A9120E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8AFBF-2ADD-424C-9B30-37101EC9D6E3}" type="datetimeFigureOut">
              <a:rPr lang="en-US"/>
              <a:pPr>
                <a:defRPr/>
              </a:pPr>
              <a:t>9/20/2018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A991051-8BFB-43F0-B64E-E9EBFA86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B3EB76B5-FA82-43A0-96F0-06BC680E9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E9BAF-2A3F-43F6-AD58-9CCC23B46C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6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9636A335-6271-4B0B-9262-DC3D15D9C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48BA4-4E3A-4B32-9D03-314B9A3356FC}" type="datetimeFigureOut">
              <a:rPr lang="en-US"/>
              <a:pPr>
                <a:defRPr/>
              </a:pPr>
              <a:t>9/20/2018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AEF66CD8-A4BF-486F-87D3-1B4FA9BE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526EC0A4-158F-4E04-A762-F5907229C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082D1-A2E0-4623-8C80-75376DB1A8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04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1C4BACB6-C498-4F10-A1A8-19B1F9614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0B483-9E9F-443E-B080-7D83FCEC79D1}" type="datetimeFigureOut">
              <a:rPr lang="en-US"/>
              <a:pPr>
                <a:defRPr/>
              </a:pPr>
              <a:t>9/20/2018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AA1CE0D2-7D74-4B7C-A958-3F5B83C85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5D9A9A62-AA4E-4AF3-9BFC-7DE15311D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D0210-9FDF-4D43-A9BA-6CCBECE6CB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46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F9296DD-4720-49A6-9D69-24E25345EA4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5" name="Rounded Rectangle 10">
            <a:extLst>
              <a:ext uri="{FF2B5EF4-FFF2-40B4-BE49-F238E27FC236}">
                <a16:creationId xmlns:a16="http://schemas.microsoft.com/office/drawing/2014/main" id="{13AD0AFA-DC03-44AE-814F-37DE3CDE78BC}"/>
              </a:ext>
            </a:extLst>
          </p:cNvPr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C25AAE-E3BE-4CDC-8123-7E3348CDCE09}"/>
              </a:ext>
            </a:extLst>
          </p:cNvPr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17AECE-3B3C-4D59-B374-5E3B4E9DAA49}"/>
              </a:ext>
            </a:extLst>
          </p:cNvPr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556C7C8-8A86-4C59-A2F2-B571381CD84C}"/>
              </a:ext>
            </a:extLst>
          </p:cNvPr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F20B7C3-8F21-42A7-BCFD-4348BC43D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6BF49-4469-41B6-B5FE-6132B547CA67}" type="datetimeFigureOut">
              <a:rPr lang="en-US"/>
              <a:pPr>
                <a:defRPr/>
              </a:pPr>
              <a:t>9/20/2018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12ACFBF-CE95-45D2-9AFF-A86DF08D6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8BC2444-AB66-44FB-83A9-AAA72DABE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4A1AE790-0F14-4CE2-9424-9CA9B9B616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400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67C9BCF3-1BE6-4B9A-8CD9-9D73CF4FA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D85FC-AC46-412F-AC29-63D7D7B2B8A9}" type="datetimeFigureOut">
              <a:rPr lang="en-US"/>
              <a:pPr>
                <a:defRPr/>
              </a:pPr>
              <a:t>9/20/2018</a:t>
            </a:fld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F45E8FF-3FAF-4BA2-BF17-5201416A7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FB3E8A94-D7BE-4996-8B1A-1381777C6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27599-808B-44A6-8DA7-480BD91F14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169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>
            <a:extLst>
              <a:ext uri="{FF2B5EF4-FFF2-40B4-BE49-F238E27FC236}">
                <a16:creationId xmlns:a16="http://schemas.microsoft.com/office/drawing/2014/main" id="{126DA09C-3262-49B2-AF44-986FDDD09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FC474-7D29-4DFA-94F8-2CE3C84526E6}" type="datetimeFigureOut">
              <a:rPr lang="en-US"/>
              <a:pPr>
                <a:defRPr/>
              </a:pPr>
              <a:t>9/20/2018</a:t>
            </a:fld>
            <a:endParaRPr lang="en-US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F35741A6-4B5F-4850-9469-13E044ED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>
            <a:extLst>
              <a:ext uri="{FF2B5EF4-FFF2-40B4-BE49-F238E27FC236}">
                <a16:creationId xmlns:a16="http://schemas.microsoft.com/office/drawing/2014/main" id="{5768084D-8E9A-4437-A0E2-B788D7B90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98741-3ACB-449D-9DE9-D84D4910E8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235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A9271C70-1019-462B-BCC8-2FF75F046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02A14-5866-41D6-9338-440A7123F4A1}" type="datetimeFigureOut">
              <a:rPr lang="en-US"/>
              <a:pPr>
                <a:defRPr/>
              </a:pPr>
              <a:t>9/20/2018</a:t>
            </a:fld>
            <a:endParaRPr lang="en-US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D3FC53C4-555E-42F1-BA31-3FBE01E26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0D8ED1C1-C5F4-4F1D-8D51-9995258CE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542BB-10A1-45B3-994D-1F3F39775E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79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0CD062FC-7D2C-4538-8AC3-959D6137D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16A17-7622-4437-B9AC-6129FE1E7670}" type="datetimeFigureOut">
              <a:rPr lang="en-US"/>
              <a:pPr>
                <a:defRPr/>
              </a:pPr>
              <a:t>9/20/2018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174D75-F8E1-4F86-884B-0AFA7CCFE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0A97ACC7-358E-43B5-A0EA-4C9505AA9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DF047-7CDD-404E-8058-99345A3A05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792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EE3D974-8BF8-41BC-A2FA-F95158A4C34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6" name="Rounded Rectangle 10">
            <a:extLst>
              <a:ext uri="{FF2B5EF4-FFF2-40B4-BE49-F238E27FC236}">
                <a16:creationId xmlns:a16="http://schemas.microsoft.com/office/drawing/2014/main" id="{DE53FA42-E9AD-4BDE-89D7-8AF815EBF14E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367AA732-BDB5-4B8D-9D06-5D9618C6C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09DA1-F9EE-4F1E-9ED4-DEC8BC8F1A7A}" type="datetimeFigureOut">
              <a:rPr lang="en-US"/>
              <a:pPr>
                <a:defRPr/>
              </a:pPr>
              <a:t>9/20/2018</a:t>
            </a:fld>
            <a:endParaRPr lang="en-US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48715900-C844-4A9F-A5FF-E1EEFAA3C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0C31A835-A34A-43C0-966D-2234271E7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47D63-AB7A-4875-87F9-F538CA737F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4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5B91E6C-535F-44C6-97D0-84B5DEA689C5}"/>
              </a:ext>
            </a:extLst>
          </p:cNvPr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78AC00-A247-4C7B-B73A-6B7ED84B97B9}"/>
              </a:ext>
            </a:extLst>
          </p:cNvPr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F18DFD-94C8-4970-A120-1C045E6DBB0C}"/>
              </a:ext>
            </a:extLst>
          </p:cNvPr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5542C713-78FF-4753-8DD5-EBB11AABF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57A65-E9ED-4823-9DAE-571B0AFDC7A1}" type="datetimeFigureOut">
              <a:rPr lang="en-US"/>
              <a:pPr>
                <a:defRPr/>
              </a:pPr>
              <a:t>9/20/2018</a:t>
            </a:fld>
            <a:endParaRPr lang="en-US" dirty="0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94D8E309-91EB-4EAD-A250-C19F32D17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B378C99D-70B7-4466-8FC6-87D337DBB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E707D20C-09C2-482F-BB87-6524CC882A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006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0B15289-BCCF-4922-BDDE-90D49D591FF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8" name="Rounded Rectangle 7">
            <a:extLst>
              <a:ext uri="{FF2B5EF4-FFF2-40B4-BE49-F238E27FC236}">
                <a16:creationId xmlns:a16="http://schemas.microsoft.com/office/drawing/2014/main" id="{D7DE84E8-FEAC-47C0-8C09-E55F5988DFF3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8" name="Title Placeholder 21">
            <a:extLst>
              <a:ext uri="{FF2B5EF4-FFF2-40B4-BE49-F238E27FC236}">
                <a16:creationId xmlns:a16="http://schemas.microsoft.com/office/drawing/2014/main" id="{D9F2C780-8D10-4C48-9CB4-00C44933288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>
            <a:extLst>
              <a:ext uri="{FF2B5EF4-FFF2-40B4-BE49-F238E27FC236}">
                <a16:creationId xmlns:a16="http://schemas.microsoft.com/office/drawing/2014/main" id="{AFC71610-A500-4950-BB5D-1329719BD1C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43C5B393-4685-4833-85C6-6CF666C6DE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A1D693-89D4-49EE-912E-738887A37F69}" type="datetimeFigureOut">
              <a:rPr lang="en-US"/>
              <a:pPr>
                <a:defRPr/>
              </a:pPr>
              <a:t>9/20/2018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B43DC4-5D3F-40D6-B463-E53675E677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63D31BB-2F07-425A-A32D-5678FF5B87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fld id="{F23EF99E-7321-4439-91FE-0572DC3805A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36" r:id="rId2"/>
    <p:sldLayoutId id="2147484044" r:id="rId3"/>
    <p:sldLayoutId id="2147484037" r:id="rId4"/>
    <p:sldLayoutId id="2147484038" r:id="rId5"/>
    <p:sldLayoutId id="2147484039" r:id="rId6"/>
    <p:sldLayoutId id="2147484040" r:id="rId7"/>
    <p:sldLayoutId id="2147484045" r:id="rId8"/>
    <p:sldLayoutId id="2147484046" r:id="rId9"/>
    <p:sldLayoutId id="2147484041" r:id="rId10"/>
    <p:sldLayoutId id="21474840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CAABAD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anza.edu/sl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ilbert.fhda.edu/curriculu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C45D4FE-1645-4CA6-B025-4E32AF436095}"/>
              </a:ext>
            </a:extLst>
          </p:cNvPr>
          <p:cNvSpPr txBox="1">
            <a:spLocks/>
          </p:cNvSpPr>
          <p:nvPr/>
        </p:nvSpPr>
        <p:spPr>
          <a:xfrm>
            <a:off x="152400" y="533400"/>
            <a:ext cx="8839200" cy="2246769"/>
          </a:xfrm>
          <a:prstGeom prst="rect">
            <a:avLst/>
          </a:prstGeom>
          <a:solidFill>
            <a:srgbClr val="9A2233"/>
          </a:solidFill>
          <a:ln w="38100">
            <a:solidFill>
              <a:srgbClr val="FFCC00"/>
            </a:solidFill>
          </a:ln>
        </p:spPr>
        <p:txBody>
          <a:bodyPr/>
          <a:lstStyle/>
          <a:p>
            <a:pPr algn="ctr">
              <a:defRPr/>
            </a:pPr>
            <a:r>
              <a:rPr lang="en-US" altLang="en-US" sz="5400" dirty="0">
                <a:solidFill>
                  <a:srgbClr val="FFC000"/>
                </a:solidFill>
                <a:latin typeface="Calibri" panose="020F0502020204030204" pitchFamily="34" charset="0"/>
              </a:rPr>
              <a:t>Curriculum Process now includes SLO Assessment Form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4B3CE1-9C1F-44FF-A1AA-DFB40DFDB188}"/>
              </a:ext>
            </a:extLst>
          </p:cNvPr>
          <p:cNvSpPr txBox="1"/>
          <p:nvPr/>
        </p:nvSpPr>
        <p:spPr>
          <a:xfrm>
            <a:off x="762000" y="3429000"/>
            <a:ext cx="7696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SLOS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 - Student Learning Outcomes establishes processes and procedures to define and assess outcomes that demonstrate learning that has occurred as a result of a specific course, program, activity, or process.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A22BF4-F99A-4DBE-A59D-C2097BAE39AD}"/>
              </a:ext>
            </a:extLst>
          </p:cNvPr>
          <p:cNvSpPr txBox="1"/>
          <p:nvPr/>
        </p:nvSpPr>
        <p:spPr>
          <a:xfrm>
            <a:off x="3962400" y="60960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linkClick r:id="rId4"/>
              </a:rPr>
              <a:t>SLO Assessment Form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0530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C45D4FE-1645-4CA6-B025-4E32AF436095}"/>
              </a:ext>
            </a:extLst>
          </p:cNvPr>
          <p:cNvSpPr txBox="1">
            <a:spLocks/>
          </p:cNvSpPr>
          <p:nvPr/>
        </p:nvSpPr>
        <p:spPr>
          <a:xfrm>
            <a:off x="152400" y="533401"/>
            <a:ext cx="8839200" cy="2235926"/>
          </a:xfrm>
          <a:prstGeom prst="rect">
            <a:avLst/>
          </a:prstGeom>
          <a:solidFill>
            <a:srgbClr val="9A2233"/>
          </a:solidFill>
          <a:ln w="38100">
            <a:solidFill>
              <a:srgbClr val="FFCC00"/>
            </a:solidFill>
          </a:ln>
        </p:spPr>
        <p:txBody>
          <a:bodyPr/>
          <a:lstStyle/>
          <a:p>
            <a:pPr algn="ctr">
              <a:defRPr/>
            </a:pPr>
            <a:r>
              <a:rPr lang="en-US" altLang="en-US" sz="5400" dirty="0">
                <a:solidFill>
                  <a:srgbClr val="FFC000"/>
                </a:solidFill>
                <a:latin typeface="Calibri" panose="020F0502020204030204" pitchFamily="34" charset="0"/>
              </a:rPr>
              <a:t>Motivation for</a:t>
            </a:r>
            <a:br>
              <a:rPr lang="en-US" altLang="en-US" sz="5400" dirty="0">
                <a:solidFill>
                  <a:srgbClr val="FFC000"/>
                </a:solidFill>
                <a:latin typeface="Calibri" panose="020F0502020204030204" pitchFamily="34" charset="0"/>
              </a:rPr>
            </a:br>
            <a:r>
              <a:rPr lang="en-US" altLang="en-US" sz="5400" dirty="0">
                <a:solidFill>
                  <a:srgbClr val="FFC000"/>
                </a:solidFill>
                <a:latin typeface="Calibri" panose="020F0502020204030204" pitchFamily="34" charset="0"/>
              </a:rPr>
              <a:t>SLO Assessment Form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4B3CE1-9C1F-44FF-A1AA-DFB40DFDB188}"/>
              </a:ext>
            </a:extLst>
          </p:cNvPr>
          <p:cNvSpPr txBox="1"/>
          <p:nvPr/>
        </p:nvSpPr>
        <p:spPr>
          <a:xfrm>
            <a:off x="723900" y="2887682"/>
            <a:ext cx="7696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ACCJC announced in June 2018 that it had </a:t>
            </a:r>
            <a:r>
              <a:rPr lang="en-US" sz="2400" b="1" dirty="0"/>
              <a:t>reaffirmed De Anza's accreditation </a:t>
            </a:r>
            <a:r>
              <a:rPr lang="en-US" sz="2400" dirty="0"/>
              <a:t>for the full seven-year cycle through 2024, with no deficiencies or recommendations, </a:t>
            </a:r>
            <a:r>
              <a:rPr lang="en-US" sz="2400" b="1" dirty="0"/>
              <a:t>after</a:t>
            </a:r>
            <a:r>
              <a:rPr lang="en-US" sz="2400" dirty="0"/>
              <a:t> reviewing solutions to an earlier evaluation team report that listed five commendations, three compliance requirements and two recommendations for improving institutional effectiveness. SLO Assessment Form answers Recommendation 1 </a:t>
            </a:r>
            <a:endParaRPr lang="en-US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E69C863C-DFCC-42D2-BEB5-E43BE9B3FD21}"/>
              </a:ext>
            </a:extLst>
          </p:cNvPr>
          <p:cNvSpPr/>
          <p:nvPr/>
        </p:nvSpPr>
        <p:spPr>
          <a:xfrm>
            <a:off x="3810000" y="583561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92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C7DC2D7-664A-4FD7-A5D7-7582F68CE47D}"/>
              </a:ext>
            </a:extLst>
          </p:cNvPr>
          <p:cNvSpPr txBox="1">
            <a:spLocks/>
          </p:cNvSpPr>
          <p:nvPr/>
        </p:nvSpPr>
        <p:spPr>
          <a:xfrm>
            <a:off x="152400" y="274638"/>
            <a:ext cx="8839200" cy="1143000"/>
          </a:xfrm>
          <a:prstGeom prst="rect">
            <a:avLst/>
          </a:prstGeom>
          <a:solidFill>
            <a:srgbClr val="9A2233"/>
          </a:solidFill>
          <a:ln w="38100">
            <a:solidFill>
              <a:srgbClr val="FFCC00"/>
            </a:solidFill>
          </a:ln>
        </p:spPr>
        <p:txBody>
          <a:bodyPr/>
          <a:lstStyle/>
          <a:p>
            <a:pPr algn="ctr">
              <a:defRPr/>
            </a:pPr>
            <a:r>
              <a:rPr lang="en-US" sz="5400" b="1" dirty="0">
                <a:solidFill>
                  <a:srgbClr val="FFCC00"/>
                </a:solidFill>
                <a:latin typeface="+mj-lt"/>
                <a:ea typeface="+mj-ea"/>
                <a:cs typeface="+mj-cs"/>
              </a:rPr>
              <a:t>Recommendation 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B770DB-3793-4D52-811C-8F72F06BF6B5}"/>
              </a:ext>
            </a:extLst>
          </p:cNvPr>
          <p:cNvSpPr txBox="1"/>
          <p:nvPr/>
        </p:nvSpPr>
        <p:spPr>
          <a:xfrm>
            <a:off x="304800" y="1417638"/>
            <a:ext cx="8458200" cy="52937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Georgia" panose="02040502050405020303" pitchFamily="18" charset="0"/>
              </a:rPr>
              <a:t>In order to meet the standard, the College </a:t>
            </a:r>
            <a:r>
              <a:rPr lang="en-US" sz="3200" b="1" dirty="0">
                <a:solidFill>
                  <a:srgbClr val="9A2233"/>
                </a:solidFill>
                <a:latin typeface="Georgia" panose="02040502050405020303" pitchFamily="18" charset="0"/>
              </a:rPr>
              <a:t>should regularly assess </a:t>
            </a:r>
            <a:r>
              <a:rPr lang="en-US" sz="3200" dirty="0">
                <a:latin typeface="Georgia" panose="02040502050405020303" pitchFamily="18" charset="0"/>
              </a:rPr>
              <a:t>all course, program, and institution-level SLOs and report the findings of articulated learning outcomes and ensure the College documents the </a:t>
            </a:r>
            <a:r>
              <a:rPr lang="en-US" sz="3200" b="1" dirty="0">
                <a:solidFill>
                  <a:srgbClr val="9A2233"/>
                </a:solidFill>
                <a:latin typeface="Georgia" panose="02040502050405020303" pitchFamily="18" charset="0"/>
              </a:rPr>
              <a:t>use of the assessment of these outcomes for improvement and planning. </a:t>
            </a:r>
          </a:p>
          <a:p>
            <a:pPr algn="r"/>
            <a:r>
              <a:rPr lang="en-US" sz="3200" dirty="0">
                <a:latin typeface="Georgia" panose="02040502050405020303" pitchFamily="18" charset="0"/>
              </a:rPr>
              <a:t>(Standard I.B.1, I.B.2, I.B.4, I.B.5, I.C. l, I.C.2, I.C.3, II.A.1, 11.A.2, 11.A.3, 11.B.3, 11.C.2)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54827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C7DC2D7-664A-4FD7-A5D7-7582F68CE47D}"/>
              </a:ext>
            </a:extLst>
          </p:cNvPr>
          <p:cNvSpPr txBox="1">
            <a:spLocks/>
          </p:cNvSpPr>
          <p:nvPr/>
        </p:nvSpPr>
        <p:spPr>
          <a:xfrm>
            <a:off x="152400" y="274638"/>
            <a:ext cx="8839200" cy="1143000"/>
          </a:xfrm>
          <a:prstGeom prst="rect">
            <a:avLst/>
          </a:prstGeom>
          <a:solidFill>
            <a:srgbClr val="9A2233"/>
          </a:solidFill>
          <a:ln w="38100">
            <a:solidFill>
              <a:srgbClr val="FFCC00"/>
            </a:solidFill>
          </a:ln>
        </p:spPr>
        <p:txBody>
          <a:bodyPr/>
          <a:lstStyle/>
          <a:p>
            <a:pPr algn="ctr">
              <a:defRPr/>
            </a:pPr>
            <a:r>
              <a:rPr lang="en-US" sz="5400" b="1" dirty="0">
                <a:solidFill>
                  <a:srgbClr val="FFCC00"/>
                </a:solidFill>
                <a:latin typeface="+mj-lt"/>
                <a:ea typeface="+mj-ea"/>
                <a:cs typeface="+mj-cs"/>
              </a:rPr>
              <a:t>Recommendation 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B770DB-3793-4D52-811C-8F72F06BF6B5}"/>
              </a:ext>
            </a:extLst>
          </p:cNvPr>
          <p:cNvSpPr txBox="1"/>
          <p:nvPr/>
        </p:nvSpPr>
        <p:spPr>
          <a:xfrm>
            <a:off x="685800" y="1417638"/>
            <a:ext cx="7848600" cy="49859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i="1" dirty="0">
                <a:latin typeface="Arial Rounded MT Bold" panose="020F0704030504030204" pitchFamily="34" charset="0"/>
              </a:rPr>
              <a:t>Solution One: Proposed Curriculum Process </a:t>
            </a:r>
            <a:r>
              <a:rPr lang="en-US" sz="2000" dirty="0">
                <a:latin typeface="Arial Rounded MT Bold" panose="020F0704030504030204" pitchFamily="34" charset="0"/>
              </a:rPr>
              <a:t>:</a:t>
            </a:r>
          </a:p>
          <a:p>
            <a:endParaRPr lang="en-US" sz="2000" dirty="0">
              <a:latin typeface="Arial Rounded MT Bold" panose="020F0704030504030204" pitchFamily="34" charset="0"/>
            </a:endParaRPr>
          </a:p>
          <a:p>
            <a:r>
              <a:rPr lang="en-US" sz="2000" dirty="0">
                <a:latin typeface="Arial Rounded MT Bold" panose="020F0704030504030204" pitchFamily="34" charset="0"/>
              </a:rPr>
              <a:t>Initiators will include a signature form involving Student Learning Outcomes.</a:t>
            </a:r>
          </a:p>
          <a:p>
            <a:endParaRPr lang="en-US" sz="2000" dirty="0">
              <a:latin typeface="Arial Rounded MT Bold" panose="020F0704030504030204" pitchFamily="34" charset="0"/>
            </a:endParaRPr>
          </a:p>
          <a:p>
            <a:r>
              <a:rPr lang="en-US" sz="2000" dirty="0">
                <a:latin typeface="Arial Rounded MT Bold" panose="020F0704030504030204" pitchFamily="34" charset="0"/>
              </a:rPr>
              <a:t>Start date: For 2019 Curriculum deadline (involving revisions effective Fall 2020)</a:t>
            </a:r>
          </a:p>
          <a:p>
            <a:endParaRPr lang="en-US" sz="2000" dirty="0">
              <a:latin typeface="Arial Rounded MT Bold" panose="020F0704030504030204" pitchFamily="34" charset="0"/>
            </a:endParaRPr>
          </a:p>
          <a:p>
            <a:r>
              <a:rPr lang="en-US" sz="2000" dirty="0">
                <a:latin typeface="Arial Rounded MT Bold" panose="020F0704030504030204" pitchFamily="34" charset="0"/>
              </a:rPr>
              <a:t>Form requires signature of SLO Instructional Coordinator</a:t>
            </a:r>
          </a:p>
          <a:p>
            <a:endParaRPr lang="en-US" sz="2000" dirty="0">
              <a:latin typeface="Arial Rounded MT Bold" panose="020F0704030504030204" pitchFamily="34" charset="0"/>
            </a:endParaRPr>
          </a:p>
          <a:p>
            <a:r>
              <a:rPr lang="en-US" sz="2000" dirty="0">
                <a:latin typeface="Arial Rounded MT Bold" panose="020F0704030504030204" pitchFamily="34" charset="0"/>
              </a:rPr>
              <a:t> I. New Course - For each outcome (minimum one):</a:t>
            </a:r>
          </a:p>
          <a:p>
            <a:pPr marL="688975" indent="-688975">
              <a:buFont typeface="Wingdings" panose="05000000000000000000" pitchFamily="2" charset="2"/>
              <a:buChar char="Ø"/>
            </a:pPr>
            <a:r>
              <a:rPr lang="en-US" sz="2000" dirty="0">
                <a:latin typeface="Arial Rounded MT Bold" panose="020F0704030504030204" pitchFamily="34" charset="0"/>
              </a:rPr>
              <a:t>SLO Statement</a:t>
            </a:r>
          </a:p>
          <a:p>
            <a:pPr marL="688975" indent="-688975">
              <a:buFont typeface="Wingdings" panose="05000000000000000000" pitchFamily="2" charset="2"/>
              <a:buChar char="Ø"/>
            </a:pPr>
            <a:r>
              <a:rPr lang="en-US" sz="2000" dirty="0">
                <a:latin typeface="Arial Rounded MT Bold" panose="020F0704030504030204" pitchFamily="34" charset="0"/>
              </a:rPr>
              <a:t>Anticipated assessment method</a:t>
            </a:r>
          </a:p>
          <a:p>
            <a:pPr marL="688975" indent="-688975">
              <a:buFont typeface="Wingdings" panose="05000000000000000000" pitchFamily="2" charset="2"/>
              <a:buChar char="Ø"/>
            </a:pPr>
            <a:r>
              <a:rPr lang="en-US" sz="2000" dirty="0">
                <a:latin typeface="Arial Rounded MT Bold" panose="020F0704030504030204" pitchFamily="34" charset="0"/>
              </a:rPr>
              <a:t>Anticipated quarter to be assessed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455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C7DC2D7-664A-4FD7-A5D7-7582F68CE47D}"/>
              </a:ext>
            </a:extLst>
          </p:cNvPr>
          <p:cNvSpPr txBox="1">
            <a:spLocks/>
          </p:cNvSpPr>
          <p:nvPr/>
        </p:nvSpPr>
        <p:spPr>
          <a:xfrm>
            <a:off x="152400" y="274638"/>
            <a:ext cx="8839200" cy="1143000"/>
          </a:xfrm>
          <a:prstGeom prst="rect">
            <a:avLst/>
          </a:prstGeom>
          <a:solidFill>
            <a:srgbClr val="9A2233"/>
          </a:solidFill>
          <a:ln w="38100">
            <a:solidFill>
              <a:srgbClr val="FFCC00"/>
            </a:solidFill>
          </a:ln>
        </p:spPr>
        <p:txBody>
          <a:bodyPr/>
          <a:lstStyle/>
          <a:p>
            <a:pPr algn="ctr">
              <a:defRPr/>
            </a:pPr>
            <a:r>
              <a:rPr lang="en-US" sz="5400" b="1" dirty="0">
                <a:solidFill>
                  <a:srgbClr val="FFCC00"/>
                </a:solidFill>
                <a:latin typeface="+mj-lt"/>
                <a:ea typeface="+mj-ea"/>
                <a:cs typeface="+mj-cs"/>
              </a:rPr>
              <a:t>Recommendation 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B770DB-3793-4D52-811C-8F72F06BF6B5}"/>
              </a:ext>
            </a:extLst>
          </p:cNvPr>
          <p:cNvSpPr txBox="1"/>
          <p:nvPr/>
        </p:nvSpPr>
        <p:spPr>
          <a:xfrm>
            <a:off x="685800" y="1417638"/>
            <a:ext cx="7848600" cy="50783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Arial Rounded MT Bold" panose="020F0704030504030204" pitchFamily="34" charset="0"/>
              </a:rPr>
              <a:t>Solution One: Proposed Curriculum Process: (continued)</a:t>
            </a:r>
          </a:p>
          <a:p>
            <a:endParaRPr lang="en-US" dirty="0">
              <a:latin typeface="Arial Rounded MT Bold" panose="020F0704030504030204" pitchFamily="34" charset="0"/>
            </a:endParaRPr>
          </a:p>
          <a:p>
            <a:r>
              <a:rPr lang="en-US" dirty="0">
                <a:latin typeface="Arial Rounded MT Bold" panose="020F0704030504030204" pitchFamily="34" charset="0"/>
              </a:rPr>
              <a:t>II. 5-year Revision – </a:t>
            </a:r>
          </a:p>
          <a:p>
            <a:endParaRPr lang="en-US" dirty="0">
              <a:latin typeface="Arial Rounded MT Bold" panose="020F0704030504030204" pitchFamily="34" charset="0"/>
            </a:endParaRPr>
          </a:p>
          <a:p>
            <a:r>
              <a:rPr lang="en-US" dirty="0">
                <a:latin typeface="Arial Rounded MT Bold" panose="020F0704030504030204" pitchFamily="34" charset="0"/>
              </a:rPr>
              <a:t>For each of the SLOs in your course, attach documentation for </a:t>
            </a:r>
            <a:r>
              <a:rPr lang="en-US" i="1" dirty="0">
                <a:latin typeface="Arial Rounded MT Bold" panose="020F0704030504030204" pitchFamily="34" charset="0"/>
              </a:rPr>
              <a:t>at least one</a:t>
            </a:r>
            <a:r>
              <a:rPr lang="en-US" dirty="0">
                <a:latin typeface="Arial Rounded MT Bold" panose="020F0704030504030204" pitchFamily="34" charset="0"/>
              </a:rPr>
              <a:t> assessment cycle that has been conducted during the last 5 years.  Your documentation should clearly indicate:</a:t>
            </a:r>
          </a:p>
          <a:p>
            <a:pPr marL="511175" lvl="0" indent="-511175">
              <a:buFont typeface="Wingdings" panose="05000000000000000000" pitchFamily="2" charset="2"/>
              <a:buChar char="Ø"/>
            </a:pPr>
            <a:r>
              <a:rPr lang="en-US" dirty="0">
                <a:latin typeface="Arial Rounded MT Bold" panose="020F0704030504030204" pitchFamily="34" charset="0"/>
              </a:rPr>
              <a:t>The SLO Statement</a:t>
            </a:r>
          </a:p>
          <a:p>
            <a:pPr marL="511175" lvl="0" indent="-511175">
              <a:buFont typeface="Wingdings" panose="05000000000000000000" pitchFamily="2" charset="2"/>
              <a:buChar char="Ø"/>
            </a:pPr>
            <a:r>
              <a:rPr lang="en-US" dirty="0">
                <a:latin typeface="Arial Rounded MT Bold" panose="020F0704030504030204" pitchFamily="34" charset="0"/>
              </a:rPr>
              <a:t>The assessment method used</a:t>
            </a:r>
          </a:p>
          <a:p>
            <a:pPr marL="511175" lvl="0" indent="-511175">
              <a:buFont typeface="Wingdings" panose="05000000000000000000" pitchFamily="2" charset="2"/>
              <a:buChar char="Ø"/>
            </a:pPr>
            <a:r>
              <a:rPr lang="en-US" dirty="0">
                <a:latin typeface="Arial Rounded MT Bold" panose="020F0704030504030204" pitchFamily="34" charset="0"/>
              </a:rPr>
              <a:t>The year and quarter the assessment took place</a:t>
            </a:r>
          </a:p>
          <a:p>
            <a:pPr marL="511175" lvl="0" indent="-511175">
              <a:buFont typeface="Wingdings" panose="05000000000000000000" pitchFamily="2" charset="2"/>
              <a:buChar char="Ø"/>
            </a:pPr>
            <a:r>
              <a:rPr lang="en-US" dirty="0">
                <a:latin typeface="Arial Rounded MT Bold" panose="020F0704030504030204" pitchFamily="34" charset="0"/>
              </a:rPr>
              <a:t>A summary of the data collected</a:t>
            </a:r>
          </a:p>
          <a:p>
            <a:pPr marL="511175" lvl="0" indent="-511175">
              <a:buFont typeface="Wingdings" panose="05000000000000000000" pitchFamily="2" charset="2"/>
              <a:buChar char="Ø"/>
            </a:pPr>
            <a:r>
              <a:rPr lang="en-US" dirty="0">
                <a:latin typeface="Arial Rounded MT Bold" panose="020F0704030504030204" pitchFamily="34" charset="0"/>
              </a:rPr>
              <a:t>Any enhancements planned in light of the assessment</a:t>
            </a:r>
          </a:p>
          <a:p>
            <a:pPr marL="855663" lvl="1" indent="398463"/>
            <a:r>
              <a:rPr lang="en-US" dirty="0">
                <a:latin typeface="Arial Rounded MT Bold" panose="020F0704030504030204" pitchFamily="34" charset="0"/>
              </a:rPr>
              <a:t>Note: Enhancement can come in the form of a change to the SLO statement, a change to the assessment method, or a change in the content or pedagogy used in the course itself</a:t>
            </a:r>
          </a:p>
          <a:p>
            <a:pPr marL="855663" lvl="1" indent="-855663"/>
            <a:endParaRPr lang="en-US" dirty="0">
              <a:latin typeface="Arial Rounded MT Bold" panose="020F0704030504030204" pitchFamily="34" charset="0"/>
            </a:endParaRPr>
          </a:p>
          <a:p>
            <a:r>
              <a:rPr lang="en-US" dirty="0">
                <a:latin typeface="Arial Rounded MT Bold" panose="020F0704030504030204" pitchFamily="34" charset="0"/>
              </a:rPr>
              <a:t>Improve -&gt; Reports -&gt; Standard Reports -&gt; click on Courses/services selected </a:t>
            </a:r>
            <a:r>
              <a:rPr lang="en-US" i="1" dirty="0">
                <a:latin typeface="Arial Rounded MT Bold" panose="020F0704030504030204" pitchFamily="34" charset="0"/>
              </a:rPr>
              <a:t>Choose just the one course</a:t>
            </a:r>
          </a:p>
        </p:txBody>
      </p:sp>
    </p:spTree>
    <p:extLst>
      <p:ext uri="{BB962C8B-B14F-4D97-AF65-F5344CB8AC3E}">
        <p14:creationId xmlns:p14="http://schemas.microsoft.com/office/powerpoint/2010/main" val="4058777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C7DC2D7-664A-4FD7-A5D7-7582F68CE47D}"/>
              </a:ext>
            </a:extLst>
          </p:cNvPr>
          <p:cNvSpPr txBox="1">
            <a:spLocks/>
          </p:cNvSpPr>
          <p:nvPr/>
        </p:nvSpPr>
        <p:spPr>
          <a:xfrm>
            <a:off x="152400" y="274638"/>
            <a:ext cx="8839200" cy="1143000"/>
          </a:xfrm>
          <a:prstGeom prst="rect">
            <a:avLst/>
          </a:prstGeom>
          <a:solidFill>
            <a:srgbClr val="9A2233"/>
          </a:solidFill>
          <a:ln w="38100">
            <a:solidFill>
              <a:srgbClr val="FFCC00"/>
            </a:solidFill>
          </a:ln>
        </p:spPr>
        <p:txBody>
          <a:bodyPr/>
          <a:lstStyle/>
          <a:p>
            <a:pPr algn="ctr">
              <a:defRPr/>
            </a:pPr>
            <a:r>
              <a:rPr lang="en-US" sz="5400" b="1" dirty="0">
                <a:solidFill>
                  <a:srgbClr val="FFCC00"/>
                </a:solidFill>
                <a:latin typeface="+mj-lt"/>
                <a:ea typeface="+mj-ea"/>
                <a:cs typeface="+mj-cs"/>
              </a:rPr>
              <a:t>Recommendation 1</a:t>
            </a:r>
          </a:p>
        </p:txBody>
      </p:sp>
      <p:pic>
        <p:nvPicPr>
          <p:cNvPr id="4" name="Picture 3" descr="Screen Clipping">
            <a:extLst>
              <a:ext uri="{FF2B5EF4-FFF2-40B4-BE49-F238E27FC236}">
                <a16:creationId xmlns:a16="http://schemas.microsoft.com/office/drawing/2014/main" id="{6000D9D7-A304-41C8-9F5E-16DADBFF0D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68428"/>
            <a:ext cx="6577666" cy="5001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182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7">
      <a:dk1>
        <a:sysClr val="windowText" lastClr="000000"/>
      </a:dk1>
      <a:lt1>
        <a:sysClr val="window" lastClr="FFFFFF"/>
      </a:lt1>
      <a:dk2>
        <a:srgbClr val="696464"/>
      </a:dk2>
      <a:lt2>
        <a:srgbClr val="FFFFFF"/>
      </a:lt2>
      <a:accent1>
        <a:srgbClr val="9A2233"/>
      </a:accent1>
      <a:accent2>
        <a:srgbClr val="9A2233"/>
      </a:accent2>
      <a:accent3>
        <a:srgbClr val="FFC000"/>
      </a:accent3>
      <a:accent4>
        <a:srgbClr val="FFC000"/>
      </a:accent4>
      <a:accent5>
        <a:srgbClr val="FFC000"/>
      </a:accent5>
      <a:accent6>
        <a:srgbClr val="FFC000"/>
      </a:accent6>
      <a:hlink>
        <a:srgbClr val="9A2233"/>
      </a:hlink>
      <a:folHlink>
        <a:srgbClr val="FFC00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4549</TotalTime>
  <Words>326</Words>
  <Application>Microsoft Office PowerPoint</Application>
  <PresentationFormat>On-screen Show (4:3)</PresentationFormat>
  <Paragraphs>43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Arial Rounded MT Bold</vt:lpstr>
      <vt:lpstr>Calibri</vt:lpstr>
      <vt:lpstr>Cambria</vt:lpstr>
      <vt:lpstr>Franklin Gothic Book</vt:lpstr>
      <vt:lpstr>Georgia</vt:lpstr>
      <vt:lpstr>Perpetua</vt:lpstr>
      <vt:lpstr>Wingdings</vt:lpstr>
      <vt:lpstr>Wingdings 2</vt:lpstr>
      <vt:lpstr>Equity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 2011-12 Progress Report</dc:title>
  <dc:creator>Mary Pape</dc:creator>
  <cp:lastModifiedBy>Mary</cp:lastModifiedBy>
  <cp:revision>78</cp:revision>
  <cp:lastPrinted>2013-06-03T21:27:26Z</cp:lastPrinted>
  <dcterms:created xsi:type="dcterms:W3CDTF">2012-06-09T16:48:49Z</dcterms:created>
  <dcterms:modified xsi:type="dcterms:W3CDTF">2018-09-20T13:19:53Z</dcterms:modified>
</cp:coreProperties>
</file>