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1"/>
  </p:notesMasterIdLst>
  <p:sldIdLst>
    <p:sldId id="256" r:id="rId2"/>
    <p:sldId id="266" r:id="rId3"/>
    <p:sldId id="260" r:id="rId4"/>
    <p:sldId id="259" r:id="rId5"/>
    <p:sldId id="277" r:id="rId6"/>
    <p:sldId id="276" r:id="rId7"/>
    <p:sldId id="271" r:id="rId8"/>
    <p:sldId id="272" r:id="rId9"/>
    <p:sldId id="267" r:id="rId10"/>
    <p:sldId id="274" r:id="rId11"/>
    <p:sldId id="275" r:id="rId12"/>
    <p:sldId id="273" r:id="rId13"/>
    <p:sldId id="263" r:id="rId14"/>
    <p:sldId id="278" r:id="rId15"/>
    <p:sldId id="279" r:id="rId16"/>
    <p:sldId id="270" r:id="rId17"/>
    <p:sldId id="280" r:id="rId18"/>
    <p:sldId id="264"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76"/>
    <p:restoredTop sz="85681"/>
  </p:normalViewPr>
  <p:slideViewPr>
    <p:cSldViewPr snapToGrid="0" snapToObjects="1">
      <p:cViewPr>
        <p:scale>
          <a:sx n="68" d="100"/>
          <a:sy n="68" d="100"/>
        </p:scale>
        <p:origin x="-114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DC7E4-E186-8149-B8CF-86169A10F98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BEE25-6767-0142-825C-A82676C6F5AA}" type="slidenum">
              <a:rPr lang="en-US" smtClean="0"/>
              <a:t>‹#›</a:t>
            </a:fld>
            <a:endParaRPr lang="en-US"/>
          </a:p>
        </p:txBody>
      </p:sp>
    </p:spTree>
    <p:extLst>
      <p:ext uri="{BB962C8B-B14F-4D97-AF65-F5344CB8AC3E}">
        <p14:creationId xmlns:p14="http://schemas.microsoft.com/office/powerpoint/2010/main" val="952108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 compared to other groups as is measured by one or more indicators of student success:</a:t>
            </a:r>
            <a:endParaRPr lang="en-US" dirty="0" smtClean="0"/>
          </a:p>
          <a:p>
            <a:endParaRPr lang="en-US" dirty="0" smtClean="0"/>
          </a:p>
          <a:p>
            <a:r>
              <a:rPr lang="en-US" dirty="0" smtClean="0"/>
              <a:t>Ray </a:t>
            </a:r>
            <a:r>
              <a:rPr lang="en-US" dirty="0" err="1" smtClean="0"/>
              <a:t>Olenburg</a:t>
            </a:r>
            <a:r>
              <a:rPr lang="en-US" dirty="0" smtClean="0"/>
              <a:t> (1990) Third</a:t>
            </a:r>
            <a:r>
              <a:rPr lang="en-US" baseline="0" dirty="0" smtClean="0"/>
              <a:t> spaces are places outside home or work where folks can: unwind, </a:t>
            </a:r>
            <a:r>
              <a:rPr lang="en-US" sz="1200" b="0" i="0" kern="1200" dirty="0" smtClean="0">
                <a:solidFill>
                  <a:schemeClr val="tx1"/>
                </a:solidFill>
                <a:effectLst/>
                <a:latin typeface="+mn-lt"/>
                <a:ea typeface="+mn-ea"/>
                <a:cs typeface="+mn-cs"/>
              </a:rPr>
              <a:t>discuss and talk about things that matter to them, their </a:t>
            </a:r>
            <a:r>
              <a:rPr lang="en-US" sz="1200" b="0" i="0" kern="1200" dirty="0" err="1" smtClean="0">
                <a:solidFill>
                  <a:schemeClr val="tx1"/>
                </a:solidFill>
                <a:effectLst/>
                <a:latin typeface="+mn-lt"/>
                <a:ea typeface="+mn-ea"/>
                <a:cs typeface="+mn-cs"/>
              </a:rPr>
              <a:t>neighbourhood</a:t>
            </a:r>
            <a:r>
              <a:rPr lang="en-US" sz="1200" b="0" i="0" kern="1200" dirty="0" smtClean="0">
                <a:solidFill>
                  <a:schemeClr val="tx1"/>
                </a:solidFill>
                <a:effectLst/>
                <a:latin typeface="+mn-lt"/>
                <a:ea typeface="+mn-ea"/>
                <a:cs typeface="+mn-cs"/>
              </a:rPr>
              <a:t> and their community, where they can let down their guard, relax, be themselves, develop new friendships and deepen existing ones.</a:t>
            </a:r>
          </a:p>
        </p:txBody>
      </p:sp>
      <p:sp>
        <p:nvSpPr>
          <p:cNvPr id="4" name="Slide Number Placeholder 3"/>
          <p:cNvSpPr>
            <a:spLocks noGrp="1"/>
          </p:cNvSpPr>
          <p:nvPr>
            <p:ph type="sldNum" sz="quarter" idx="10"/>
          </p:nvPr>
        </p:nvSpPr>
        <p:spPr/>
        <p:txBody>
          <a:bodyPr/>
          <a:lstStyle/>
          <a:p>
            <a:fld id="{1DABEE25-6767-0142-825C-A82676C6F5AA}" type="slidenum">
              <a:rPr lang="en-US" smtClean="0"/>
              <a:t>9</a:t>
            </a:fld>
            <a:endParaRPr lang="en-US"/>
          </a:p>
        </p:txBody>
      </p:sp>
    </p:spTree>
    <p:extLst>
      <p:ext uri="{BB962C8B-B14F-4D97-AF65-F5344CB8AC3E}">
        <p14:creationId xmlns:p14="http://schemas.microsoft.com/office/powerpoint/2010/main" val="166207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 </a:t>
            </a:r>
            <a:r>
              <a:rPr lang="en-US" dirty="0" err="1" smtClean="0"/>
              <a:t>Olenburg</a:t>
            </a:r>
            <a:r>
              <a:rPr lang="en-US" dirty="0" smtClean="0"/>
              <a:t> (1989) Third</a:t>
            </a:r>
            <a:r>
              <a:rPr lang="en-US" baseline="0" dirty="0" smtClean="0"/>
              <a:t> spaces are places outside home or work where folks can: unwind, </a:t>
            </a:r>
            <a:r>
              <a:rPr lang="en-US" sz="1200" b="0" i="0" kern="1200" dirty="0" smtClean="0">
                <a:solidFill>
                  <a:schemeClr val="tx1"/>
                </a:solidFill>
                <a:effectLst/>
                <a:latin typeface="+mn-lt"/>
                <a:ea typeface="+mn-ea"/>
                <a:cs typeface="+mn-cs"/>
              </a:rPr>
              <a:t>discuss and talk about things that matter to them, their </a:t>
            </a:r>
            <a:r>
              <a:rPr lang="en-US" sz="1200" b="0" i="0" kern="1200" dirty="0" err="1" smtClean="0">
                <a:solidFill>
                  <a:schemeClr val="tx1"/>
                </a:solidFill>
                <a:effectLst/>
                <a:latin typeface="+mn-lt"/>
                <a:ea typeface="+mn-ea"/>
                <a:cs typeface="+mn-cs"/>
              </a:rPr>
              <a:t>neighbourhood</a:t>
            </a:r>
            <a:r>
              <a:rPr lang="en-US" sz="1200" b="0" i="0" kern="1200" dirty="0" smtClean="0">
                <a:solidFill>
                  <a:schemeClr val="tx1"/>
                </a:solidFill>
                <a:effectLst/>
                <a:latin typeface="+mn-lt"/>
                <a:ea typeface="+mn-ea"/>
                <a:cs typeface="+mn-cs"/>
              </a:rPr>
              <a:t> and their community, where they can let down their guard, relax, be themselves, develop new friendships and deepen existing ones.</a:t>
            </a:r>
            <a:endParaRPr lang="en-US" dirty="0"/>
          </a:p>
        </p:txBody>
      </p:sp>
      <p:sp>
        <p:nvSpPr>
          <p:cNvPr id="4" name="Slide Number Placeholder 3"/>
          <p:cNvSpPr>
            <a:spLocks noGrp="1"/>
          </p:cNvSpPr>
          <p:nvPr>
            <p:ph type="sldNum" sz="quarter" idx="10"/>
          </p:nvPr>
        </p:nvSpPr>
        <p:spPr/>
        <p:txBody>
          <a:bodyPr/>
          <a:lstStyle/>
          <a:p>
            <a:fld id="{1DABEE25-6767-0142-825C-A82676C6F5AA}" type="slidenum">
              <a:rPr lang="en-US" smtClean="0"/>
              <a:t>12</a:t>
            </a:fld>
            <a:endParaRPr lang="en-US"/>
          </a:p>
        </p:txBody>
      </p:sp>
    </p:spTree>
    <p:extLst>
      <p:ext uri="{BB962C8B-B14F-4D97-AF65-F5344CB8AC3E}">
        <p14:creationId xmlns:p14="http://schemas.microsoft.com/office/powerpoint/2010/main" val="80547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dirty="0" smtClean="0">
                <a:solidFill>
                  <a:srgbClr val="00B0F0"/>
                </a:solidFill>
              </a:rPr>
              <a:t>How would you describe the typical students’ attitude or approach to their education at De Anza College? What do you think shapes these attitudes and approaches?</a:t>
            </a:r>
          </a:p>
          <a:p>
            <a:pPr marL="457200" indent="-457200">
              <a:buFont typeface="+mj-lt"/>
              <a:buAutoNum type="arabicPeriod"/>
            </a:pPr>
            <a:r>
              <a:rPr lang="en-US" sz="1200" dirty="0" smtClean="0">
                <a:solidFill>
                  <a:srgbClr val="00B0F0"/>
                </a:solidFill>
              </a:rPr>
              <a:t>What type of teaching do you find engaging?</a:t>
            </a:r>
          </a:p>
          <a:p>
            <a:pPr marL="457200" indent="-457200">
              <a:buFont typeface="+mj-lt"/>
              <a:buAutoNum type="arabicPeriod"/>
            </a:pPr>
            <a:r>
              <a:rPr lang="en-US" sz="1200" dirty="0" smtClean="0">
                <a:solidFill>
                  <a:srgbClr val="00B0F0"/>
                </a:solidFill>
              </a:rPr>
              <a:t>How have you shown students and colleagues praise and support?</a:t>
            </a:r>
          </a:p>
          <a:p>
            <a:pPr marL="457200" indent="-457200">
              <a:buFont typeface="+mj-lt"/>
              <a:buAutoNum type="arabicPeriod"/>
            </a:pPr>
            <a:r>
              <a:rPr lang="en-US" sz="1200" dirty="0" smtClean="0">
                <a:solidFill>
                  <a:srgbClr val="00B0F0"/>
                </a:solidFill>
              </a:rPr>
              <a:t>How do you make expectations of your students clear? How do students respond to such approaches?</a:t>
            </a:r>
          </a:p>
          <a:p>
            <a:pPr marL="457200" indent="-457200">
              <a:buFont typeface="+mj-lt"/>
              <a:buAutoNum type="arabicPeriod"/>
            </a:pPr>
            <a:r>
              <a:rPr lang="en-US" sz="1200" dirty="0" smtClean="0">
                <a:solidFill>
                  <a:srgbClr val="00B0F0"/>
                </a:solidFill>
              </a:rPr>
              <a:t>Students report wanting their professors to be more accessible to them.  What are proven ways instructors have made themselves more accessible to their students? </a:t>
            </a:r>
          </a:p>
          <a:p>
            <a:endParaRPr lang="en-US" dirty="0"/>
          </a:p>
        </p:txBody>
      </p:sp>
      <p:sp>
        <p:nvSpPr>
          <p:cNvPr id="4" name="Slide Number Placeholder 3"/>
          <p:cNvSpPr>
            <a:spLocks noGrp="1"/>
          </p:cNvSpPr>
          <p:nvPr>
            <p:ph type="sldNum" sz="quarter" idx="10"/>
          </p:nvPr>
        </p:nvSpPr>
        <p:spPr/>
        <p:txBody>
          <a:bodyPr/>
          <a:lstStyle/>
          <a:p>
            <a:fld id="{1DABEE25-6767-0142-825C-A82676C6F5AA}" type="slidenum">
              <a:rPr lang="en-US" smtClean="0"/>
              <a:t>14</a:t>
            </a:fld>
            <a:endParaRPr lang="en-US"/>
          </a:p>
        </p:txBody>
      </p:sp>
    </p:spTree>
    <p:extLst>
      <p:ext uri="{BB962C8B-B14F-4D97-AF65-F5344CB8AC3E}">
        <p14:creationId xmlns:p14="http://schemas.microsoft.com/office/powerpoint/2010/main" val="165666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8B9EBBA-996F-894A-B54A-D6246ED52CEA}" type="datetimeFigureOut">
              <a:rPr lang="en-US" smtClean="0"/>
              <a:pPr/>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A1323-8D79-1946-B0D7-40001CF92E9D}" type="datetimeFigureOut">
              <a:rPr lang="en-US" smtClean="0"/>
              <a:pPr/>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DFA1846-DA80-1C48-A609-854EA85C59AD}" type="datetimeFigureOut">
              <a:rPr lang="en-US" smtClean="0"/>
              <a:pPr/>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7302355-E14B-8545-A8F8-0FE83CC9D524}" type="datetimeFigureOut">
              <a:rPr lang="en-US" smtClean="0"/>
              <a:pPr/>
              <a:t>2/22/2018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2640F58-564D-2B4F-AE67-E407BA4FCF45}" type="datetimeFigureOut">
              <a:rPr lang="en-US" smtClean="0"/>
              <a:pPr/>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0DF5E60-9974-AC48-9591-99C2BB44B7CF}" type="datetimeFigureOut">
              <a:rPr lang="en-US" smtClean="0"/>
              <a:pPr/>
              <a:t>2/22/2018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8C79C5D-2A6F-F04D-97DA-BEF2467B64E4}" type="datetimeFigureOut">
              <a:rPr lang="en-US" smtClean="0"/>
              <a:pPr/>
              <a:t>2/22/2018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9B482E8-6E0E-1B4F-B1FD-C69DB9E858D9}" type="datetimeFigureOut">
              <a:rPr lang="en-US" smtClean="0"/>
              <a:pPr/>
              <a:t>2/22/2018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03208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ropbox.com/sh/na9jaijjcrqa9gz/AADvPw138-Y6ZsJzGxcpcqZca?dl=0&amp;preview=Student+Voices+Summit_Draft+8.mp4"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ropbox.com/sh/na9jaijjcrqa9gz/AADvPw138-Y6ZsJzGxcpcqZca?dl=0&amp;preview=Student+Voices+Summit_Draft+8.mp4"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deanza.edu/ir/program_review_2015-16.pdf/All_College_DA.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eanza.edu/ir/program_review_2015-16.pdf/All_College_DA.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1" y="357864"/>
            <a:ext cx="7860471" cy="3994680"/>
          </a:xfrm>
        </p:spPr>
        <p:txBody>
          <a:bodyPr/>
          <a:lstStyle/>
          <a:p>
            <a:r>
              <a:rPr lang="en-US" sz="2800" dirty="0" smtClean="0"/>
              <a:t>Workshop Title:</a:t>
            </a:r>
            <a:br>
              <a:rPr lang="en-US" sz="2800" dirty="0" smtClean="0"/>
            </a:br>
            <a:r>
              <a:rPr lang="en-US" sz="3600" dirty="0" smtClean="0">
                <a:solidFill>
                  <a:schemeClr val="accent6">
                    <a:lumMod val="50000"/>
                  </a:schemeClr>
                </a:solidFill>
              </a:rPr>
              <a:t>Student Voices</a:t>
            </a:r>
            <a:r>
              <a:rPr lang="en-US" sz="2800" dirty="0" smtClean="0"/>
              <a:t/>
            </a:r>
            <a:br>
              <a:rPr lang="en-US" sz="2800" dirty="0" smtClean="0"/>
            </a:br>
            <a:r>
              <a:rPr lang="en-US" sz="1800" dirty="0">
                <a:solidFill>
                  <a:srgbClr val="92D050"/>
                </a:solidFill>
              </a:rPr>
              <a:t>Sept 21st, 2017: District Opening Day: </a:t>
            </a:r>
            <a:r>
              <a:rPr lang="en-US" sz="1800" dirty="0" smtClean="0">
                <a:solidFill>
                  <a:srgbClr val="92D050"/>
                </a:solidFill>
              </a:rPr>
              <a:t/>
            </a:r>
            <a:br>
              <a:rPr lang="en-US" sz="1800" dirty="0" smtClean="0">
                <a:solidFill>
                  <a:srgbClr val="92D050"/>
                </a:solidFill>
              </a:rPr>
            </a:br>
            <a:r>
              <a:rPr lang="en-US" sz="1800" dirty="0" smtClean="0">
                <a:solidFill>
                  <a:srgbClr val="92D050"/>
                </a:solidFill>
              </a:rPr>
              <a:t>9:30am-11:45am</a:t>
            </a:r>
            <a:r>
              <a:rPr lang="en-US" sz="1800" dirty="0">
                <a:solidFill>
                  <a:srgbClr val="92D050"/>
                </a:solidFill>
              </a:rPr>
              <a:t>, Media and Learning Center</a:t>
            </a:r>
            <a:r>
              <a:rPr lang="en-US" sz="2800" dirty="0"/>
              <a:t/>
            </a:r>
            <a:br>
              <a:rPr lang="en-US" sz="2800" dirty="0"/>
            </a:br>
            <a:r>
              <a:rPr lang="en-US" sz="1800" dirty="0">
                <a:solidFill>
                  <a:srgbClr val="7030A0"/>
                </a:solidFill>
              </a:rPr>
              <a:t>Sept 22nd, 2017: Division Opening Day: 1:30am-3pm, MLC 102</a:t>
            </a:r>
          </a:p>
        </p:txBody>
      </p:sp>
      <p:sp>
        <p:nvSpPr>
          <p:cNvPr id="3" name="Subtitle 2"/>
          <p:cNvSpPr>
            <a:spLocks noGrp="1"/>
          </p:cNvSpPr>
          <p:nvPr>
            <p:ph type="subTitle" idx="1"/>
          </p:nvPr>
        </p:nvSpPr>
        <p:spPr/>
        <p:txBody>
          <a:bodyPr>
            <a:noAutofit/>
          </a:bodyPr>
          <a:lstStyle/>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027" y="3570377"/>
            <a:ext cx="3738458" cy="30406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15" y="4573874"/>
            <a:ext cx="7795157" cy="203712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519" t="-410" r="7046" b="-1"/>
          <a:stretch/>
        </p:blipFill>
        <p:spPr>
          <a:xfrm>
            <a:off x="8185028" y="357863"/>
            <a:ext cx="3738458" cy="3011869"/>
          </a:xfrm>
          <a:prstGeom prst="rect">
            <a:avLst/>
          </a:prstGeom>
        </p:spPr>
      </p:pic>
    </p:spTree>
    <p:extLst>
      <p:ext uri="{BB962C8B-B14F-4D97-AF65-F5344CB8AC3E}">
        <p14:creationId xmlns:p14="http://schemas.microsoft.com/office/powerpoint/2010/main" val="82573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0" y="964692"/>
            <a:ext cx="9334500" cy="1188720"/>
          </a:xfrm>
        </p:spPr>
        <p:txBody>
          <a:bodyPr>
            <a:normAutofit/>
          </a:bodyPr>
          <a:lstStyle/>
          <a:p>
            <a:r>
              <a:rPr lang="en-US" dirty="0" smtClean="0"/>
              <a:t>Why do some students not return to De Anza after completing a term at De Anza?</a:t>
            </a:r>
            <a:endParaRPr lang="en-US" dirty="0"/>
          </a:p>
        </p:txBody>
      </p:sp>
      <p:sp>
        <p:nvSpPr>
          <p:cNvPr id="3" name="Content Placeholder 2"/>
          <p:cNvSpPr>
            <a:spLocks noGrp="1"/>
          </p:cNvSpPr>
          <p:nvPr>
            <p:ph idx="1"/>
          </p:nvPr>
        </p:nvSpPr>
        <p:spPr/>
        <p:txBody>
          <a:bodyPr>
            <a:normAutofit/>
          </a:bodyPr>
          <a:lstStyle/>
          <a:p>
            <a:r>
              <a:rPr lang="en-US" sz="2400" dirty="0" smtClean="0"/>
              <a:t>Spring 2016-Fall 2016</a:t>
            </a:r>
          </a:p>
          <a:p>
            <a:r>
              <a:rPr lang="en-US" sz="2400" dirty="0" smtClean="0"/>
              <a:t>43% left as transfers to a 4-year</a:t>
            </a:r>
          </a:p>
          <a:p>
            <a:r>
              <a:rPr lang="en-US" sz="2400" dirty="0" smtClean="0"/>
              <a:t>9% completed their educational goals</a:t>
            </a:r>
          </a:p>
          <a:p>
            <a:r>
              <a:rPr lang="en-US" sz="2400" dirty="0" smtClean="0"/>
              <a:t>7%  reported courses at the right time were unavailable </a:t>
            </a:r>
          </a:p>
          <a:p>
            <a:r>
              <a:rPr lang="en-US" sz="2400" dirty="0" smtClean="0">
                <a:solidFill>
                  <a:srgbClr val="C00000"/>
                </a:solidFill>
              </a:rPr>
              <a:t>6% reported they enrolled at another 2-year college</a:t>
            </a:r>
          </a:p>
          <a:p>
            <a:r>
              <a:rPr lang="en-US" sz="2400" dirty="0" smtClean="0">
                <a:solidFill>
                  <a:srgbClr val="C00000"/>
                </a:solidFill>
              </a:rPr>
              <a:t>1% the national political climate not safe</a:t>
            </a:r>
          </a:p>
        </p:txBody>
      </p:sp>
      <p:sp>
        <p:nvSpPr>
          <p:cNvPr id="4" name="Rectangle 3"/>
          <p:cNvSpPr/>
          <p:nvPr/>
        </p:nvSpPr>
        <p:spPr>
          <a:xfrm>
            <a:off x="5604933" y="6211669"/>
            <a:ext cx="6096000" cy="646331"/>
          </a:xfrm>
          <a:prstGeom prst="rect">
            <a:avLst/>
          </a:prstGeom>
        </p:spPr>
        <p:txBody>
          <a:bodyPr>
            <a:spAutoFit/>
          </a:bodyPr>
          <a:lstStyle/>
          <a:p>
            <a:r>
              <a:rPr lang="en-US" dirty="0"/>
              <a:t>De Anza College Office of Institutional Research and Planning</a:t>
            </a:r>
          </a:p>
        </p:txBody>
      </p:sp>
    </p:spTree>
    <p:extLst>
      <p:ext uri="{BB962C8B-B14F-4D97-AF65-F5344CB8AC3E}">
        <p14:creationId xmlns:p14="http://schemas.microsoft.com/office/powerpoint/2010/main" val="40472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 Anza College Office of Institutional Research and Planning</a:t>
            </a:r>
          </a:p>
        </p:txBody>
      </p:sp>
      <p:sp>
        <p:nvSpPr>
          <p:cNvPr id="3" name="Content Placeholder 2"/>
          <p:cNvSpPr>
            <a:spLocks noGrp="1"/>
          </p:cNvSpPr>
          <p:nvPr>
            <p:ph idx="1"/>
          </p:nvPr>
        </p:nvSpPr>
        <p:spPr/>
        <p:txBody>
          <a:bodyPr>
            <a:noAutofit/>
          </a:bodyPr>
          <a:lstStyle/>
          <a:p>
            <a:r>
              <a:rPr lang="en-US" sz="3200" dirty="0" smtClean="0"/>
              <a:t>Of </a:t>
            </a:r>
            <a:r>
              <a:rPr lang="en-US" sz="3200" dirty="0"/>
              <a:t>the 79% that transferred to 4-year institutions reported “Being supported by family and friends” was helpful to them reaching their transfer goals. (2016 and 2017 survey) </a:t>
            </a:r>
            <a:endParaRPr lang="en-US" sz="3200" dirty="0" smtClean="0"/>
          </a:p>
          <a:p>
            <a:r>
              <a:rPr lang="en-US" sz="3200" dirty="0" smtClean="0"/>
              <a:t>66% reported “Being supported by faculty and staff was helpful to them in reaching their transfer goal.</a:t>
            </a:r>
            <a:endParaRPr lang="en-US" sz="3200" dirty="0"/>
          </a:p>
        </p:txBody>
      </p:sp>
      <p:sp>
        <p:nvSpPr>
          <p:cNvPr id="4" name="Rectangle 3"/>
          <p:cNvSpPr/>
          <p:nvPr/>
        </p:nvSpPr>
        <p:spPr>
          <a:xfrm>
            <a:off x="5604933" y="6211669"/>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150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it important to have a third-space </a:t>
            </a:r>
            <a:r>
              <a:rPr lang="en-US" dirty="0" smtClean="0"/>
              <a:t>dialogue about our challenges?</a:t>
            </a:r>
            <a:endParaRPr lang="en-US" dirty="0"/>
          </a:p>
        </p:txBody>
      </p:sp>
      <p:sp>
        <p:nvSpPr>
          <p:cNvPr id="3" name="Content Placeholder 2"/>
          <p:cNvSpPr>
            <a:spLocks noGrp="1"/>
          </p:cNvSpPr>
          <p:nvPr>
            <p:ph idx="1"/>
          </p:nvPr>
        </p:nvSpPr>
        <p:spPr>
          <a:xfrm>
            <a:off x="175245" y="2400300"/>
            <a:ext cx="7326222" cy="3915833"/>
          </a:xfrm>
        </p:spPr>
        <p:txBody>
          <a:bodyPr>
            <a:normAutofit/>
          </a:bodyPr>
          <a:lstStyle/>
          <a:p>
            <a:r>
              <a:rPr lang="en-US" sz="2800" dirty="0"/>
              <a:t>Ray </a:t>
            </a:r>
            <a:r>
              <a:rPr lang="en-US" sz="2800" dirty="0" err="1"/>
              <a:t>Olenburg</a:t>
            </a:r>
            <a:r>
              <a:rPr lang="en-US" sz="2800" dirty="0"/>
              <a:t> (1989) Third spaces are places outside home or work where folks can: unwind, discuss and talk about things that matter to them, their </a:t>
            </a:r>
            <a:r>
              <a:rPr lang="en-US" sz="2800" dirty="0" smtClean="0"/>
              <a:t>neighborhood </a:t>
            </a:r>
            <a:r>
              <a:rPr lang="en-US" sz="2800" dirty="0"/>
              <a:t>and their community, where they can let down their guard, relax, be themselves, develop new friendships and deepen existing ones.</a:t>
            </a:r>
          </a:p>
          <a:p>
            <a:endParaRPr lang="en-US" sz="2800" dirty="0"/>
          </a:p>
        </p:txBody>
      </p:sp>
      <p:pic>
        <p:nvPicPr>
          <p:cNvPr id="4" name="Picture 3"/>
          <p:cNvPicPr>
            <a:picLocks noChangeAspect="1"/>
          </p:cNvPicPr>
          <p:nvPr/>
        </p:nvPicPr>
        <p:blipFill rotWithShape="1">
          <a:blip r:embed="rId3"/>
          <a:srcRect l="17333" r="17695"/>
          <a:stretch/>
        </p:blipFill>
        <p:spPr>
          <a:xfrm>
            <a:off x="7670800" y="1894380"/>
            <a:ext cx="4030133" cy="4292324"/>
          </a:xfrm>
          <a:prstGeom prst="rect">
            <a:avLst/>
          </a:prstGeom>
        </p:spPr>
      </p:pic>
    </p:spTree>
    <p:extLst>
      <p:ext uri="{BB962C8B-B14F-4D97-AF65-F5344CB8AC3E}">
        <p14:creationId xmlns:p14="http://schemas.microsoft.com/office/powerpoint/2010/main" val="528517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solidFill>
                  <a:schemeClr val="bg1"/>
                </a:solidFill>
              </a:rPr>
              <a:t>Discussion Questions for </a:t>
            </a:r>
            <a:r>
              <a:rPr lang="en-US" sz="2800" dirty="0" smtClean="0">
                <a:solidFill>
                  <a:schemeClr val="accent6">
                    <a:lumMod val="50000"/>
                  </a:schemeClr>
                </a:solidFill>
              </a:rPr>
              <a:t>Student Panel</a:t>
            </a:r>
            <a:endParaRPr lang="en-US" sz="2800" dirty="0">
              <a:solidFill>
                <a:schemeClr val="accent6">
                  <a:lumMod val="50000"/>
                </a:schemeClr>
              </a:solidFill>
            </a:endParaRPr>
          </a:p>
        </p:txBody>
      </p:sp>
      <p:sp>
        <p:nvSpPr>
          <p:cNvPr id="3" name="Content Placeholder 2"/>
          <p:cNvSpPr>
            <a:spLocks noGrp="1"/>
          </p:cNvSpPr>
          <p:nvPr>
            <p:ph idx="1"/>
          </p:nvPr>
        </p:nvSpPr>
        <p:spPr>
          <a:xfrm>
            <a:off x="6286499" y="133350"/>
            <a:ext cx="5453743" cy="6553200"/>
          </a:xfrm>
        </p:spPr>
        <p:txBody>
          <a:bodyPr>
            <a:normAutofit lnSpcReduction="10000"/>
          </a:bodyPr>
          <a:lstStyle/>
          <a:p>
            <a:pPr marL="457200" indent="-457200">
              <a:buFont typeface="+mj-lt"/>
              <a:buAutoNum type="arabicParenR"/>
            </a:pPr>
            <a:r>
              <a:rPr lang="en-US" sz="2400" dirty="0" smtClean="0">
                <a:solidFill>
                  <a:schemeClr val="tx1">
                    <a:lumMod val="85000"/>
                    <a:lumOff val="15000"/>
                  </a:schemeClr>
                </a:solidFill>
              </a:rPr>
              <a:t>What is the biggest challenge to your education right now</a:t>
            </a:r>
            <a:r>
              <a:rPr lang="en-US" sz="2400" dirty="0">
                <a:solidFill>
                  <a:schemeClr val="tx1">
                    <a:lumMod val="85000"/>
                    <a:lumOff val="15000"/>
                  </a:schemeClr>
                </a:solidFill>
              </a:rPr>
              <a:t>? What would make your experience at De Anza </a:t>
            </a:r>
            <a:r>
              <a:rPr lang="en-US" sz="2400" dirty="0" smtClean="0">
                <a:solidFill>
                  <a:schemeClr val="tx1">
                    <a:lumMod val="85000"/>
                    <a:lumOff val="15000"/>
                  </a:schemeClr>
                </a:solidFill>
              </a:rPr>
              <a:t>better in this regard?</a:t>
            </a:r>
          </a:p>
          <a:p>
            <a:pPr marL="457200" indent="-457200">
              <a:buFont typeface="+mj-lt"/>
              <a:buAutoNum type="arabicParenR"/>
            </a:pPr>
            <a:r>
              <a:rPr lang="en-US" sz="2400" dirty="0" smtClean="0">
                <a:solidFill>
                  <a:schemeClr val="tx1">
                    <a:lumMod val="85000"/>
                    <a:lumOff val="15000"/>
                  </a:schemeClr>
                </a:solidFill>
              </a:rPr>
              <a:t>How would you rate the campus in terms of safety? </a:t>
            </a:r>
          </a:p>
          <a:p>
            <a:pPr marL="457200" indent="-457200">
              <a:buFont typeface="+mj-lt"/>
              <a:buAutoNum type="arabicParenR"/>
            </a:pPr>
            <a:r>
              <a:rPr lang="en-US" sz="2400" dirty="0" smtClean="0">
                <a:solidFill>
                  <a:schemeClr val="tx1">
                    <a:lumMod val="85000"/>
                    <a:lumOff val="15000"/>
                  </a:schemeClr>
                </a:solidFill>
              </a:rPr>
              <a:t>Without mentioning names, what would you want your professors to know about their teaching or the classroom experience but were afraid to say it in class or office hours? What works and does not work in class? Certain assignments?  </a:t>
            </a:r>
          </a:p>
          <a:p>
            <a:pPr marL="457200" indent="-457200">
              <a:buFont typeface="+mj-lt"/>
              <a:buAutoNum type="arabicParenR"/>
            </a:pPr>
            <a:r>
              <a:rPr lang="en-US" sz="2400" dirty="0" smtClean="0">
                <a:solidFill>
                  <a:schemeClr val="tx1">
                    <a:lumMod val="85000"/>
                    <a:lumOff val="15000"/>
                  </a:schemeClr>
                </a:solidFill>
              </a:rPr>
              <a:t>How often do you meet students struggling with mental illness or other health challenges and how can students and faculty be supportive of them?</a:t>
            </a:r>
          </a:p>
          <a:p>
            <a:pPr marL="457200" indent="-457200">
              <a:buFont typeface="+mj-lt"/>
              <a:buAutoNum type="arabicParenR"/>
            </a:pPr>
            <a:endParaRPr lang="en-US" sz="2400" dirty="0" smtClean="0">
              <a:solidFill>
                <a:schemeClr val="tx1">
                  <a:lumMod val="85000"/>
                  <a:lumOff val="15000"/>
                </a:schemeClr>
              </a:solidFill>
            </a:endParaRPr>
          </a:p>
        </p:txBody>
      </p:sp>
      <p:sp>
        <p:nvSpPr>
          <p:cNvPr id="4" name="Text Placeholder 3"/>
          <p:cNvSpPr>
            <a:spLocks noGrp="1"/>
          </p:cNvSpPr>
          <p:nvPr>
            <p:ph type="body" sz="half" idx="2"/>
          </p:nvPr>
        </p:nvSpPr>
        <p:spPr/>
        <p:txBody>
          <a:bodyPr/>
          <a:lstStyle/>
          <a:p>
            <a:endParaRPr lang="en-US" dirty="0">
              <a:solidFill>
                <a:schemeClr val="accent6">
                  <a:lumMod val="50000"/>
                </a:schemeClr>
              </a:solidFill>
            </a:endParaRPr>
          </a:p>
        </p:txBody>
      </p:sp>
    </p:spTree>
    <p:extLst>
      <p:ext uri="{BB962C8B-B14F-4D97-AF65-F5344CB8AC3E}">
        <p14:creationId xmlns:p14="http://schemas.microsoft.com/office/powerpoint/2010/main" val="59296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393024"/>
            <a:ext cx="3547533" cy="1867714"/>
          </a:xfrm>
        </p:spPr>
        <p:txBody>
          <a:bodyPr/>
          <a:lstStyle/>
          <a:p>
            <a:pPr algn="ctr"/>
            <a:r>
              <a:rPr lang="en-US" sz="2800" dirty="0" smtClean="0"/>
              <a:t/>
            </a:r>
            <a:br>
              <a:rPr lang="en-US" sz="2800" dirty="0" smtClean="0"/>
            </a:br>
            <a:r>
              <a:rPr lang="en-US" sz="2800" dirty="0"/>
              <a:t/>
            </a:r>
            <a:br>
              <a:rPr lang="en-US" sz="2800" dirty="0"/>
            </a:br>
            <a:endParaRPr lang="en-US" sz="2800" dirty="0"/>
          </a:p>
        </p:txBody>
      </p:sp>
      <p:sp>
        <p:nvSpPr>
          <p:cNvPr id="3" name="Content Placeholder 2"/>
          <p:cNvSpPr>
            <a:spLocks noGrp="1"/>
          </p:cNvSpPr>
          <p:nvPr>
            <p:ph idx="1"/>
          </p:nvPr>
        </p:nvSpPr>
        <p:spPr>
          <a:xfrm>
            <a:off x="6743699" y="446088"/>
            <a:ext cx="4996543" cy="5414963"/>
          </a:xfrm>
        </p:spPr>
        <p:txBody>
          <a:bodyPr>
            <a:normAutofit fontScale="92500"/>
          </a:bodyPr>
          <a:lstStyle/>
          <a:p>
            <a:pPr marL="457200" indent="-457200">
              <a:buFont typeface="+mj-lt"/>
              <a:buAutoNum type="arabicPeriod"/>
            </a:pPr>
            <a:r>
              <a:rPr lang="en-US" sz="2400" dirty="0" smtClean="0">
                <a:solidFill>
                  <a:schemeClr val="tx1">
                    <a:lumMod val="85000"/>
                    <a:lumOff val="15000"/>
                  </a:schemeClr>
                </a:solidFill>
              </a:rPr>
              <a:t>Accessibility to information/resources</a:t>
            </a:r>
          </a:p>
          <a:p>
            <a:pPr marL="857250" lvl="1" indent="-457200">
              <a:buFont typeface="+mj-lt"/>
              <a:buAutoNum type="arabicPeriod"/>
            </a:pPr>
            <a:r>
              <a:rPr lang="en-US" sz="2200" dirty="0" smtClean="0">
                <a:solidFill>
                  <a:schemeClr val="tx1">
                    <a:lumMod val="85000"/>
                    <a:lumOff val="15000"/>
                  </a:schemeClr>
                </a:solidFill>
              </a:rPr>
              <a:t>Resources for night students</a:t>
            </a:r>
          </a:p>
          <a:p>
            <a:pPr marL="857250" lvl="1" indent="-457200">
              <a:buFont typeface="+mj-lt"/>
              <a:buAutoNum type="arabicPeriod"/>
            </a:pPr>
            <a:r>
              <a:rPr lang="en-US" sz="2200" dirty="0" smtClean="0">
                <a:solidFill>
                  <a:schemeClr val="tx1">
                    <a:lumMod val="85000"/>
                    <a:lumOff val="15000"/>
                  </a:schemeClr>
                </a:solidFill>
              </a:rPr>
              <a:t>Welcome PDF/Packet (on the app?)</a:t>
            </a:r>
          </a:p>
          <a:p>
            <a:pPr marL="857250" lvl="1" indent="-457200">
              <a:buFont typeface="+mj-lt"/>
              <a:buAutoNum type="arabicPeriod"/>
            </a:pPr>
            <a:r>
              <a:rPr lang="en-US" sz="2200" dirty="0" smtClean="0">
                <a:solidFill>
                  <a:schemeClr val="tx1">
                    <a:lumMod val="85000"/>
                    <a:lumOff val="15000"/>
                  </a:schemeClr>
                </a:solidFill>
              </a:rPr>
              <a:t>Mental Health/Psych Services</a:t>
            </a:r>
          </a:p>
          <a:p>
            <a:pPr marL="457200" indent="-457200">
              <a:buFont typeface="+mj-lt"/>
              <a:buAutoNum type="arabicPeriod"/>
            </a:pPr>
            <a:r>
              <a:rPr lang="en-US" sz="2400" dirty="0" smtClean="0">
                <a:solidFill>
                  <a:schemeClr val="tx1">
                    <a:lumMod val="85000"/>
                    <a:lumOff val="15000"/>
                  </a:schemeClr>
                </a:solidFill>
              </a:rPr>
              <a:t>Respect &amp; Kindness/Compassion</a:t>
            </a:r>
          </a:p>
          <a:p>
            <a:pPr marL="457200" indent="-457200">
              <a:buFont typeface="+mj-lt"/>
              <a:buAutoNum type="arabicPeriod"/>
            </a:pPr>
            <a:r>
              <a:rPr lang="en-US" sz="2400" dirty="0" smtClean="0">
                <a:solidFill>
                  <a:schemeClr val="tx1">
                    <a:lumMod val="85000"/>
                    <a:lumOff val="15000"/>
                  </a:schemeClr>
                </a:solidFill>
              </a:rPr>
              <a:t>Availability of Instructors</a:t>
            </a:r>
          </a:p>
          <a:p>
            <a:pPr marL="457200" indent="-457200">
              <a:buFont typeface="+mj-lt"/>
              <a:buAutoNum type="arabicPeriod"/>
            </a:pPr>
            <a:r>
              <a:rPr lang="en-US" sz="2400" dirty="0" smtClean="0">
                <a:solidFill>
                  <a:schemeClr val="tx1">
                    <a:lumMod val="85000"/>
                    <a:lumOff val="15000"/>
                  </a:schemeClr>
                </a:solidFill>
              </a:rPr>
              <a:t>Providing the opportunity to students</a:t>
            </a:r>
          </a:p>
          <a:p>
            <a:pPr marL="457200" indent="-457200">
              <a:buFont typeface="+mj-lt"/>
              <a:buAutoNum type="arabicPeriod"/>
            </a:pPr>
            <a:r>
              <a:rPr lang="en-US" sz="2400" dirty="0" smtClean="0">
                <a:solidFill>
                  <a:schemeClr val="tx1">
                    <a:lumMod val="85000"/>
                    <a:lumOff val="15000"/>
                  </a:schemeClr>
                </a:solidFill>
              </a:rPr>
              <a:t>Empathy for student lives/experiences</a:t>
            </a:r>
          </a:p>
          <a:p>
            <a:pPr marL="457200" indent="-457200">
              <a:buFont typeface="+mj-lt"/>
              <a:buAutoNum type="arabicPeriod"/>
            </a:pPr>
            <a:r>
              <a:rPr lang="en-US" sz="2400" dirty="0" smtClean="0">
                <a:solidFill>
                  <a:schemeClr val="tx1">
                    <a:lumMod val="85000"/>
                    <a:lumOff val="15000"/>
                  </a:schemeClr>
                </a:solidFill>
              </a:rPr>
              <a:t>Support for students &amp; instructors</a:t>
            </a:r>
          </a:p>
          <a:p>
            <a:pPr marL="857250" lvl="1" indent="-457200">
              <a:buFont typeface="+mj-lt"/>
              <a:buAutoNum type="arabicPeriod"/>
            </a:pPr>
            <a:r>
              <a:rPr lang="en-US" sz="2200" dirty="0" smtClean="0">
                <a:solidFill>
                  <a:schemeClr val="tx1">
                    <a:lumMod val="85000"/>
                    <a:lumOff val="15000"/>
                  </a:schemeClr>
                </a:solidFill>
              </a:rPr>
              <a:t>Modalities</a:t>
            </a:r>
          </a:p>
          <a:p>
            <a:pPr marL="857250" lvl="1" indent="-457200">
              <a:buFont typeface="+mj-lt"/>
              <a:buAutoNum type="arabicPeriod"/>
            </a:pPr>
            <a:r>
              <a:rPr lang="en-US" sz="2200" dirty="0" smtClean="0">
                <a:solidFill>
                  <a:schemeClr val="tx1">
                    <a:lumMod val="85000"/>
                    <a:lumOff val="15000"/>
                  </a:schemeClr>
                </a:solidFill>
              </a:rPr>
              <a:t>Different ways of teaching</a:t>
            </a:r>
          </a:p>
          <a:p>
            <a:pPr marL="457200" indent="-457200">
              <a:buFont typeface="+mj-lt"/>
              <a:buAutoNum type="arabicPeriod"/>
            </a:pPr>
            <a:r>
              <a:rPr lang="en-US" sz="2400" dirty="0" smtClean="0">
                <a:solidFill>
                  <a:schemeClr val="tx1">
                    <a:lumMod val="85000"/>
                    <a:lumOff val="15000"/>
                  </a:schemeClr>
                </a:solidFill>
              </a:rPr>
              <a:t>Accountability</a:t>
            </a:r>
            <a:endParaRPr lang="en-US" sz="2400" dirty="0">
              <a:solidFill>
                <a:schemeClr val="tx1">
                  <a:lumMod val="85000"/>
                  <a:lumOff val="15000"/>
                </a:schemeClr>
              </a:solidFill>
            </a:endParaRPr>
          </a:p>
        </p:txBody>
      </p:sp>
      <p:sp>
        <p:nvSpPr>
          <p:cNvPr id="4" name="Text Placeholder 3"/>
          <p:cNvSpPr>
            <a:spLocks noGrp="1"/>
          </p:cNvSpPr>
          <p:nvPr>
            <p:ph type="body" sz="half" idx="2"/>
          </p:nvPr>
        </p:nvSpPr>
        <p:spPr>
          <a:xfrm>
            <a:off x="949537" y="768618"/>
            <a:ext cx="3794760" cy="2194036"/>
          </a:xfrm>
        </p:spPr>
        <p:txBody>
          <a:bodyPr/>
          <a:lstStyle/>
          <a:p>
            <a:r>
              <a:rPr lang="en-US" sz="2800" dirty="0">
                <a:solidFill>
                  <a:schemeClr val="tx1">
                    <a:lumMod val="85000"/>
                    <a:lumOff val="15000"/>
                  </a:schemeClr>
                </a:solidFill>
              </a:rPr>
              <a:t>List of </a:t>
            </a:r>
            <a:r>
              <a:rPr lang="en-US" sz="2800" dirty="0" smtClean="0">
                <a:solidFill>
                  <a:schemeClr val="tx1">
                    <a:lumMod val="85000"/>
                    <a:lumOff val="15000"/>
                  </a:schemeClr>
                </a:solidFill>
              </a:rPr>
              <a:t>Items from the last Student Voices (III) panel:</a:t>
            </a:r>
            <a:endParaRPr lang="en-US" sz="2800" dirty="0">
              <a:solidFill>
                <a:schemeClr val="tx1">
                  <a:lumMod val="85000"/>
                  <a:lumOff val="15000"/>
                </a:schemeClr>
              </a:solidFill>
            </a:endParaRPr>
          </a:p>
          <a:p>
            <a:endParaRPr lang="en-US" dirty="0"/>
          </a:p>
        </p:txBody>
      </p:sp>
    </p:spTree>
    <p:extLst>
      <p:ext uri="{BB962C8B-B14F-4D97-AF65-F5344CB8AC3E}">
        <p14:creationId xmlns:p14="http://schemas.microsoft.com/office/powerpoint/2010/main" val="321192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C000"/>
                </a:solidFill>
              </a:rPr>
              <a:t>Summary of Student Voices III</a:t>
            </a:r>
            <a:endParaRPr lang="en-US" sz="2800" dirty="0">
              <a:solidFill>
                <a:srgbClr val="FFC000"/>
              </a:solidFill>
            </a:endParaRPr>
          </a:p>
        </p:txBody>
      </p:sp>
      <p:sp>
        <p:nvSpPr>
          <p:cNvPr id="3" name="Content Placeholder 2"/>
          <p:cNvSpPr>
            <a:spLocks noGrp="1"/>
          </p:cNvSpPr>
          <p:nvPr>
            <p:ph idx="1"/>
          </p:nvPr>
        </p:nvSpPr>
        <p:spPr/>
        <p:txBody>
          <a:bodyPr/>
          <a:lstStyle/>
          <a:p>
            <a:r>
              <a:rPr lang="en-US" dirty="0" smtClean="0"/>
              <a:t>Openness </a:t>
            </a:r>
          </a:p>
          <a:p>
            <a:r>
              <a:rPr lang="en-US" dirty="0" smtClean="0"/>
              <a:t>Constructive criticism</a:t>
            </a:r>
          </a:p>
          <a:p>
            <a:r>
              <a:rPr lang="en-US" dirty="0" smtClean="0"/>
              <a:t>College is like a second home (family)</a:t>
            </a:r>
          </a:p>
          <a:p>
            <a:r>
              <a:rPr lang="en-US" dirty="0" smtClean="0"/>
              <a:t>Outlet to be open minded </a:t>
            </a:r>
          </a:p>
          <a:p>
            <a:r>
              <a:rPr lang="en-US" dirty="0" smtClean="0"/>
              <a:t>Retention and success focused</a:t>
            </a:r>
          </a:p>
          <a:p>
            <a:r>
              <a:rPr lang="en-US" dirty="0" smtClean="0"/>
              <a:t>Space for candid comments</a:t>
            </a:r>
          </a:p>
          <a:p>
            <a:r>
              <a:rPr lang="en-US" dirty="0" smtClean="0"/>
              <a:t>Feeling like we are a part of this: feel honored to be part of the conversation</a:t>
            </a:r>
          </a:p>
          <a:p>
            <a:r>
              <a:rPr lang="en-US" dirty="0" smtClean="0"/>
              <a:t>Feel things can change</a:t>
            </a:r>
          </a:p>
          <a:p>
            <a:r>
              <a:rPr lang="en-US" dirty="0" smtClean="0"/>
              <a:t>Like hearing even the bad stories </a:t>
            </a:r>
          </a:p>
          <a:p>
            <a:r>
              <a:rPr lang="en-US" dirty="0" smtClean="0"/>
              <a:t>Humanizing experience</a:t>
            </a:r>
          </a:p>
          <a:p>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4804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C000"/>
                </a:solidFill>
              </a:rPr>
              <a:t>Workshop Evaluation</a:t>
            </a:r>
            <a:endParaRPr lang="en-US" sz="2800" dirty="0">
              <a:solidFill>
                <a:srgbClr val="FFC000"/>
              </a:solidFill>
            </a:endParaRP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58993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71970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05" y="802788"/>
            <a:ext cx="11563037" cy="970450"/>
          </a:xfrm>
        </p:spPr>
        <p:txBody>
          <a:bodyPr>
            <a:normAutofit fontScale="90000"/>
          </a:bodyPr>
          <a:lstStyle/>
          <a:p>
            <a:r>
              <a:rPr lang="en-US" sz="2800" dirty="0" smtClean="0">
                <a:solidFill>
                  <a:srgbClr val="FFC000"/>
                </a:solidFill>
              </a:rPr>
              <a:t>Reports from Past Student Voices Events Summary</a:t>
            </a:r>
            <a:r>
              <a:rPr lang="en-US" sz="2400" dirty="0"/>
              <a:t/>
            </a:r>
            <a:br>
              <a:rPr lang="en-US" sz="2400" dirty="0"/>
            </a:br>
            <a:r>
              <a:rPr lang="en-US" sz="2400" dirty="0"/>
              <a:t>How are we using the information for the Equity Core Teams’ Student Voices Events? Student Resources </a:t>
            </a:r>
            <a:r>
              <a:rPr lang="en-US" sz="2400" dirty="0" smtClean="0"/>
              <a:t>Page and ideas that came </a:t>
            </a:r>
            <a:r>
              <a:rPr lang="en-US" sz="2400" dirty="0"/>
              <a:t>from it; Faculty advising*; </a:t>
            </a:r>
            <a:r>
              <a:rPr lang="en-US" sz="2400" dirty="0" smtClean="0"/>
              <a:t>connecting departments; equity </a:t>
            </a:r>
            <a:r>
              <a:rPr lang="en-US" sz="2400" dirty="0"/>
              <a:t>consciousness </a:t>
            </a:r>
            <a:r>
              <a:rPr lang="en-US" sz="2400" dirty="0" smtClean="0"/>
              <a:t>raising</a:t>
            </a:r>
            <a:r>
              <a:rPr lang="is-IS" sz="2400" dirty="0" smtClean="0"/>
              <a:t>…</a:t>
            </a:r>
            <a:endParaRPr lang="en-US" sz="2400"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105" y="2302330"/>
            <a:ext cx="4740609" cy="4113460"/>
          </a:xfrm>
        </p:spPr>
      </p:pic>
      <p:pic>
        <p:nvPicPr>
          <p:cNvPr id="6" name="Picture 5">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343" y="2057400"/>
            <a:ext cx="6273800" cy="4572000"/>
          </a:xfrm>
          <a:prstGeom prst="rect">
            <a:avLst/>
          </a:prstGeom>
        </p:spPr>
      </p:pic>
    </p:spTree>
    <p:extLst>
      <p:ext uri="{BB962C8B-B14F-4D97-AF65-F5344CB8AC3E}">
        <p14:creationId xmlns:p14="http://schemas.microsoft.com/office/powerpoint/2010/main" val="1190888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from Past Student Voices Events</a:t>
            </a:r>
          </a:p>
        </p:txBody>
      </p:sp>
      <p:pic>
        <p:nvPicPr>
          <p:cNvPr id="8" name="Picture 7">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17279"/>
          <a:stretch/>
        </p:blipFill>
        <p:spPr>
          <a:xfrm>
            <a:off x="191928" y="2218267"/>
            <a:ext cx="6203042" cy="4351866"/>
          </a:xfrm>
          <a:prstGeom prst="rect">
            <a:avLst/>
          </a:prstGeom>
        </p:spPr>
      </p:pic>
      <p:pic>
        <p:nvPicPr>
          <p:cNvPr id="10" name="Picture 9">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086" y="2383971"/>
            <a:ext cx="5326742" cy="4000500"/>
          </a:xfrm>
          <a:prstGeom prst="rect">
            <a:avLst/>
          </a:prstGeom>
        </p:spPr>
      </p:pic>
    </p:spTree>
    <p:extLst>
      <p:ext uri="{BB962C8B-B14F-4D97-AF65-F5344CB8AC3E}">
        <p14:creationId xmlns:p14="http://schemas.microsoft.com/office/powerpoint/2010/main" val="723194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0117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228600"/>
            <a:ext cx="3547533" cy="1657351"/>
          </a:xfrm>
        </p:spPr>
        <p:txBody>
          <a:bodyPr>
            <a:normAutofit/>
          </a:bodyPr>
          <a:lstStyle/>
          <a:p>
            <a:r>
              <a:rPr lang="en-US" sz="2800" dirty="0" smtClean="0">
                <a:solidFill>
                  <a:schemeClr val="tx1">
                    <a:lumMod val="85000"/>
                    <a:lumOff val="15000"/>
                  </a:schemeClr>
                </a:solidFill>
              </a:rPr>
              <a:t>Student </a:t>
            </a:r>
            <a:br>
              <a:rPr lang="en-US" sz="2800" dirty="0" smtClean="0">
                <a:solidFill>
                  <a:schemeClr val="tx1">
                    <a:lumMod val="85000"/>
                    <a:lumOff val="15000"/>
                  </a:schemeClr>
                </a:solidFill>
              </a:rPr>
            </a:br>
            <a:r>
              <a:rPr lang="en-US" sz="2800" dirty="0" smtClean="0">
                <a:solidFill>
                  <a:schemeClr val="tx1">
                    <a:lumMod val="85000"/>
                    <a:lumOff val="15000"/>
                  </a:schemeClr>
                </a:solidFill>
              </a:rPr>
              <a:t>Voices</a:t>
            </a:r>
            <a:endParaRPr lang="en-US" sz="2800" dirty="0">
              <a:solidFill>
                <a:schemeClr val="tx1">
                  <a:lumMod val="85000"/>
                  <a:lumOff val="15000"/>
                </a:schemeClr>
              </a:solidFill>
            </a:endParaRPr>
          </a:p>
        </p:txBody>
      </p:sp>
      <p:sp>
        <p:nvSpPr>
          <p:cNvPr id="3" name="Subtitle 2"/>
          <p:cNvSpPr>
            <a:spLocks noGrp="1"/>
          </p:cNvSpPr>
          <p:nvPr>
            <p:ph idx="1"/>
          </p:nvPr>
        </p:nvSpPr>
        <p:spPr>
          <a:xfrm>
            <a:off x="6419850" y="0"/>
            <a:ext cx="5219700" cy="4305301"/>
          </a:xfrm>
        </p:spPr>
        <p:txBody>
          <a:bodyPr>
            <a:noAutofit/>
          </a:bodyPr>
          <a:lstStyle/>
          <a:p>
            <a:pPr marL="0" indent="0">
              <a:buNone/>
            </a:pPr>
            <a:r>
              <a:rPr lang="en-US" sz="2400" dirty="0"/>
              <a:t/>
            </a:r>
            <a:br>
              <a:rPr lang="en-US" sz="2400" dirty="0"/>
            </a:br>
            <a:endParaRPr lang="en-US" sz="2400" dirty="0"/>
          </a:p>
          <a:p>
            <a:pPr marL="0" indent="0">
              <a:buNone/>
            </a:pPr>
            <a:r>
              <a:rPr lang="en-US" sz="2400" dirty="0" smtClean="0"/>
              <a:t>‘</a:t>
            </a:r>
            <a:r>
              <a:rPr lang="en-US" sz="2400" dirty="0"/>
              <a:t>Student Voices’ </a:t>
            </a:r>
            <a:r>
              <a:rPr lang="en-US" sz="2400" dirty="0" smtClean="0"/>
              <a:t>workshops:</a:t>
            </a:r>
          </a:p>
          <a:p>
            <a:pPr>
              <a:buFont typeface="Arial" charset="0"/>
              <a:buChar char="•"/>
            </a:pPr>
            <a:r>
              <a:rPr lang="en-US" sz="2400" dirty="0" smtClean="0">
                <a:solidFill>
                  <a:srgbClr val="7030A0"/>
                </a:solidFill>
              </a:rPr>
              <a:t>Purpose: </a:t>
            </a:r>
            <a:r>
              <a:rPr lang="en-US" sz="2400" dirty="0">
                <a:solidFill>
                  <a:srgbClr val="7030A0"/>
                </a:solidFill>
              </a:rPr>
              <a:t>problem solving</a:t>
            </a:r>
            <a:r>
              <a:rPr lang="en-US" sz="2400" dirty="0" smtClean="0">
                <a:solidFill>
                  <a:srgbClr val="7030A0"/>
                </a:solidFill>
              </a:rPr>
              <a:t>.</a:t>
            </a:r>
          </a:p>
          <a:p>
            <a:pPr>
              <a:buFont typeface="Arial" charset="0"/>
              <a:buChar char="•"/>
            </a:pPr>
            <a:r>
              <a:rPr lang="en-US" sz="2400" dirty="0" smtClean="0">
                <a:solidFill>
                  <a:srgbClr val="7030A0"/>
                </a:solidFill>
              </a:rPr>
              <a:t>Feedback we Receive</a:t>
            </a:r>
          </a:p>
          <a:p>
            <a:pPr>
              <a:buFont typeface="Arial" charset="0"/>
              <a:buChar char="•"/>
            </a:pPr>
            <a:r>
              <a:rPr lang="en-US" sz="2400" dirty="0">
                <a:solidFill>
                  <a:srgbClr val="7030A0"/>
                </a:solidFill>
              </a:rPr>
              <a:t>I</a:t>
            </a:r>
            <a:r>
              <a:rPr lang="en-US" sz="2400" dirty="0" smtClean="0">
                <a:solidFill>
                  <a:srgbClr val="7030A0"/>
                </a:solidFill>
              </a:rPr>
              <a:t>nteractive </a:t>
            </a:r>
            <a:r>
              <a:rPr lang="en-US" sz="2400" dirty="0">
                <a:solidFill>
                  <a:srgbClr val="7030A0"/>
                </a:solidFill>
              </a:rPr>
              <a:t>data collection concerning campus issues </a:t>
            </a:r>
            <a:endParaRPr lang="en-US" sz="2400" dirty="0" smtClean="0">
              <a:solidFill>
                <a:srgbClr val="7030A0"/>
              </a:solidFill>
            </a:endParaRPr>
          </a:p>
          <a:p>
            <a:pPr>
              <a:buFont typeface="Arial" charset="0"/>
              <a:buChar char="•"/>
            </a:pPr>
            <a:r>
              <a:rPr lang="en-US" sz="2400" dirty="0" smtClean="0">
                <a:solidFill>
                  <a:srgbClr val="7030A0"/>
                </a:solidFill>
              </a:rPr>
              <a:t>Third space: not classroom, not office hours</a:t>
            </a:r>
          </a:p>
          <a:p>
            <a:pPr>
              <a:buFont typeface="Arial" charset="0"/>
              <a:buChar char="•"/>
            </a:pPr>
            <a:r>
              <a:rPr lang="en-US" sz="2400" dirty="0" smtClean="0">
                <a:solidFill>
                  <a:srgbClr val="7030A0"/>
                </a:solidFill>
              </a:rPr>
              <a:t>Safe spaces: foster diversity but still hierarchical</a:t>
            </a:r>
          </a:p>
          <a:p>
            <a:pPr>
              <a:buFont typeface="Arial" charset="0"/>
              <a:buChar char="•"/>
            </a:pPr>
            <a:r>
              <a:rPr lang="en-US" sz="2400" dirty="0" smtClean="0">
                <a:solidFill>
                  <a:srgbClr val="7030A0"/>
                </a:solidFill>
              </a:rPr>
              <a:t>‘Critical collective space’ (</a:t>
            </a:r>
            <a:r>
              <a:rPr lang="en-US" sz="2400" dirty="0" err="1">
                <a:solidFill>
                  <a:srgbClr val="7030A0"/>
                </a:solidFill>
              </a:rPr>
              <a:t>Wallin-Ruschman</a:t>
            </a:r>
            <a:r>
              <a:rPr lang="en-US" sz="2400" dirty="0">
                <a:solidFill>
                  <a:srgbClr val="7030A0"/>
                </a:solidFill>
              </a:rPr>
              <a:t> and </a:t>
            </a:r>
            <a:r>
              <a:rPr lang="en-US" sz="2400" dirty="0" err="1" smtClean="0">
                <a:solidFill>
                  <a:srgbClr val="7030A0"/>
                </a:solidFill>
              </a:rPr>
              <a:t>Patka</a:t>
            </a:r>
            <a:r>
              <a:rPr lang="en-US" sz="2400" dirty="0" smtClean="0">
                <a:solidFill>
                  <a:srgbClr val="7030A0"/>
                </a:solidFill>
              </a:rPr>
              <a:t>): value safe space but welcome focus on dialectical tensions between </a:t>
            </a:r>
            <a:r>
              <a:rPr lang="en-US" sz="2400" b="1" dirty="0" smtClean="0">
                <a:solidFill>
                  <a:srgbClr val="7030A0"/>
                </a:solidFill>
              </a:rPr>
              <a:t>students</a:t>
            </a:r>
            <a:r>
              <a:rPr lang="en-US" sz="2400" dirty="0" smtClean="0">
                <a:solidFill>
                  <a:srgbClr val="7030A0"/>
                </a:solidFill>
              </a:rPr>
              <a:t> and </a:t>
            </a:r>
            <a:r>
              <a:rPr lang="en-US" sz="2400" b="1" dirty="0" smtClean="0">
                <a:solidFill>
                  <a:srgbClr val="7030A0"/>
                </a:solidFill>
              </a:rPr>
              <a:t>De Anza </a:t>
            </a:r>
            <a:r>
              <a:rPr lang="en-US" sz="2400" b="1" dirty="0">
                <a:solidFill>
                  <a:srgbClr val="7030A0"/>
                </a:solidFill>
              </a:rPr>
              <a:t>e</a:t>
            </a:r>
            <a:r>
              <a:rPr lang="en-US" sz="2400" b="1" dirty="0" smtClean="0">
                <a:solidFill>
                  <a:srgbClr val="7030A0"/>
                </a:solidFill>
              </a:rPr>
              <a:t>mployees </a:t>
            </a:r>
          </a:p>
        </p:txBody>
      </p:sp>
      <p:sp>
        <p:nvSpPr>
          <p:cNvPr id="6" name="Text Placeholder 5"/>
          <p:cNvSpPr>
            <a:spLocks noGrp="1"/>
          </p:cNvSpPr>
          <p:nvPr>
            <p:ph type="body" sz="half" idx="2"/>
          </p:nvPr>
        </p:nvSpPr>
        <p:spPr>
          <a:xfrm>
            <a:off x="1115568" y="2647950"/>
            <a:ext cx="3794760" cy="3924300"/>
          </a:xfrm>
        </p:spPr>
        <p:txBody>
          <a:bodyPr>
            <a:normAutofit fontScale="92500" lnSpcReduction="20000"/>
          </a:bodyPr>
          <a:lstStyle/>
          <a:p>
            <a:r>
              <a:rPr lang="en-US" sz="3200" dirty="0">
                <a:solidFill>
                  <a:schemeClr val="tx1">
                    <a:lumMod val="85000"/>
                    <a:lumOff val="15000"/>
                  </a:schemeClr>
                </a:solidFill>
              </a:rPr>
              <a:t>SS/H Equity Core Team</a:t>
            </a:r>
          </a:p>
          <a:p>
            <a:r>
              <a:rPr lang="en-US" sz="3200" dirty="0"/>
              <a:t>Carolyn Wilkins-Greene, </a:t>
            </a:r>
            <a:r>
              <a:rPr lang="en-US" sz="3200" i="1" dirty="0"/>
              <a:t>Division Dean</a:t>
            </a:r>
          </a:p>
          <a:p>
            <a:r>
              <a:rPr lang="en-US" sz="3200" dirty="0"/>
              <a:t>Jim Nguyen</a:t>
            </a:r>
          </a:p>
          <a:p>
            <a:r>
              <a:rPr lang="en-US" sz="3200" dirty="0" err="1"/>
              <a:t>Jila</a:t>
            </a:r>
            <a:r>
              <a:rPr lang="en-US" sz="3200" dirty="0"/>
              <a:t> </a:t>
            </a:r>
            <a:r>
              <a:rPr lang="en-US" sz="3200" dirty="0" err="1"/>
              <a:t>Maleksalehi</a:t>
            </a:r>
            <a:endParaRPr lang="en-US" sz="3200" dirty="0"/>
          </a:p>
          <a:p>
            <a:r>
              <a:rPr lang="en-US" sz="3200" dirty="0" err="1"/>
              <a:t>Ameeta</a:t>
            </a:r>
            <a:r>
              <a:rPr lang="en-US" sz="3200" dirty="0"/>
              <a:t> </a:t>
            </a:r>
            <a:r>
              <a:rPr lang="en-US" sz="3200" dirty="0" err="1"/>
              <a:t>Tiwana</a:t>
            </a:r>
            <a:endParaRPr lang="en-US" sz="3200" dirty="0"/>
          </a:p>
          <a:p>
            <a:r>
              <a:rPr lang="en-US" sz="3200" dirty="0"/>
              <a:t>Rich </a:t>
            </a:r>
            <a:r>
              <a:rPr lang="en-US" sz="3200" dirty="0" err="1"/>
              <a:t>Booher</a:t>
            </a:r>
            <a:r>
              <a:rPr lang="en-US" sz="3200" dirty="0"/>
              <a:t> </a:t>
            </a:r>
          </a:p>
          <a:p>
            <a:r>
              <a:rPr lang="en-US" sz="3200" dirty="0"/>
              <a:t>Steve Nava</a:t>
            </a:r>
          </a:p>
        </p:txBody>
      </p:sp>
    </p:spTree>
    <p:extLst>
      <p:ext uri="{BB962C8B-B14F-4D97-AF65-F5344CB8AC3E}">
        <p14:creationId xmlns:p14="http://schemas.microsoft.com/office/powerpoint/2010/main" val="1086249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47700"/>
            <a:ext cx="7729728" cy="1505712"/>
          </a:xfrm>
        </p:spPr>
        <p:txBody>
          <a:bodyPr>
            <a:normAutofit fontScale="90000"/>
          </a:bodyPr>
          <a:lstStyle/>
          <a:p>
            <a:r>
              <a:rPr lang="en-US" dirty="0" smtClean="0"/>
              <a:t>Student Voice Workshop: Agenda</a:t>
            </a:r>
            <a:br>
              <a:rPr lang="en-US" dirty="0" smtClean="0"/>
            </a:br>
            <a:r>
              <a:rPr lang="en-US" dirty="0">
                <a:solidFill>
                  <a:srgbClr val="92D050"/>
                </a:solidFill>
              </a:rPr>
              <a:t> </a:t>
            </a:r>
            <a:r>
              <a:rPr lang="en-US" sz="1800" dirty="0">
                <a:solidFill>
                  <a:srgbClr val="92D050"/>
                </a:solidFill>
              </a:rPr>
              <a:t>Sept 21st, 2017: District Opening Day: </a:t>
            </a:r>
            <a:br>
              <a:rPr lang="en-US" sz="1800" dirty="0">
                <a:solidFill>
                  <a:srgbClr val="92D050"/>
                </a:solidFill>
              </a:rPr>
            </a:br>
            <a:r>
              <a:rPr lang="en-US" sz="1800" dirty="0">
                <a:solidFill>
                  <a:srgbClr val="92D050"/>
                </a:solidFill>
              </a:rPr>
              <a:t>9:30am-11:45am, Media and Learning Center </a:t>
            </a:r>
            <a:r>
              <a:rPr lang="en-US" dirty="0" smtClean="0"/>
              <a:t/>
            </a:r>
            <a:br>
              <a:rPr lang="en-US" dirty="0" smtClean="0"/>
            </a:br>
            <a:endParaRPr lang="en-US" dirty="0"/>
          </a:p>
        </p:txBody>
      </p:sp>
      <p:sp>
        <p:nvSpPr>
          <p:cNvPr id="3" name="Content Placeholder 2"/>
          <p:cNvSpPr>
            <a:spLocks noGrp="1"/>
          </p:cNvSpPr>
          <p:nvPr>
            <p:ph idx="1"/>
          </p:nvPr>
        </p:nvSpPr>
        <p:spPr>
          <a:xfrm>
            <a:off x="818712" y="2302329"/>
            <a:ext cx="10554574" cy="4343400"/>
          </a:xfrm>
        </p:spPr>
        <p:txBody>
          <a:bodyPr>
            <a:normAutofit/>
          </a:bodyPr>
          <a:lstStyle/>
          <a:p>
            <a:pPr marL="400050" indent="-400050">
              <a:buAutoNum type="romanUcPeriod"/>
            </a:pPr>
            <a:r>
              <a:rPr lang="en-US" dirty="0" smtClean="0">
                <a:solidFill>
                  <a:srgbClr val="FFC000"/>
                </a:solidFill>
              </a:rPr>
              <a:t>9:45am</a:t>
            </a:r>
            <a:r>
              <a:rPr lang="en-US" dirty="0" smtClean="0"/>
              <a:t> Greetings, Snack Grab, and Sign-in (Jim Nguyen)</a:t>
            </a:r>
          </a:p>
          <a:p>
            <a:pPr marL="400050" indent="-400050">
              <a:buAutoNum type="romanUcPeriod"/>
            </a:pPr>
            <a:r>
              <a:rPr lang="en-US" dirty="0" smtClean="0">
                <a:solidFill>
                  <a:srgbClr val="FFC000"/>
                </a:solidFill>
              </a:rPr>
              <a:t>10:00am</a:t>
            </a:r>
            <a:r>
              <a:rPr lang="en-US" dirty="0" smtClean="0"/>
              <a:t> Background</a:t>
            </a:r>
            <a:r>
              <a:rPr lang="en-US" dirty="0"/>
              <a:t>: </a:t>
            </a:r>
            <a:r>
              <a:rPr lang="en-US" dirty="0" smtClean="0"/>
              <a:t>Origins</a:t>
            </a:r>
            <a:r>
              <a:rPr lang="en-US" dirty="0"/>
              <a:t> </a:t>
            </a:r>
            <a:r>
              <a:rPr lang="en-US" dirty="0" smtClean="0"/>
              <a:t>(Jim Nguyen) and Testimony (</a:t>
            </a:r>
            <a:r>
              <a:rPr lang="en-US" dirty="0" err="1" smtClean="0"/>
              <a:t>Jila</a:t>
            </a:r>
            <a:r>
              <a:rPr lang="en-US" dirty="0" smtClean="0"/>
              <a:t> </a:t>
            </a:r>
            <a:r>
              <a:rPr lang="en-US" dirty="0" err="1" smtClean="0"/>
              <a:t>Maleksalehi</a:t>
            </a:r>
            <a:r>
              <a:rPr lang="en-US" dirty="0" smtClean="0"/>
              <a:t>)</a:t>
            </a:r>
          </a:p>
          <a:p>
            <a:pPr marL="400050" indent="-400050">
              <a:buAutoNum type="romanUcPeriod"/>
            </a:pPr>
            <a:r>
              <a:rPr lang="en-US" dirty="0" smtClean="0">
                <a:solidFill>
                  <a:srgbClr val="FFC000"/>
                </a:solidFill>
              </a:rPr>
              <a:t>10:05am</a:t>
            </a:r>
            <a:r>
              <a:rPr lang="en-US" dirty="0"/>
              <a:t>  College-wide Equity Gap and ‘Safe-spaces’ to ‘critical collective spaces’ and (Steve Nava)</a:t>
            </a:r>
          </a:p>
          <a:p>
            <a:pPr marL="0" indent="0">
              <a:buNone/>
            </a:pPr>
            <a:r>
              <a:rPr lang="en-US" dirty="0" smtClean="0"/>
              <a:t>IV</a:t>
            </a:r>
            <a:r>
              <a:rPr lang="en-US" dirty="0"/>
              <a:t>.  </a:t>
            </a:r>
            <a:r>
              <a:rPr lang="en-US" dirty="0" smtClean="0">
                <a:solidFill>
                  <a:srgbClr val="FFC000"/>
                </a:solidFill>
              </a:rPr>
              <a:t>10:20am </a:t>
            </a:r>
            <a:r>
              <a:rPr lang="en-US" dirty="0" smtClean="0"/>
              <a:t>Student </a:t>
            </a:r>
            <a:r>
              <a:rPr lang="en-US" dirty="0"/>
              <a:t>Panel: Needed Student resources? </a:t>
            </a:r>
            <a:r>
              <a:rPr lang="en-US" dirty="0" smtClean="0"/>
              <a:t> (</a:t>
            </a:r>
            <a:r>
              <a:rPr lang="en-US" u="sng" dirty="0" smtClean="0">
                <a:solidFill>
                  <a:schemeClr val="tx1"/>
                </a:solidFill>
              </a:rPr>
              <a:t>please volunteer to lead this portion</a:t>
            </a:r>
            <a:r>
              <a:rPr lang="en-US" dirty="0" smtClean="0"/>
              <a:t>)</a:t>
            </a:r>
          </a:p>
          <a:p>
            <a:pPr marL="0" indent="0">
              <a:buNone/>
            </a:pPr>
            <a:r>
              <a:rPr lang="en-US" dirty="0" smtClean="0"/>
              <a:t>V</a:t>
            </a:r>
            <a:r>
              <a:rPr lang="en-US" dirty="0"/>
              <a:t>. </a:t>
            </a:r>
            <a:r>
              <a:rPr lang="en-US" dirty="0" smtClean="0"/>
              <a:t>  </a:t>
            </a:r>
            <a:r>
              <a:rPr lang="en-US" dirty="0" smtClean="0">
                <a:solidFill>
                  <a:srgbClr val="FFC000"/>
                </a:solidFill>
              </a:rPr>
              <a:t>10:50</a:t>
            </a:r>
            <a:r>
              <a:rPr lang="en-US" dirty="0">
                <a:solidFill>
                  <a:srgbClr val="FFC000"/>
                </a:solidFill>
              </a:rPr>
              <a:t>a</a:t>
            </a:r>
            <a:r>
              <a:rPr lang="en-US" dirty="0" smtClean="0">
                <a:solidFill>
                  <a:srgbClr val="FFC000"/>
                </a:solidFill>
              </a:rPr>
              <a:t>m</a:t>
            </a:r>
            <a:r>
              <a:rPr lang="en-US" dirty="0" smtClean="0"/>
              <a:t> </a:t>
            </a:r>
            <a:r>
              <a:rPr lang="en-US" dirty="0"/>
              <a:t>Past Event </a:t>
            </a:r>
            <a:r>
              <a:rPr lang="en-US" dirty="0" smtClean="0"/>
              <a:t>Summary </a:t>
            </a:r>
            <a:r>
              <a:rPr lang="en-US" dirty="0"/>
              <a:t>and </a:t>
            </a:r>
            <a:r>
              <a:rPr lang="en-US" dirty="0" smtClean="0"/>
              <a:t>Panel Summary of Needs; </a:t>
            </a:r>
            <a:r>
              <a:rPr lang="en-US" b="1" dirty="0" smtClean="0">
                <a:solidFill>
                  <a:schemeClr val="tx1"/>
                </a:solidFill>
              </a:rPr>
              <a:t>Past Student </a:t>
            </a:r>
            <a:r>
              <a:rPr lang="en-US" b="1" dirty="0">
                <a:solidFill>
                  <a:schemeClr val="tx1"/>
                </a:solidFill>
              </a:rPr>
              <a:t>Voices </a:t>
            </a:r>
            <a:r>
              <a:rPr lang="en-US" b="1" dirty="0" smtClean="0">
                <a:solidFill>
                  <a:schemeClr val="tx1"/>
                </a:solidFill>
              </a:rPr>
              <a:t>5-minute Video</a:t>
            </a:r>
            <a:r>
              <a:rPr lang="is-IS" b="1" dirty="0">
                <a:solidFill>
                  <a:schemeClr val="tx1"/>
                </a:solidFill>
              </a:rPr>
              <a:t> </a:t>
            </a:r>
            <a:r>
              <a:rPr lang="is-IS" dirty="0" smtClean="0"/>
              <a:t>(Carolyn)</a:t>
            </a:r>
          </a:p>
          <a:p>
            <a:pPr marL="0" indent="0">
              <a:buNone/>
            </a:pPr>
            <a:r>
              <a:rPr lang="en-US" dirty="0" smtClean="0"/>
              <a:t>VI</a:t>
            </a:r>
            <a:r>
              <a:rPr lang="en-US" dirty="0"/>
              <a:t>. </a:t>
            </a:r>
            <a:r>
              <a:rPr lang="en-US" dirty="0" smtClean="0"/>
              <a:t> </a:t>
            </a:r>
            <a:r>
              <a:rPr lang="en-US" dirty="0" smtClean="0">
                <a:solidFill>
                  <a:srgbClr val="FFC000"/>
                </a:solidFill>
              </a:rPr>
              <a:t>11:05am</a:t>
            </a:r>
            <a:r>
              <a:rPr lang="en-US" dirty="0" smtClean="0"/>
              <a:t> Student-led Break-out Brainstorm with Faculty: Problems; Solutions; Resources &amp; Suggestions (Steve and </a:t>
            </a:r>
            <a:r>
              <a:rPr lang="en-US" dirty="0" err="1" smtClean="0"/>
              <a:t>Jila</a:t>
            </a:r>
            <a:r>
              <a:rPr lang="en-US" dirty="0" smtClean="0"/>
              <a:t>)</a:t>
            </a:r>
          </a:p>
          <a:p>
            <a:pPr marL="0" indent="0">
              <a:buNone/>
            </a:pPr>
            <a:r>
              <a:rPr lang="en-US" dirty="0" smtClean="0"/>
              <a:t>VII</a:t>
            </a:r>
            <a:r>
              <a:rPr lang="en-US" dirty="0"/>
              <a:t>. </a:t>
            </a:r>
            <a:r>
              <a:rPr lang="en-US" dirty="0" smtClean="0">
                <a:solidFill>
                  <a:srgbClr val="FFC000"/>
                </a:solidFill>
              </a:rPr>
              <a:t>11:35am </a:t>
            </a:r>
            <a:r>
              <a:rPr lang="en-US" dirty="0" smtClean="0"/>
              <a:t>Closing</a:t>
            </a:r>
            <a:r>
              <a:rPr lang="en-US" dirty="0"/>
              <a:t>: </a:t>
            </a:r>
            <a:r>
              <a:rPr lang="en-US" dirty="0" smtClean="0"/>
              <a:t> What </a:t>
            </a:r>
            <a:r>
              <a:rPr lang="en-US" dirty="0"/>
              <a:t>will you take from </a:t>
            </a:r>
            <a:r>
              <a:rPr lang="en-US" dirty="0" smtClean="0"/>
              <a:t>this </a:t>
            </a:r>
            <a:r>
              <a:rPr lang="en-US" dirty="0"/>
              <a:t>experience</a:t>
            </a:r>
            <a:r>
              <a:rPr lang="en-US" dirty="0" smtClean="0"/>
              <a:t>? </a:t>
            </a:r>
            <a:r>
              <a:rPr lang="en-US" dirty="0"/>
              <a:t>(</a:t>
            </a:r>
            <a:r>
              <a:rPr lang="en-US" u="sng" dirty="0">
                <a:solidFill>
                  <a:schemeClr val="tx1"/>
                </a:solidFill>
              </a:rPr>
              <a:t>please volunteer to lead this portion</a:t>
            </a:r>
            <a:r>
              <a:rPr lang="en-US" dirty="0"/>
              <a:t>)</a:t>
            </a:r>
          </a:p>
          <a:p>
            <a:pPr marL="0" indent="0">
              <a:buNone/>
            </a:pPr>
            <a:r>
              <a:rPr lang="en-US" dirty="0" smtClean="0"/>
              <a:t>VIII</a:t>
            </a:r>
            <a:r>
              <a:rPr lang="en-US" dirty="0"/>
              <a:t>. </a:t>
            </a:r>
            <a:r>
              <a:rPr lang="en-US" dirty="0" smtClean="0">
                <a:solidFill>
                  <a:srgbClr val="FFC000"/>
                </a:solidFill>
              </a:rPr>
              <a:t>11:45am</a:t>
            </a:r>
            <a:r>
              <a:rPr lang="en-US" dirty="0" smtClean="0"/>
              <a:t> Evaluation Sheet for Workshop </a:t>
            </a:r>
            <a:endParaRPr lang="en-US" dirty="0"/>
          </a:p>
        </p:txBody>
      </p:sp>
    </p:spTree>
    <p:extLst>
      <p:ext uri="{BB962C8B-B14F-4D97-AF65-F5344CB8AC3E}">
        <p14:creationId xmlns:p14="http://schemas.microsoft.com/office/powerpoint/2010/main" val="2092677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47700"/>
            <a:ext cx="7729728" cy="1505712"/>
          </a:xfrm>
        </p:spPr>
        <p:txBody>
          <a:bodyPr>
            <a:normAutofit fontScale="90000"/>
          </a:bodyPr>
          <a:lstStyle/>
          <a:p>
            <a:r>
              <a:rPr lang="en-US" dirty="0" smtClean="0"/>
              <a:t>Student Voice Workshop: Agenda</a:t>
            </a:r>
            <a:br>
              <a:rPr lang="en-US" dirty="0" smtClean="0"/>
            </a:br>
            <a:r>
              <a:rPr lang="en-US" dirty="0">
                <a:solidFill>
                  <a:srgbClr val="92D050"/>
                </a:solidFill>
              </a:rPr>
              <a:t> </a:t>
            </a:r>
            <a:r>
              <a:rPr lang="en-US" sz="1800" dirty="0">
                <a:solidFill>
                  <a:srgbClr val="7030A0"/>
                </a:solidFill>
              </a:rPr>
              <a:t>Sept 22nd, 2017: Division Opening Day: 1:30am-3pm, MLC 102</a:t>
            </a:r>
            <a:r>
              <a:rPr lang="en-US" dirty="0" smtClean="0"/>
              <a:t/>
            </a:r>
            <a:br>
              <a:rPr lang="en-US" dirty="0" smtClean="0"/>
            </a:br>
            <a:endParaRPr lang="en-US" dirty="0"/>
          </a:p>
        </p:txBody>
      </p:sp>
      <p:sp>
        <p:nvSpPr>
          <p:cNvPr id="3" name="Content Placeholder 2"/>
          <p:cNvSpPr>
            <a:spLocks noGrp="1"/>
          </p:cNvSpPr>
          <p:nvPr>
            <p:ph idx="1"/>
          </p:nvPr>
        </p:nvSpPr>
        <p:spPr>
          <a:xfrm>
            <a:off x="818712" y="2302329"/>
            <a:ext cx="10554574" cy="4343400"/>
          </a:xfrm>
        </p:spPr>
        <p:txBody>
          <a:bodyPr>
            <a:normAutofit/>
          </a:bodyPr>
          <a:lstStyle/>
          <a:p>
            <a:pPr marL="400050" indent="-400050">
              <a:buAutoNum type="romanUcPeriod"/>
            </a:pPr>
            <a:r>
              <a:rPr lang="en-US" dirty="0" smtClean="0">
                <a:solidFill>
                  <a:srgbClr val="FFC000"/>
                </a:solidFill>
              </a:rPr>
              <a:t>1:30pm</a:t>
            </a:r>
            <a:r>
              <a:rPr lang="en-US" dirty="0" smtClean="0"/>
              <a:t> Greetings, Snack Grab, and Sign-in (Jim Nguyen)</a:t>
            </a:r>
          </a:p>
          <a:p>
            <a:pPr marL="400050" indent="-400050">
              <a:buAutoNum type="romanUcPeriod"/>
            </a:pPr>
            <a:r>
              <a:rPr lang="en-US" dirty="0" smtClean="0">
                <a:solidFill>
                  <a:srgbClr val="FFC000"/>
                </a:solidFill>
              </a:rPr>
              <a:t>1:40pm</a:t>
            </a:r>
            <a:r>
              <a:rPr lang="en-US" dirty="0" smtClean="0"/>
              <a:t> Background</a:t>
            </a:r>
            <a:r>
              <a:rPr lang="en-US" dirty="0"/>
              <a:t>: </a:t>
            </a:r>
            <a:r>
              <a:rPr lang="en-US" dirty="0" smtClean="0"/>
              <a:t>Origins</a:t>
            </a:r>
            <a:r>
              <a:rPr lang="en-US" dirty="0"/>
              <a:t> </a:t>
            </a:r>
            <a:r>
              <a:rPr lang="en-US" dirty="0" smtClean="0"/>
              <a:t>(Jim Nguyen) and Testimony (</a:t>
            </a:r>
            <a:r>
              <a:rPr lang="en-US" dirty="0" err="1" smtClean="0"/>
              <a:t>Jila</a:t>
            </a:r>
            <a:r>
              <a:rPr lang="en-US" dirty="0" smtClean="0"/>
              <a:t> </a:t>
            </a:r>
            <a:r>
              <a:rPr lang="en-US" dirty="0" err="1" smtClean="0"/>
              <a:t>Maleksalehi</a:t>
            </a:r>
            <a:r>
              <a:rPr lang="en-US" dirty="0" smtClean="0"/>
              <a:t>)</a:t>
            </a:r>
          </a:p>
          <a:p>
            <a:pPr marL="400050" indent="-400050">
              <a:buAutoNum type="romanUcPeriod"/>
            </a:pPr>
            <a:r>
              <a:rPr lang="en-US" dirty="0" smtClean="0">
                <a:solidFill>
                  <a:srgbClr val="FFC000"/>
                </a:solidFill>
              </a:rPr>
              <a:t>1:45pm</a:t>
            </a:r>
            <a:r>
              <a:rPr lang="en-US" dirty="0" smtClean="0"/>
              <a:t>  College-wide Equity </a:t>
            </a:r>
            <a:r>
              <a:rPr lang="en-US" dirty="0"/>
              <a:t>Gap and </a:t>
            </a:r>
            <a:r>
              <a:rPr lang="en-US" dirty="0" smtClean="0"/>
              <a:t>‘Safe-spaces</a:t>
            </a:r>
            <a:r>
              <a:rPr lang="en-US" dirty="0"/>
              <a:t>’ to ‘critical collective spaces’ and </a:t>
            </a:r>
            <a:r>
              <a:rPr lang="en-US" dirty="0" smtClean="0"/>
              <a:t>(Steve Nava)</a:t>
            </a:r>
            <a:endParaRPr lang="en-US" dirty="0"/>
          </a:p>
          <a:p>
            <a:pPr marL="0" indent="0">
              <a:buNone/>
            </a:pPr>
            <a:r>
              <a:rPr lang="en-US" dirty="0"/>
              <a:t>IV.  </a:t>
            </a:r>
            <a:r>
              <a:rPr lang="en-US" dirty="0" smtClean="0">
                <a:solidFill>
                  <a:srgbClr val="FFC000"/>
                </a:solidFill>
              </a:rPr>
              <a:t>2:00pm </a:t>
            </a:r>
            <a:r>
              <a:rPr lang="en-US" dirty="0" smtClean="0"/>
              <a:t>Student </a:t>
            </a:r>
            <a:r>
              <a:rPr lang="en-US" dirty="0"/>
              <a:t>Panel: Needed Student resources? </a:t>
            </a:r>
            <a:r>
              <a:rPr lang="en-US" dirty="0" smtClean="0"/>
              <a:t> (</a:t>
            </a:r>
            <a:r>
              <a:rPr lang="en-US" u="sng" dirty="0" smtClean="0">
                <a:solidFill>
                  <a:schemeClr val="tx1"/>
                </a:solidFill>
              </a:rPr>
              <a:t>please volunteer to lead this portion</a:t>
            </a:r>
            <a:r>
              <a:rPr lang="en-US" dirty="0" smtClean="0"/>
              <a:t>)</a:t>
            </a:r>
          </a:p>
          <a:p>
            <a:pPr marL="0" indent="0">
              <a:buNone/>
            </a:pPr>
            <a:r>
              <a:rPr lang="en-US" dirty="0" smtClean="0"/>
              <a:t>V</a:t>
            </a:r>
            <a:r>
              <a:rPr lang="en-US" dirty="0"/>
              <a:t>. </a:t>
            </a:r>
            <a:r>
              <a:rPr lang="en-US" dirty="0" smtClean="0"/>
              <a:t>  </a:t>
            </a:r>
            <a:r>
              <a:rPr lang="en-US" dirty="0" smtClean="0">
                <a:solidFill>
                  <a:srgbClr val="FFC000"/>
                </a:solidFill>
              </a:rPr>
              <a:t>2:30am</a:t>
            </a:r>
            <a:r>
              <a:rPr lang="en-US" dirty="0" smtClean="0"/>
              <a:t> </a:t>
            </a:r>
            <a:r>
              <a:rPr lang="en-US" dirty="0"/>
              <a:t>Past Event </a:t>
            </a:r>
            <a:r>
              <a:rPr lang="en-US" dirty="0" smtClean="0"/>
              <a:t>Summary </a:t>
            </a:r>
            <a:r>
              <a:rPr lang="en-US" dirty="0"/>
              <a:t>and </a:t>
            </a:r>
            <a:r>
              <a:rPr lang="en-US" dirty="0" smtClean="0"/>
              <a:t>Panel Summary of Needs; </a:t>
            </a:r>
            <a:r>
              <a:rPr lang="en-US" b="1" dirty="0" smtClean="0">
                <a:solidFill>
                  <a:schemeClr val="tx1"/>
                </a:solidFill>
              </a:rPr>
              <a:t>Past Student </a:t>
            </a:r>
            <a:r>
              <a:rPr lang="en-US" b="1" dirty="0">
                <a:solidFill>
                  <a:schemeClr val="tx1"/>
                </a:solidFill>
              </a:rPr>
              <a:t>Voices </a:t>
            </a:r>
            <a:r>
              <a:rPr lang="en-US" b="1" dirty="0" smtClean="0">
                <a:solidFill>
                  <a:schemeClr val="tx1"/>
                </a:solidFill>
              </a:rPr>
              <a:t>5-minute Video</a:t>
            </a:r>
            <a:r>
              <a:rPr lang="is-IS" b="1" dirty="0">
                <a:solidFill>
                  <a:schemeClr val="tx1"/>
                </a:solidFill>
              </a:rPr>
              <a:t> </a:t>
            </a:r>
            <a:r>
              <a:rPr lang="is-IS" dirty="0" smtClean="0"/>
              <a:t>(Carolyn)</a:t>
            </a:r>
          </a:p>
          <a:p>
            <a:pPr marL="0" indent="0">
              <a:buNone/>
            </a:pPr>
            <a:r>
              <a:rPr lang="en-US" dirty="0" smtClean="0"/>
              <a:t>VI</a:t>
            </a:r>
            <a:r>
              <a:rPr lang="en-US" dirty="0"/>
              <a:t>. </a:t>
            </a:r>
            <a:r>
              <a:rPr lang="en-US" dirty="0" smtClean="0"/>
              <a:t> </a:t>
            </a:r>
            <a:r>
              <a:rPr lang="en-US" dirty="0" smtClean="0">
                <a:solidFill>
                  <a:srgbClr val="FFC000"/>
                </a:solidFill>
              </a:rPr>
              <a:t>2:40pm</a:t>
            </a:r>
            <a:r>
              <a:rPr lang="en-US" dirty="0" smtClean="0"/>
              <a:t> Student-led Break-out Brainstorm with Faculty: Problems; Solutions; Resources &amp; Suggestions (Steve and </a:t>
            </a:r>
            <a:r>
              <a:rPr lang="en-US" dirty="0" err="1" smtClean="0"/>
              <a:t>Jila</a:t>
            </a:r>
            <a:r>
              <a:rPr lang="en-US" dirty="0" smtClean="0"/>
              <a:t>)</a:t>
            </a:r>
          </a:p>
          <a:p>
            <a:pPr marL="0" indent="0">
              <a:buNone/>
            </a:pPr>
            <a:r>
              <a:rPr lang="en-US" dirty="0" smtClean="0"/>
              <a:t>VII</a:t>
            </a:r>
            <a:r>
              <a:rPr lang="en-US" dirty="0"/>
              <a:t>. </a:t>
            </a:r>
            <a:r>
              <a:rPr lang="en-US" dirty="0" smtClean="0">
                <a:solidFill>
                  <a:srgbClr val="FFC000"/>
                </a:solidFill>
              </a:rPr>
              <a:t>2:50:pm </a:t>
            </a:r>
            <a:r>
              <a:rPr lang="en-US" dirty="0" smtClean="0"/>
              <a:t>Closing</a:t>
            </a:r>
            <a:r>
              <a:rPr lang="en-US" dirty="0"/>
              <a:t>: </a:t>
            </a:r>
            <a:r>
              <a:rPr lang="en-US" dirty="0" smtClean="0"/>
              <a:t> What </a:t>
            </a:r>
            <a:r>
              <a:rPr lang="en-US" dirty="0"/>
              <a:t>will you take from </a:t>
            </a:r>
            <a:r>
              <a:rPr lang="en-US" dirty="0" smtClean="0"/>
              <a:t>this </a:t>
            </a:r>
            <a:r>
              <a:rPr lang="en-US" dirty="0"/>
              <a:t>experience</a:t>
            </a:r>
            <a:r>
              <a:rPr lang="en-US" dirty="0" smtClean="0"/>
              <a:t>? </a:t>
            </a:r>
            <a:r>
              <a:rPr lang="en-US" dirty="0"/>
              <a:t>(</a:t>
            </a:r>
            <a:r>
              <a:rPr lang="en-US" u="sng" dirty="0">
                <a:solidFill>
                  <a:schemeClr val="tx1"/>
                </a:solidFill>
              </a:rPr>
              <a:t>please volunteer to lead this portion</a:t>
            </a:r>
            <a:r>
              <a:rPr lang="en-US" dirty="0"/>
              <a:t>)</a:t>
            </a:r>
          </a:p>
          <a:p>
            <a:pPr marL="0" indent="0">
              <a:buNone/>
            </a:pPr>
            <a:r>
              <a:rPr lang="en-US" dirty="0" smtClean="0"/>
              <a:t>VIII</a:t>
            </a:r>
            <a:r>
              <a:rPr lang="en-US" dirty="0"/>
              <a:t>. </a:t>
            </a:r>
            <a:r>
              <a:rPr lang="en-US" dirty="0" smtClean="0">
                <a:solidFill>
                  <a:srgbClr val="FFC000"/>
                </a:solidFill>
              </a:rPr>
              <a:t>3:00pm</a:t>
            </a:r>
            <a:r>
              <a:rPr lang="en-US" dirty="0" smtClean="0"/>
              <a:t> Evaluation Sheet for Workshop </a:t>
            </a:r>
            <a:endParaRPr lang="en-US" dirty="0"/>
          </a:p>
        </p:txBody>
      </p:sp>
    </p:spTree>
    <p:extLst>
      <p:ext uri="{BB962C8B-B14F-4D97-AF65-F5344CB8AC3E}">
        <p14:creationId xmlns:p14="http://schemas.microsoft.com/office/powerpoint/2010/main" val="1716695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228600"/>
            <a:ext cx="3547533" cy="1657351"/>
          </a:xfrm>
        </p:spPr>
        <p:txBody>
          <a:bodyPr>
            <a:normAutofit/>
          </a:bodyPr>
          <a:lstStyle/>
          <a:p>
            <a:r>
              <a:rPr lang="en-US" sz="2800" dirty="0" smtClean="0">
                <a:solidFill>
                  <a:schemeClr val="tx1">
                    <a:lumMod val="85000"/>
                    <a:lumOff val="15000"/>
                  </a:schemeClr>
                </a:solidFill>
              </a:rPr>
              <a:t>Student </a:t>
            </a:r>
            <a:br>
              <a:rPr lang="en-US" sz="2800" dirty="0" smtClean="0">
                <a:solidFill>
                  <a:schemeClr val="tx1">
                    <a:lumMod val="85000"/>
                    <a:lumOff val="15000"/>
                  </a:schemeClr>
                </a:solidFill>
              </a:rPr>
            </a:br>
            <a:r>
              <a:rPr lang="en-US" sz="2800" dirty="0" smtClean="0">
                <a:solidFill>
                  <a:schemeClr val="tx1">
                    <a:lumMod val="85000"/>
                    <a:lumOff val="15000"/>
                  </a:schemeClr>
                </a:solidFill>
              </a:rPr>
              <a:t>Voices</a:t>
            </a:r>
            <a:endParaRPr lang="en-US" sz="2800" dirty="0">
              <a:solidFill>
                <a:schemeClr val="tx1">
                  <a:lumMod val="85000"/>
                  <a:lumOff val="15000"/>
                </a:schemeClr>
              </a:solidFill>
            </a:endParaRPr>
          </a:p>
        </p:txBody>
      </p:sp>
      <p:sp>
        <p:nvSpPr>
          <p:cNvPr id="3" name="Subtitle 2"/>
          <p:cNvSpPr>
            <a:spLocks noGrp="1"/>
          </p:cNvSpPr>
          <p:nvPr>
            <p:ph idx="1"/>
          </p:nvPr>
        </p:nvSpPr>
        <p:spPr>
          <a:xfrm>
            <a:off x="6381750" y="781050"/>
            <a:ext cx="5219700" cy="4305301"/>
          </a:xfrm>
        </p:spPr>
        <p:txBody>
          <a:bodyPr>
            <a:noAutofit/>
          </a:bodyPr>
          <a:lstStyle/>
          <a:p>
            <a:pPr marL="0" indent="0">
              <a:buNone/>
            </a:pPr>
            <a:r>
              <a:rPr lang="en-US" sz="2400" dirty="0"/>
              <a:t/>
            </a:r>
            <a:br>
              <a:rPr lang="en-US" sz="2400" dirty="0"/>
            </a:br>
            <a:endParaRPr lang="en-US" sz="2400" dirty="0"/>
          </a:p>
          <a:p>
            <a:r>
              <a:rPr lang="en-US" sz="2400" dirty="0" smtClean="0"/>
              <a:t>‘ </a:t>
            </a:r>
            <a:r>
              <a:rPr lang="en-US" sz="2400" dirty="0" smtClean="0">
                <a:solidFill>
                  <a:srgbClr val="7030A0"/>
                </a:solidFill>
              </a:rPr>
              <a:t>‘Critical collective space’ (</a:t>
            </a:r>
            <a:r>
              <a:rPr lang="en-US" sz="2400" dirty="0" err="1">
                <a:solidFill>
                  <a:srgbClr val="7030A0"/>
                </a:solidFill>
              </a:rPr>
              <a:t>Wallin-Ruschman</a:t>
            </a:r>
            <a:r>
              <a:rPr lang="en-US" sz="2400" dirty="0">
                <a:solidFill>
                  <a:srgbClr val="7030A0"/>
                </a:solidFill>
              </a:rPr>
              <a:t> and </a:t>
            </a:r>
            <a:r>
              <a:rPr lang="en-US" sz="2400" dirty="0" err="1" smtClean="0">
                <a:solidFill>
                  <a:srgbClr val="7030A0"/>
                </a:solidFill>
              </a:rPr>
              <a:t>Patka</a:t>
            </a:r>
            <a:r>
              <a:rPr lang="en-US" sz="2400" dirty="0" smtClean="0">
                <a:solidFill>
                  <a:srgbClr val="7030A0"/>
                </a:solidFill>
              </a:rPr>
              <a:t> 2016): </a:t>
            </a:r>
            <a:r>
              <a:rPr lang="en-US" sz="2400" dirty="0"/>
              <a:t> Similar to </a:t>
            </a:r>
            <a:r>
              <a:rPr lang="en-US" sz="2400" dirty="0" err="1"/>
              <a:t>prefigurative</a:t>
            </a:r>
            <a:r>
              <a:rPr lang="en-US" sz="2400" dirty="0"/>
              <a:t> politics, critical collective spaces could provide individuals a way to begin practicing </a:t>
            </a:r>
            <a:r>
              <a:rPr lang="en-US" sz="2400" dirty="0" smtClean="0"/>
              <a:t>alternative relationship </a:t>
            </a:r>
            <a:r>
              <a:rPr lang="en-US" sz="2400" dirty="0"/>
              <a:t>building strategies that counter alienating and hierarchical relations found in many </a:t>
            </a:r>
            <a:r>
              <a:rPr lang="en-US" sz="2400" dirty="0" smtClean="0"/>
              <a:t>organizations and </a:t>
            </a:r>
            <a:r>
              <a:rPr lang="en-US" sz="2400" dirty="0"/>
              <a:t>institutions.</a:t>
            </a:r>
          </a:p>
        </p:txBody>
      </p:sp>
      <p:sp>
        <p:nvSpPr>
          <p:cNvPr id="6" name="Text Placeholder 5"/>
          <p:cNvSpPr>
            <a:spLocks noGrp="1"/>
          </p:cNvSpPr>
          <p:nvPr>
            <p:ph type="body" sz="half" idx="2"/>
          </p:nvPr>
        </p:nvSpPr>
        <p:spPr>
          <a:xfrm>
            <a:off x="825924" y="2533650"/>
            <a:ext cx="3794760" cy="3924300"/>
          </a:xfrm>
        </p:spPr>
        <p:txBody>
          <a:bodyPr>
            <a:normAutofit fontScale="92500" lnSpcReduction="20000"/>
          </a:bodyPr>
          <a:lstStyle/>
          <a:p>
            <a:r>
              <a:rPr lang="en-US" sz="3200" dirty="0" smtClean="0">
                <a:solidFill>
                  <a:schemeClr val="tx1">
                    <a:lumMod val="85000"/>
                    <a:lumOff val="15000"/>
                  </a:schemeClr>
                </a:solidFill>
              </a:rPr>
              <a:t>SS/H Equity Core Team</a:t>
            </a:r>
          </a:p>
          <a:p>
            <a:r>
              <a:rPr lang="en-US" sz="3200" dirty="0"/>
              <a:t>Carolyn </a:t>
            </a:r>
            <a:r>
              <a:rPr lang="en-US" sz="3200" dirty="0" smtClean="0"/>
              <a:t>Wilkins-Greene, </a:t>
            </a:r>
            <a:r>
              <a:rPr lang="en-US" sz="3200" i="1" dirty="0" smtClean="0"/>
              <a:t>Division Dean</a:t>
            </a:r>
          </a:p>
          <a:p>
            <a:r>
              <a:rPr lang="en-US" sz="3200" dirty="0" smtClean="0"/>
              <a:t>Jim Nguyen</a:t>
            </a:r>
          </a:p>
          <a:p>
            <a:r>
              <a:rPr lang="en-US" sz="3200" dirty="0" err="1" smtClean="0"/>
              <a:t>Jila</a:t>
            </a:r>
            <a:r>
              <a:rPr lang="en-US" sz="3200" dirty="0" smtClean="0"/>
              <a:t> </a:t>
            </a:r>
            <a:r>
              <a:rPr lang="en-US" sz="3200" dirty="0" err="1" smtClean="0"/>
              <a:t>Maleksalehi</a:t>
            </a:r>
            <a:endParaRPr lang="en-US" sz="3200" dirty="0" smtClean="0"/>
          </a:p>
          <a:p>
            <a:r>
              <a:rPr lang="en-US" sz="3200" dirty="0" err="1" smtClean="0"/>
              <a:t>Ameeta</a:t>
            </a:r>
            <a:r>
              <a:rPr lang="en-US" sz="3200" dirty="0" smtClean="0"/>
              <a:t> </a:t>
            </a:r>
            <a:r>
              <a:rPr lang="en-US" sz="3200" dirty="0" err="1" smtClean="0"/>
              <a:t>Tiwana</a:t>
            </a:r>
            <a:endParaRPr lang="en-US" sz="3200" dirty="0" smtClean="0"/>
          </a:p>
          <a:p>
            <a:r>
              <a:rPr lang="en-US" sz="3200" dirty="0" smtClean="0"/>
              <a:t>Rich </a:t>
            </a:r>
            <a:r>
              <a:rPr lang="en-US" sz="3200" dirty="0" err="1" smtClean="0"/>
              <a:t>Booher</a:t>
            </a:r>
            <a:r>
              <a:rPr lang="en-US" sz="3200" dirty="0" smtClean="0"/>
              <a:t> </a:t>
            </a:r>
          </a:p>
          <a:p>
            <a:r>
              <a:rPr lang="en-US" sz="3200" dirty="0" smtClean="0"/>
              <a:t>Steve </a:t>
            </a:r>
            <a:r>
              <a:rPr lang="en-US" sz="3200" dirty="0"/>
              <a:t>Nava</a:t>
            </a:r>
            <a:endParaRPr lang="en-US" sz="3200" dirty="0" smtClean="0"/>
          </a:p>
        </p:txBody>
      </p:sp>
    </p:spTree>
    <p:extLst>
      <p:ext uri="{BB962C8B-B14F-4D97-AF65-F5344CB8AC3E}">
        <p14:creationId xmlns:p14="http://schemas.microsoft.com/office/powerpoint/2010/main" val="441445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7078133"/>
          </a:xfrm>
        </p:spPr>
      </p:pic>
      <p:sp>
        <p:nvSpPr>
          <p:cNvPr id="5" name="TextBox 4"/>
          <p:cNvSpPr txBox="1"/>
          <p:nvPr/>
        </p:nvSpPr>
        <p:spPr>
          <a:xfrm>
            <a:off x="8449733" y="9083"/>
            <a:ext cx="3183467" cy="923330"/>
          </a:xfrm>
          <a:prstGeom prst="rect">
            <a:avLst/>
          </a:prstGeom>
          <a:noFill/>
        </p:spPr>
        <p:txBody>
          <a:bodyPr wrap="square" rtlCol="0">
            <a:spAutoFit/>
          </a:bodyPr>
          <a:lstStyle/>
          <a:p>
            <a:r>
              <a:rPr lang="en-US" dirty="0">
                <a:solidFill>
                  <a:srgbClr val="FFC000"/>
                </a:solidFill>
              </a:rPr>
              <a:t>FHDA Program Review - page 5 of 6 - 9/20/2016 </a:t>
            </a:r>
          </a:p>
          <a:p>
            <a:endParaRPr lang="en-US" dirty="0">
              <a:solidFill>
                <a:srgbClr val="FFC000"/>
              </a:solidFill>
            </a:endParaRPr>
          </a:p>
        </p:txBody>
      </p:sp>
    </p:spTree>
    <p:extLst>
      <p:ext uri="{BB962C8B-B14F-4D97-AF65-F5344CB8AC3E}">
        <p14:creationId xmlns:p14="http://schemas.microsoft.com/office/powerpoint/2010/main" val="59646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993466"/>
          </a:xfrm>
        </p:spPr>
      </p:pic>
      <p:sp>
        <p:nvSpPr>
          <p:cNvPr id="5" name="TextBox 4"/>
          <p:cNvSpPr txBox="1"/>
          <p:nvPr/>
        </p:nvSpPr>
        <p:spPr>
          <a:xfrm>
            <a:off x="8449733" y="9083"/>
            <a:ext cx="3183467" cy="923330"/>
          </a:xfrm>
          <a:prstGeom prst="rect">
            <a:avLst/>
          </a:prstGeom>
          <a:noFill/>
        </p:spPr>
        <p:txBody>
          <a:bodyPr wrap="square" rtlCol="0">
            <a:spAutoFit/>
          </a:bodyPr>
          <a:lstStyle/>
          <a:p>
            <a:r>
              <a:rPr lang="en-US" dirty="0">
                <a:solidFill>
                  <a:srgbClr val="FFC000"/>
                </a:solidFill>
              </a:rPr>
              <a:t>FHDA Program Review - page 5 of 6 - 9/20/2016 </a:t>
            </a:r>
          </a:p>
          <a:p>
            <a:endParaRPr lang="en-US" dirty="0">
              <a:solidFill>
                <a:srgbClr val="FFC000"/>
              </a:solidFill>
            </a:endParaRPr>
          </a:p>
        </p:txBody>
      </p:sp>
    </p:spTree>
    <p:extLst>
      <p:ext uri="{BB962C8B-B14F-4D97-AF65-F5344CB8AC3E}">
        <p14:creationId xmlns:p14="http://schemas.microsoft.com/office/powerpoint/2010/main" val="41951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33" y="285750"/>
            <a:ext cx="10571998" cy="1693365"/>
          </a:xfrm>
        </p:spPr>
        <p:txBody>
          <a:bodyPr>
            <a:noAutofit/>
          </a:bodyPr>
          <a:lstStyle/>
          <a:p>
            <a:r>
              <a:rPr lang="en-US" sz="2000" dirty="0"/>
              <a:t>The students experiencing greater than a five percent (5%) gap in their level of </a:t>
            </a:r>
            <a:r>
              <a:rPr lang="en-US" sz="2000" dirty="0" smtClean="0"/>
              <a:t>achievement</a:t>
            </a:r>
            <a:endParaRPr lang="en-US" sz="2000" dirty="0"/>
          </a:p>
        </p:txBody>
      </p:sp>
      <p:sp>
        <p:nvSpPr>
          <p:cNvPr id="3" name="Content Placeholder 2"/>
          <p:cNvSpPr>
            <a:spLocks noGrp="1"/>
          </p:cNvSpPr>
          <p:nvPr>
            <p:ph idx="1"/>
          </p:nvPr>
        </p:nvSpPr>
        <p:spPr>
          <a:xfrm>
            <a:off x="818712" y="2762250"/>
            <a:ext cx="8715032" cy="3096548"/>
          </a:xfrm>
        </p:spPr>
        <p:txBody>
          <a:bodyPr>
            <a:normAutofit/>
          </a:bodyPr>
          <a:lstStyle/>
          <a:p>
            <a:r>
              <a:rPr lang="en-US" sz="2800" b="1" dirty="0" smtClean="0">
                <a:solidFill>
                  <a:srgbClr val="FFC000"/>
                </a:solidFill>
              </a:rPr>
              <a:t>Black</a:t>
            </a:r>
            <a:r>
              <a:rPr lang="en-US" sz="2800" dirty="0" smtClean="0"/>
              <a:t> </a:t>
            </a:r>
            <a:r>
              <a:rPr lang="en-US" sz="2800" dirty="0"/>
              <a:t>(African </a:t>
            </a:r>
            <a:r>
              <a:rPr lang="en-US" sz="2800" dirty="0" smtClean="0"/>
              <a:t>American/African)</a:t>
            </a:r>
          </a:p>
          <a:p>
            <a:r>
              <a:rPr lang="en-US" sz="2800" b="1" dirty="0" smtClean="0">
                <a:solidFill>
                  <a:srgbClr val="FFC000"/>
                </a:solidFill>
              </a:rPr>
              <a:t>Filipino</a:t>
            </a:r>
            <a:r>
              <a:rPr lang="en-US" sz="2800" dirty="0"/>
              <a:t>; and </a:t>
            </a:r>
            <a:endParaRPr lang="en-US" sz="2800" dirty="0" smtClean="0"/>
          </a:p>
          <a:p>
            <a:r>
              <a:rPr lang="en-US" sz="2800" b="1" dirty="0" smtClean="0">
                <a:solidFill>
                  <a:srgbClr val="FFC000"/>
                </a:solidFill>
              </a:rPr>
              <a:t>Hispanic/</a:t>
            </a:r>
            <a:r>
              <a:rPr lang="en-US" sz="2800" b="1" dirty="0" err="1" smtClean="0">
                <a:solidFill>
                  <a:srgbClr val="FFC000"/>
                </a:solidFill>
              </a:rPr>
              <a:t>Latinx</a:t>
            </a:r>
            <a:r>
              <a:rPr lang="en-US" sz="2800" dirty="0" smtClean="0"/>
              <a:t> </a:t>
            </a:r>
            <a:r>
              <a:rPr lang="en-US" sz="2800" dirty="0"/>
              <a:t>(ESL and Native English speakers</a:t>
            </a:r>
            <a:r>
              <a:rPr lang="en-US" sz="2800" dirty="0" smtClean="0"/>
              <a:t>).</a:t>
            </a:r>
          </a:p>
          <a:p>
            <a:endParaRPr lang="en-US" sz="2800" dirty="0" smtClean="0"/>
          </a:p>
          <a:p>
            <a:endParaRPr lang="en-US" sz="2800" dirty="0"/>
          </a:p>
        </p:txBody>
      </p:sp>
      <p:sp>
        <p:nvSpPr>
          <p:cNvPr id="5" name="TextBox 4"/>
          <p:cNvSpPr txBox="1"/>
          <p:nvPr/>
        </p:nvSpPr>
        <p:spPr>
          <a:xfrm>
            <a:off x="5757332" y="6197600"/>
            <a:ext cx="5503335" cy="646331"/>
          </a:xfrm>
          <a:prstGeom prst="rect">
            <a:avLst/>
          </a:prstGeom>
          <a:noFill/>
        </p:spPr>
        <p:txBody>
          <a:bodyPr wrap="square" rtlCol="0">
            <a:spAutoFit/>
          </a:bodyPr>
          <a:lstStyle/>
          <a:p>
            <a:r>
              <a:rPr lang="en-US" dirty="0" smtClean="0"/>
              <a:t>De Anza College Office of Institutional Research and Planning</a:t>
            </a:r>
            <a:endParaRPr lang="en-US" dirty="0"/>
          </a:p>
        </p:txBody>
      </p:sp>
    </p:spTree>
    <p:extLst>
      <p:ext uri="{BB962C8B-B14F-4D97-AF65-F5344CB8AC3E}">
        <p14:creationId xmlns:p14="http://schemas.microsoft.com/office/powerpoint/2010/main" val="206313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6768</TotalTime>
  <Words>877</Words>
  <Application>Microsoft Office PowerPoint</Application>
  <PresentationFormat>Custom</PresentationFormat>
  <Paragraphs>112</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Parcel</vt:lpstr>
      <vt:lpstr>Workshop Title: Student Voices Sept 21st, 2017: District Opening Day:  9:30am-11:45am, Media and Learning Center Sept 22nd, 2017: Division Opening Day: 1:30am-3pm, MLC 102</vt:lpstr>
      <vt:lpstr>Welcome!</vt:lpstr>
      <vt:lpstr>Student  Voices</vt:lpstr>
      <vt:lpstr>Student Voice Workshop: Agenda  Sept 21st, 2017: District Opening Day:  9:30am-11:45am, Media and Learning Center  </vt:lpstr>
      <vt:lpstr>Student Voice Workshop: Agenda  Sept 22nd, 2017: Division Opening Day: 1:30am-3pm, MLC 102 </vt:lpstr>
      <vt:lpstr>Student  Voices</vt:lpstr>
      <vt:lpstr>PowerPoint Presentation</vt:lpstr>
      <vt:lpstr>PowerPoint Presentation</vt:lpstr>
      <vt:lpstr>The students experiencing greater than a five percent (5%) gap in their level of achievement</vt:lpstr>
      <vt:lpstr>Why do some students not return to De Anza after completing a term at De Anza?</vt:lpstr>
      <vt:lpstr>De Anza College Office of Institutional Research and Planning</vt:lpstr>
      <vt:lpstr>Why is it important to have a third-space dialogue about our challenges?</vt:lpstr>
      <vt:lpstr>Discussion Questions for Student Panel</vt:lpstr>
      <vt:lpstr>  </vt:lpstr>
      <vt:lpstr>Summary of Student Voices III</vt:lpstr>
      <vt:lpstr>Workshop Evaluation</vt:lpstr>
      <vt:lpstr>Notes:</vt:lpstr>
      <vt:lpstr>Reports from Past Student Voices Events Summary How are we using the information for the Equity Core Teams’ Student Voices Events? Student Resources Page and ideas that came from it; Faculty advising*; connecting departments; equity consciousness raising…</vt:lpstr>
      <vt:lpstr>Reports from Past Student Voices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Voices Workshop: What are Our Students Saying? March 10, 2017 1:30pm-4:40pm</dc:title>
  <dc:creator>Microsoft Office User</dc:creator>
  <cp:lastModifiedBy>Tono Ramirez</cp:lastModifiedBy>
  <cp:revision>239</cp:revision>
  <cp:lastPrinted>2017-05-05T18:48:12Z</cp:lastPrinted>
  <dcterms:created xsi:type="dcterms:W3CDTF">2017-02-08T03:10:45Z</dcterms:created>
  <dcterms:modified xsi:type="dcterms:W3CDTF">2018-02-22T20:23:01Z</dcterms:modified>
</cp:coreProperties>
</file>