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7" r:id="rId2"/>
    <p:sldId id="318" r:id="rId3"/>
    <p:sldId id="320" r:id="rId4"/>
    <p:sldId id="321" r:id="rId5"/>
    <p:sldId id="322" r:id="rId6"/>
    <p:sldId id="323" r:id="rId7"/>
    <p:sldId id="285" r:id="rId8"/>
    <p:sldId id="312" r:id="rId9"/>
    <p:sldId id="313" r:id="rId10"/>
    <p:sldId id="314" r:id="rId11"/>
    <p:sldId id="293" r:id="rId12"/>
    <p:sldId id="263" r:id="rId13"/>
    <p:sldId id="264" r:id="rId14"/>
    <p:sldId id="265" r:id="rId15"/>
    <p:sldId id="306" r:id="rId16"/>
    <p:sldId id="295" r:id="rId17"/>
    <p:sldId id="294" r:id="rId18"/>
    <p:sldId id="316" r:id="rId19"/>
    <p:sldId id="317" r:id="rId20"/>
    <p:sldId id="325" r:id="rId21"/>
    <p:sldId id="326" r:id="rId22"/>
    <p:sldId id="324" r:id="rId23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5" autoAdjust="0"/>
    <p:restoredTop sz="84810" autoAdjust="0"/>
  </p:normalViewPr>
  <p:slideViewPr>
    <p:cSldViewPr snapToGrid="0">
      <p:cViewPr varScale="1">
        <p:scale>
          <a:sx n="99" d="100"/>
          <a:sy n="99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B2DAB-9A8F-4209-A9C4-10335BDF2396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9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6C7B1-9A93-44D6-8D0B-1F3F908A0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73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D9E874D-FF04-4C61-9371-63DBA34F2BE2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2E42C5D-0C50-4EA6-9E9D-9C391891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5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cost me $212.50.  2.5 hours at $85 per hour.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42C5D-0C50-4EA6-9E9D-9C391891D5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66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</a:t>
            </a:r>
            <a:r>
              <a:rPr lang="en-US" baseline="0" dirty="0" smtClean="0"/>
              <a:t> highest Total success rate I have ever had in this class and the second-highest success rate for the targeted groups, topped only by Fall 2015 – the quarter I put four other improvements in place.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42C5D-0C50-4EA6-9E9D-9C391891D5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27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cost me $231.20 at $16/hour.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42C5D-0C50-4EA6-9E9D-9C391891D51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78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42C5D-0C50-4EA6-9E9D-9C391891D5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92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42C5D-0C50-4EA6-9E9D-9C391891D51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24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42C5D-0C50-4EA6-9E9D-9C391891D51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33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42C5D-0C50-4EA6-9E9D-9C391891D51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3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What I Won My $500 LOAC Award For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Byron Lilly</a:t>
            </a:r>
          </a:p>
          <a:p>
            <a:r>
              <a:rPr lang="en-US" dirty="0" smtClean="0"/>
              <a:t>March 3, 2017 Convocation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01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Fall 2015: </a:t>
            </a:r>
            <a:r>
              <a:rPr lang="en-US" sz="4000" dirty="0"/>
              <a:t>Five </a:t>
            </a:r>
            <a:r>
              <a:rPr lang="en-US" sz="4000" dirty="0" smtClean="0"/>
              <a:t>Enhancements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19" y="2188724"/>
            <a:ext cx="11498094" cy="444554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 startAt="5"/>
            </a:pPr>
            <a:r>
              <a:rPr lang="en-US" sz="3200" dirty="0" smtClean="0"/>
              <a:t>At my request, the Student Success Center (Sandra </a:t>
            </a:r>
            <a:r>
              <a:rPr lang="en-US" sz="3200" dirty="0" err="1" smtClean="0"/>
              <a:t>Blackborow</a:t>
            </a:r>
            <a:r>
              <a:rPr lang="en-US" sz="3200" dirty="0" smtClean="0"/>
              <a:t>) hired two new student tutors for Business Law.</a:t>
            </a:r>
          </a:p>
        </p:txBody>
      </p:sp>
    </p:spTree>
    <p:extLst>
      <p:ext uri="{BB962C8B-B14F-4D97-AF65-F5344CB8AC3E}">
        <p14:creationId xmlns:p14="http://schemas.microsoft.com/office/powerpoint/2010/main" val="131304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Winter 2016: </a:t>
            </a:r>
            <a:r>
              <a:rPr lang="en-US" sz="4000" dirty="0" smtClean="0"/>
              <a:t>The Sixth Enhancement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19" y="2188724"/>
            <a:ext cx="11498094" cy="444554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/>
              <a:t>I enhanced my Access database so that it knew which custom homework questions to assign for each missed question on the midterm, using the work I had done in Spring 2014</a:t>
            </a:r>
            <a:r>
              <a:rPr lang="en-US" sz="3200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sz="3200" dirty="0" smtClean="0"/>
              <a:t>I then hired </a:t>
            </a:r>
            <a:r>
              <a:rPr lang="en-US" sz="3200" dirty="0" smtClean="0"/>
              <a:t>a programmer to write the code needed to produce the custom homework assignments from this database</a:t>
            </a:r>
            <a:r>
              <a:rPr lang="en-US" sz="3200" dirty="0" smtClean="0"/>
              <a:t>.  This </a:t>
            </a:r>
            <a:r>
              <a:rPr lang="en-US" sz="3200" dirty="0" smtClean="0">
                <a:solidFill>
                  <a:srgbClr val="FFFF00"/>
                </a:solidFill>
              </a:rPr>
              <a:t>Custom Homework Builder</a:t>
            </a:r>
            <a:r>
              <a:rPr lang="en-US" sz="3200" dirty="0" smtClean="0"/>
              <a:t> lets me offer custom homework to all my Bus Law I students in a fraction of the time.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75835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My “Custom Homework Builder” Does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08040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Enables me to build a custom homework assignment for each student based on the questions that student missed on my Business Law I midterm.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Enables me to see how my students did on each question for all </a:t>
            </a:r>
            <a:r>
              <a:rPr lang="en-US" sz="3200" dirty="0" smtClean="0"/>
              <a:t>of my </a:t>
            </a:r>
            <a:r>
              <a:rPr lang="en-US" sz="3200" dirty="0" smtClean="0"/>
              <a:t>in-class exams (midterms and final </a:t>
            </a:r>
            <a:r>
              <a:rPr lang="en-US" sz="3200" dirty="0" smtClean="0"/>
              <a:t>exams).  This lets me analyze and improve my exam questions in a variety of ways.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53605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Custom Homework Assignments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41838"/>
            <a:ext cx="9930014" cy="450609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Average 150 questions in length.</a:t>
            </a:r>
          </a:p>
          <a:p>
            <a:r>
              <a:rPr lang="en-US" sz="4000" dirty="0" smtClean="0"/>
              <a:t>Produce an average 11-13 percentage point improvement on students’ midterm scores!</a:t>
            </a:r>
          </a:p>
          <a:p>
            <a:r>
              <a:rPr lang="en-US" sz="4000" dirty="0" smtClean="0"/>
              <a:t>All questions are “short answer”</a:t>
            </a:r>
          </a:p>
          <a:p>
            <a:r>
              <a:rPr lang="en-US" sz="4000" dirty="0" smtClean="0"/>
              <a:t>Each wrong answer on the midterm puts one </a:t>
            </a:r>
            <a:r>
              <a:rPr lang="en-US" sz="4000" dirty="0" smtClean="0">
                <a:solidFill>
                  <a:srgbClr val="FFFF00"/>
                </a:solidFill>
              </a:rPr>
              <a:t>or more</a:t>
            </a:r>
            <a:r>
              <a:rPr lang="en-US" sz="4000" dirty="0" smtClean="0"/>
              <a:t> questions on the homework.</a:t>
            </a:r>
          </a:p>
        </p:txBody>
      </p:sp>
    </p:spTree>
    <p:extLst>
      <p:ext uri="{BB962C8B-B14F-4D97-AF65-F5344CB8AC3E}">
        <p14:creationId xmlns:p14="http://schemas.microsoft.com/office/powerpoint/2010/main" val="205381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Homework Assignments: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849" y="2141838"/>
            <a:ext cx="11656540" cy="45060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This midterm examination question:</a:t>
            </a:r>
          </a:p>
          <a:p>
            <a:pPr marL="0" indent="0">
              <a:buNone/>
            </a:pPr>
            <a:r>
              <a:rPr lang="en-US" sz="2200" dirty="0" smtClean="0"/>
              <a:t>True or False? A defendant’s response to a complaint and summons, giving a brief reply to each of the allegations in the complaint, is called a counter-claim in most jurisdictions.</a:t>
            </a:r>
          </a:p>
          <a:p>
            <a:pPr marL="0" indent="0">
              <a:buNone/>
            </a:pPr>
            <a:r>
              <a:rPr lang="en-US" sz="2200" dirty="0" smtClean="0"/>
              <a:t>…if answered incorrectly, causes </a:t>
            </a:r>
            <a:r>
              <a:rPr lang="en-US" sz="2200" dirty="0" smtClean="0">
                <a:solidFill>
                  <a:srgbClr val="FFFF00"/>
                </a:solidFill>
              </a:rPr>
              <a:t>all of these questions </a:t>
            </a:r>
            <a:r>
              <a:rPr lang="en-US" sz="2200" dirty="0" smtClean="0"/>
              <a:t>to be added to the student’s CHA:</a:t>
            </a:r>
          </a:p>
          <a:p>
            <a:pPr marL="0" indent="0">
              <a:buNone/>
            </a:pPr>
            <a:r>
              <a:rPr lang="en-US" sz="2200" dirty="0" smtClean="0"/>
              <a:t>1. What is your textbook’s definition of pleadings in chapter 3?</a:t>
            </a:r>
          </a:p>
          <a:p>
            <a:pPr marL="0" indent="0">
              <a:buNone/>
            </a:pPr>
            <a:r>
              <a:rPr lang="en-US" sz="2200" dirty="0" smtClean="0"/>
              <a:t>2. What is your textbook’s definition of complaint in chapter 3?</a:t>
            </a:r>
          </a:p>
          <a:p>
            <a:pPr marL="0" indent="0">
              <a:buNone/>
            </a:pPr>
            <a:r>
              <a:rPr lang="en-US" sz="2200" dirty="0" smtClean="0"/>
              <a:t>3. What is your textbook’s definition of a summons, which is buried in the text on page 55?</a:t>
            </a:r>
          </a:p>
          <a:p>
            <a:pPr marL="0" indent="0">
              <a:buNone/>
            </a:pPr>
            <a:r>
              <a:rPr lang="en-US" sz="2200" dirty="0" smtClean="0"/>
              <a:t>4. What is your textbook’s definition of reply in chapter 3?</a:t>
            </a:r>
          </a:p>
          <a:p>
            <a:pPr marL="0" indent="0">
              <a:buNone/>
            </a:pPr>
            <a:r>
              <a:rPr lang="en-US" sz="2200" dirty="0" smtClean="0"/>
              <a:t>5. What is the definition of counter-claim found in the glossary at the back of your textbook?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1448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304" y="87084"/>
            <a:ext cx="12254818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4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200" y="645283"/>
            <a:ext cx="1352867" cy="42336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31" y="815546"/>
            <a:ext cx="10396882" cy="956316"/>
          </a:xfrm>
        </p:spPr>
        <p:txBody>
          <a:bodyPr/>
          <a:lstStyle/>
          <a:p>
            <a:r>
              <a:rPr lang="en-US" dirty="0" smtClean="0"/>
              <a:t>Of </a:t>
            </a:r>
            <a:r>
              <a:rPr lang="en-US" dirty="0"/>
              <a:t>T</a:t>
            </a:r>
            <a:r>
              <a:rPr lang="en-US" dirty="0" smtClean="0"/>
              <a:t>hose </a:t>
            </a:r>
            <a:r>
              <a:rPr lang="en-US" dirty="0"/>
              <a:t>W</a:t>
            </a:r>
            <a:r>
              <a:rPr lang="en-US" dirty="0" smtClean="0"/>
              <a:t>ho </a:t>
            </a:r>
            <a:r>
              <a:rPr lang="en-US" dirty="0"/>
              <a:t>R</a:t>
            </a:r>
            <a:r>
              <a:rPr lang="en-US" dirty="0" smtClean="0"/>
              <a:t>e-took the Midterm (Bus Law I)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56" y="1657661"/>
            <a:ext cx="7053683" cy="52003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462" y="28827"/>
            <a:ext cx="4221529" cy="68306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2816" y="2271745"/>
            <a:ext cx="4582445" cy="42926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66418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2182683" cy="209144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55" y="2120630"/>
            <a:ext cx="12126023" cy="208172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67" y="4270445"/>
            <a:ext cx="12069340" cy="207198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9233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I Used My $500 LOAC Award For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41838"/>
            <a:ext cx="9930014" cy="4506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I hired a De Anza student to make a number of cosmetic improvements to the custom homework:</a:t>
            </a:r>
          </a:p>
          <a:p>
            <a:r>
              <a:rPr lang="en-US" sz="4000" dirty="0" smtClean="0"/>
              <a:t>Question numbers</a:t>
            </a:r>
          </a:p>
          <a:p>
            <a:r>
              <a:rPr lang="en-US" sz="4000" dirty="0"/>
              <a:t>P</a:t>
            </a:r>
            <a:r>
              <a:rPr lang="en-US" sz="4000" dirty="0" smtClean="0"/>
              <a:t>age numbers</a:t>
            </a:r>
          </a:p>
          <a:p>
            <a:r>
              <a:rPr lang="en-US" sz="4000" dirty="0" smtClean="0"/>
              <a:t>Prepopulated custom header</a:t>
            </a:r>
          </a:p>
          <a:p>
            <a:r>
              <a:rPr lang="en-US" sz="4000" dirty="0" smtClean="0"/>
              <a:t>Variable space between questions</a:t>
            </a:r>
          </a:p>
        </p:txBody>
      </p:sp>
    </p:spTree>
    <p:extLst>
      <p:ext uri="{BB962C8B-B14F-4D97-AF65-F5344CB8AC3E}">
        <p14:creationId xmlns:p14="http://schemas.microsoft.com/office/powerpoint/2010/main" val="233538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Next Steps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133" y="2141838"/>
            <a:ext cx="11261558" cy="4506097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4000" dirty="0" smtClean="0"/>
              <a:t>I am in the process of repeating for the final exam the steps I performed on the midterm in Fall 2015.</a:t>
            </a:r>
          </a:p>
          <a:p>
            <a:pPr>
              <a:lnSpc>
                <a:spcPct val="110000"/>
              </a:lnSpc>
            </a:pPr>
            <a:r>
              <a:rPr lang="en-US" sz="4000" dirty="0" smtClean="0"/>
              <a:t>Deleted 28 questions</a:t>
            </a:r>
          </a:p>
          <a:p>
            <a:pPr>
              <a:lnSpc>
                <a:spcPct val="110000"/>
              </a:lnSpc>
            </a:pPr>
            <a:r>
              <a:rPr lang="en-US" sz="4000" dirty="0" smtClean="0"/>
              <a:t>Clarified 13 questions</a:t>
            </a:r>
          </a:p>
          <a:p>
            <a:pPr>
              <a:lnSpc>
                <a:spcPct val="110000"/>
              </a:lnSpc>
            </a:pPr>
            <a:r>
              <a:rPr lang="en-US" sz="4000" dirty="0" smtClean="0"/>
              <a:t>Updated Final Exam Preparation Hints</a:t>
            </a:r>
          </a:p>
          <a:p>
            <a:pPr>
              <a:lnSpc>
                <a:spcPct val="110000"/>
              </a:lnSpc>
            </a:pPr>
            <a:r>
              <a:rPr lang="en-US" sz="4000" dirty="0" smtClean="0"/>
              <a:t>Writing 28 new questions</a:t>
            </a:r>
          </a:p>
        </p:txBody>
      </p:sp>
    </p:spTree>
    <p:extLst>
      <p:ext uri="{BB962C8B-B14F-4D97-AF65-F5344CB8AC3E}">
        <p14:creationId xmlns:p14="http://schemas.microsoft.com/office/powerpoint/2010/main" val="264784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85" y="0"/>
            <a:ext cx="8932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3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Sample Exam Question Analysis</a:t>
            </a:r>
            <a:endParaRPr lang="en-US" sz="4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718" y="2040556"/>
            <a:ext cx="12109125" cy="465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Sample Exam Question Analysis 2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4655" y="1727800"/>
            <a:ext cx="8325853" cy="513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2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Next SLOAC Assessment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133" y="2141838"/>
            <a:ext cx="11261558" cy="450609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/>
              <a:t>Winter 2017</a:t>
            </a:r>
          </a:p>
        </p:txBody>
      </p:sp>
    </p:spTree>
    <p:extLst>
      <p:ext uri="{BB962C8B-B14F-4D97-AF65-F5344CB8AC3E}">
        <p14:creationId xmlns:p14="http://schemas.microsoft.com/office/powerpoint/2010/main" val="211501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Law I, Section 4 - Course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009" y="2146434"/>
            <a:ext cx="11049802" cy="446612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200" dirty="0" smtClean="0"/>
              <a:t>On campus</a:t>
            </a:r>
          </a:p>
          <a:p>
            <a:pPr>
              <a:lnSpc>
                <a:spcPct val="110000"/>
              </a:lnSpc>
            </a:pPr>
            <a:r>
              <a:rPr lang="en-US" sz="3200" dirty="0" smtClean="0"/>
              <a:t>14 chapters in 11 weeks</a:t>
            </a:r>
          </a:p>
          <a:p>
            <a:pPr>
              <a:lnSpc>
                <a:spcPct val="110000"/>
              </a:lnSpc>
            </a:pPr>
            <a:r>
              <a:rPr lang="en-US" sz="3200" dirty="0" smtClean="0"/>
              <a:t>Weekly Catalyst quizzes are 25% of the grade</a:t>
            </a:r>
          </a:p>
          <a:p>
            <a:pPr>
              <a:lnSpc>
                <a:spcPct val="110000"/>
              </a:lnSpc>
            </a:pPr>
            <a:r>
              <a:rPr lang="en-US" sz="3200" dirty="0" smtClean="0"/>
              <a:t>Closed-book, closed-note midterm is 36% of the grade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Closed-book, closed-note </a:t>
            </a:r>
            <a:r>
              <a:rPr lang="en-US" sz="3200" dirty="0" smtClean="0"/>
              <a:t>final exam </a:t>
            </a:r>
            <a:r>
              <a:rPr lang="en-US" sz="3200" dirty="0"/>
              <a:t>is </a:t>
            </a:r>
            <a:r>
              <a:rPr lang="en-US" sz="3200" dirty="0" smtClean="0"/>
              <a:t>39% </a:t>
            </a:r>
            <a:r>
              <a:rPr lang="en-US" sz="3200" dirty="0"/>
              <a:t>of the </a:t>
            </a:r>
            <a:r>
              <a:rPr lang="en-US" sz="3200" dirty="0" smtClean="0"/>
              <a:t>grade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094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</a:t>
            </a:r>
            <a:r>
              <a:rPr lang="en-US" dirty="0" smtClean="0"/>
              <a:t>Retakes: My Policy </a:t>
            </a:r>
            <a:r>
              <a:rPr lang="en-US" dirty="0" smtClean="0">
                <a:solidFill>
                  <a:srgbClr val="FFFF00"/>
                </a:solidFill>
              </a:rPr>
              <a:t>Before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009" y="2146434"/>
            <a:ext cx="11049802" cy="446612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200" dirty="0" smtClean="0"/>
              <a:t>If and only if you earn a D+ or below on the midterm, you may retake the midterm.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200" dirty="0" smtClean="0"/>
              <a:t>If you retake the midterm, your midterm grade will be the higher of</a:t>
            </a:r>
          </a:p>
          <a:p>
            <a:pPr>
              <a:lnSpc>
                <a:spcPct val="110000"/>
              </a:lnSpc>
            </a:pPr>
            <a:r>
              <a:rPr lang="en-US" sz="3200" dirty="0" smtClean="0"/>
              <a:t>Your original score, or</a:t>
            </a:r>
          </a:p>
          <a:p>
            <a:pPr>
              <a:lnSpc>
                <a:spcPct val="110000"/>
              </a:lnSpc>
            </a:pPr>
            <a:r>
              <a:rPr lang="en-US" sz="3200" dirty="0" smtClean="0"/>
              <a:t>Your retake score times 0.90 (</a:t>
            </a:r>
            <a:r>
              <a:rPr lang="en-US" sz="3200" dirty="0" err="1" smtClean="0"/>
              <a:t>Wtr</a:t>
            </a:r>
            <a:r>
              <a:rPr lang="en-US" sz="3200" dirty="0" smtClean="0"/>
              <a:t> 14, Fall 14)</a:t>
            </a:r>
          </a:p>
          <a:p>
            <a:pPr>
              <a:lnSpc>
                <a:spcPct val="110000"/>
              </a:lnSpc>
            </a:pPr>
            <a:r>
              <a:rPr lang="en-US" sz="3200" dirty="0" smtClean="0"/>
              <a:t>Your retake score times 0.95 (</a:t>
            </a:r>
            <a:r>
              <a:rPr lang="en-US" sz="3200" dirty="0" err="1" smtClean="0"/>
              <a:t>Spr</a:t>
            </a:r>
            <a:r>
              <a:rPr lang="en-US" sz="3200" dirty="0" smtClean="0"/>
              <a:t> 15, Fall 15, </a:t>
            </a:r>
            <a:r>
              <a:rPr lang="en-US" sz="3200" dirty="0" err="1" smtClean="0"/>
              <a:t>Wtr</a:t>
            </a:r>
            <a:r>
              <a:rPr lang="en-US" sz="3200" dirty="0" smtClean="0"/>
              <a:t> 16)</a:t>
            </a:r>
          </a:p>
        </p:txBody>
      </p:sp>
    </p:spTree>
    <p:extLst>
      <p:ext uri="{BB962C8B-B14F-4D97-AF65-F5344CB8AC3E}">
        <p14:creationId xmlns:p14="http://schemas.microsoft.com/office/powerpoint/2010/main" val="178754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</a:t>
            </a:r>
            <a:r>
              <a:rPr lang="en-US" dirty="0" smtClean="0"/>
              <a:t>Retake Results </a:t>
            </a:r>
            <a:r>
              <a:rPr lang="en-US" dirty="0" smtClean="0">
                <a:solidFill>
                  <a:srgbClr val="FFFF00"/>
                </a:solidFill>
              </a:rPr>
              <a:t>Before</a:t>
            </a:r>
            <a:r>
              <a:rPr lang="en-US" dirty="0" smtClean="0"/>
              <a:t> HW Builder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009" y="2146434"/>
            <a:ext cx="11049802" cy="446612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200" dirty="0" smtClean="0"/>
              <a:t>The average improvement in raw midterm score (before applying the 5%-10% retake penalty) in these 5 quarters was </a:t>
            </a:r>
            <a:r>
              <a:rPr lang="en-US" sz="3200" dirty="0" smtClean="0">
                <a:solidFill>
                  <a:srgbClr val="FFFF00"/>
                </a:solidFill>
              </a:rPr>
              <a:t>4 percentage points</a:t>
            </a:r>
            <a:r>
              <a:rPr lang="en-US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600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Concept Test: Spring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009" y="2146434"/>
            <a:ext cx="11049802" cy="4466122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3200" dirty="0" smtClean="0"/>
              <a:t>A </a:t>
            </a:r>
            <a:r>
              <a:rPr lang="en-US" sz="3200" dirty="0"/>
              <a:t>student who receives a D+ or below on the midterm (69% or below) can make themselves eligible for a midterm re-take </a:t>
            </a:r>
            <a:r>
              <a:rPr lang="en-US" sz="3200" dirty="0">
                <a:solidFill>
                  <a:srgbClr val="FFFF00"/>
                </a:solidFill>
              </a:rPr>
              <a:t>only by requesting and then completing, on a timely basis, a custom assignment based on the questions they answered incorrectly on the midterm</a:t>
            </a:r>
            <a:r>
              <a:rPr lang="en-US" sz="3200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 A student who completes a midterm re-take will receive </a:t>
            </a:r>
            <a:r>
              <a:rPr lang="en-US" sz="3200" dirty="0">
                <a:solidFill>
                  <a:srgbClr val="FFFF00"/>
                </a:solidFill>
              </a:rPr>
              <a:t>the higher of </a:t>
            </a:r>
            <a:r>
              <a:rPr lang="en-US" sz="3200" dirty="0"/>
              <a:t>their original score on the midterm or their re-take </a:t>
            </a:r>
            <a:r>
              <a:rPr lang="en-US" sz="3200" dirty="0" smtClean="0"/>
              <a:t>score (no retake penalty.)</a:t>
            </a:r>
          </a:p>
        </p:txBody>
      </p:sp>
    </p:spTree>
    <p:extLst>
      <p:ext uri="{BB962C8B-B14F-4D97-AF65-F5344CB8AC3E}">
        <p14:creationId xmlns:p14="http://schemas.microsoft.com/office/powerpoint/2010/main" val="380360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" y="311285"/>
            <a:ext cx="12139041" cy="623543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15472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Fall 2015: Five Enhancements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19" y="2188724"/>
            <a:ext cx="11498094" cy="4445540"/>
          </a:xfrm>
        </p:spPr>
        <p:txBody>
          <a:bodyPr>
            <a:normAutofit fontScale="92500"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3200" dirty="0" smtClean="0"/>
              <a:t>I built an Access database and used it to carefully analyze </a:t>
            </a:r>
            <a:r>
              <a:rPr lang="en-US" sz="3200" dirty="0"/>
              <a:t>all missed </a:t>
            </a:r>
            <a:r>
              <a:rPr lang="en-US" sz="3200" dirty="0" smtClean="0"/>
              <a:t>questions.  I removed </a:t>
            </a:r>
            <a:r>
              <a:rPr lang="en-US" sz="3200" dirty="0"/>
              <a:t>about 10 “bad questions” from the </a:t>
            </a:r>
            <a:r>
              <a:rPr lang="en-US" sz="3200" dirty="0" smtClean="0"/>
              <a:t>midterm, re-wrote </a:t>
            </a:r>
            <a:r>
              <a:rPr lang="en-US" sz="3200" dirty="0"/>
              <a:t>or modified 10 </a:t>
            </a:r>
            <a:r>
              <a:rPr lang="en-US" sz="3200" dirty="0" smtClean="0"/>
              <a:t>more, </a:t>
            </a:r>
            <a:r>
              <a:rPr lang="en-US" sz="3200" dirty="0"/>
              <a:t>and wrote 21 new </a:t>
            </a:r>
            <a:r>
              <a:rPr lang="en-US" sz="3200" dirty="0" smtClean="0"/>
              <a:t>questions to </a:t>
            </a:r>
            <a:r>
              <a:rPr lang="en-US" sz="3200" dirty="0"/>
              <a:t>round out the coverage of the most important concepts from the first half </a:t>
            </a:r>
            <a:r>
              <a:rPr lang="en-US" sz="3200" dirty="0" smtClean="0"/>
              <a:t>of the course on the midterm.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3200" dirty="0" smtClean="0"/>
              <a:t>I extensively re-wrote my lengthy “Preparation Hints for the Midterm Exam” document to more thoroughly and clearly prepare students for an additional 25-30 midterm questions.</a:t>
            </a:r>
          </a:p>
        </p:txBody>
      </p:sp>
    </p:spTree>
    <p:extLst>
      <p:ext uri="{BB962C8B-B14F-4D97-AF65-F5344CB8AC3E}">
        <p14:creationId xmlns:p14="http://schemas.microsoft.com/office/powerpoint/2010/main" val="257604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Fall 2015: </a:t>
            </a:r>
            <a:r>
              <a:rPr lang="en-US" sz="4000" dirty="0"/>
              <a:t>Five </a:t>
            </a:r>
            <a:r>
              <a:rPr lang="en-US" sz="4000" dirty="0" smtClean="0"/>
              <a:t>Enhancements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19" y="2188724"/>
            <a:ext cx="11498094" cy="4445540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 startAt="3"/>
            </a:pPr>
            <a:r>
              <a:rPr lang="en-US" sz="3200" dirty="0"/>
              <a:t>I created a new study hints document called “Midterm Preparation Hints Supplement” to complement the Midterm Preparation Hints document I have made available every quarter for about the past 8 years.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 startAt="3"/>
            </a:pPr>
            <a:r>
              <a:rPr lang="en-US" sz="3200" dirty="0" smtClean="0"/>
              <a:t>I </a:t>
            </a:r>
            <a:r>
              <a:rPr lang="en-US" sz="3200" dirty="0"/>
              <a:t>built 12 flashcard “decks” in “Quizlet,” a free online flashcard quizzing tool, covering everything that’s on the midterm and encouraged my students to use these flashcards as part of their </a:t>
            </a:r>
            <a:r>
              <a:rPr lang="en-US" sz="3200" dirty="0" smtClean="0"/>
              <a:t>preparation.</a:t>
            </a:r>
          </a:p>
        </p:txBody>
      </p:sp>
    </p:spTree>
    <p:extLst>
      <p:ext uri="{BB962C8B-B14F-4D97-AF65-F5344CB8AC3E}">
        <p14:creationId xmlns:p14="http://schemas.microsoft.com/office/powerpoint/2010/main" val="18746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614</TotalTime>
  <Words>962</Words>
  <Application>Microsoft Office PowerPoint</Application>
  <PresentationFormat>Widescreen</PresentationFormat>
  <Paragraphs>75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Trebuchet MS</vt:lpstr>
      <vt:lpstr>Berlin</vt:lpstr>
      <vt:lpstr> What I Won My $500 LOAC Award For</vt:lpstr>
      <vt:lpstr>PowerPoint Presentation</vt:lpstr>
      <vt:lpstr>Business Law I, Section 4 - Course Design</vt:lpstr>
      <vt:lpstr>Midterm Retakes: My Policy Before</vt:lpstr>
      <vt:lpstr>Midterm Retake Results Before HW Builder</vt:lpstr>
      <vt:lpstr>Proof of Concept Test: Spring 2014</vt:lpstr>
      <vt:lpstr>PowerPoint Presentation</vt:lpstr>
      <vt:lpstr>Fall 2015: Five Enhancements</vt:lpstr>
      <vt:lpstr>Fall 2015: Five Enhancements</vt:lpstr>
      <vt:lpstr>Fall 2015: Five Enhancements</vt:lpstr>
      <vt:lpstr>Winter 2016: The Sixth Enhancement</vt:lpstr>
      <vt:lpstr>What My “Custom Homework Builder” Does</vt:lpstr>
      <vt:lpstr>Custom Homework Assignments</vt:lpstr>
      <vt:lpstr>Custom Homework Assignments: Example</vt:lpstr>
      <vt:lpstr>PowerPoint Presentation</vt:lpstr>
      <vt:lpstr>Of Those Who Re-took the Midterm (Bus Law I)</vt:lpstr>
      <vt:lpstr>PowerPoint Presentation</vt:lpstr>
      <vt:lpstr>What I Used My $500 LOAC Award For</vt:lpstr>
      <vt:lpstr>Next Steps</vt:lpstr>
      <vt:lpstr>Sample Exam Question Analysis</vt:lpstr>
      <vt:lpstr>Sample Exam Question Analysis 2</vt:lpstr>
      <vt:lpstr>Next SLOAC Assessment</vt:lpstr>
    </vt:vector>
  </TitlesOfParts>
  <Company>De Anza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Department</dc:title>
  <dc:creator>Byron Lilly</dc:creator>
  <cp:lastModifiedBy>Byron Lilly</cp:lastModifiedBy>
  <cp:revision>169</cp:revision>
  <cp:lastPrinted>2017-01-13T19:28:21Z</cp:lastPrinted>
  <dcterms:created xsi:type="dcterms:W3CDTF">2016-12-12T23:25:45Z</dcterms:created>
  <dcterms:modified xsi:type="dcterms:W3CDTF">2017-03-01T15:38:44Z</dcterms:modified>
</cp:coreProperties>
</file>