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8" r:id="rId3"/>
    <p:sldId id="290" r:id="rId4"/>
    <p:sldId id="293" r:id="rId5"/>
    <p:sldId id="295" r:id="rId6"/>
    <p:sldId id="284" r:id="rId7"/>
    <p:sldId id="278" r:id="rId8"/>
    <p:sldId id="275" r:id="rId9"/>
    <p:sldId id="285" r:id="rId10"/>
    <p:sldId id="283" r:id="rId11"/>
    <p:sldId id="291" r:id="rId12"/>
    <p:sldId id="282" r:id="rId13"/>
    <p:sldId id="292" r:id="rId14"/>
    <p:sldId id="294" r:id="rId15"/>
    <p:sldId id="286" r:id="rId16"/>
    <p:sldId id="266" r:id="rId17"/>
    <p:sldId id="269" r:id="rId18"/>
    <p:sldId id="270" r:id="rId19"/>
    <p:sldId id="273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00"/>
    <a:srgbClr val="D6A300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3500" autoAdjust="0"/>
  </p:normalViewPr>
  <p:slideViewPr>
    <p:cSldViewPr>
      <p:cViewPr>
        <p:scale>
          <a:sx n="77" d="100"/>
          <a:sy n="77" d="100"/>
        </p:scale>
        <p:origin x="-3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2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LO%20Team\Convocation\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LO%20Team\Convocation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LO%20Team\Convocation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lt1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cat>
            <c:strRef>
              <c:f>Sheet1!$A$86:$C$86</c:f>
              <c:strCache>
                <c:ptCount val="3"/>
                <c:pt idx="0">
                  <c:v>Nov-10</c:v>
                </c:pt>
                <c:pt idx="1">
                  <c:v>Mar-11</c:v>
                </c:pt>
                <c:pt idx="2">
                  <c:v>Apr-11</c:v>
                </c:pt>
              </c:strCache>
            </c:strRef>
          </c:cat>
          <c:val>
            <c:numRef>
              <c:f>Sheet1!$A$87:$C$87</c:f>
              <c:numCache>
                <c:formatCode>0.0%</c:formatCode>
                <c:ptCount val="3"/>
                <c:pt idx="0">
                  <c:v>0.74509803921568674</c:v>
                </c:pt>
                <c:pt idx="1">
                  <c:v>0.81878209831254589</c:v>
                </c:pt>
                <c:pt idx="2">
                  <c:v>0.97872340425531912</c:v>
                </c:pt>
              </c:numCache>
            </c:numRef>
          </c:val>
        </c:ser>
        <c:axId val="83957248"/>
        <c:axId val="84099840"/>
      </c:barChart>
      <c:catAx>
        <c:axId val="83957248"/>
        <c:scaling>
          <c:orientation val="minMax"/>
        </c:scaling>
        <c:axPos val="b"/>
        <c:numFmt formatCode="mmm\-yy" sourceLinked="1"/>
        <c:tickLblPos val="nextTo"/>
        <c:crossAx val="84099840"/>
        <c:crosses val="autoZero"/>
        <c:auto val="1"/>
        <c:lblAlgn val="ctr"/>
        <c:lblOffset val="100"/>
      </c:catAx>
      <c:valAx>
        <c:axId val="84099840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83957248"/>
        <c:crosses val="autoZero"/>
        <c:crossBetween val="between"/>
        <c:majorUnit val="0.2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plotArea>
      <c:layout>
        <c:manualLayout>
          <c:layoutTarget val="inner"/>
          <c:xMode val="edge"/>
          <c:yMode val="edge"/>
          <c:x val="9.8766185476815441E-2"/>
          <c:y val="2.8252405949256338E-2"/>
          <c:w val="0.80246762904636892"/>
          <c:h val="0.84452136191309424"/>
        </c:manualLayout>
      </c:layout>
      <c:lineChart>
        <c:grouping val="stacked"/>
        <c:ser>
          <c:idx val="0"/>
          <c:order val="0"/>
          <c:tx>
            <c:v>Phase II</c:v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SerName val="1"/>
          </c:dLbls>
          <c:cat>
            <c:strRef>
              <c:f>Sheet1!$B$86:$C$86</c:f>
              <c:strCache>
                <c:ptCount val="2"/>
                <c:pt idx="0">
                  <c:v>Mar-11</c:v>
                </c:pt>
                <c:pt idx="1">
                  <c:v>Apr-11</c:v>
                </c:pt>
              </c:strCache>
            </c:strRef>
          </c:cat>
          <c:val>
            <c:numRef>
              <c:f>Sheet1!$C$89:$D$89</c:f>
              <c:numCache>
                <c:formatCode>General</c:formatCode>
                <c:ptCount val="2"/>
                <c:pt idx="0">
                  <c:v>610</c:v>
                </c:pt>
                <c:pt idx="1">
                  <c:v>988</c:v>
                </c:pt>
              </c:numCache>
            </c:numRef>
          </c:val>
        </c:ser>
        <c:marker val="1"/>
        <c:axId val="107876736"/>
        <c:axId val="107878656"/>
      </c:lineChart>
      <c:lineChart>
        <c:grouping val="stacked"/>
        <c:ser>
          <c:idx val="1"/>
          <c:order val="1"/>
          <c:tx>
            <c:v>Phase III</c:v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baseline="0"/>
                      <a:t>Phase I</a:t>
                    </a:r>
                    <a:r>
                      <a:rPr lang="en-US" sz="1400" b="1"/>
                      <a:t>II</a:t>
                    </a:r>
                  </a:p>
                </c:rich>
              </c:tx>
              <c:showSerName val="1"/>
            </c:dLbl>
            <c:showVal val="1"/>
          </c:dLbls>
          <c:val>
            <c:numRef>
              <c:f>Sheet1!$C$90:$D$90</c:f>
              <c:numCache>
                <c:formatCode>General</c:formatCode>
                <c:ptCount val="2"/>
                <c:pt idx="0">
                  <c:v>459</c:v>
                </c:pt>
                <c:pt idx="1">
                  <c:v>688</c:v>
                </c:pt>
              </c:numCache>
            </c:numRef>
          </c:val>
        </c:ser>
        <c:marker val="1"/>
        <c:axId val="148799488"/>
        <c:axId val="113260800"/>
      </c:lineChart>
      <c:catAx>
        <c:axId val="107876736"/>
        <c:scaling>
          <c:orientation val="minMax"/>
        </c:scaling>
        <c:axPos val="b"/>
        <c:tickLblPos val="nextTo"/>
        <c:crossAx val="107878656"/>
        <c:crosses val="autoZero"/>
        <c:auto val="1"/>
        <c:lblAlgn val="ctr"/>
        <c:lblOffset val="100"/>
      </c:catAx>
      <c:valAx>
        <c:axId val="107878656"/>
        <c:scaling>
          <c:orientation val="minMax"/>
          <c:max val="1100"/>
          <c:min val="0"/>
        </c:scaling>
        <c:axPos val="l"/>
        <c:majorGridlines/>
        <c:numFmt formatCode="General" sourceLinked="1"/>
        <c:tickLblPos val="nextTo"/>
        <c:crossAx val="107876736"/>
        <c:crosses val="autoZero"/>
        <c:crossBetween val="between"/>
      </c:valAx>
      <c:valAx>
        <c:axId val="113260800"/>
        <c:scaling>
          <c:orientation val="minMax"/>
          <c:max val="1100"/>
          <c:min val="0"/>
        </c:scaling>
        <c:axPos val="r"/>
        <c:numFmt formatCode="General" sourceLinked="1"/>
        <c:tickLblPos val="nextTo"/>
        <c:crossAx val="148799488"/>
        <c:crosses val="max"/>
        <c:crossBetween val="between"/>
      </c:valAx>
      <c:catAx>
        <c:axId val="148799488"/>
        <c:scaling>
          <c:orientation val="minMax"/>
        </c:scaling>
        <c:delete val="1"/>
        <c:axPos val="b"/>
        <c:tickLblPos val="none"/>
        <c:crossAx val="113260800"/>
        <c:crosses val="autoZero"/>
        <c:auto val="1"/>
        <c:lblAlgn val="ctr"/>
        <c:lblOffset val="100"/>
      </c:cat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In Progress</c:v>
          </c:tx>
          <c:spPr>
            <a:solidFill>
              <a:srgbClr val="FFC000"/>
            </a:solidFill>
          </c:spPr>
          <c:cat>
            <c:strRef>
              <c:f>Sheet1!$A$86:$C$86</c:f>
              <c:strCache>
                <c:ptCount val="3"/>
                <c:pt idx="0">
                  <c:v>Nov-10</c:v>
                </c:pt>
                <c:pt idx="1">
                  <c:v>Mar-11</c:v>
                </c:pt>
                <c:pt idx="2">
                  <c:v>Apr-11</c:v>
                </c:pt>
              </c:strCache>
            </c:strRef>
          </c:cat>
          <c:val>
            <c:numRef>
              <c:f>Sheet1!$C$92:$C$94</c:f>
              <c:numCache>
                <c:formatCode>0.0%</c:formatCode>
                <c:ptCount val="3"/>
                <c:pt idx="0">
                  <c:v>7.020872865275142E-2</c:v>
                </c:pt>
                <c:pt idx="1">
                  <c:v>0.10743285446595879</c:v>
                </c:pt>
                <c:pt idx="2">
                  <c:v>0.18268525311812184</c:v>
                </c:pt>
              </c:numCache>
            </c:numRef>
          </c:val>
        </c:ser>
        <c:ser>
          <c:idx val="1"/>
          <c:order val="1"/>
          <c:tx>
            <c:v>Complete</c:v>
          </c:tx>
          <c:spPr>
            <a:solidFill>
              <a:srgbClr val="C00000"/>
            </a:solidFill>
          </c:spPr>
          <c:cat>
            <c:strRef>
              <c:f>Sheet1!$A$86:$C$86</c:f>
              <c:strCache>
                <c:ptCount val="3"/>
                <c:pt idx="0">
                  <c:v>Nov-10</c:v>
                </c:pt>
                <c:pt idx="1">
                  <c:v>Mar-11</c:v>
                </c:pt>
                <c:pt idx="2">
                  <c:v>Apr-11</c:v>
                </c:pt>
              </c:strCache>
            </c:strRef>
          </c:cat>
          <c:val>
            <c:numRef>
              <c:f>Sheet1!$D$92:$D$94</c:f>
              <c:numCache>
                <c:formatCode>0.0%</c:formatCode>
                <c:ptCount val="3"/>
                <c:pt idx="0">
                  <c:v>5.6293485135989883E-2</c:v>
                </c:pt>
                <c:pt idx="1">
                  <c:v>8.744534665833853E-2</c:v>
                </c:pt>
                <c:pt idx="2">
                  <c:v>0.19148936170212774</c:v>
                </c:pt>
              </c:numCache>
            </c:numRef>
          </c:val>
        </c:ser>
        <c:shape val="box"/>
        <c:axId val="157170304"/>
        <c:axId val="82342272"/>
        <c:axId val="0"/>
      </c:bar3DChart>
      <c:catAx>
        <c:axId val="157170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82342272"/>
        <c:crosses val="autoZero"/>
        <c:auto val="1"/>
        <c:lblAlgn val="ctr"/>
        <c:lblOffset val="100"/>
      </c:catAx>
      <c:valAx>
        <c:axId val="82342272"/>
        <c:scaling>
          <c:orientation val="minMax"/>
        </c:scaling>
        <c:axPos val="l"/>
        <c:majorGridlines/>
        <c:numFmt formatCode="0.0%" sourceLinked="1"/>
        <c:tickLblPos val="nextTo"/>
        <c:crossAx val="15717030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3B3D-5C04-486C-A427-C0E5DF268DB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9FB2-344A-4909-8045-FE9FB33C3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11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2B5-5980-4F7A-B72B-00E36C3642EA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2EBF-67EA-4CD6-8583-7C8683F7B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3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478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478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47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174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47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47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8F8F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MWaster</a:t>
            </a:r>
            <a:r>
              <a:rPr lang="en-US" dirty="0" smtClean="0"/>
              <a:t>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29C-D43D-4378-9410-96E7EB0289C4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1D3-E4C5-468B-A513-563B1D72EB6A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0E7-B16C-4B50-91D4-2580C645E8D8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A7491C-9CA3-4CD6-9C0F-E2A02F52BCDB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7E033D-7442-49B3-B8E5-27CC90DDA325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0E37D-70A7-4983-9CBD-337EDBF9F1E1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E194B-8523-4675-BEE5-67B223B21021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988B3-D3F6-47EA-B084-184766D4C949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3EC37-757B-41F7-95FD-91CF79174288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7CC06-C794-4A18-B084-7F3AE0D38D9C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B833D-7265-4D41-AAFC-B030B402C6CC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14ED-D634-4596-8A08-CA834BC3C9AF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89622-3384-4B84-B03A-385F247F56E6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5D7D3A-4244-4B04-82F0-3E6B915817BB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94DF-09D1-4B67-8B2E-07F8FAB5D9CF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A0F4-C879-4F50-A03B-C701552F14F5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C99-6754-4E1B-843A-00B43F27C821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D159-F19B-48C9-9B9B-5E41A927032A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A9F-B8EC-454B-BC63-8869293B2A78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4894"/>
            <a:ext cx="5071491" cy="65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37DC-5672-4218-9106-47FE86937DFB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48C-6D36-42EB-B591-5554723CF095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058-8D7B-4101-9D9A-55EA57CC662F}" type="datetime1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D794A97-0B47-4933-8EB9-63BD78281A92}" type="datetime1">
              <a:rPr lang="en-US" sz="12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2/18/2013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utcomes@deanza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22960"/>
            <a:ext cx="466344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“We Met You Where You Were”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sz="4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62600" y="1676400"/>
            <a:ext cx="3352800" cy="46482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SLO Coordinators: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Mary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Pape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latin typeface="+mj-lt"/>
                <a:ea typeface="+mj-ea"/>
                <a:cs typeface="+mj-cs"/>
              </a:rPr>
              <a:t>Toño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Ramirez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Photos: Julie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Ceballos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PLO Phase Two: Mapping PLOs to ICCs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858000" cy="45529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467600" cy="4876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990600" y="1752600"/>
          <a:ext cx="7072312" cy="4427660"/>
        </p:xfrm>
        <a:graphic>
          <a:graphicData uri="http://schemas.openxmlformats.org/presentationml/2006/ole">
            <p:oleObj spid="_x0000_s94211" name="Worksheet" r:id="rId4" imgW="7896208" imgH="4943543" progId="Excel.Sheet.8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PLO Phase Two: Mapping PLOs to ICCs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PLO Phase Two: Mapping PLOs to ICCs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6858000" cy="45529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696200" cy="4191000"/>
          </a:xfrm>
        </p:spPr>
        <p:txBody>
          <a:bodyPr/>
          <a:lstStyle/>
          <a:p>
            <a:pPr algn="l"/>
            <a:r>
              <a:rPr lang="en-US" dirty="0" smtClean="0"/>
              <a:t>Complete Program PLOs </a:t>
            </a:r>
          </a:p>
          <a:p>
            <a:pPr algn="l"/>
            <a:r>
              <a:rPr lang="en-US" dirty="0" smtClean="0"/>
              <a:t>		-&gt; </a:t>
            </a:r>
            <a:r>
              <a:rPr lang="en-US" dirty="0" smtClean="0">
                <a:hlinkClick r:id="rId3"/>
              </a:rPr>
              <a:t>outcomes@deanza.edu</a:t>
            </a:r>
            <a:endParaRPr lang="en-US" dirty="0" smtClean="0"/>
          </a:p>
          <a:p>
            <a:pPr algn="l"/>
            <a:r>
              <a:rPr lang="en-US" dirty="0" smtClean="0"/>
              <a:t>Complete Assessment Plan</a:t>
            </a:r>
          </a:p>
          <a:p>
            <a:pPr algn="l"/>
            <a:r>
              <a:rPr lang="en-US" dirty="0" smtClean="0"/>
              <a:t>		 -&gt; </a:t>
            </a:r>
            <a:r>
              <a:rPr lang="en-US" dirty="0" smtClean="0">
                <a:hlinkClick r:id="rId3"/>
              </a:rPr>
              <a:t>outcomes@deanza.edu</a:t>
            </a:r>
            <a:endParaRPr lang="en-US" dirty="0" smtClean="0"/>
          </a:p>
          <a:p>
            <a:pPr algn="l"/>
            <a:r>
              <a:rPr lang="en-US" dirty="0" smtClean="0"/>
              <a:t>Complete Mapping PLOs to ICCs</a:t>
            </a:r>
          </a:p>
          <a:p>
            <a:pPr algn="l"/>
            <a:r>
              <a:rPr lang="en-US" dirty="0" smtClean="0"/>
              <a:t>		 -&gt; </a:t>
            </a:r>
            <a:r>
              <a:rPr lang="en-US" dirty="0" smtClean="0">
                <a:hlinkClick r:id="rId3"/>
              </a:rPr>
              <a:t>outcomes@deanza.edu</a:t>
            </a:r>
            <a:endParaRPr lang="en-US" dirty="0" smtClean="0"/>
          </a:p>
          <a:p>
            <a:pPr algn="l"/>
            <a:r>
              <a:rPr lang="en-US" dirty="0" smtClean="0"/>
              <a:t>Complete SLOs, Phase II, Phase III -&gt; ECMS</a:t>
            </a:r>
          </a:p>
          <a:p>
            <a:pPr algn="l"/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"/>
            <a:ext cx="2819400" cy="18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6858000" cy="30480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</a:rPr>
              <a:t>SLO Work</a:t>
            </a:r>
            <a:endParaRPr lang="en-US" sz="9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49718"/>
            <a:ext cx="5029200" cy="333883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SLO Phase One</a:t>
            </a:r>
            <a:r>
              <a:rPr lang="en-US" i="1" dirty="0" smtClean="0"/>
              <a:t> </a:t>
            </a:r>
            <a:r>
              <a:rPr lang="en-US" sz="3800" i="1" dirty="0" smtClean="0"/>
              <a:t>Student Learning Outcome statements at the course level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3886200" cy="3352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Goal:</a:t>
            </a:r>
          </a:p>
          <a:p>
            <a:pPr indent="3175">
              <a:buNone/>
            </a:pPr>
            <a:r>
              <a:rPr lang="en-US" sz="3600" dirty="0" smtClean="0"/>
              <a:t>100% Entered into ECMS by: April 15, 3:00 p.m.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7600" y="2362200"/>
            <a:ext cx="4953000" cy="3810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733800" y="2743200"/>
          <a:ext cx="4800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782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SLO Phase Two: </a:t>
            </a:r>
            <a:r>
              <a:rPr lang="en-US" sz="3800" i="1" dirty="0" smtClean="0"/>
              <a:t>SLO (course level) Assessment Plan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3200400" cy="2895600"/>
          </a:xfrm>
        </p:spPr>
        <p:txBody>
          <a:bodyPr>
            <a:normAutofit lnSpcReduction="10000"/>
          </a:bodyPr>
          <a:lstStyle/>
          <a:p>
            <a:pPr indent="3175">
              <a:buNone/>
            </a:pPr>
            <a:r>
              <a:rPr lang="en-US" i="1" dirty="0" smtClean="0"/>
              <a:t>	</a:t>
            </a:r>
            <a:r>
              <a:rPr lang="en-US" dirty="0" smtClean="0"/>
              <a:t>Goal</a:t>
            </a:r>
            <a:r>
              <a:rPr lang="en-US" sz="3600" dirty="0" smtClean="0"/>
              <a:t>100%</a:t>
            </a:r>
          </a:p>
          <a:p>
            <a:pPr indent="3175">
              <a:buNone/>
            </a:pPr>
            <a:r>
              <a:rPr lang="en-US" sz="3600" dirty="0" smtClean="0"/>
              <a:t>Entered into ECMS by: April 15, 3:00 p.m.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7600" y="2667000"/>
            <a:ext cx="4876800" cy="32766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810000" y="2895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782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SLO Phase Three</a:t>
            </a:r>
            <a:r>
              <a:rPr lang="en-US" sz="3800" dirty="0" smtClean="0"/>
              <a:t>: </a:t>
            </a:r>
            <a:r>
              <a:rPr lang="en-US" sz="3800" i="1" dirty="0" smtClean="0"/>
              <a:t>SLOAC Complete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29718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60% college </a:t>
            </a:r>
            <a:r>
              <a:rPr lang="en-US" sz="3600" b="1" i="1" dirty="0" smtClean="0"/>
              <a:t>minimum</a:t>
            </a:r>
          </a:p>
          <a:p>
            <a:pPr marL="0" indent="0">
              <a:buNone/>
            </a:pPr>
            <a:r>
              <a:rPr lang="en-US" sz="3600" dirty="0" smtClean="0"/>
              <a:t>Entered into ECMS by July </a:t>
            </a:r>
          </a:p>
          <a:p>
            <a:pPr marL="0" indent="0">
              <a:buNone/>
            </a:pPr>
            <a:r>
              <a:rPr lang="en-US" sz="3600" dirty="0" smtClean="0"/>
              <a:t>15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1905000"/>
            <a:ext cx="5638800" cy="4191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200400" y="1981200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78252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76400" y="1371600"/>
            <a:ext cx="5867400" cy="46482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to the 175 plus faculty that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made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Annual SLO Convocation Day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success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734">
            <a:off x="288679" y="1029251"/>
            <a:ext cx="4156947" cy="27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print"/>
          <a:srcRect l="17039"/>
          <a:stretch>
            <a:fillRect/>
          </a:stretch>
        </p:blipFill>
        <p:spPr bwMode="auto">
          <a:xfrm rot="1411166">
            <a:off x="3935194" y="653270"/>
            <a:ext cx="3928499" cy="31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78411"/>
            <a:ext cx="4038600" cy="26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6" cstate="print"/>
          <a:srcRect l="34444" t="16527" r="16667"/>
          <a:stretch>
            <a:fillRect/>
          </a:stretch>
        </p:blipFill>
        <p:spPr bwMode="auto">
          <a:xfrm>
            <a:off x="1447800" y="2667000"/>
            <a:ext cx="3352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the day –Forum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325" y="1600200"/>
            <a:ext cx="6817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the day –Forum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Help Stations AT </a:t>
            </a:r>
            <a:r>
              <a:rPr lang="en-US" dirty="0" smtClean="0"/>
              <a:t>205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968468" cy="3962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12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858000" cy="30480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</a:rPr>
              <a:t>PLO Work</a:t>
            </a:r>
            <a:endParaRPr lang="en-US" sz="9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76600"/>
            <a:ext cx="4267200" cy="283294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32766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US" sz="3600" i="1" dirty="0"/>
          </a:p>
          <a:p>
            <a:r>
              <a:rPr lang="en-US" sz="3600" dirty="0" smtClean="0"/>
              <a:t>Meaningful</a:t>
            </a:r>
          </a:p>
          <a:p>
            <a:r>
              <a:rPr lang="en-US" sz="3600" dirty="0" smtClean="0"/>
              <a:t>Reasonable</a:t>
            </a:r>
          </a:p>
          <a:p>
            <a:r>
              <a:rPr lang="en-US" sz="3600" dirty="0" smtClean="0"/>
              <a:t>Systematic</a:t>
            </a:r>
          </a:p>
        </p:txBody>
      </p:sp>
      <p:sp>
        <p:nvSpPr>
          <p:cNvPr id="9" name="10-Point Star 8"/>
          <p:cNvSpPr/>
          <p:nvPr/>
        </p:nvSpPr>
        <p:spPr>
          <a:xfrm>
            <a:off x="3352800" y="1295400"/>
            <a:ext cx="57912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l"/>
            <a:r>
              <a:rPr lang="en-US" i="1" dirty="0" smtClean="0"/>
              <a:t>PLO Work must be: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 t="13675" r="12238" b="13390"/>
          <a:stretch>
            <a:fillRect/>
          </a:stretch>
        </p:blipFill>
        <p:spPr bwMode="auto">
          <a:xfrm>
            <a:off x="3776662" y="2362200"/>
            <a:ext cx="4833938" cy="2667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8782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algn="l"/>
            <a:r>
              <a:rPr lang="en-US" u="sng" dirty="0" smtClean="0"/>
              <a:t>Step 1</a:t>
            </a:r>
            <a:r>
              <a:rPr lang="en-US" dirty="0" smtClean="0"/>
              <a:t> </a:t>
            </a:r>
            <a:r>
              <a:rPr lang="en-US" i="1" dirty="0" smtClean="0"/>
              <a:t>Program Level Outcomes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7620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3600" dirty="0" smtClean="0"/>
              <a:t>Phase One: State Program Level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3124200"/>
            <a:ext cx="7924800" cy="17526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Two: </a:t>
            </a:r>
          </a:p>
          <a:p>
            <a:pPr marL="630238" marR="0" lvl="0" indent="-2841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600" smtClean="0"/>
              <a:t>PLO Planned </a:t>
            </a:r>
            <a:r>
              <a:rPr lang="en-US" sz="4600" dirty="0" smtClean="0"/>
              <a:t>Assessment</a:t>
            </a:r>
          </a:p>
          <a:p>
            <a:pPr marL="630238" marR="0" lvl="0" indent="-2841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600" dirty="0" smtClean="0"/>
              <a:t>Mapping PLOs to Institutional Core Competencies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5257800"/>
            <a:ext cx="7924800" cy="762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Three: </a:t>
            </a:r>
            <a:r>
              <a:rPr lang="en-US" sz="3600" dirty="0" smtClean="0"/>
              <a:t>Assess, Reflect, Enhance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2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50292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1676400" y="1676400"/>
          <a:ext cx="6324600" cy="4538830"/>
        </p:xfrm>
        <a:graphic>
          <a:graphicData uri="http://schemas.openxmlformats.org/presentationml/2006/ole">
            <p:oleObj spid="_x0000_s144389" name="Worksheet" r:id="rId4" imgW="7286608" imgH="5229157" progId="Excel.Sheet.8">
              <p:embed/>
            </p:oleObj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PLO Phase One: PLO Statements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19200"/>
            <a:ext cx="6858000" cy="5181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219200" y="1295400"/>
          <a:ext cx="5943600" cy="4626165"/>
        </p:xfrm>
        <a:graphic>
          <a:graphicData uri="http://schemas.openxmlformats.org/presentationml/2006/ole">
            <p:oleObj spid="_x0000_s95234" name="Worksheet" r:id="rId4" imgW="7477041" imgH="5819843" progId="Excel.Sheet.8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PLO Phase Two: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PLO Assessment Plan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ight Arrow 5"/>
          <p:cNvSpPr/>
          <p:nvPr/>
        </p:nvSpPr>
        <p:spPr>
          <a:xfrm rot="1768999">
            <a:off x="128844" y="2030063"/>
            <a:ext cx="1614781" cy="986491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Mock Example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164</Words>
  <Application>Microsoft Office PowerPoint</Application>
  <PresentationFormat>On-screen Show (4:3)</PresentationFormat>
  <Paragraphs>83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Custom Design</vt:lpstr>
      <vt:lpstr>Solstice</vt:lpstr>
      <vt:lpstr>Worksheet</vt:lpstr>
      <vt:lpstr>  “We Met You Where You Were”  </vt:lpstr>
      <vt:lpstr>Roadmap for the day –Forum 1</vt:lpstr>
      <vt:lpstr>Roadmap for the day –Forum 1</vt:lpstr>
      <vt:lpstr>Help Stations AT 205</vt:lpstr>
      <vt:lpstr>PLO Work</vt:lpstr>
      <vt:lpstr>PLO Work must be:</vt:lpstr>
      <vt:lpstr>Step 1 Program Level Outcomes</vt:lpstr>
      <vt:lpstr> </vt:lpstr>
      <vt:lpstr>Slide 9</vt:lpstr>
      <vt:lpstr>Slide 10</vt:lpstr>
      <vt:lpstr>Slide 11</vt:lpstr>
      <vt:lpstr>Slide 12</vt:lpstr>
      <vt:lpstr>Slide 13</vt:lpstr>
      <vt:lpstr>SLO Work</vt:lpstr>
      <vt:lpstr>SLO Phase One Student Learning Outcome statements at the course level.</vt:lpstr>
      <vt:lpstr>SLO Phase Two: SLO (course level) Assessment Plan</vt:lpstr>
      <vt:lpstr>SLO Phase Three: SLOAC Complete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Meeting You Where You Are</dc:title>
  <dc:creator>Mary Pape</dc:creator>
  <cp:lastModifiedBy>Mary Pape</cp:lastModifiedBy>
  <cp:revision>61</cp:revision>
  <dcterms:created xsi:type="dcterms:W3CDTF">2011-02-12T23:18:37Z</dcterms:created>
  <dcterms:modified xsi:type="dcterms:W3CDTF">2013-02-18T20:33:20Z</dcterms:modified>
</cp:coreProperties>
</file>