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0" r:id="rId5"/>
    <p:sldId id="267" r:id="rId6"/>
    <p:sldId id="257" r:id="rId7"/>
    <p:sldId id="262" r:id="rId8"/>
    <p:sldId id="263" r:id="rId9"/>
    <p:sldId id="264" r:id="rId10"/>
    <p:sldId id="266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/>
      <dgm:t>
        <a:bodyPr/>
        <a:lstStyle/>
        <a:p>
          <a:r>
            <a:rPr lang="en-US" sz="1800" dirty="0"/>
            <a:t>SLO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 dirty="0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C7C1B33C-1A79-48F7-8EE9-8153E5AF9CA4}" type="presOf" srcId="{F48635BF-1C59-4C84-B70C-DD30BFF66DEB}" destId="{B2A76404-9598-4E98-932D-33147209B79C}" srcOrd="0" destOrd="0" presId="urn:microsoft.com/office/officeart/2005/8/layout/cycle5"/>
    <dgm:cxn modelId="{1F5CF195-742C-4AF4-A5AD-1D02C5C14E81}" type="presOf" srcId="{DECFDE2E-EB3A-4049-874D-E1466FE96895}" destId="{1FA35515-E7BD-4ADE-B013-CB2E6C9764E9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212639E9-B196-42C7-9840-CD5972B3B5B8}" type="presOf" srcId="{554EA131-3F45-4E16-A281-C653E96AFFF9}" destId="{26AD7F50-BF46-40BC-92FD-0636E6F1E860}" srcOrd="0" destOrd="0" presId="urn:microsoft.com/office/officeart/2005/8/layout/cycle5"/>
    <dgm:cxn modelId="{AF73083D-9EB4-4D61-9D99-40A013965BC4}" type="presOf" srcId="{1091652D-733B-4C12-87AE-B92F9956B79F}" destId="{1677270D-2DC4-4B78-BB02-9E460969B05F}" srcOrd="0" destOrd="0" presId="urn:microsoft.com/office/officeart/2005/8/layout/cycle5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73535454-AB87-4147-BD55-5554FC9F8C50}" type="presOf" srcId="{3C2E0CA7-7305-4C67-B46F-B55E2039347A}" destId="{5225A3AB-A5AE-4763-9169-7B9C94E67C2A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72792FCE-C1A4-4303-BDF6-D0B4470D7316}" type="presOf" srcId="{46C71120-12A1-46A2-8F8B-B8E1221009A4}" destId="{09EF18BE-EE4E-4762-9D07-64472625E652}" srcOrd="0" destOrd="0" presId="urn:microsoft.com/office/officeart/2005/8/layout/cycle5"/>
    <dgm:cxn modelId="{0305F736-56FB-490B-92F8-95DCA42E6D73}" type="presOf" srcId="{6F50CB21-95BE-4338-AAC0-15B442B0EE56}" destId="{5331EAB7-4D89-44BB-A90A-AACD0F920372}" srcOrd="0" destOrd="0" presId="urn:microsoft.com/office/officeart/2005/8/layout/cycle5"/>
    <dgm:cxn modelId="{8D4576D9-E995-46AA-B73D-4AAB91FBC68D}" type="presOf" srcId="{1E9548F1-8D91-44C9-8BB9-64C1279B9D3E}" destId="{2709B553-79BD-43B1-9925-FF555B86F4E2}" srcOrd="0" destOrd="0" presId="urn:microsoft.com/office/officeart/2005/8/layout/cycle5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B239B732-00EC-47C9-8C0D-C2F7BBE0DE98}" type="presOf" srcId="{40EAFDD6-1D84-4845-B736-BCD7EB3DCDF9}" destId="{D452B7D9-64FD-4965-982E-BCDF5D6B2D3B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01A27ED1-8CF5-4B8A-970A-A3C2E9EDFF25}" type="presOf" srcId="{D6AA5FB5-D78C-4CC6-B5F3-1CF8C857C25A}" destId="{3E978657-252A-46EA-ACF6-14FB23FE37A7}" srcOrd="0" destOrd="0" presId="urn:microsoft.com/office/officeart/2005/8/layout/cycle5"/>
    <dgm:cxn modelId="{C473574A-D74C-4A49-9E95-FA9A19EF8FB0}" type="presOf" srcId="{5482E0A6-F9D0-4FF2-8B81-5833B89EF7AB}" destId="{A0B90628-DC24-4D00-9FA4-5CF672D18962}" srcOrd="0" destOrd="0" presId="urn:microsoft.com/office/officeart/2005/8/layout/cycle5"/>
    <dgm:cxn modelId="{1EDE3EA1-72EA-4400-BF37-6D4A12CAA8F4}" type="presOf" srcId="{4C170194-ACF4-4207-B2EA-E1D00CBF5A03}" destId="{86BC4314-B084-48DC-B4D6-AC4E9334EE3F}" srcOrd="0" destOrd="0" presId="urn:microsoft.com/office/officeart/2005/8/layout/cycle5"/>
    <dgm:cxn modelId="{E1A3F7B1-188C-4237-B311-FC300FB040F5}" type="presOf" srcId="{6E9F7684-6666-4DA0-A7B4-5F86CAD34908}" destId="{BF3B9802-AC78-48D5-AC4B-12014E6DC3EB}" srcOrd="0" destOrd="0" presId="urn:microsoft.com/office/officeart/2005/8/layout/cycle5"/>
    <dgm:cxn modelId="{A5B51A35-732D-4EC8-87E8-D04F3D1731CD}" type="presParOf" srcId="{86BC4314-B084-48DC-B4D6-AC4E9334EE3F}" destId="{5331EAB7-4D89-44BB-A90A-AACD0F920372}" srcOrd="0" destOrd="0" presId="urn:microsoft.com/office/officeart/2005/8/layout/cycle5"/>
    <dgm:cxn modelId="{DDF9FE75-BB08-4631-B7B9-F702C7CBDCC1}" type="presParOf" srcId="{86BC4314-B084-48DC-B4D6-AC4E9334EE3F}" destId="{AD984B28-39D4-4489-906C-8BD750D8421E}" srcOrd="1" destOrd="0" presId="urn:microsoft.com/office/officeart/2005/8/layout/cycle5"/>
    <dgm:cxn modelId="{ECDF87BC-F7EF-4173-85EE-345797294469}" type="presParOf" srcId="{86BC4314-B084-48DC-B4D6-AC4E9334EE3F}" destId="{5225A3AB-A5AE-4763-9169-7B9C94E67C2A}" srcOrd="2" destOrd="0" presId="urn:microsoft.com/office/officeart/2005/8/layout/cycle5"/>
    <dgm:cxn modelId="{F0F777BE-6058-4543-8BC1-53B79BC42048}" type="presParOf" srcId="{86BC4314-B084-48DC-B4D6-AC4E9334EE3F}" destId="{A0B90628-DC24-4D00-9FA4-5CF672D18962}" srcOrd="3" destOrd="0" presId="urn:microsoft.com/office/officeart/2005/8/layout/cycle5"/>
    <dgm:cxn modelId="{BA023A15-3FC8-460C-8F52-7A5F70891EDC}" type="presParOf" srcId="{86BC4314-B084-48DC-B4D6-AC4E9334EE3F}" destId="{2B42BEE0-7244-4025-83F3-8D1F6D50D9ED}" srcOrd="4" destOrd="0" presId="urn:microsoft.com/office/officeart/2005/8/layout/cycle5"/>
    <dgm:cxn modelId="{77B5831F-39CB-4A4F-BC54-B0AE1C2CE3C6}" type="presParOf" srcId="{86BC4314-B084-48DC-B4D6-AC4E9334EE3F}" destId="{D452B7D9-64FD-4965-982E-BCDF5D6B2D3B}" srcOrd="5" destOrd="0" presId="urn:microsoft.com/office/officeart/2005/8/layout/cycle5"/>
    <dgm:cxn modelId="{A19AC0A0-1EAC-47C2-BFDA-19A7A0BBFF71}" type="presParOf" srcId="{86BC4314-B084-48DC-B4D6-AC4E9334EE3F}" destId="{2709B553-79BD-43B1-9925-FF555B86F4E2}" srcOrd="6" destOrd="0" presId="urn:microsoft.com/office/officeart/2005/8/layout/cycle5"/>
    <dgm:cxn modelId="{8D19D5D1-2038-4CAC-A898-6AACE8D4D56F}" type="presParOf" srcId="{86BC4314-B084-48DC-B4D6-AC4E9334EE3F}" destId="{61B4838D-BE56-44ED-A7DC-2B74BB04074C}" srcOrd="7" destOrd="0" presId="urn:microsoft.com/office/officeart/2005/8/layout/cycle5"/>
    <dgm:cxn modelId="{206BD648-4121-4378-8A72-F924C27E9627}" type="presParOf" srcId="{86BC4314-B084-48DC-B4D6-AC4E9334EE3F}" destId="{09EF18BE-EE4E-4762-9D07-64472625E652}" srcOrd="8" destOrd="0" presId="urn:microsoft.com/office/officeart/2005/8/layout/cycle5"/>
    <dgm:cxn modelId="{FBE19620-9B88-4DBF-A3B4-FBE2A9F94EFD}" type="presParOf" srcId="{86BC4314-B084-48DC-B4D6-AC4E9334EE3F}" destId="{B2A76404-9598-4E98-932D-33147209B79C}" srcOrd="9" destOrd="0" presId="urn:microsoft.com/office/officeart/2005/8/layout/cycle5"/>
    <dgm:cxn modelId="{EF3D619E-6313-4742-BDFD-0352D9930AC3}" type="presParOf" srcId="{86BC4314-B084-48DC-B4D6-AC4E9334EE3F}" destId="{4AA6A196-4146-4C88-88F9-565E30C8E5A4}" srcOrd="10" destOrd="0" presId="urn:microsoft.com/office/officeart/2005/8/layout/cycle5"/>
    <dgm:cxn modelId="{545F1BF5-2CCF-4465-8D83-022CD7EE2082}" type="presParOf" srcId="{86BC4314-B084-48DC-B4D6-AC4E9334EE3F}" destId="{1FA35515-E7BD-4ADE-B013-CB2E6C9764E9}" srcOrd="11" destOrd="0" presId="urn:microsoft.com/office/officeart/2005/8/layout/cycle5"/>
    <dgm:cxn modelId="{78A2154C-7791-48B3-B6EE-BA3FEF69A7C4}" type="presParOf" srcId="{86BC4314-B084-48DC-B4D6-AC4E9334EE3F}" destId="{1677270D-2DC4-4B78-BB02-9E460969B05F}" srcOrd="12" destOrd="0" presId="urn:microsoft.com/office/officeart/2005/8/layout/cycle5"/>
    <dgm:cxn modelId="{41F04ED9-9436-442C-9162-A346DB8BB40B}" type="presParOf" srcId="{86BC4314-B084-48DC-B4D6-AC4E9334EE3F}" destId="{A82602C2-38DD-45DB-AF99-C4BA42D334A6}" srcOrd="13" destOrd="0" presId="urn:microsoft.com/office/officeart/2005/8/layout/cycle5"/>
    <dgm:cxn modelId="{3FFF6DD9-58C5-49D3-8F45-6E3A43F1EABA}" type="presParOf" srcId="{86BC4314-B084-48DC-B4D6-AC4E9334EE3F}" destId="{BF3B9802-AC78-48D5-AC4B-12014E6DC3EB}" srcOrd="14" destOrd="0" presId="urn:microsoft.com/office/officeart/2005/8/layout/cycle5"/>
    <dgm:cxn modelId="{0C0EE153-184D-479F-A4BF-6E72EBC0AD9E}" type="presParOf" srcId="{86BC4314-B084-48DC-B4D6-AC4E9334EE3F}" destId="{26AD7F50-BF46-40BC-92FD-0636E6F1E860}" srcOrd="15" destOrd="0" presId="urn:microsoft.com/office/officeart/2005/8/layout/cycle5"/>
    <dgm:cxn modelId="{5EC0CFB7-0829-47F6-9845-69F1FD5BD89A}" type="presParOf" srcId="{86BC4314-B084-48DC-B4D6-AC4E9334EE3F}" destId="{26FDE9FE-DF95-41B8-8D15-A290FF2857DB}" srcOrd="16" destOrd="0" presId="urn:microsoft.com/office/officeart/2005/8/layout/cycle5"/>
    <dgm:cxn modelId="{9ED41D69-06F1-4786-9D57-1EE6D6FA5FB4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SLO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9B28-D511-436F-9C76-13F0F36F0DBB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A9D7-6C59-4B1B-B7FA-E6A2B655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Slides, flowchart handout, list of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and will run their department’s report and will investigate what is in the documents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in to </a:t>
            </a:r>
            <a:r>
              <a:rPr lang="en-US" dirty="0" err="1"/>
              <a:t>Tracdat</a:t>
            </a:r>
            <a:r>
              <a:rPr lang="en-US" dirty="0"/>
              <a:t> and will enter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 err="1"/>
              <a:t>partipant</a:t>
            </a:r>
            <a:r>
              <a:rPr lang="en-US" baseline="0" dirty="0"/>
              <a:t> is logging into computer, deanza.edu, and </a:t>
            </a:r>
            <a:r>
              <a:rPr lang="en-US" baseline="0" dirty="0" err="1"/>
              <a:t>Tracdat</a:t>
            </a:r>
            <a:r>
              <a:rPr lang="en-US" baseline="0" dirty="0"/>
              <a:t>. Expect login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Learning Outcomes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directed at assessing and improving the extent to which students are achieving the skills recognized as the outcomes in individual courses. 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Level Outcomes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how well the program area is reaching the needs of the students considering the program as a whole as well as the certificates and degrees offered through the program. 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 Learning Outcomes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aimed at assessing to what extent the Institutional Core Competencies.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outcome statements should be agreed upon by the group that is responsible for delivering the learning experience; for example, all the instructors who teach the same course should agree to and teach to the SLOs for that course; all members of a program or department should agree to the program/certificate/degree SLOs; the entire college is involved in defining and assessing the institutional SLOs through committees such as College Council.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E2963-4151-4367-A02D-13C565B12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D5F9CE-7B03-4B08-BD1F-0DA1BA636907}" type="slidenum">
              <a:rPr lang="en-US" sz="1200" b="0">
                <a:latin typeface="Calibri" pitchFamily="34" charset="0"/>
              </a:rPr>
              <a:pPr algn="r" eaLnBrk="1" hangingPunct="1"/>
              <a:t>4</a:t>
            </a:fld>
            <a:endParaRPr lang="en-US" sz="12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navigate to home page of SLO website at De Anza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will navigate to home page of SLO website at De Anza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725D-9A61-4737-9BDD-291AE052B4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 Workshop </a:t>
            </a:r>
            <a:br>
              <a:rPr lang="en-US" dirty="0"/>
            </a:br>
            <a:r>
              <a:rPr lang="en-US" sz="2000" dirty="0"/>
              <a:t>using </a:t>
            </a:r>
            <a:r>
              <a:rPr lang="en-US" sz="2000" dirty="0" err="1"/>
              <a:t>TracDat</a:t>
            </a:r>
            <a:r>
              <a:rPr lang="en-US" sz="2000" dirty="0"/>
              <a:t> 5.2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Mary </a:t>
            </a:r>
            <a:r>
              <a:rPr lang="en-US" dirty="0" err="1"/>
              <a:t>Pape</a:t>
            </a:r>
            <a:endParaRPr lang="en-US" dirty="0"/>
          </a:p>
          <a:p>
            <a:pPr algn="r">
              <a:defRPr/>
            </a:pPr>
            <a:r>
              <a:rPr lang="en-US" dirty="0" err="1"/>
              <a:t>Toño</a:t>
            </a:r>
            <a:r>
              <a:rPr lang="en-US" dirty="0"/>
              <a:t> Ramirez</a:t>
            </a:r>
          </a:p>
          <a:p>
            <a:pPr algn="r">
              <a:defRPr/>
            </a:pPr>
            <a:r>
              <a:rPr lang="en-US" dirty="0"/>
              <a:t>SLO Coordinators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lum contrast="-10000"/>
          </a:blip>
          <a:srcRect r="15481" b="23776"/>
          <a:stretch>
            <a:fillRect/>
          </a:stretch>
        </p:blipFill>
        <p:spPr bwMode="auto">
          <a:xfrm>
            <a:off x="838200" y="1219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Tracdat</a:t>
            </a:r>
            <a:r>
              <a:rPr lang="en-US" dirty="0"/>
              <a:t> as a resource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" y="3962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" y="42672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Tracdat</a:t>
            </a:r>
            <a:r>
              <a:rPr lang="en-US" dirty="0"/>
              <a:t> – Step 1 </a:t>
            </a:r>
            <a:r>
              <a:rPr lang="en-US" i="1" dirty="0"/>
              <a:t>Method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924800" y="4572000"/>
            <a:ext cx="304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Tracdat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2 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562"/>
            <a:ext cx="8229600" cy="44608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077200" y="28956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00200" y="2743200"/>
            <a:ext cx="304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Enter data, reflection, save =&gt; enhancement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for today’s workshop: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faculty member chooses one SLO statement to assess.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250945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faculty member chooses one method of assessment for chosen SLO statement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0" y="35433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faculty member will enter into </a:t>
            </a:r>
            <a:r>
              <a:rPr lang="en-US" dirty="0" err="1"/>
              <a:t>TracDat</a:t>
            </a:r>
            <a:r>
              <a:rPr lang="en-US" dirty="0"/>
              <a:t> one method of assessment for chosen SLO 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2550" y="457715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faculty member will be able to run reports.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334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faculty member will be able to respond to an emailed assignment.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381000"/>
            <a:ext cx="6858000" cy="6019800"/>
            <a:chOff x="1920" y="5590"/>
            <a:chExt cx="8073" cy="6227"/>
          </a:xfrm>
        </p:grpSpPr>
        <p:sp>
          <p:nvSpPr>
            <p:cNvPr id="6147" name="AutoShape 3"/>
            <p:cNvSpPr>
              <a:spLocks noChangeAspect="1" noChangeArrowheads="1"/>
            </p:cNvSpPr>
            <p:nvPr/>
          </p:nvSpPr>
          <p:spPr bwMode="auto">
            <a:xfrm>
              <a:off x="1920" y="5590"/>
              <a:ext cx="8073" cy="6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Program/Certificate/Degree</a:t>
              </a: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Level Outcomes</a:t>
              </a:r>
              <a:endParaRPr lang="en-US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PLOs</a:t>
              </a:r>
              <a:endParaRPr lang="en-US"/>
            </a:p>
          </p:txBody>
        </p:sp>
        <p:cxnSp>
          <p:nvCxnSpPr>
            <p:cNvPr id="6148" name="AutoShape 4"/>
            <p:cNvCxnSpPr>
              <a:cxnSpLocks noChangeShapeType="1"/>
            </p:cNvCxnSpPr>
            <p:nvPr/>
          </p:nvCxnSpPr>
          <p:spPr bwMode="auto">
            <a:xfrm>
              <a:off x="3190" y="9809"/>
              <a:ext cx="5500" cy="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49" name="AutoShape 5"/>
            <p:cNvCxnSpPr>
              <a:cxnSpLocks noChangeShapeType="1"/>
            </p:cNvCxnSpPr>
            <p:nvPr/>
          </p:nvCxnSpPr>
          <p:spPr bwMode="auto">
            <a:xfrm>
              <a:off x="4266" y="8236"/>
              <a:ext cx="32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405" y="9988"/>
              <a:ext cx="5285" cy="16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Course Outcomes</a:t>
              </a: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SLOs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At De Anza College we chose to write the course student learning outcome statements first.</a:t>
              </a:r>
            </a:p>
            <a:p>
              <a:endParaRPr lang="en-US" dirty="0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790" y="6851"/>
              <a:ext cx="2372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Institutional</a:t>
              </a:r>
              <a:endParaRPr lang="en-US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Level Outcomes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15363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  </a:t>
            </a:r>
            <a:r>
              <a:rPr lang="en-US" sz="1100" b="0">
                <a:latin typeface="Calibri" pitchFamily="34" charset="0"/>
              </a:rPr>
              <a:t>Curriculum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Review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369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ACCJC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Cycles/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Reports</a:t>
            </a:r>
          </a:p>
        </p:txBody>
      </p:sp>
      <p:sp>
        <p:nvSpPr>
          <p:cNvPr id="15370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PBTs &amp;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College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 Council</a:t>
            </a:r>
            <a:endParaRPr lang="en-US" sz="1400" b="0">
              <a:latin typeface="Calibri" pitchFamily="34" charset="0"/>
            </a:endParaRPr>
          </a:p>
        </p:txBody>
      </p:sp>
      <p:sp>
        <p:nvSpPr>
          <p:cNvPr id="15371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15372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Outcome/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blurRad="800100"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15377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15378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15379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2011-12</a:t>
            </a:r>
          </a:p>
        </p:txBody>
      </p:sp>
      <p:sp>
        <p:nvSpPr>
          <p:cNvPr id="15380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15381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#3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1430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Reflection Year Report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5387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CPC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sp>
        <p:nvSpPr>
          <p:cNvPr id="15388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College Planning Committee</a:t>
            </a:r>
          </a:p>
          <a:p>
            <a:pPr algn="ctr" eaLnBrk="1" hangingPunct="1"/>
            <a:r>
              <a:rPr lang="en-US" sz="1000"/>
              <a:t>DRAFT 9/13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15396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15397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15398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15399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15400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15401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15409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ICC/GE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410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ICC</a:t>
            </a:r>
          </a:p>
        </p:txBody>
      </p:sp>
      <p:sp>
        <p:nvSpPr>
          <p:cNvPr id="15411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4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2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5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3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 ILO Assessment</a:t>
            </a:r>
            <a:endParaRPr lang="en-US" sz="900"/>
          </a:p>
        </p:txBody>
      </p:sp>
      <p:sp>
        <p:nvSpPr>
          <p:cNvPr id="15414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5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6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Calendar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15450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Equity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Program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Level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54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EMP</a:t>
            </a:r>
          </a:p>
          <a:p>
            <a:pPr algn="ctr" eaLnBrk="1" hangingPunct="1"/>
            <a:r>
              <a:rPr lang="en-US" sz="1000"/>
              <a:t>REVIEW</a:t>
            </a:r>
          </a:p>
        </p:txBody>
      </p:sp>
      <p:sp>
        <p:nvSpPr>
          <p:cNvPr id="15455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Critical Thinking</a:t>
            </a:r>
            <a:endParaRPr lang="en-US" sz="900"/>
          </a:p>
        </p:txBody>
      </p:sp>
      <p:sp>
        <p:nvSpPr>
          <p:cNvPr id="15456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GCS&amp;E</a:t>
            </a:r>
          </a:p>
        </p:txBody>
      </p:sp>
      <p:cxnSp>
        <p:nvCxnSpPr>
          <p:cNvPr id="4" name="Straight Arrow Connector 3"/>
          <p:cNvCxnSpPr>
            <a:cxnSpLocks noChangeShapeType="1"/>
            <a:stCxn id="93" idx="2"/>
          </p:cNvCxnSpPr>
          <p:nvPr/>
        </p:nvCxnSpPr>
        <p:spPr bwMode="auto">
          <a:xfrm flipV="1">
            <a:off x="3848100" y="2057400"/>
            <a:ext cx="495300" cy="16764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15200" y="228600"/>
            <a:ext cx="1066800" cy="6477000"/>
          </a:xfrm>
          <a:prstGeom prst="rect">
            <a:avLst/>
          </a:prstGeom>
          <a:solidFill>
            <a:srgbClr val="DCE6F2">
              <a:alpha val="54901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459" name="TextBox 146"/>
          <p:cNvSpPr txBox="1">
            <a:spLocks noChangeArrowheads="1"/>
          </p:cNvSpPr>
          <p:nvPr/>
        </p:nvSpPr>
        <p:spPr bwMode="auto">
          <a:xfrm>
            <a:off x="838200" y="48768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1</a:t>
            </a:r>
            <a:r>
              <a:rPr lang="en-US" altLang="ja-JP" sz="900" baseline="30000"/>
              <a:t>st</a:t>
            </a:r>
            <a:r>
              <a:rPr lang="en-US" altLang="ja-JP" sz="900"/>
              <a:t> ICC Selection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566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lt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6164" t="17015" r="39005"/>
          <a:stretch/>
        </p:blipFill>
        <p:spPr bwMode="auto">
          <a:xfrm>
            <a:off x="2505065" y="1142984"/>
            <a:ext cx="4193513" cy="5370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r="25725" b="10110"/>
          <a:stretch/>
        </p:blipFill>
        <p:spPr bwMode="auto">
          <a:xfrm>
            <a:off x="1676400" y="314643"/>
            <a:ext cx="6124575" cy="6009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510145" y="3810000"/>
            <a:ext cx="16764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676400" y="4572000"/>
            <a:ext cx="15240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continued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20498" r="22148"/>
          <a:stretch/>
        </p:blipFill>
        <p:spPr bwMode="auto">
          <a:xfrm>
            <a:off x="1219200" y="1414669"/>
            <a:ext cx="6993577" cy="4936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887188" y="1219200"/>
            <a:ext cx="4199412" cy="2590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4267200" y="4499634"/>
            <a:ext cx="2438400" cy="98676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655</Words>
  <Application>Microsoft Office PowerPoint</Application>
  <PresentationFormat>On-screen Show (4:3)</PresentationFormat>
  <Paragraphs>190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Office Theme</vt:lpstr>
      <vt:lpstr>SLO Workshop  using TracDat 5.2</vt:lpstr>
      <vt:lpstr>Outcomes for today’s workshop:</vt:lpstr>
      <vt:lpstr>PowerPoint Presentation</vt:lpstr>
      <vt:lpstr>PowerPoint Presentation</vt:lpstr>
      <vt:lpstr>PowerPoint Presentation</vt:lpstr>
      <vt:lpstr>PowerPoint Presentation</vt:lpstr>
      <vt:lpstr>SLO Process</vt:lpstr>
      <vt:lpstr>Resources</vt:lpstr>
      <vt:lpstr>Resources continued</vt:lpstr>
      <vt:lpstr>Tracdat as a resource</vt:lpstr>
      <vt:lpstr>Tracdat – Step 1 Method</vt:lpstr>
      <vt:lpstr>PowerPoint Presentation</vt:lpstr>
      <vt:lpstr>Enter data, reflection, save =&gt; enhancement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 - Phase I SLO Workshop</dc:title>
  <dc:creator>Mary Pape</dc:creator>
  <cp:lastModifiedBy>Mary Pape</cp:lastModifiedBy>
  <cp:revision>15</cp:revision>
  <dcterms:created xsi:type="dcterms:W3CDTF">2015-03-02T00:27:50Z</dcterms:created>
  <dcterms:modified xsi:type="dcterms:W3CDTF">2016-10-16T17:18:53Z</dcterms:modified>
</cp:coreProperties>
</file>