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7" r:id="rId4"/>
    <p:sldId id="270" r:id="rId5"/>
    <p:sldId id="271" r:id="rId6"/>
    <p:sldId id="272" r:id="rId7"/>
    <p:sldId id="274" r:id="rId8"/>
    <p:sldId id="276" r:id="rId9"/>
    <p:sldId id="27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Sheet1!$I$25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Sheet1!$H$26:$H$31</c:f>
              <c:strCache>
                <c:ptCount val="6"/>
                <c:pt idx="0">
                  <c:v>Asian</c:v>
                </c:pt>
                <c:pt idx="1">
                  <c:v>White</c:v>
                </c:pt>
                <c:pt idx="2">
                  <c:v>Latinx</c:v>
                </c:pt>
                <c:pt idx="3">
                  <c:v>Black</c:v>
                </c:pt>
                <c:pt idx="4">
                  <c:v>No Response</c:v>
                </c:pt>
                <c:pt idx="5">
                  <c:v>Mixed</c:v>
                </c:pt>
              </c:strCache>
            </c:strRef>
          </c:cat>
          <c:val>
            <c:numRef>
              <c:f>Sheet1!$I$26:$I$31</c:f>
              <c:numCache>
                <c:formatCode>General</c:formatCode>
                <c:ptCount val="6"/>
                <c:pt idx="0">
                  <c:v>37</c:v>
                </c:pt>
                <c:pt idx="1">
                  <c:v>11</c:v>
                </c:pt>
                <c:pt idx="2">
                  <c:v>11</c:v>
                </c:pt>
                <c:pt idx="3">
                  <c:v>7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5A-43EF-AE6A-792DFE67FC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2116976"/>
        <c:axId val="752118416"/>
      </c:barChart>
      <c:catAx>
        <c:axId val="75211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118416"/>
        <c:crosses val="autoZero"/>
        <c:auto val="1"/>
        <c:lblAlgn val="ctr"/>
        <c:lblOffset val="100"/>
        <c:noMultiLvlLbl val="0"/>
      </c:catAx>
      <c:valAx>
        <c:axId val="75211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11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Sheet1!$I$6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E3A-4754-A5F5-7FC44DBE68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E3A-4754-A5F5-7FC44DBE68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E3A-4754-A5F5-7FC44DBE68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E3A-4754-A5F5-7FC44DBE68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E3A-4754-A5F5-7FC44DBE68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E3A-4754-A5F5-7FC44DBE68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E3A-4754-A5F5-7FC44DBE680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Sheet1!$H$7:$H$16</c:f>
              <c:strCache>
                <c:ptCount val="7"/>
                <c:pt idx="0">
                  <c:v>Immigration</c:v>
                </c:pt>
                <c:pt idx="1">
                  <c:v>Housing</c:v>
                </c:pt>
                <c:pt idx="2">
                  <c:v>Tort</c:v>
                </c:pt>
                <c:pt idx="3">
                  <c:v>Employment</c:v>
                </c:pt>
                <c:pt idx="4">
                  <c:v>Family</c:v>
                </c:pt>
                <c:pt idx="5">
                  <c:v>Criminal</c:v>
                </c:pt>
                <c:pt idx="6">
                  <c:v>Other</c:v>
                </c:pt>
              </c:strCache>
              <c:extLst/>
            </c:strRef>
          </c:cat>
          <c:val>
            <c:numRef>
              <c:f>Sheet1!$I$7:$I$16</c:f>
              <c:numCache>
                <c:formatCode>General</c:formatCode>
                <c:ptCount val="7"/>
                <c:pt idx="0">
                  <c:v>23</c:v>
                </c:pt>
                <c:pt idx="1">
                  <c:v>12</c:v>
                </c:pt>
                <c:pt idx="2">
                  <c:v>12</c:v>
                </c:pt>
                <c:pt idx="3">
                  <c:v>9</c:v>
                </c:pt>
                <c:pt idx="4">
                  <c:v>7</c:v>
                </c:pt>
                <c:pt idx="5">
                  <c:v>5</c:v>
                </c:pt>
                <c:pt idx="6">
                  <c:v>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0E3A-4754-A5F5-7FC44DBE680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524554827471185"/>
          <c:y val="8.860675018875562E-2"/>
          <c:w val="0.19131499193785759"/>
          <c:h val="0.74674382929426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5328D-8F36-4852-BBEB-186CA31DE075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43F38-C3FB-4CCC-93A6-8EB05B60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3F38-C3FB-4CCC-93A6-8EB05B6055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3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3F38-C3FB-4CCC-93A6-8EB05B6055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43F38-C3FB-4CCC-93A6-8EB05B6055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55B-D6F7-47ED-9877-D90642025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to DASG</a:t>
            </a:r>
          </a:p>
        </p:txBody>
      </p:sp>
    </p:spTree>
    <p:extLst>
      <p:ext uri="{BB962C8B-B14F-4D97-AF65-F5344CB8AC3E}">
        <p14:creationId xmlns:p14="http://schemas.microsoft.com/office/powerpoint/2010/main" val="251747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7E447425-A4D2-2FCE-240D-1156ACC2D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8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5C2EF-3B52-438D-B76F-72FC69EA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Introduction and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4EF76D-2D80-B1A0-0477-6FD744EBF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dirty="0"/>
              <a:t>De Anza’s Legal Advice Counselor since April 2023</a:t>
            </a:r>
          </a:p>
          <a:p>
            <a:endParaRPr lang="en-US" sz="2000" dirty="0"/>
          </a:p>
          <a:p>
            <a:r>
              <a:rPr lang="en-US" sz="2000" dirty="0"/>
              <a:t>Partner, Justice at Work Law Group since 2013</a:t>
            </a:r>
          </a:p>
          <a:p>
            <a:endParaRPr lang="en-US" sz="2000" dirty="0"/>
          </a:p>
          <a:p>
            <a:r>
              <a:rPr lang="en-US" sz="2000" dirty="0"/>
              <a:t>Co-Founder and </a:t>
            </a:r>
            <a:r>
              <a:rPr lang="en-US" sz="2000" dirty="0" err="1"/>
              <a:t>Boardmember</a:t>
            </a:r>
            <a:r>
              <a:rPr lang="en-US" sz="2000" dirty="0"/>
              <a:t>, Vietnamese American Roundtable since 2017 (Core member since 2011)</a:t>
            </a:r>
          </a:p>
          <a:p>
            <a:endParaRPr lang="en-US" sz="2000" dirty="0"/>
          </a:p>
          <a:p>
            <a:r>
              <a:rPr lang="en-US" sz="2000" dirty="0"/>
              <a:t>Executive Director at Services, Immigrant Rights and Education Network (SIREN) since May 2023</a:t>
            </a:r>
          </a:p>
        </p:txBody>
      </p:sp>
    </p:spTree>
    <p:extLst>
      <p:ext uri="{BB962C8B-B14F-4D97-AF65-F5344CB8AC3E}">
        <p14:creationId xmlns:p14="http://schemas.microsoft.com/office/powerpoint/2010/main" val="88254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C72D-F587-457B-9E0A-BA131D54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DB222-B23D-4636-83B4-77DBEFF61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Introduction and Bio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Service that we provide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 startAt="3"/>
            </a:pPr>
            <a:r>
              <a:rPr lang="en-US" dirty="0"/>
              <a:t>Current Usage</a:t>
            </a:r>
          </a:p>
          <a:p>
            <a:pPr marL="457200" indent="-457200">
              <a:buAutoNum type="arabicPeriod" startAt="3"/>
            </a:pPr>
            <a:endParaRPr lang="en-US" dirty="0"/>
          </a:p>
          <a:p>
            <a:pPr marL="457200" indent="-457200">
              <a:buAutoNum type="arabicPeriod" startAt="3"/>
            </a:pPr>
            <a:r>
              <a:rPr lang="en-US" dirty="0"/>
              <a:t>Trends and concerns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6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CF49-A1D1-4E74-B028-CC559D1B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Advice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35626-55EF-4349-8346-78DC81959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n-US" u="sng" dirty="0"/>
              <a:t>Free</a:t>
            </a:r>
            <a:r>
              <a:rPr lang="en-US" dirty="0"/>
              <a:t> Service offered through Office of College Life</a:t>
            </a:r>
          </a:p>
          <a:p>
            <a:pPr marL="514350" indent="-514350">
              <a:buAutoNum type="romanUcPeriod"/>
            </a:pPr>
            <a:endParaRPr lang="en-US" u="sng" dirty="0"/>
          </a:p>
          <a:p>
            <a:pPr marL="514350" indent="-514350">
              <a:buAutoNum type="romanUcPeriod"/>
            </a:pPr>
            <a:r>
              <a:rPr lang="en-US" dirty="0" err="1"/>
              <a:t>Stricly</a:t>
            </a:r>
            <a:r>
              <a:rPr lang="en-US" dirty="0"/>
              <a:t> confidential (attorney-client privilege applies)</a:t>
            </a:r>
          </a:p>
          <a:p>
            <a:pPr marL="514350" indent="-514350">
              <a:buAutoNum type="romanUcPeriod"/>
            </a:pPr>
            <a:endParaRPr lang="en-US" dirty="0"/>
          </a:p>
          <a:p>
            <a:pPr marL="514350" indent="-514350">
              <a:buAutoNum type="romanUcPeriod"/>
            </a:pPr>
            <a:r>
              <a:rPr lang="en-US" dirty="0"/>
              <a:t>Only advice, not representation</a:t>
            </a:r>
          </a:p>
          <a:p>
            <a:pPr marL="514350" indent="-514350">
              <a:buAutoNum type="romanUcPeriod"/>
            </a:pPr>
            <a:endParaRPr lang="en-US" dirty="0"/>
          </a:p>
          <a:p>
            <a:pPr marL="514350" indent="-514350">
              <a:buAutoNum type="romanUcPeriod"/>
            </a:pPr>
            <a:r>
              <a:rPr lang="en-US" dirty="0"/>
              <a:t>30 min-sessions – standard hours are 9am-10am on Tuesdays and Wednesdays. Other hours can be accommodated by request.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A430-9D3E-4009-BB6F-6571B5C6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802B-BCA7-4D71-B1E5-11C86B824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147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000" dirty="0"/>
              <a:t>Total scheduled appointments since May 2023: 74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000" dirty="0"/>
              <a:t>New vs returning clients: 59 to 15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59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CF49-A1D1-4E74-B028-CC559D1B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Current Usage – Race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36CDC9FA-B457-4244-AAE9-044AACDE7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222334"/>
              </p:ext>
            </p:extLst>
          </p:nvPr>
        </p:nvGraphicFramePr>
        <p:xfrm>
          <a:off x="681037" y="2118049"/>
          <a:ext cx="10830641" cy="430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F15B79-3985-F360-A572-8B732D949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327218"/>
              </p:ext>
            </p:extLst>
          </p:nvPr>
        </p:nvGraphicFramePr>
        <p:xfrm>
          <a:off x="485191" y="2057400"/>
          <a:ext cx="10830641" cy="4585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9957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CF49-A1D1-4E74-B028-CC559D1B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Current Usage – Top Issues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36CDC9FA-B457-4244-AAE9-044AACDE74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7" y="2118049"/>
          <a:ext cx="10830641" cy="430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0BA759-FEF7-2B96-3538-540740AD67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877016"/>
              </p:ext>
            </p:extLst>
          </p:nvPr>
        </p:nvGraphicFramePr>
        <p:xfrm>
          <a:off x="2416629" y="2041421"/>
          <a:ext cx="8574832" cy="458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58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A430-9D3E-4009-BB6F-6571B5C6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802B-BCA7-4D71-B1E5-11C86B824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1476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Asian students were the main users in 2023, but that has started to diversify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Immigration issues were the main concern in 2023, but that has started to diversify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Usage was very consistent during late afternoon hours and much less consistent during morning hours. Usage has decreased significantly in 2024 compared to 2023. (Avg 8 appts per week to now </a:t>
            </a:r>
            <a:r>
              <a:rPr lang="en-US"/>
              <a:t>less than 1 per week)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1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A430-9D3E-4009-BB6F-6571B5C6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802B-BCA7-4D71-B1E5-11C86B824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147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QUESTIONS?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6199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{9AF6B71A-DFD4-45DD-AABC-C4728D26EAAD}tf04033917</Template>
  <TotalTime>7799</TotalTime>
  <Words>214</Words>
  <Application>Microsoft Office PowerPoint</Application>
  <PresentationFormat>Widescreen</PresentationFormat>
  <Paragraphs>45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Berlin</vt:lpstr>
      <vt:lpstr>Presentation to DASG</vt:lpstr>
      <vt:lpstr>Introduction and Bio</vt:lpstr>
      <vt:lpstr>Agenda</vt:lpstr>
      <vt:lpstr>Legal Advice Service</vt:lpstr>
      <vt:lpstr>Current Usage</vt:lpstr>
      <vt:lpstr>Current Usage – Race</vt:lpstr>
      <vt:lpstr>Current Usage – Top Issues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LEGISLATION</dc:title>
  <dc:creator>Huy Tran</dc:creator>
  <cp:lastModifiedBy>Huy Tran</cp:lastModifiedBy>
  <cp:revision>77</cp:revision>
  <dcterms:created xsi:type="dcterms:W3CDTF">2020-02-04T21:54:08Z</dcterms:created>
  <dcterms:modified xsi:type="dcterms:W3CDTF">2024-05-22T16:25:07Z</dcterms:modified>
</cp:coreProperties>
</file>