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862" r:id="rId1"/>
  </p:sldMasterIdLst>
  <p:notesMasterIdLst>
    <p:notesMasterId r:id="rId53"/>
  </p:notesMasterIdLst>
  <p:sldIdLst>
    <p:sldId id="256" r:id="rId2"/>
    <p:sldId id="257" r:id="rId3"/>
    <p:sldId id="258" r:id="rId4"/>
    <p:sldId id="263" r:id="rId5"/>
    <p:sldId id="836" r:id="rId6"/>
    <p:sldId id="835" r:id="rId7"/>
    <p:sldId id="838" r:id="rId8"/>
    <p:sldId id="834" r:id="rId9"/>
    <p:sldId id="268" r:id="rId10"/>
    <p:sldId id="301" r:id="rId11"/>
    <p:sldId id="264" r:id="rId12"/>
    <p:sldId id="267" r:id="rId13"/>
    <p:sldId id="837" r:id="rId14"/>
    <p:sldId id="597" r:id="rId15"/>
    <p:sldId id="269" r:id="rId16"/>
    <p:sldId id="273" r:id="rId17"/>
    <p:sldId id="271" r:id="rId18"/>
    <p:sldId id="594" r:id="rId19"/>
    <p:sldId id="833" r:id="rId20"/>
    <p:sldId id="266" r:id="rId21"/>
    <p:sldId id="275" r:id="rId22"/>
    <p:sldId id="596" r:id="rId23"/>
    <p:sldId id="274" r:id="rId24"/>
    <p:sldId id="279" r:id="rId25"/>
    <p:sldId id="272" r:id="rId26"/>
    <p:sldId id="276" r:id="rId27"/>
    <p:sldId id="278" r:id="rId28"/>
    <p:sldId id="277" r:id="rId29"/>
    <p:sldId id="284" r:id="rId30"/>
    <p:sldId id="290" r:id="rId31"/>
    <p:sldId id="281" r:id="rId32"/>
    <p:sldId id="282" r:id="rId33"/>
    <p:sldId id="280" r:id="rId34"/>
    <p:sldId id="283" r:id="rId35"/>
    <p:sldId id="285" r:id="rId36"/>
    <p:sldId id="286" r:id="rId37"/>
    <p:sldId id="288" r:id="rId38"/>
    <p:sldId id="287" r:id="rId39"/>
    <p:sldId id="293" r:id="rId40"/>
    <p:sldId id="289" r:id="rId41"/>
    <p:sldId id="295" r:id="rId42"/>
    <p:sldId id="291" r:id="rId43"/>
    <p:sldId id="294" r:id="rId44"/>
    <p:sldId id="297" r:id="rId45"/>
    <p:sldId id="296" r:id="rId46"/>
    <p:sldId id="298" r:id="rId47"/>
    <p:sldId id="299" r:id="rId48"/>
    <p:sldId id="292" r:id="rId49"/>
    <p:sldId id="300" r:id="rId50"/>
    <p:sldId id="270" r:id="rId51"/>
    <p:sldId id="265" r:id="rId52"/>
  </p:sldIdLst>
  <p:sldSz cx="9144000" cy="5143500" type="screen16x9"/>
  <p:notesSz cx="7315200" cy="9601200"/>
  <p:defaultTextStyle>
    <a:defPPr>
      <a:defRPr lang="en-US"/>
    </a:defPPr>
    <a:lvl1pPr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b="1" kern="1200">
        <a:solidFill>
          <a:schemeClr val="tx1"/>
        </a:solidFill>
        <a:latin typeface="Arial" panose="020B0604020202020204" pitchFamily="34" charset="0"/>
        <a:ea typeface="+mn-ea"/>
        <a:cs typeface="+mn-cs"/>
      </a:defRPr>
    </a:lvl5pPr>
    <a:lvl6pPr marL="2286000" algn="l" defTabSz="914400" rtl="0" eaLnBrk="1" latinLnBrk="0" hangingPunct="1">
      <a:defRPr sz="1400" b="1" kern="1200">
        <a:solidFill>
          <a:schemeClr val="tx1"/>
        </a:solidFill>
        <a:latin typeface="Arial" panose="020B0604020202020204" pitchFamily="34" charset="0"/>
        <a:ea typeface="+mn-ea"/>
        <a:cs typeface="+mn-cs"/>
      </a:defRPr>
    </a:lvl6pPr>
    <a:lvl7pPr marL="2743200" algn="l" defTabSz="914400" rtl="0" eaLnBrk="1" latinLnBrk="0" hangingPunct="1">
      <a:defRPr sz="1400" b="1" kern="1200">
        <a:solidFill>
          <a:schemeClr val="tx1"/>
        </a:solidFill>
        <a:latin typeface="Arial" panose="020B0604020202020204" pitchFamily="34" charset="0"/>
        <a:ea typeface="+mn-ea"/>
        <a:cs typeface="+mn-cs"/>
      </a:defRPr>
    </a:lvl7pPr>
    <a:lvl8pPr marL="3200400" algn="l" defTabSz="914400" rtl="0" eaLnBrk="1" latinLnBrk="0" hangingPunct="1">
      <a:defRPr sz="1400" b="1" kern="1200">
        <a:solidFill>
          <a:schemeClr val="tx1"/>
        </a:solidFill>
        <a:latin typeface="Arial" panose="020B0604020202020204" pitchFamily="34" charset="0"/>
        <a:ea typeface="+mn-ea"/>
        <a:cs typeface="+mn-cs"/>
      </a:defRPr>
    </a:lvl8pPr>
    <a:lvl9pPr marL="3657600" algn="l" defTabSz="914400" rtl="0" eaLnBrk="1" latinLnBrk="0" hangingPunct="1">
      <a:defRPr sz="1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523">
          <p15:clr>
            <a:srgbClr val="A4A3A4"/>
          </p15:clr>
        </p15:guide>
        <p15:guide id="2" pos="5493">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125" d="100"/>
          <a:sy n="125" d="100"/>
        </p:scale>
        <p:origin x="90" y="486"/>
      </p:cViewPr>
      <p:guideLst>
        <p:guide orient="horz" pos="1523"/>
        <p:guide pos="549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462041FB-6F41-4960-A7C3-B1F38780B45A}" type="datetimeFigureOut">
              <a:rPr lang="en-US" smtClean="0"/>
              <a:t>1/28/2025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9861C8A-3218-4097-A384-F09EA437891C}" type="slidenum">
              <a:rPr lang="en-US" smtClean="0"/>
              <a:t>‹#›</a:t>
            </a:fld>
            <a:endParaRPr lang="en-US"/>
          </a:p>
        </p:txBody>
      </p:sp>
    </p:spTree>
    <p:extLst>
      <p:ext uri="{BB962C8B-B14F-4D97-AF65-F5344CB8AC3E}">
        <p14:creationId xmlns:p14="http://schemas.microsoft.com/office/powerpoint/2010/main" val="2633402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Additive Manufacturing or Direc</a:t>
            </a:r>
            <a:r>
              <a:rPr lang="en-US" baseline="0" dirty="0"/>
              <a:t>t Digital Manufacturing</a:t>
            </a:r>
          </a:p>
          <a:p>
            <a:endParaRPr lang="en-US" dirty="0"/>
          </a:p>
        </p:txBody>
      </p:sp>
      <p:sp>
        <p:nvSpPr>
          <p:cNvPr id="4" name="Slide Number Placeholder 3"/>
          <p:cNvSpPr>
            <a:spLocks noGrp="1"/>
          </p:cNvSpPr>
          <p:nvPr>
            <p:ph type="sldNum" sz="quarter" idx="10"/>
          </p:nvPr>
        </p:nvSpPr>
        <p:spPr/>
        <p:txBody>
          <a:bodyPr/>
          <a:lstStyle/>
          <a:p>
            <a:pPr>
              <a:defRPr/>
            </a:pPr>
            <a:fld id="{F14B88D8-F6B4-472C-B4C1-7737424D1E10}" type="slidenum">
              <a:rPr lang="en-US" smtClean="0"/>
              <a:pPr>
                <a:defRPr/>
              </a:pPr>
              <a:t>14</a:t>
            </a:fld>
            <a:endParaRPr lang="en-US" dirty="0"/>
          </a:p>
        </p:txBody>
      </p:sp>
    </p:spTree>
    <p:extLst>
      <p:ext uri="{BB962C8B-B14F-4D97-AF65-F5344CB8AC3E}">
        <p14:creationId xmlns:p14="http://schemas.microsoft.com/office/powerpoint/2010/main" val="305689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563AF6-861E-473F-BCD6-069F78ECE2FB}" type="slidenum">
              <a:rPr lang="en-US" smtClean="0"/>
              <a:t>18</a:t>
            </a:fld>
            <a:endParaRPr lang="en-US" dirty="0"/>
          </a:p>
        </p:txBody>
      </p:sp>
    </p:spTree>
    <p:extLst>
      <p:ext uri="{BB962C8B-B14F-4D97-AF65-F5344CB8AC3E}">
        <p14:creationId xmlns:p14="http://schemas.microsoft.com/office/powerpoint/2010/main" val="25315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6" name="Picture 10" descr="Image result for De Anza College web"/>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0143"/>
          <a:stretch/>
        </p:blipFill>
        <p:spPr bwMode="auto">
          <a:xfrm rot="5400000">
            <a:off x="3757421" y="-1602083"/>
            <a:ext cx="1629156" cy="91440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ubtitle 2"/>
          <p:cNvSpPr>
            <a:spLocks noGrp="1"/>
          </p:cNvSpPr>
          <p:nvPr>
            <p:ph type="subTitle" idx="1"/>
          </p:nvPr>
        </p:nvSpPr>
        <p:spPr>
          <a:xfrm>
            <a:off x="424556" y="2938226"/>
            <a:ext cx="5631537" cy="489335"/>
          </a:xfrm>
        </p:spPr>
        <p:txBody>
          <a:bodyPr>
            <a:spAutoFit/>
          </a:bodyPr>
          <a:lstStyle>
            <a:lvl1pPr marL="0" indent="0" algn="l">
              <a:lnSpc>
                <a:spcPts val="3201"/>
              </a:lnSpc>
              <a:buNone/>
              <a:defRPr sz="2000">
                <a:solidFill>
                  <a:schemeClr val="bg1"/>
                </a:solidFill>
                <a:latin typeface="+mj-lt"/>
                <a:cs typeface="Times New Roman" panose="02020603050405020304" pitchFamily="18" charset="0"/>
              </a:defRPr>
            </a:lvl1pPr>
            <a:lvl2pPr marL="609753" indent="0" algn="ctr">
              <a:buNone/>
              <a:defRPr>
                <a:solidFill>
                  <a:schemeClr val="tx1">
                    <a:tint val="75000"/>
                  </a:schemeClr>
                </a:solidFill>
              </a:defRPr>
            </a:lvl2pPr>
            <a:lvl3pPr marL="1219505" indent="0" algn="ctr">
              <a:buNone/>
              <a:defRPr>
                <a:solidFill>
                  <a:schemeClr val="tx1">
                    <a:tint val="75000"/>
                  </a:schemeClr>
                </a:solidFill>
              </a:defRPr>
            </a:lvl3pPr>
            <a:lvl4pPr marL="1829258" indent="0" algn="ctr">
              <a:buNone/>
              <a:defRPr>
                <a:solidFill>
                  <a:schemeClr val="tx1">
                    <a:tint val="75000"/>
                  </a:schemeClr>
                </a:solidFill>
              </a:defRPr>
            </a:lvl4pPr>
            <a:lvl5pPr marL="2439010" indent="0" algn="ctr">
              <a:buNone/>
              <a:defRPr>
                <a:solidFill>
                  <a:schemeClr val="tx1">
                    <a:tint val="75000"/>
                  </a:schemeClr>
                </a:solidFill>
              </a:defRPr>
            </a:lvl5pPr>
            <a:lvl6pPr marL="3048762" indent="0" algn="ctr">
              <a:buNone/>
              <a:defRPr>
                <a:solidFill>
                  <a:schemeClr val="tx1">
                    <a:tint val="75000"/>
                  </a:schemeClr>
                </a:solidFill>
              </a:defRPr>
            </a:lvl6pPr>
            <a:lvl7pPr marL="3658514" indent="0" algn="ctr">
              <a:buNone/>
              <a:defRPr>
                <a:solidFill>
                  <a:schemeClr val="tx1">
                    <a:tint val="75000"/>
                  </a:schemeClr>
                </a:solidFill>
              </a:defRPr>
            </a:lvl7pPr>
            <a:lvl8pPr marL="4268267" indent="0" algn="ctr">
              <a:buNone/>
              <a:defRPr>
                <a:solidFill>
                  <a:schemeClr val="tx1">
                    <a:tint val="75000"/>
                  </a:schemeClr>
                </a:solidFill>
              </a:defRPr>
            </a:lvl8pPr>
            <a:lvl9pPr marL="4878019" indent="0" algn="ctr">
              <a:buNone/>
              <a:defRPr>
                <a:solidFill>
                  <a:schemeClr val="tx1">
                    <a:tint val="75000"/>
                  </a:schemeClr>
                </a:solidFill>
              </a:defRPr>
            </a:lvl9pPr>
          </a:lstStyle>
          <a:p>
            <a:endParaRPr lang="en-US" dirty="0"/>
          </a:p>
        </p:txBody>
      </p:sp>
      <p:pic>
        <p:nvPicPr>
          <p:cNvPr id="13" name="Picture 8" descr="Image result for De Anza College we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97946" y="-17009"/>
            <a:ext cx="2762513" cy="2762513"/>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descr="Image result for De Anza College web"/>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72" y="4164015"/>
            <a:ext cx="1479799" cy="979485"/>
          </a:xfrm>
          <a:prstGeom prst="rect">
            <a:avLst/>
          </a:prstGeom>
          <a:noFill/>
          <a:extLst>
            <a:ext uri="{909E8E84-426E-40dd-AFC4-6F175D3DCCD1}">
              <a14:hiddenFill xmlns="" xmlns:a14="http://schemas.microsoft.com/office/drawing/2010/main">
                <a:solidFill>
                  <a:srgbClr val="FFFFFF"/>
                </a:solidFill>
              </a14:hiddenFill>
            </a:ext>
          </a:extLst>
        </p:spPr>
      </p:pic>
      <p:pic>
        <p:nvPicPr>
          <p:cNvPr id="11272" name="Picture 8" descr="Image result for De Anza College web"/>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647029" y="4164015"/>
            <a:ext cx="705424" cy="97948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AutoShape 10" descr="Image result for De Anza College web"/>
          <p:cNvSpPr>
            <a:spLocks noChangeAspect="1" noChangeArrowheads="1"/>
          </p:cNvSpPr>
          <p:nvPr/>
        </p:nvSpPr>
        <p:spPr bwMode="auto">
          <a:xfrm>
            <a:off x="1783133" y="1063228"/>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5" name="AutoShape 12" descr="Image result for De Anza College"/>
          <p:cNvSpPr>
            <a:spLocks noChangeAspect="1" noChangeArrowheads="1"/>
          </p:cNvSpPr>
          <p:nvPr/>
        </p:nvSpPr>
        <p:spPr bwMode="auto">
          <a:xfrm>
            <a:off x="1897433" y="1177528"/>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11278" name="Picture 14" descr="Image result for De Anza Colle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46748" y="4164015"/>
            <a:ext cx="1761878" cy="979485"/>
          </a:xfrm>
          <a:prstGeom prst="rect">
            <a:avLst/>
          </a:prstGeom>
          <a:noFill/>
          <a:extLst>
            <a:ext uri="{909E8E84-426E-40dd-AFC4-6F175D3DCCD1}">
              <a14:hiddenFill xmlns="" xmlns:a14="http://schemas.microsoft.com/office/drawing/2010/main">
                <a:solidFill>
                  <a:srgbClr val="FFFFFF"/>
                </a:solidFill>
              </a14:hiddenFill>
            </a:ext>
          </a:extLst>
        </p:spPr>
      </p:pic>
      <p:pic>
        <p:nvPicPr>
          <p:cNvPr id="11280" name="Picture 16" descr="Image result for De Anza College"/>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90855" y="4164015"/>
            <a:ext cx="1753145" cy="979485"/>
          </a:xfrm>
          <a:prstGeom prst="rect">
            <a:avLst/>
          </a:prstGeom>
          <a:noFill/>
          <a:extLst>
            <a:ext uri="{909E8E84-426E-40dd-AFC4-6F175D3DCCD1}">
              <a14:hiddenFill xmlns="" xmlns:a14="http://schemas.microsoft.com/office/drawing/2010/main">
                <a:solidFill>
                  <a:srgbClr val="FFFFFF"/>
                </a:solidFill>
              </a14:hiddenFill>
            </a:ext>
          </a:extLst>
        </p:spPr>
      </p:pic>
      <p:pic>
        <p:nvPicPr>
          <p:cNvPr id="11284" name="Picture 20" descr="No automatic alt text available."/>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900731" y="4164015"/>
            <a:ext cx="1907615" cy="979485"/>
          </a:xfrm>
          <a:prstGeom prst="rect">
            <a:avLst/>
          </a:prstGeom>
          <a:noFill/>
          <a:extLst>
            <a:ext uri="{909E8E84-426E-40dd-AFC4-6F175D3DCCD1}">
              <a14:hiddenFill xmlns="" xmlns:a14="http://schemas.microsoft.com/office/drawing/2010/main">
                <a:solidFill>
                  <a:srgbClr val="FFFFFF"/>
                </a:solidFill>
              </a14:hiddenFill>
            </a:ext>
          </a:extLst>
        </p:spPr>
      </p:pic>
      <p:pic>
        <p:nvPicPr>
          <p:cNvPr id="11288" name="Picture 24" descr="Image may contain: 10 people, people smili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526674" y="4164016"/>
            <a:ext cx="1335653" cy="97923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0" y="3751266"/>
            <a:ext cx="9144000" cy="412750"/>
          </a:xfrm>
          <a:prstGeom prst="rect">
            <a:avLst/>
          </a:prstGeom>
          <a:solidFill>
            <a:srgbClr val="8C042C"/>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21954" tIns="60977" rIns="121954" bIns="60977" anchor="ctr"/>
          <a:lstStyle/>
          <a:p>
            <a:pPr algn="ctr" fontAlgn="auto">
              <a:spcBef>
                <a:spcPts val="0"/>
              </a:spcBef>
              <a:spcAft>
                <a:spcPts val="0"/>
              </a:spcAft>
              <a:defRPr/>
            </a:pPr>
            <a:endParaRPr lang="en-US" sz="1800" dirty="0"/>
          </a:p>
        </p:txBody>
      </p:sp>
      <p:cxnSp>
        <p:nvCxnSpPr>
          <p:cNvPr id="28" name="Straight Connector 27"/>
          <p:cNvCxnSpPr/>
          <p:nvPr/>
        </p:nvCxnSpPr>
        <p:spPr>
          <a:xfrm>
            <a:off x="-3" y="4155412"/>
            <a:ext cx="9144002" cy="0"/>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 y="3739234"/>
            <a:ext cx="9144002" cy="0"/>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8" name="Picture 17" descr="http://www.deanza.edu/dmt/images/DMT.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37339" y="413772"/>
            <a:ext cx="2673024" cy="1463040"/>
          </a:xfrm>
          <a:prstGeom prst="rect">
            <a:avLst/>
          </a:prstGeom>
          <a:noFill/>
          <a:ln>
            <a:noFill/>
          </a:ln>
        </p:spPr>
      </p:pic>
      <p:sp>
        <p:nvSpPr>
          <p:cNvPr id="2" name="Title 1"/>
          <p:cNvSpPr>
            <a:spLocks noGrp="1"/>
          </p:cNvSpPr>
          <p:nvPr>
            <p:ph type="ctrTitle" hasCustomPrompt="1"/>
          </p:nvPr>
        </p:nvSpPr>
        <p:spPr>
          <a:xfrm>
            <a:off x="152400" y="2307148"/>
            <a:ext cx="7772400" cy="553998"/>
          </a:xfrm>
        </p:spPr>
        <p:txBody>
          <a:bodyPr anchor="b">
            <a:spAutoFit/>
          </a:bodyPr>
          <a:lstStyle>
            <a:lvl1pPr>
              <a:defRPr sz="3600" b="0" baseline="0">
                <a:latin typeface="+mj-lt"/>
                <a:cs typeface="Times New Roman" panose="02020603050405020304" pitchFamily="18" charset="0"/>
              </a:defRPr>
            </a:lvl1pPr>
          </a:lstStyle>
          <a:p>
            <a:r>
              <a:rPr lang="en-US" dirty="0"/>
              <a:t>Careers - CAD &amp; 3D Printing</a:t>
            </a:r>
          </a:p>
        </p:txBody>
      </p:sp>
    </p:spTree>
    <p:extLst>
      <p:ext uri="{BB962C8B-B14F-4D97-AF65-F5344CB8AC3E}">
        <p14:creationId xmlns:p14="http://schemas.microsoft.com/office/powerpoint/2010/main" val="121022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86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9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15362" name="Picture 2" descr="Image may contain: 10 people, people smi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362"/>
            <a:ext cx="9144000" cy="338467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2"/>
          <p:cNvSpPr>
            <a:spLocks noChangeArrowheads="1"/>
          </p:cNvSpPr>
          <p:nvPr/>
        </p:nvSpPr>
        <p:spPr bwMode="auto">
          <a:xfrm>
            <a:off x="363539" y="4856165"/>
            <a:ext cx="2895600" cy="28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54" tIns="60977" rIns="121954" bIns="60977"/>
          <a:lstStyle/>
          <a:p>
            <a:r>
              <a:rPr lang="en-US" sz="1100" dirty="0">
                <a:solidFill>
                  <a:schemeClr val="bg2"/>
                </a:solidFill>
              </a:rPr>
              <a:t>Copyright © 2020 De</a:t>
            </a:r>
            <a:r>
              <a:rPr lang="en-US" sz="1100" baseline="0" dirty="0">
                <a:solidFill>
                  <a:schemeClr val="bg2"/>
                </a:solidFill>
              </a:rPr>
              <a:t> Anza College</a:t>
            </a:r>
            <a:endParaRPr lang="en-US" sz="1800" dirty="0">
              <a:solidFill>
                <a:schemeClr val="bg2"/>
              </a:solidFill>
            </a:endParaRPr>
          </a:p>
        </p:txBody>
      </p:sp>
      <p:sp>
        <p:nvSpPr>
          <p:cNvPr id="5" name="Text Box 3"/>
          <p:cNvSpPr txBox="1">
            <a:spLocks noChangeArrowheads="1"/>
          </p:cNvSpPr>
          <p:nvPr/>
        </p:nvSpPr>
        <p:spPr bwMode="auto">
          <a:xfrm>
            <a:off x="7083430" y="4856165"/>
            <a:ext cx="1706563" cy="28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121954" tIns="60977" rIns="121954" bIns="60977"/>
          <a:lstStyle>
            <a:lvl1pPr eaLnBrk="0" hangingPunct="0">
              <a:defRPr>
                <a:solidFill>
                  <a:schemeClr val="tx1"/>
                </a:solidFill>
                <a:latin typeface="Arial" charset="0"/>
                <a:ea typeface="ヒラギノ角ゴ Pro W3" charset="0"/>
              </a:defRPr>
            </a:lvl1pPr>
            <a:lvl2pPr marL="742950" indent="-285750" eaLnBrk="0" hangingPunct="0">
              <a:defRPr>
                <a:solidFill>
                  <a:schemeClr val="tx1"/>
                </a:solidFill>
                <a:latin typeface="Arial" charset="0"/>
                <a:ea typeface="ヒラギノ角ゴ Pro W3" charset="0"/>
              </a:defRPr>
            </a:lvl2pPr>
            <a:lvl3pPr marL="1143000" indent="-228600" eaLnBrk="0" hangingPunct="0">
              <a:defRPr>
                <a:solidFill>
                  <a:schemeClr val="tx1"/>
                </a:solidFill>
                <a:latin typeface="Arial" charset="0"/>
                <a:ea typeface="ヒラギノ角ゴ Pro W3" charset="0"/>
              </a:defRPr>
            </a:lvl3pPr>
            <a:lvl4pPr marL="1600200" indent="-228600" eaLnBrk="0" hangingPunct="0">
              <a:defRPr>
                <a:solidFill>
                  <a:schemeClr val="tx1"/>
                </a:solidFill>
                <a:latin typeface="Arial" charset="0"/>
                <a:ea typeface="ヒラギノ角ゴ Pro W3" charset="0"/>
              </a:defRPr>
            </a:lvl4pPr>
            <a:lvl5pPr marL="2057400" indent="-228600" eaLnBrk="0" hangingPunct="0">
              <a:defRPr>
                <a:solidFill>
                  <a:schemeClr val="tx1"/>
                </a:solidFill>
                <a:latin typeface="Arial" charset="0"/>
                <a:ea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defRPr>
            </a:lvl9pPr>
          </a:lstStyle>
          <a:p>
            <a:pPr algn="r" eaLnBrk="1" hangingPunct="1">
              <a:defRPr/>
            </a:pPr>
            <a:r>
              <a:rPr lang="en-US" sz="1050" b="1" dirty="0">
                <a:solidFill>
                  <a:srgbClr val="C00000"/>
                </a:solidFill>
                <a:cs typeface="Arial" charset="0"/>
              </a:rPr>
              <a:t>www.deanza.edu</a:t>
            </a:r>
            <a:endParaRPr lang="en-US" sz="1350" dirty="0">
              <a:solidFill>
                <a:srgbClr val="C00000"/>
              </a:solidFill>
              <a:cs typeface="Arial" charset="0"/>
            </a:endParaRPr>
          </a:p>
        </p:txBody>
      </p:sp>
      <p:cxnSp>
        <p:nvCxnSpPr>
          <p:cNvPr id="8" name="Straight Connector 7"/>
          <p:cNvCxnSpPr/>
          <p:nvPr/>
        </p:nvCxnSpPr>
        <p:spPr>
          <a:xfrm>
            <a:off x="0" y="882362"/>
            <a:ext cx="9144000" cy="0"/>
          </a:xfrm>
          <a:prstGeom prst="line">
            <a:avLst/>
          </a:prstGeom>
          <a:ln w="57150">
            <a:solidFill>
              <a:srgbClr val="FFCD3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4267040"/>
            <a:ext cx="9144000" cy="0"/>
          </a:xfrm>
          <a:prstGeom prst="line">
            <a:avLst/>
          </a:prstGeom>
          <a:ln w="57150">
            <a:solidFill>
              <a:srgbClr val="FFCD3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5366" name="Picture 6" descr="Image result for De Anza logo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5723" y="2836176"/>
            <a:ext cx="5592554" cy="1258325"/>
          </a:xfrm>
          <a:prstGeom prst="rect">
            <a:avLst/>
          </a:prstGeom>
          <a:noFill/>
          <a:effectLst>
            <a:glow rad="190500">
              <a:schemeClr val="bg1">
                <a:alpha val="75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9948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773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1613" y="80963"/>
            <a:ext cx="7586662" cy="600075"/>
          </a:xfr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201613" y="972741"/>
            <a:ext cx="4248150" cy="3646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02164" y="972741"/>
            <a:ext cx="4249737" cy="1765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02164" y="2852737"/>
            <a:ext cx="4249737" cy="176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91834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1613" y="80963"/>
            <a:ext cx="7586662" cy="600075"/>
          </a:xfr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201613" y="972741"/>
            <a:ext cx="4248150" cy="3646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2164" y="972741"/>
            <a:ext cx="4249737" cy="3646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1830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5410200" y="4914900"/>
            <a:ext cx="674688" cy="169863"/>
          </a:xfrm>
          <a:prstGeom prst="rect">
            <a:avLst/>
          </a:prstGeom>
        </p:spPr>
        <p:txBody>
          <a:bodyPr/>
          <a:lstStyle>
            <a:lvl1pPr algn="ctr" eaLnBrk="1" hangingPunct="1">
              <a:defRPr>
                <a:latin typeface="Arial" charset="0"/>
              </a:defRPr>
            </a:lvl1pPr>
          </a:lstStyle>
          <a:p>
            <a:pPr>
              <a:defRPr/>
            </a:pPr>
            <a:fld id="{6E76106B-5282-4777-96A4-1C236B4B661D}" type="datetimeFigureOut">
              <a:rPr lang="en-US"/>
              <a:pPr>
                <a:defRPr/>
              </a:pPr>
              <a:t>1/28/2025</a:t>
            </a:fld>
            <a:endParaRPr lang="en-US" dirty="0"/>
          </a:p>
        </p:txBody>
      </p:sp>
      <p:sp>
        <p:nvSpPr>
          <p:cNvPr id="6" name="Slide Number Placeholder 5"/>
          <p:cNvSpPr>
            <a:spLocks noGrp="1"/>
          </p:cNvSpPr>
          <p:nvPr>
            <p:ph type="sldNum" sz="quarter" idx="11"/>
          </p:nvPr>
        </p:nvSpPr>
        <p:spPr>
          <a:xfrm>
            <a:off x="6096000" y="4932363"/>
            <a:ext cx="474663" cy="1524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fld id="{E9B39AF0-9DD5-42C6-8B34-146DFD083D34}" type="slidenum">
              <a:rPr lang="en-US" altLang="en-US"/>
              <a:pPr>
                <a:defRPr/>
              </a:pPr>
              <a:t>‹#›</a:t>
            </a:fld>
            <a:endParaRPr lang="en-US" altLang="en-US"/>
          </a:p>
        </p:txBody>
      </p:sp>
    </p:spTree>
    <p:extLst>
      <p:ext uri="{BB962C8B-B14F-4D97-AF65-F5344CB8AC3E}">
        <p14:creationId xmlns:p14="http://schemas.microsoft.com/office/powerpoint/2010/main" val="2004469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01614" y="80962"/>
            <a:ext cx="8650287" cy="4538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13536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01613" y="80963"/>
            <a:ext cx="7586662" cy="600075"/>
          </a:xfrm>
        </p:spPr>
        <p:txBody>
          <a:bodyPr/>
          <a:lstStyle/>
          <a:p>
            <a:r>
              <a:rPr lang="en-US"/>
              <a:t>Click to edit Master title style</a:t>
            </a:r>
          </a:p>
        </p:txBody>
      </p:sp>
      <p:sp>
        <p:nvSpPr>
          <p:cNvPr id="3" name="Content Placeholder 2"/>
          <p:cNvSpPr>
            <a:spLocks noGrp="1"/>
          </p:cNvSpPr>
          <p:nvPr>
            <p:ph sz="quarter" idx="1"/>
          </p:nvPr>
        </p:nvSpPr>
        <p:spPr>
          <a:xfrm>
            <a:off x="201613" y="972741"/>
            <a:ext cx="4248150" cy="1765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02164" y="972741"/>
            <a:ext cx="4249737" cy="17656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01613" y="2852737"/>
            <a:ext cx="4248150" cy="176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02164" y="2852737"/>
            <a:ext cx="4249737" cy="1766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26583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313" y="850599"/>
            <a:ext cx="8229600" cy="3394075"/>
          </a:xfrm>
        </p:spPr>
        <p:txBody>
          <a:bodyPr/>
          <a:lstStyle>
            <a:lvl1pPr>
              <a:defRPr>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332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088" y="1028409"/>
            <a:ext cx="8229600" cy="329291"/>
          </a:xfrm>
        </p:spPr>
        <p:txBody>
          <a:bodyPr>
            <a:normAutofit/>
          </a:bodyPr>
          <a:lstStyle>
            <a:lvl1pPr>
              <a:buFontTx/>
              <a:buNone/>
              <a:defRPr sz="2800" b="1">
                <a:solidFill>
                  <a:schemeClr val="tx1"/>
                </a:solidFill>
              </a:defRPr>
            </a:lvl1pPr>
          </a:lstStyle>
          <a:p>
            <a:pPr lvl="0"/>
            <a:r>
              <a:rPr lang="en-US"/>
              <a:t>Click to edit Master text styles</a:t>
            </a:r>
          </a:p>
        </p:txBody>
      </p:sp>
      <p:sp>
        <p:nvSpPr>
          <p:cNvPr id="7" name="Content Placeholder 2"/>
          <p:cNvSpPr>
            <a:spLocks noGrp="1"/>
          </p:cNvSpPr>
          <p:nvPr>
            <p:ph idx="13"/>
          </p:nvPr>
        </p:nvSpPr>
        <p:spPr>
          <a:xfrm>
            <a:off x="341088" y="1430936"/>
            <a:ext cx="8229600" cy="3394472"/>
          </a:xfr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2341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lines 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088" y="1028409"/>
            <a:ext cx="8229600" cy="329291"/>
          </a:xfrm>
        </p:spPr>
        <p:txBody>
          <a:bodyPr>
            <a:normAutofit/>
          </a:bodyPr>
          <a:lstStyle>
            <a:lvl1pPr>
              <a:buFontTx/>
              <a:buNone/>
              <a:defRPr sz="2800" b="1">
                <a:solidFill>
                  <a:schemeClr val="tx1"/>
                </a:solidFill>
              </a:defRPr>
            </a:lvl1pPr>
          </a:lstStyle>
          <a:p>
            <a:pPr lvl="0"/>
            <a:r>
              <a:rPr lang="en-US"/>
              <a:t>Click to edit Master text styles</a:t>
            </a:r>
          </a:p>
        </p:txBody>
      </p:sp>
      <p:sp>
        <p:nvSpPr>
          <p:cNvPr id="4" name="Content Placeholder 2"/>
          <p:cNvSpPr>
            <a:spLocks noGrp="1"/>
          </p:cNvSpPr>
          <p:nvPr>
            <p:ph idx="13"/>
          </p:nvPr>
        </p:nvSpPr>
        <p:spPr>
          <a:xfrm>
            <a:off x="341088" y="1430936"/>
            <a:ext cx="8229600" cy="3394472"/>
          </a:xfr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5691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big char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355602" y="1591737"/>
            <a:ext cx="8331200" cy="2912005"/>
          </a:xfrm>
        </p:spPr>
        <p:txBody>
          <a:bodyPr/>
          <a:lstStyle/>
          <a:p>
            <a:pPr lvl="0"/>
            <a:r>
              <a:rPr lang="en-US" noProof="0"/>
              <a:t>Click icon to add chart</a:t>
            </a:r>
            <a:endParaRPr lang="en-US" noProof="0" dirty="0"/>
          </a:p>
        </p:txBody>
      </p:sp>
      <p:sp>
        <p:nvSpPr>
          <p:cNvPr id="10" name="Content Placeholder 2"/>
          <p:cNvSpPr>
            <a:spLocks noGrp="1"/>
          </p:cNvSpPr>
          <p:nvPr>
            <p:ph idx="1"/>
          </p:nvPr>
        </p:nvSpPr>
        <p:spPr>
          <a:xfrm>
            <a:off x="358021" y="1028405"/>
            <a:ext cx="8345712" cy="329291"/>
          </a:xfrm>
        </p:spPr>
        <p:txBody>
          <a:bodyPr>
            <a:normAutofit/>
          </a:bodyPr>
          <a:lstStyle>
            <a:lvl1pPr>
              <a:buFontTx/>
              <a:buNone/>
              <a:defRPr sz="28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04489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Transition Slide">
    <p:spTree>
      <p:nvGrpSpPr>
        <p:cNvPr id="1" name=""/>
        <p:cNvGrpSpPr/>
        <p:nvPr/>
      </p:nvGrpSpPr>
      <p:grpSpPr>
        <a:xfrm>
          <a:off x="0" y="0"/>
          <a:ext cx="0" cy="0"/>
          <a:chOff x="0" y="0"/>
          <a:chExt cx="0" cy="0"/>
        </a:xfrm>
      </p:grpSpPr>
      <p:pic>
        <p:nvPicPr>
          <p:cNvPr id="6" name="Picture 10" descr="Image result for De Anza College web"/>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90143"/>
          <a:stretch/>
        </p:blipFill>
        <p:spPr bwMode="auto">
          <a:xfrm rot="16200000">
            <a:off x="3757422" y="-1466903"/>
            <a:ext cx="1629156" cy="9144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0" y="2411296"/>
            <a:ext cx="9144000" cy="692497"/>
          </a:xfrm>
        </p:spPr>
        <p:txBody>
          <a:bodyPr rtlCol="0" anchor="b">
            <a:spAutoFit/>
          </a:bodyPr>
          <a:lstStyle>
            <a:lvl1pPr algn="ctr" defTabSz="1219505" rtl="0" eaLnBrk="1" latinLnBrk="0" hangingPunct="1">
              <a:spcBef>
                <a:spcPct val="0"/>
              </a:spcBef>
              <a:buNone/>
              <a:defRPr lang="en-US" sz="4500" b="0" kern="1200">
                <a:solidFill>
                  <a:schemeClr val="bg1"/>
                </a:solidFill>
                <a:latin typeface="Arial" pitchFamily="34" charset="0"/>
                <a:ea typeface="+mj-ea"/>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0" y="3271623"/>
            <a:ext cx="9144000" cy="533514"/>
          </a:xfrm>
        </p:spPr>
        <p:txBody>
          <a:bodyPr rtlCol="0">
            <a:spAutoFit/>
          </a:bodyPr>
          <a:lstStyle>
            <a:lvl1pPr marL="0" indent="0" algn="ctr" defTabSz="1219505" rtl="0" eaLnBrk="1" latinLnBrk="0" hangingPunct="1">
              <a:lnSpc>
                <a:spcPts val="3201"/>
              </a:lnSpc>
              <a:spcBef>
                <a:spcPts val="1280"/>
              </a:spcBef>
              <a:buClr>
                <a:schemeClr val="tx2"/>
              </a:buClr>
              <a:buFont typeface="Wingdings" pitchFamily="2" charset="2"/>
              <a:buNone/>
              <a:defRPr lang="en-US" sz="2400" kern="1200" baseline="0" dirty="0" smtClean="0">
                <a:solidFill>
                  <a:schemeClr val="bg1"/>
                </a:solidFill>
                <a:latin typeface="+mj-lt"/>
                <a:ea typeface="+mn-ea"/>
                <a:cs typeface="Times New Roman" panose="02020603050405020304" pitchFamily="18" charset="0"/>
              </a:defRPr>
            </a:lvl1pPr>
            <a:lvl2pPr marL="609753" indent="0">
              <a:buNone/>
              <a:defRPr sz="2400">
                <a:solidFill>
                  <a:schemeClr val="tx1">
                    <a:tint val="75000"/>
                  </a:schemeClr>
                </a:solidFill>
              </a:defRPr>
            </a:lvl2pPr>
            <a:lvl3pPr marL="1219505" indent="0">
              <a:buNone/>
              <a:defRPr sz="2100">
                <a:solidFill>
                  <a:schemeClr val="tx1">
                    <a:tint val="75000"/>
                  </a:schemeClr>
                </a:solidFill>
              </a:defRPr>
            </a:lvl3pPr>
            <a:lvl4pPr marL="1829258" indent="0">
              <a:buNone/>
              <a:defRPr sz="1900">
                <a:solidFill>
                  <a:schemeClr val="tx1">
                    <a:tint val="75000"/>
                  </a:schemeClr>
                </a:solidFill>
              </a:defRPr>
            </a:lvl4pPr>
            <a:lvl5pPr marL="2439010" indent="0">
              <a:buNone/>
              <a:defRPr sz="1900">
                <a:solidFill>
                  <a:schemeClr val="tx1">
                    <a:tint val="75000"/>
                  </a:schemeClr>
                </a:solidFill>
              </a:defRPr>
            </a:lvl5pPr>
            <a:lvl6pPr marL="3048762" indent="0">
              <a:buNone/>
              <a:defRPr sz="1900">
                <a:solidFill>
                  <a:schemeClr val="tx1">
                    <a:tint val="75000"/>
                  </a:schemeClr>
                </a:solidFill>
              </a:defRPr>
            </a:lvl6pPr>
            <a:lvl7pPr marL="3658514" indent="0">
              <a:buNone/>
              <a:defRPr sz="1900">
                <a:solidFill>
                  <a:schemeClr val="tx1">
                    <a:tint val="75000"/>
                  </a:schemeClr>
                </a:solidFill>
              </a:defRPr>
            </a:lvl7pPr>
            <a:lvl8pPr marL="4268267" indent="0">
              <a:buNone/>
              <a:defRPr sz="1900">
                <a:solidFill>
                  <a:schemeClr val="tx1">
                    <a:tint val="75000"/>
                  </a:schemeClr>
                </a:solidFill>
              </a:defRPr>
            </a:lvl8pPr>
            <a:lvl9pPr marL="4878019" indent="0">
              <a:buNone/>
              <a:defRPr sz="19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0" y="2243138"/>
            <a:ext cx="9144000" cy="0"/>
          </a:xfrm>
          <a:prstGeom prst="line">
            <a:avLst/>
          </a:prstGeom>
          <a:ln w="57150">
            <a:solidFill>
              <a:srgbClr val="61325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943350"/>
            <a:ext cx="9144000" cy="0"/>
          </a:xfrm>
          <a:prstGeom prst="line">
            <a:avLst/>
          </a:prstGeom>
          <a:ln w="57150">
            <a:solidFill>
              <a:srgbClr val="61325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12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lef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3"/>
          <p:cNvSpPr>
            <a:spLocks noGrp="1"/>
          </p:cNvSpPr>
          <p:nvPr>
            <p:ph sz="half" idx="2"/>
          </p:nvPr>
        </p:nvSpPr>
        <p:spPr>
          <a:xfrm>
            <a:off x="355600" y="1101577"/>
            <a:ext cx="4038600" cy="3394472"/>
          </a:xfrm>
        </p:spPr>
        <p:txBody>
          <a:bodyPr/>
          <a:lstStyle>
            <a:lvl1pPr>
              <a:defRPr lang="en-US" sz="2700" kern="1200" baseline="0" dirty="0" smtClean="0">
                <a:solidFill>
                  <a:schemeClr val="tx1"/>
                </a:solidFill>
                <a:latin typeface="Arial" pitchFamily="34" charset="0"/>
                <a:ea typeface="+mn-ea"/>
                <a:cs typeface="Arial" pitchFamily="34" charset="0"/>
              </a:defRPr>
            </a:lvl1pPr>
            <a:lvl2pPr>
              <a:defRPr lang="en-US" sz="2400" kern="1200" dirty="0" smtClean="0">
                <a:solidFill>
                  <a:schemeClr val="bg2"/>
                </a:solidFill>
                <a:latin typeface="Arial" pitchFamily="34" charset="0"/>
                <a:ea typeface="+mn-ea"/>
                <a:cs typeface="Arial" pitchFamily="34" charset="0"/>
              </a:defRPr>
            </a:lvl2pPr>
            <a:lvl3pPr>
              <a:defRPr lang="en-US" sz="2100" kern="1200" dirty="0" smtClean="0">
                <a:solidFill>
                  <a:schemeClr val="bg2"/>
                </a:solidFill>
                <a:latin typeface="Arial" pitchFamily="34" charset="0"/>
                <a:ea typeface="+mn-ea"/>
                <a:cs typeface="Arial" pitchFamily="34" charset="0"/>
              </a:defRPr>
            </a:lvl3pPr>
            <a:lvl4pPr>
              <a:defRPr lang="en-US" sz="1900" kern="1200" dirty="0" smtClean="0">
                <a:solidFill>
                  <a:schemeClr val="bg2"/>
                </a:solidFill>
                <a:latin typeface="Arial" pitchFamily="34" charset="0"/>
                <a:ea typeface="+mn-ea"/>
                <a:cs typeface="Arial" pitchFamily="34" charset="0"/>
              </a:defRPr>
            </a:lvl4pPr>
            <a:lvl5pPr>
              <a:defRPr lang="en-US" sz="1600" kern="1200" dirty="0">
                <a:solidFill>
                  <a:schemeClr val="bg2"/>
                </a:solidFill>
                <a:latin typeface="Arial" pitchFamily="34" charset="0"/>
                <a:ea typeface="+mn-ea"/>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5"/>
          <p:cNvSpPr>
            <a:spLocks noGrp="1"/>
          </p:cNvSpPr>
          <p:nvPr>
            <p:ph type="chart" sz="quarter" idx="10"/>
          </p:nvPr>
        </p:nvSpPr>
        <p:spPr>
          <a:xfrm>
            <a:off x="4673073" y="1803404"/>
            <a:ext cx="3911600" cy="2430463"/>
          </a:xfr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3079314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8" name="Content Placeholder 2"/>
          <p:cNvSpPr>
            <a:spLocks noGrp="1"/>
          </p:cNvSpPr>
          <p:nvPr>
            <p:ph idx="10"/>
          </p:nvPr>
        </p:nvSpPr>
        <p:spPr>
          <a:xfrm>
            <a:off x="341093" y="1028406"/>
            <a:ext cx="4163179" cy="329291"/>
          </a:xfrm>
        </p:spPr>
        <p:txBody>
          <a:bodyPr>
            <a:normAutofit/>
          </a:bodyPr>
          <a:lstStyle>
            <a:lvl1pPr>
              <a:buFontTx/>
              <a:buNone/>
              <a:defRPr sz="2800" b="1">
                <a:solidFill>
                  <a:schemeClr val="tx1"/>
                </a:solidFill>
              </a:defRPr>
            </a:lvl1pPr>
          </a:lstStyle>
          <a:p>
            <a:pPr lvl="0"/>
            <a:r>
              <a:rPr lang="en-US"/>
              <a:t>Click to edit Master text styles</a:t>
            </a:r>
          </a:p>
        </p:txBody>
      </p:sp>
      <p:sp>
        <p:nvSpPr>
          <p:cNvPr id="9" name="Content Placeholder 2"/>
          <p:cNvSpPr>
            <a:spLocks noGrp="1"/>
          </p:cNvSpPr>
          <p:nvPr>
            <p:ph idx="11"/>
          </p:nvPr>
        </p:nvSpPr>
        <p:spPr>
          <a:xfrm>
            <a:off x="4549022" y="1028406"/>
            <a:ext cx="4163179" cy="329291"/>
          </a:xfrm>
        </p:spPr>
        <p:txBody>
          <a:bodyPr>
            <a:normAutofit/>
          </a:bodyPr>
          <a:lstStyle>
            <a:lvl1pPr>
              <a:buFontTx/>
              <a:buNone/>
              <a:defRPr sz="2800" b="1">
                <a:solidFill>
                  <a:schemeClr val="tx1"/>
                </a:solidFill>
              </a:defRPr>
            </a:lvl1pPr>
          </a:lstStyle>
          <a:p>
            <a:pPr lvl="0"/>
            <a:r>
              <a:rPr lang="en-US"/>
              <a:t>Click to edit Master text styles</a:t>
            </a:r>
          </a:p>
        </p:txBody>
      </p:sp>
      <p:sp>
        <p:nvSpPr>
          <p:cNvPr id="10" name="Content Placeholder 2"/>
          <p:cNvSpPr>
            <a:spLocks noGrp="1"/>
          </p:cNvSpPr>
          <p:nvPr>
            <p:ph idx="13"/>
          </p:nvPr>
        </p:nvSpPr>
        <p:spPr>
          <a:xfrm>
            <a:off x="341093" y="1439404"/>
            <a:ext cx="4163179" cy="3394472"/>
          </a:xfr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4549025" y="1430936"/>
            <a:ext cx="4163179" cy="3394472"/>
          </a:xfrm>
        </p:spPr>
        <p:txBody>
          <a:bodyPr/>
          <a:lstStyle>
            <a:lvl1pPr>
              <a:defRPr lang="en-US" sz="2700" kern="1200" baseline="0" dirty="0" smtClean="0">
                <a:solidFill>
                  <a:schemeClr val="tx1"/>
                </a:solidFill>
                <a:latin typeface="Arial" pitchFamily="34" charset="0"/>
                <a:ea typeface="+mn-ea"/>
                <a:cs typeface="Arial"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318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97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nip Single Corner Rectangle 2"/>
          <p:cNvSpPr/>
          <p:nvPr/>
        </p:nvSpPr>
        <p:spPr>
          <a:xfrm>
            <a:off x="0" y="4865169"/>
            <a:ext cx="5715000" cy="278332"/>
          </a:xfrm>
          <a:prstGeom prst="snip1Rect">
            <a:avLst>
              <a:gd name="adj" fmla="val 50000"/>
            </a:avLst>
          </a:prstGeom>
          <a:solidFill>
            <a:srgbClr val="8C0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314" name="Picture 2" descr="Image result for De Anza College Logo 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820936" y="4826164"/>
            <a:ext cx="1179909" cy="265480"/>
          </a:xfrm>
          <a:prstGeom prst="rect">
            <a:avLst/>
          </a:prstGeom>
          <a:noFill/>
          <a:extLst>
            <a:ext uri="{909E8E84-426E-40dd-AFC4-6F175D3DCCD1}">
              <a14:hiddenFill xmlns="" xmlns:a14="http://schemas.microsoft.com/office/drawing/2010/main">
                <a:solidFill>
                  <a:srgbClr val="FFFFFF"/>
                </a:solidFill>
              </a14:hiddenFill>
            </a:ext>
          </a:extLst>
        </p:spPr>
      </p:pic>
      <p:sp>
        <p:nvSpPr>
          <p:cNvPr id="1028" name="Title Placeholder 1"/>
          <p:cNvSpPr>
            <a:spLocks noGrp="1"/>
          </p:cNvSpPr>
          <p:nvPr>
            <p:ph type="title"/>
          </p:nvPr>
        </p:nvSpPr>
        <p:spPr bwMode="auto">
          <a:xfrm>
            <a:off x="286544" y="591008"/>
            <a:ext cx="8339138" cy="706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0977" tIns="0" rIns="60977" bIns="0" numCol="1" anchor="ctr" anchorCtr="0" compatLnSpc="1">
            <a:prstTxWarp prst="textNoShape">
              <a:avLst/>
            </a:prstTxWarp>
          </a:bodyPr>
          <a:lstStyle/>
          <a:p>
            <a:pPr lvl="0"/>
            <a:r>
              <a:rPr lang="en-US"/>
              <a:t>Click to edit Master title style</a:t>
            </a:r>
            <a:endParaRPr lang="en-US" dirty="0"/>
          </a:p>
        </p:txBody>
      </p:sp>
      <p:sp>
        <p:nvSpPr>
          <p:cNvPr id="1029" name="Text Placeholder 2"/>
          <p:cNvSpPr>
            <a:spLocks noGrp="1"/>
          </p:cNvSpPr>
          <p:nvPr>
            <p:ph type="body" idx="1"/>
          </p:nvPr>
        </p:nvSpPr>
        <p:spPr bwMode="auto">
          <a:xfrm>
            <a:off x="341313" y="895351"/>
            <a:ext cx="8229600" cy="339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54" tIns="60977" rIns="121954" bIns="60977"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Slide Number"/>
          <p:cNvSpPr txBox="1">
            <a:spLocks/>
          </p:cNvSpPr>
          <p:nvPr/>
        </p:nvSpPr>
        <p:spPr bwMode="auto">
          <a:xfrm>
            <a:off x="109539" y="4922343"/>
            <a:ext cx="260350"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spcBef>
                <a:spcPct val="50000"/>
              </a:spcBef>
              <a:defRPr/>
            </a:pPr>
            <a:fld id="{C4BE79D2-7715-1848-9020-BFC4E7A2E42D}" type="slidenum">
              <a:rPr lang="en-US" sz="1100" b="1" smtClean="0">
                <a:solidFill>
                  <a:srgbClr val="FFFFFF"/>
                </a:solidFill>
                <a:ea typeface="ＭＳ Ｐゴシック" charset="0"/>
                <a:cs typeface="ＭＳ Ｐゴシック" charset="0"/>
              </a:rPr>
              <a:pPr eaLnBrk="1" hangingPunct="1">
                <a:spcBef>
                  <a:spcPct val="50000"/>
                </a:spcBef>
                <a:defRPr/>
              </a:pPr>
              <a:t>‹#›</a:t>
            </a:fld>
            <a:endParaRPr lang="en-US" sz="1100" b="1" dirty="0">
              <a:solidFill>
                <a:srgbClr val="FFFFFF"/>
              </a:solidFill>
              <a:ea typeface="ＭＳ Ｐゴシック" charset="0"/>
              <a:cs typeface="ＭＳ Ｐゴシック" charset="0"/>
            </a:endParaRPr>
          </a:p>
        </p:txBody>
      </p:sp>
      <p:pic>
        <p:nvPicPr>
          <p:cNvPr id="13316" name="Picture 4" descr="Image result for De Anza College Logo Png"/>
          <p:cNvPicPr>
            <a:picLocks noChangeAspect="1" noChangeArrowheads="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43058" y="4790412"/>
            <a:ext cx="629729" cy="335310"/>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11" name="Slide Number"/>
          <p:cNvSpPr txBox="1">
            <a:spLocks/>
          </p:cNvSpPr>
          <p:nvPr userDrawn="1"/>
        </p:nvSpPr>
        <p:spPr bwMode="auto">
          <a:xfrm>
            <a:off x="369889" y="4937806"/>
            <a:ext cx="5088158" cy="138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spcBef>
                <a:spcPct val="50000"/>
              </a:spcBef>
              <a:defRPr/>
            </a:pPr>
            <a:r>
              <a:rPr lang="en-US" sz="900" b="1" baseline="0" dirty="0">
                <a:solidFill>
                  <a:srgbClr val="FFFFFF"/>
                </a:solidFill>
                <a:ea typeface="ＭＳ Ｐゴシック" charset="0"/>
                <a:cs typeface="ＭＳ Ｐゴシック" charset="0"/>
              </a:rPr>
              <a:t>De Anza College: Design &amp; Manufacturing Technologies Dep’t – </a:t>
            </a:r>
            <a:r>
              <a:rPr lang="en-US" sz="900" b="1" baseline="0" dirty="0" err="1">
                <a:solidFill>
                  <a:srgbClr val="FFFFFF"/>
                </a:solidFill>
                <a:ea typeface="ＭＳ Ｐゴシック" charset="0"/>
                <a:cs typeface="ＭＳ Ｐゴシック" charset="0"/>
              </a:rPr>
              <a:t>CTE</a:t>
            </a:r>
            <a:r>
              <a:rPr lang="en-US" sz="900" b="1" baseline="0" dirty="0">
                <a:solidFill>
                  <a:srgbClr val="FFFFFF"/>
                </a:solidFill>
                <a:ea typeface="ＭＳ Ｐゴシック" charset="0"/>
                <a:cs typeface="ＭＳ Ｐゴシック" charset="0"/>
              </a:rPr>
              <a:t> - Skills for the future</a:t>
            </a:r>
            <a:endParaRPr lang="en-US" sz="900" b="0" i="1" dirty="0">
              <a:solidFill>
                <a:srgbClr val="FFFFFF"/>
              </a:solidFill>
              <a:ea typeface="ＭＳ Ｐゴシック" charset="0"/>
              <a:cs typeface="ＭＳ Ｐゴシック" charset="0"/>
            </a:endParaRPr>
          </a:p>
        </p:txBody>
      </p:sp>
      <p:grpSp>
        <p:nvGrpSpPr>
          <p:cNvPr id="19" name="Group 18"/>
          <p:cNvGrpSpPr/>
          <p:nvPr/>
        </p:nvGrpSpPr>
        <p:grpSpPr>
          <a:xfrm>
            <a:off x="-18255" y="-6042"/>
            <a:ext cx="9162255" cy="782888"/>
            <a:chOff x="-24340" y="-693733"/>
            <a:chExt cx="12216340" cy="1043850"/>
          </a:xfrm>
        </p:grpSpPr>
        <p:pic>
          <p:nvPicPr>
            <p:cNvPr id="20" name="Picture 10" descr="Image result for De Anza College web"/>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r="90143"/>
            <a:stretch/>
          </p:blipFill>
          <p:spPr bwMode="auto">
            <a:xfrm rot="16200000">
              <a:off x="2347534" y="-3065606"/>
              <a:ext cx="1028405" cy="5772152"/>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0" descr="Image result for De Anza College web"/>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l="90143"/>
            <a:stretch/>
          </p:blipFill>
          <p:spPr bwMode="auto">
            <a:xfrm rot="5400000">
              <a:off x="8791721" y="-3065606"/>
              <a:ext cx="1028405" cy="5772152"/>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Rectangle 21"/>
            <p:cNvSpPr/>
            <p:nvPr/>
          </p:nvSpPr>
          <p:spPr>
            <a:xfrm>
              <a:off x="-24340" y="-678289"/>
              <a:ext cx="12216340" cy="1028406"/>
            </a:xfrm>
            <a:prstGeom prst="rect">
              <a:avLst/>
            </a:prstGeom>
            <a:gradFill>
              <a:gsLst>
                <a:gs pos="50000">
                  <a:srgbClr val="FFFFFF"/>
                </a:gs>
                <a:gs pos="0">
                  <a:schemeClr val="bg1">
                    <a:alpha val="0"/>
                  </a:schemeClr>
                </a:gs>
                <a:gs pos="40000">
                  <a:srgbClr val="FFFFFF">
                    <a:alpha val="95000"/>
                  </a:srgbClr>
                </a:gs>
                <a:gs pos="60000">
                  <a:srgbClr val="FFFFFF">
                    <a:alpha val="95000"/>
                  </a:srgb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2261375384"/>
      </p:ext>
    </p:extLst>
  </p:cSld>
  <p:clrMap bg1="lt1" tx1="dk1" bg2="lt2" tx2="dk2" accent1="accent1" accent2="accent2" accent3="accent3" accent4="accent4" accent5="accent5" accent6="accent6" hlink="hlink" folHlink="folHlink"/>
  <p:sldLayoutIdLst>
    <p:sldLayoutId id="2147485863" r:id="rId1"/>
    <p:sldLayoutId id="2147485864" r:id="rId2"/>
    <p:sldLayoutId id="2147485865" r:id="rId3"/>
    <p:sldLayoutId id="2147485866" r:id="rId4"/>
    <p:sldLayoutId id="2147485867" r:id="rId5"/>
    <p:sldLayoutId id="2147485868" r:id="rId6"/>
    <p:sldLayoutId id="2147485869" r:id="rId7"/>
    <p:sldLayoutId id="2147485870" r:id="rId8"/>
    <p:sldLayoutId id="2147485871" r:id="rId9"/>
    <p:sldLayoutId id="2147485872" r:id="rId10"/>
    <p:sldLayoutId id="2147485873" r:id="rId11"/>
    <p:sldLayoutId id="2147485874" r:id="rId12"/>
    <p:sldLayoutId id="2147485875" r:id="rId13"/>
    <p:sldLayoutId id="2147485920" r:id="rId14"/>
    <p:sldLayoutId id="2147485921" r:id="rId15"/>
    <p:sldLayoutId id="2147485922" r:id="rId16"/>
    <p:sldLayoutId id="2147485923" r:id="rId17"/>
    <p:sldLayoutId id="2147485924" r:id="rId18"/>
  </p:sldLayoutIdLst>
  <p:txStyles>
    <p:titleStyle>
      <a:lvl1pPr algn="l" rtl="0" eaLnBrk="1" fontAlgn="base" hangingPunct="1">
        <a:spcBef>
          <a:spcPct val="0"/>
        </a:spcBef>
        <a:spcAft>
          <a:spcPct val="0"/>
        </a:spcAft>
        <a:defRPr sz="24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5pPr>
      <a:lvl6pPr marL="609753" algn="l" rtl="0" eaLnBrk="1" fontAlgn="base" hangingPunct="1">
        <a:spcBef>
          <a:spcPct val="0"/>
        </a:spcBef>
        <a:spcAft>
          <a:spcPct val="0"/>
        </a:spcAft>
        <a:defRPr sz="3700" b="1">
          <a:solidFill>
            <a:schemeClr val="bg1"/>
          </a:solidFill>
          <a:latin typeface="Arial" pitchFamily="34" charset="0"/>
          <a:cs typeface="Arial" pitchFamily="34" charset="0"/>
        </a:defRPr>
      </a:lvl6pPr>
      <a:lvl7pPr marL="1219505" algn="l" rtl="0" eaLnBrk="1" fontAlgn="base" hangingPunct="1">
        <a:spcBef>
          <a:spcPct val="0"/>
        </a:spcBef>
        <a:spcAft>
          <a:spcPct val="0"/>
        </a:spcAft>
        <a:defRPr sz="3700" b="1">
          <a:solidFill>
            <a:schemeClr val="bg1"/>
          </a:solidFill>
          <a:latin typeface="Arial" pitchFamily="34" charset="0"/>
          <a:cs typeface="Arial" pitchFamily="34" charset="0"/>
        </a:defRPr>
      </a:lvl7pPr>
      <a:lvl8pPr marL="1829258" algn="l" rtl="0" eaLnBrk="1" fontAlgn="base" hangingPunct="1">
        <a:spcBef>
          <a:spcPct val="0"/>
        </a:spcBef>
        <a:spcAft>
          <a:spcPct val="0"/>
        </a:spcAft>
        <a:defRPr sz="3700" b="1">
          <a:solidFill>
            <a:schemeClr val="bg1"/>
          </a:solidFill>
          <a:latin typeface="Arial" pitchFamily="34" charset="0"/>
          <a:cs typeface="Arial" pitchFamily="34" charset="0"/>
        </a:defRPr>
      </a:lvl8pPr>
      <a:lvl9pPr marL="2439010" algn="l" rtl="0" eaLnBrk="1" fontAlgn="base" hangingPunct="1">
        <a:spcBef>
          <a:spcPct val="0"/>
        </a:spcBef>
        <a:spcAft>
          <a:spcPct val="0"/>
        </a:spcAft>
        <a:defRPr sz="3700" b="1">
          <a:solidFill>
            <a:schemeClr val="bg1"/>
          </a:solidFill>
          <a:latin typeface="Arial" pitchFamily="34" charset="0"/>
          <a:cs typeface="Arial" pitchFamily="34" charset="0"/>
        </a:defRPr>
      </a:lvl9pPr>
    </p:titleStyle>
    <p:bodyStyle>
      <a:lvl1pPr marL="309110" indent="-309110" algn="l" rtl="0" eaLnBrk="1" fontAlgn="base" hangingPunct="1">
        <a:spcBef>
          <a:spcPts val="0"/>
        </a:spcBef>
        <a:spcAft>
          <a:spcPct val="0"/>
        </a:spcAft>
        <a:buClr>
          <a:schemeClr val="tx2"/>
        </a:buClr>
        <a:buFont typeface="Wingdings" charset="0"/>
        <a:buChar char="§"/>
        <a:defRPr sz="27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1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9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6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505" rtl="0" eaLnBrk="1" latinLnBrk="0" hangingPunct="1">
        <a:defRPr sz="2400" kern="1200">
          <a:solidFill>
            <a:schemeClr val="tx1"/>
          </a:solidFill>
          <a:latin typeface="+mn-lt"/>
          <a:ea typeface="+mn-ea"/>
          <a:cs typeface="+mn-cs"/>
        </a:defRPr>
      </a:lvl1pPr>
      <a:lvl2pPr marL="609753" algn="l" defTabSz="1219505" rtl="0" eaLnBrk="1" latinLnBrk="0" hangingPunct="1">
        <a:defRPr sz="2400" kern="1200">
          <a:solidFill>
            <a:schemeClr val="tx1"/>
          </a:solidFill>
          <a:latin typeface="+mn-lt"/>
          <a:ea typeface="+mn-ea"/>
          <a:cs typeface="+mn-cs"/>
        </a:defRPr>
      </a:lvl2pPr>
      <a:lvl3pPr marL="1219505" algn="l" defTabSz="1219505" rtl="0" eaLnBrk="1" latinLnBrk="0" hangingPunct="1">
        <a:defRPr sz="2400" kern="1200">
          <a:solidFill>
            <a:schemeClr val="tx1"/>
          </a:solidFill>
          <a:latin typeface="+mn-lt"/>
          <a:ea typeface="+mn-ea"/>
          <a:cs typeface="+mn-cs"/>
        </a:defRPr>
      </a:lvl3pPr>
      <a:lvl4pPr marL="1829258" algn="l" defTabSz="1219505" rtl="0" eaLnBrk="1" latinLnBrk="0" hangingPunct="1">
        <a:defRPr sz="2400" kern="1200">
          <a:solidFill>
            <a:schemeClr val="tx1"/>
          </a:solidFill>
          <a:latin typeface="+mn-lt"/>
          <a:ea typeface="+mn-ea"/>
          <a:cs typeface="+mn-cs"/>
        </a:defRPr>
      </a:lvl4pPr>
      <a:lvl5pPr marL="2439010" algn="l" defTabSz="1219505" rtl="0" eaLnBrk="1" latinLnBrk="0" hangingPunct="1">
        <a:defRPr sz="2400" kern="1200">
          <a:solidFill>
            <a:schemeClr val="tx1"/>
          </a:solidFill>
          <a:latin typeface="+mn-lt"/>
          <a:ea typeface="+mn-ea"/>
          <a:cs typeface="+mn-cs"/>
        </a:defRPr>
      </a:lvl5pPr>
      <a:lvl6pPr marL="3048762" algn="l" defTabSz="1219505" rtl="0" eaLnBrk="1" latinLnBrk="0" hangingPunct="1">
        <a:defRPr sz="2400" kern="1200">
          <a:solidFill>
            <a:schemeClr val="tx1"/>
          </a:solidFill>
          <a:latin typeface="+mn-lt"/>
          <a:ea typeface="+mn-ea"/>
          <a:cs typeface="+mn-cs"/>
        </a:defRPr>
      </a:lvl6pPr>
      <a:lvl7pPr marL="3658514" algn="l" defTabSz="1219505" rtl="0" eaLnBrk="1" latinLnBrk="0" hangingPunct="1">
        <a:defRPr sz="2400" kern="1200">
          <a:solidFill>
            <a:schemeClr val="tx1"/>
          </a:solidFill>
          <a:latin typeface="+mn-lt"/>
          <a:ea typeface="+mn-ea"/>
          <a:cs typeface="+mn-cs"/>
        </a:defRPr>
      </a:lvl7pPr>
      <a:lvl8pPr marL="4268267" algn="l" defTabSz="1219505" rtl="0" eaLnBrk="1" latinLnBrk="0" hangingPunct="1">
        <a:defRPr sz="2400" kern="1200">
          <a:solidFill>
            <a:schemeClr val="tx1"/>
          </a:solidFill>
          <a:latin typeface="+mn-lt"/>
          <a:ea typeface="+mn-ea"/>
          <a:cs typeface="+mn-cs"/>
        </a:defRPr>
      </a:lvl8pPr>
      <a:lvl9pPr marL="4878019" algn="l" defTabSz="121950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youtu.be/niorgT3n43o" TargetMode="External"/><Relationship Id="rId7" Type="http://schemas.openxmlformats.org/officeDocument/2006/relationships/image" Target="../media/image26.jpg"/><Relationship Id="rId2" Type="http://schemas.openxmlformats.org/officeDocument/2006/relationships/image" Target="../media/image22.jpeg"/><Relationship Id="rId1" Type="http://schemas.openxmlformats.org/officeDocument/2006/relationships/slideLayout" Target="../slideLayouts/slideLayout16.xml"/><Relationship Id="rId6" Type="http://schemas.openxmlformats.org/officeDocument/2006/relationships/image" Target="../media/image25.jpe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gif"/><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hyperlink" Target="http://www.deanza.edu/dmt/partners.html"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https://www8.hp.com/us/en/printers/3d-printers.html" TargetMode="External"/><Relationship Id="rId2" Type="http://schemas.openxmlformats.org/officeDocument/2006/relationships/image" Target="../media/image31.jpeg"/><Relationship Id="rId1" Type="http://schemas.openxmlformats.org/officeDocument/2006/relationships/slideLayout" Target="../slideLayouts/slideLayout16.xml"/><Relationship Id="rId6" Type="http://schemas.openxmlformats.org/officeDocument/2006/relationships/hyperlink" Target="https://jobs.gecareers.com/global/en/ge-additive-careers" TargetMode="External"/><Relationship Id="rId5" Type="http://schemas.openxmlformats.org/officeDocument/2006/relationships/hyperlink" Target="https://youtu.be/A2d96-bCpvo" TargetMode="External"/><Relationship Id="rId4" Type="http://schemas.openxmlformats.org/officeDocument/2006/relationships/hyperlink" Target="https://youtu.be/xRo2fx0PJo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7le2EoJ8b8Q?feature=shared" TargetMode="External"/><Relationship Id="rId7"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6.xml"/><Relationship Id="rId6" Type="http://schemas.openxmlformats.org/officeDocument/2006/relationships/hyperlink" Target="https://www8.hp.com/us/en/printers/3d-printers.html" TargetMode="External"/><Relationship Id="rId5" Type="http://schemas.openxmlformats.org/officeDocument/2006/relationships/hyperlink" Target="https://jobs.gecareers.com/global/en/ge-additive-careers" TargetMode="External"/><Relationship Id="rId4" Type="http://schemas.openxmlformats.org/officeDocument/2006/relationships/hyperlink" Target="https://youtu.be/A2d96-bCpvo"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url?q=https://www.rpi.edu/dept/DFWI/contacts.html&amp;sa=U&amp;ei=uMMvU7erJsf-oQSGiILoCg&amp;ved=0CIMBEPUBMCs&amp;sig2=yZr3FakoY3z0GNrZMJrMLQ&amp;usg=AFQjCNGgKQb-zZYGTb92kCBrbLWmRIwrxA"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youtu.be/VXntl3ff5tc" TargetMode="External"/><Relationship Id="rId7" Type="http://schemas.openxmlformats.org/officeDocument/2006/relationships/hyperlink" Target="https://youtu.be/ThLTTwPnAdM" TargetMode="External"/><Relationship Id="rId2" Type="http://schemas.openxmlformats.org/officeDocument/2006/relationships/hyperlink" Target="https://youtu.be/niorgT3n43o" TargetMode="External"/><Relationship Id="rId1" Type="http://schemas.openxmlformats.org/officeDocument/2006/relationships/slideLayout" Target="../slideLayouts/slideLayout16.xml"/><Relationship Id="rId6" Type="http://schemas.openxmlformats.org/officeDocument/2006/relationships/hyperlink" Target="https://youtu.be/vxFPEtHKDak" TargetMode="External"/><Relationship Id="rId5" Type="http://schemas.openxmlformats.org/officeDocument/2006/relationships/hyperlink" Target="https://youtu.be/rx8FSnVfQTM" TargetMode="External"/><Relationship Id="rId4" Type="http://schemas.openxmlformats.org/officeDocument/2006/relationships/hyperlink" Target="https://youtu.be/gwmbP0Lqkog" TargetMode="External"/><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daneerikjones.com/" TargetMode="External"/><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deanza.edu/schedule/class-details.html?crn=27127&amp;y=2022&amp;q=F" TargetMode="Externa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6.xml"/><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6.xml"/><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deanza.edu/schedule/class-details.html?crn=27127&amp;y=2022&amp;q=F" TargetMode="Externa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deanza.edu/schedule/class-details.html?crn=38026&amp;y=2023&amp;q=W" TargetMode="External"/><Relationship Id="rId2" Type="http://schemas.openxmlformats.org/officeDocument/2006/relationships/image" Target="../media/image20.jpeg"/><Relationship Id="rId1" Type="http://schemas.openxmlformats.org/officeDocument/2006/relationships/slideLayout" Target="../slideLayouts/slideLayout16.xml"/><Relationship Id="rId4" Type="http://schemas.openxmlformats.org/officeDocument/2006/relationships/hyperlink" Target="https://www.deanza.edu/dual/#high-schoo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deanza.edu/schedule/class-details.html?crn=38026&amp;y=2023&amp;q=W"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www.deanza.edu/dmt/3D_Print.html" TargetMode="External"/><Relationship Id="rId2" Type="http://schemas.openxmlformats.org/officeDocument/2006/relationships/hyperlink" Target="http://www.deanza.edu/dmt/cad/index.html"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www.deanza.edu/dmt/3D_Print.html" TargetMode="External"/><Relationship Id="rId2" Type="http://schemas.openxmlformats.org/officeDocument/2006/relationships/hyperlink" Target="http://www.deanza.edu/dmt/cad/index.html"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091" y="2384228"/>
            <a:ext cx="5988828" cy="553998"/>
          </a:xfrm>
        </p:spPr>
        <p:txBody>
          <a:bodyPr/>
          <a:lstStyle/>
          <a:p>
            <a:endParaRPr lang="en-US" dirty="0"/>
          </a:p>
        </p:txBody>
      </p:sp>
      <p:sp>
        <p:nvSpPr>
          <p:cNvPr id="3" name="Subtitle 2"/>
          <p:cNvSpPr>
            <a:spLocks noGrp="1"/>
          </p:cNvSpPr>
          <p:nvPr>
            <p:ph type="subTitle" idx="1"/>
          </p:nvPr>
        </p:nvSpPr>
        <p:spPr>
          <a:xfrm>
            <a:off x="424556" y="2938226"/>
            <a:ext cx="7972684" cy="899704"/>
          </a:xfrm>
        </p:spPr>
        <p:txBody>
          <a:bodyPr/>
          <a:lstStyle/>
          <a:p>
            <a:r>
              <a:rPr lang="en-US" sz="2400" dirty="0"/>
              <a:t>Skills for a future strong workforce &amp; Dual Enrollment</a:t>
            </a:r>
            <a:endParaRPr lang="en-US" sz="2400" dirty="0">
              <a:cs typeface="Century Gothic"/>
            </a:endParaRPr>
          </a:p>
          <a:p>
            <a:endParaRPr lang="en-US" dirty="0"/>
          </a:p>
        </p:txBody>
      </p:sp>
    </p:spTree>
    <p:extLst>
      <p:ext uri="{BB962C8B-B14F-4D97-AF65-F5344CB8AC3E}">
        <p14:creationId xmlns:p14="http://schemas.microsoft.com/office/powerpoint/2010/main" val="121135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31" y="121451"/>
            <a:ext cx="8339138" cy="706437"/>
          </a:xfrm>
        </p:spPr>
        <p:txBody>
          <a:bodyPr/>
          <a:lstStyle/>
          <a:p>
            <a:r>
              <a:rPr lang="en-US" dirty="0">
                <a:solidFill>
                  <a:schemeClr val="tx1"/>
                </a:solidFill>
              </a:rPr>
              <a:t>Local companies that use CAD to design products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0266" y="3189219"/>
            <a:ext cx="2326910" cy="1454319"/>
          </a:xfrm>
          <a:prstGeom prst="rect">
            <a:avLst/>
          </a:prstGeom>
        </p:spPr>
      </p:pic>
      <p:sp>
        <p:nvSpPr>
          <p:cNvPr id="7" name="Content Placeholder 2"/>
          <p:cNvSpPr>
            <a:spLocks noGrp="1"/>
          </p:cNvSpPr>
          <p:nvPr>
            <p:ph sz="half" idx="1"/>
          </p:nvPr>
        </p:nvSpPr>
        <p:spPr>
          <a:xfrm>
            <a:off x="457200" y="1200151"/>
            <a:ext cx="4038600" cy="3394472"/>
          </a:xfrm>
        </p:spPr>
        <p:txBody>
          <a:bodyPr/>
          <a:lstStyle/>
          <a:p>
            <a:pPr marL="0" indent="0">
              <a:buNone/>
            </a:pPr>
            <a:r>
              <a:rPr lang="fr-FR" sz="2000" dirty="0"/>
              <a:t>CAD at De </a:t>
            </a:r>
            <a:r>
              <a:rPr lang="fr-FR" sz="2000" dirty="0" err="1"/>
              <a:t>Anza</a:t>
            </a:r>
            <a:r>
              <a:rPr lang="fr-FR" sz="2000" dirty="0"/>
              <a:t> </a:t>
            </a:r>
            <a:r>
              <a:rPr lang="fr-FR" sz="2000" dirty="0" err="1"/>
              <a:t>College</a:t>
            </a:r>
            <a:endParaRPr lang="fr-FR" sz="2000" dirty="0"/>
          </a:p>
          <a:p>
            <a:pPr marL="0" indent="0">
              <a:buNone/>
            </a:pPr>
            <a:endParaRPr lang="fr-FR" sz="2000" dirty="0">
              <a:hlinkClick r:id="rId3"/>
            </a:endParaRPr>
          </a:p>
          <a:p>
            <a:r>
              <a:rPr lang="en-US" sz="1800" dirty="0"/>
              <a:t>Creo Parametric</a:t>
            </a:r>
          </a:p>
          <a:p>
            <a:r>
              <a:rPr lang="en-US" sz="1800" dirty="0"/>
              <a:t>Autodesk Inventor  </a:t>
            </a:r>
          </a:p>
          <a:p>
            <a:r>
              <a:rPr lang="en-US" sz="1800" dirty="0"/>
              <a:t>SolidWorks</a:t>
            </a:r>
          </a:p>
          <a:p>
            <a:r>
              <a:rPr lang="en-US" sz="1800" dirty="0"/>
              <a:t>Siemens </a:t>
            </a:r>
            <a:r>
              <a:rPr lang="en-US" sz="1800" dirty="0" err="1"/>
              <a:t>NX</a:t>
            </a:r>
            <a:endParaRPr lang="en-US" sz="1800" dirty="0"/>
          </a:p>
          <a:p>
            <a:endParaRPr lang="en-US" sz="2000" dirty="0"/>
          </a:p>
          <a:p>
            <a:pPr marL="0" indent="0">
              <a:buNone/>
            </a:pPr>
            <a:endParaRPr lang="en-US" sz="1000"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9273" r="23071"/>
          <a:stretch/>
        </p:blipFill>
        <p:spPr>
          <a:xfrm>
            <a:off x="7197013" y="1100391"/>
            <a:ext cx="1910654" cy="1656964"/>
          </a:xfrm>
          <a:prstGeom prst="rect">
            <a:avLst/>
          </a:prstGeom>
        </p:spPr>
      </p:pic>
      <p:pic>
        <p:nvPicPr>
          <p:cNvPr id="10" name="Content Placeholder 9"/>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5370555" y="1328630"/>
            <a:ext cx="1726104" cy="1165120"/>
          </a:xfr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0847" b="25316"/>
          <a:stretch/>
        </p:blipFill>
        <p:spPr>
          <a:xfrm>
            <a:off x="6729872" y="3804631"/>
            <a:ext cx="2201048" cy="789992"/>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32134" b="25056"/>
          <a:stretch/>
        </p:blipFill>
        <p:spPr>
          <a:xfrm>
            <a:off x="2110702" y="3981284"/>
            <a:ext cx="2077215" cy="88924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446" y="3355858"/>
            <a:ext cx="963759" cy="1238765"/>
          </a:xfrm>
          <a:prstGeom prst="rect">
            <a:avLst/>
          </a:prstGeom>
        </p:spPr>
      </p:pic>
      <p:sp>
        <p:nvSpPr>
          <p:cNvPr id="15" name="AutoShape 4" descr="Image result for onewheel logo"/>
          <p:cNvSpPr>
            <a:spLocks noChangeAspect="1" noChangeArrowheads="1"/>
          </p:cNvSpPr>
          <p:nvPr/>
        </p:nvSpPr>
        <p:spPr bwMode="auto">
          <a:xfrm>
            <a:off x="2388751" y="827888"/>
            <a:ext cx="1323975" cy="1323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186" y="1306899"/>
            <a:ext cx="1298334" cy="1298334"/>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9295" y="2757355"/>
            <a:ext cx="1127039" cy="1127039"/>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2079" y="2739940"/>
            <a:ext cx="1636162" cy="981697"/>
          </a:xfrm>
          <a:prstGeom prst="rect">
            <a:avLst/>
          </a:prstGeom>
        </p:spPr>
      </p:pic>
    </p:spTree>
    <p:extLst>
      <p:ext uri="{BB962C8B-B14F-4D97-AF65-F5344CB8AC3E}">
        <p14:creationId xmlns:p14="http://schemas.microsoft.com/office/powerpoint/2010/main" val="1662189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8418" y="244498"/>
            <a:ext cx="8339138" cy="706437"/>
          </a:xfrm>
        </p:spPr>
        <p:txBody>
          <a:bodyPr/>
          <a:lstStyle/>
          <a:p>
            <a:r>
              <a:rPr lang="en-US" dirty="0">
                <a:solidFill>
                  <a:schemeClr val="tx1"/>
                </a:solidFill>
              </a:rPr>
              <a:t>Current Internships, Industry &amp; career connections </a:t>
            </a:r>
            <a:br>
              <a:rPr lang="en-US" dirty="0"/>
            </a:br>
            <a:endParaRPr lang="en-US" dirty="0"/>
          </a:p>
        </p:txBody>
      </p:sp>
      <p:sp>
        <p:nvSpPr>
          <p:cNvPr id="3" name="Content Placeholder 2"/>
          <p:cNvSpPr>
            <a:spLocks noGrp="1"/>
          </p:cNvSpPr>
          <p:nvPr>
            <p:ph sz="half" idx="1"/>
          </p:nvPr>
        </p:nvSpPr>
        <p:spPr>
          <a:xfrm>
            <a:off x="329609" y="1207240"/>
            <a:ext cx="5582094" cy="2556686"/>
          </a:xfrm>
        </p:spPr>
        <p:txBody>
          <a:bodyPr/>
          <a:lstStyle/>
          <a:p>
            <a:r>
              <a:rPr lang="en-US" dirty="0"/>
              <a:t>Internships &amp; Partners</a:t>
            </a:r>
          </a:p>
          <a:p>
            <a:pPr lvl="1"/>
            <a:r>
              <a:rPr lang="en-US" dirty="0"/>
              <a:t>Sandia National Laboratories</a:t>
            </a:r>
          </a:p>
          <a:p>
            <a:pPr lvl="1"/>
            <a:r>
              <a:rPr lang="en-US" dirty="0"/>
              <a:t>Lam Research</a:t>
            </a:r>
          </a:p>
          <a:p>
            <a:pPr lvl="1"/>
            <a:r>
              <a:rPr lang="en-US" dirty="0" err="1"/>
              <a:t>NextFlex</a:t>
            </a:r>
            <a:endParaRPr lang="en-US" dirty="0"/>
          </a:p>
          <a:p>
            <a:pPr lvl="1"/>
            <a:r>
              <a:rPr lang="en-US" dirty="0"/>
              <a:t>SME Silicon Valley Chapter 98</a:t>
            </a:r>
          </a:p>
          <a:p>
            <a:pPr lvl="2"/>
            <a:r>
              <a:rPr lang="en-US" dirty="0"/>
              <a:t>Society of Manufacturing Engineers</a:t>
            </a:r>
          </a:p>
          <a:p>
            <a:pPr lvl="2"/>
            <a:r>
              <a:rPr lang="en-US" dirty="0"/>
              <a:t>Local Industry tours and networking</a:t>
            </a:r>
          </a:p>
          <a:p>
            <a:pPr lvl="2"/>
            <a:r>
              <a:rPr lang="en-US" dirty="0"/>
              <a:t>Resume &amp; Career guidance</a:t>
            </a:r>
          </a:p>
          <a:p>
            <a:pPr marL="914628" lvl="2" indent="0">
              <a:buNone/>
            </a:pPr>
            <a:r>
              <a:rPr lang="en-US" dirty="0"/>
              <a:t>		</a:t>
            </a:r>
          </a:p>
        </p:txBody>
      </p:sp>
      <p:sp>
        <p:nvSpPr>
          <p:cNvPr id="7" name="Content Placeholder 2"/>
          <p:cNvSpPr>
            <a:spLocks noGrp="1"/>
          </p:cNvSpPr>
          <p:nvPr>
            <p:ph sz="half" idx="1"/>
          </p:nvPr>
        </p:nvSpPr>
        <p:spPr>
          <a:xfrm>
            <a:off x="5788614" y="1207240"/>
            <a:ext cx="4319405" cy="745607"/>
          </a:xfrm>
        </p:spPr>
        <p:txBody>
          <a:bodyPr/>
          <a:lstStyle/>
          <a:p>
            <a:r>
              <a:rPr lang="en-US" dirty="0"/>
              <a:t>LinkedIn groups</a:t>
            </a:r>
          </a:p>
          <a:p>
            <a:pPr lvl="1"/>
            <a:r>
              <a:rPr lang="en-US" sz="2000" dirty="0"/>
              <a:t>CAD</a:t>
            </a:r>
          </a:p>
          <a:p>
            <a:pPr lvl="1"/>
            <a:r>
              <a:rPr lang="en-US" sz="2000" dirty="0" err="1"/>
              <a:t>CNC</a:t>
            </a:r>
            <a:r>
              <a:rPr lang="en-US" sz="2000" dirty="0"/>
              <a:t>/CAM/</a:t>
            </a:r>
            <a:r>
              <a:rPr lang="en-US" sz="2000" dirty="0" err="1"/>
              <a:t>MFG</a:t>
            </a:r>
            <a:endParaRPr lang="en-US" sz="2000" dirty="0"/>
          </a:p>
          <a:p>
            <a:pPr lvl="1"/>
            <a:r>
              <a:rPr lang="en-US" sz="2000" dirty="0"/>
              <a:t>3D Printing/AM</a:t>
            </a:r>
          </a:p>
          <a:p>
            <a:r>
              <a:rPr lang="en-US" dirty="0" err="1"/>
              <a:t>DMT</a:t>
            </a:r>
            <a:r>
              <a:rPr lang="en-US" dirty="0"/>
              <a:t> </a:t>
            </a:r>
            <a:r>
              <a:rPr lang="en-US" dirty="0">
                <a:hlinkClick r:id="rId2"/>
              </a:rPr>
              <a:t>Partners</a:t>
            </a:r>
            <a:endParaRPr lang="en-US" dirty="0"/>
          </a:p>
          <a:p>
            <a:pPr lvl="1"/>
            <a:r>
              <a:rPr lang="en-US" sz="2000" dirty="0"/>
              <a:t>HAAS</a:t>
            </a:r>
          </a:p>
          <a:p>
            <a:pPr lvl="1"/>
            <a:r>
              <a:rPr lang="en-US" sz="2000" dirty="0"/>
              <a:t>Siemens</a:t>
            </a:r>
          </a:p>
          <a:p>
            <a:pPr lvl="1"/>
            <a:r>
              <a:rPr lang="en-US" sz="2000" dirty="0"/>
              <a:t>Autodesk</a:t>
            </a:r>
            <a:r>
              <a:rPr lang="en-US" dirty="0"/>
              <a:t>	</a:t>
            </a:r>
          </a:p>
          <a:p>
            <a:pPr lvl="1"/>
            <a:r>
              <a:rPr lang="en-US" sz="2000" dirty="0"/>
              <a:t>SME</a:t>
            </a:r>
            <a:r>
              <a:rPr lang="en-US" dirty="0"/>
              <a:t>	</a:t>
            </a:r>
          </a:p>
        </p:txBody>
      </p:sp>
      <p:sp>
        <p:nvSpPr>
          <p:cNvPr id="5" name="TextBox 4"/>
          <p:cNvSpPr txBox="1"/>
          <p:nvPr/>
        </p:nvSpPr>
        <p:spPr>
          <a:xfrm>
            <a:off x="1475267" y="4250752"/>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1235943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8190" y="108999"/>
            <a:ext cx="8428610" cy="706437"/>
          </a:xfrm>
        </p:spPr>
        <p:txBody>
          <a:bodyPr/>
          <a:lstStyle/>
          <a:p>
            <a:r>
              <a:rPr lang="en-US" dirty="0">
                <a:solidFill>
                  <a:schemeClr val="tx1"/>
                </a:solidFill>
              </a:rPr>
              <a:t>Nearly every industries use CAD &amp; Most use 3D Printing</a:t>
            </a:r>
          </a:p>
        </p:txBody>
      </p:sp>
      <p:pic>
        <p:nvPicPr>
          <p:cNvPr id="5" name="Content Placeholder 4" descr="Image result for companies that use Additive manufacturin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66307" y="815436"/>
            <a:ext cx="3188156" cy="3623118"/>
          </a:xfrm>
          <a:prstGeom prst="rect">
            <a:avLst/>
          </a:prstGeom>
          <a:noFill/>
          <a:ln>
            <a:noFill/>
          </a:ln>
        </p:spPr>
      </p:pic>
      <p:pic>
        <p:nvPicPr>
          <p:cNvPr id="6" name="Content Placeholder 5" descr="Image result for companies that use Additive manufacturing Aerospace"/>
          <p:cNvPicPr>
            <a:picLocks noGrp="1"/>
          </p:cNvPicPr>
          <p:nvPr>
            <p:ph sz="half" idx="2"/>
          </p:nvPr>
        </p:nvPicPr>
        <p:blipFill rotWithShape="1">
          <a:blip r:embed="rId3">
            <a:extLst>
              <a:ext uri="{28A0092B-C50C-407E-A947-70E740481C1C}">
                <a14:useLocalDpi xmlns:a14="http://schemas.microsoft.com/office/drawing/2010/main" val="0"/>
              </a:ext>
            </a:extLst>
          </a:blip>
          <a:srcRect b="8059"/>
          <a:stretch/>
        </p:blipFill>
        <p:spPr bwMode="auto">
          <a:xfrm>
            <a:off x="4100623" y="815435"/>
            <a:ext cx="4674782" cy="3423411"/>
          </a:xfrm>
          <a:prstGeom prst="rect">
            <a:avLst/>
          </a:prstGeom>
          <a:noFill/>
          <a:ln>
            <a:noFill/>
          </a:ln>
        </p:spPr>
      </p:pic>
      <p:sp>
        <p:nvSpPr>
          <p:cNvPr id="7" name="TextBox 6"/>
          <p:cNvSpPr txBox="1"/>
          <p:nvPr/>
        </p:nvSpPr>
        <p:spPr>
          <a:xfrm>
            <a:off x="318978" y="4402258"/>
            <a:ext cx="8591107" cy="830997"/>
          </a:xfrm>
          <a:prstGeom prst="rect">
            <a:avLst/>
          </a:prstGeom>
          <a:noFill/>
        </p:spPr>
        <p:txBody>
          <a:bodyPr wrap="square" lIns="45720" rIns="45720" rtlCol="0">
            <a:spAutoFit/>
          </a:bodyPr>
          <a:lstStyle/>
          <a:p>
            <a:r>
              <a:rPr lang="en-US" sz="1200" dirty="0">
                <a:hlinkClick r:id="rId4"/>
              </a:rPr>
              <a:t>https://youtu.be/xRo2fx0PJog</a:t>
            </a:r>
            <a:r>
              <a:rPr lang="en-US" sz="1200" dirty="0"/>
              <a:t>                                                         </a:t>
            </a:r>
            <a:r>
              <a:rPr lang="en-US" sz="1200" dirty="0">
                <a:hlinkClick r:id="rId5"/>
              </a:rPr>
              <a:t>https://youtu.be/A2d96-bCpvo</a:t>
            </a:r>
            <a:r>
              <a:rPr lang="en-US" sz="1200" dirty="0"/>
              <a:t> </a:t>
            </a:r>
          </a:p>
          <a:p>
            <a:r>
              <a:rPr lang="en-US" sz="1200" dirty="0">
                <a:hlinkClick r:id="rId6"/>
              </a:rPr>
              <a:t>https://jobs.gecareers.com/global/en/ge-additive-careers</a:t>
            </a:r>
            <a:r>
              <a:rPr lang="en-US" sz="1200" dirty="0"/>
              <a:t>            </a:t>
            </a:r>
            <a:r>
              <a:rPr lang="en-US" sz="1200" dirty="0">
                <a:hlinkClick r:id="rId7"/>
              </a:rPr>
              <a:t>https://www8.hp.com/us/en/printers/3d-printers.html</a:t>
            </a:r>
            <a:endParaRPr lang="en-US" sz="1200" dirty="0"/>
          </a:p>
          <a:p>
            <a:endParaRPr lang="en-US" sz="1200" u="sng" dirty="0"/>
          </a:p>
          <a:p>
            <a:endParaRPr lang="en-US" sz="1200" dirty="0">
              <a:cs typeface="Arial" pitchFamily="34" charset="0"/>
            </a:endParaRPr>
          </a:p>
        </p:txBody>
      </p:sp>
    </p:spTree>
    <p:extLst>
      <p:ext uri="{BB962C8B-B14F-4D97-AF65-F5344CB8AC3E}">
        <p14:creationId xmlns:p14="http://schemas.microsoft.com/office/powerpoint/2010/main" val="2820277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89" y="108999"/>
            <a:ext cx="8591107" cy="706437"/>
          </a:xfrm>
        </p:spPr>
        <p:txBody>
          <a:bodyPr/>
          <a:lstStyle/>
          <a:p>
            <a:r>
              <a:rPr lang="en-US" dirty="0">
                <a:solidFill>
                  <a:schemeClr val="tx1"/>
                </a:solidFill>
              </a:rPr>
              <a:t>Nearly every industries uses CAD &amp; Many use 3D Printing</a:t>
            </a:r>
          </a:p>
        </p:txBody>
      </p:sp>
      <p:pic>
        <p:nvPicPr>
          <p:cNvPr id="6" name="Content Placeholder 5" descr="Image result for companies that use Additive manufacturing Aerospace"/>
          <p:cNvPicPr>
            <a:picLocks noGrp="1"/>
          </p:cNvPicPr>
          <p:nvPr>
            <p:ph sz="half" idx="2"/>
          </p:nvPr>
        </p:nvPicPr>
        <p:blipFill rotWithShape="1">
          <a:blip r:embed="rId2">
            <a:extLst>
              <a:ext uri="{28A0092B-C50C-407E-A947-70E740481C1C}">
                <a14:useLocalDpi xmlns:a14="http://schemas.microsoft.com/office/drawing/2010/main" val="0"/>
              </a:ext>
            </a:extLst>
          </a:blip>
          <a:srcRect b="8059"/>
          <a:stretch/>
        </p:blipFill>
        <p:spPr bwMode="auto">
          <a:xfrm>
            <a:off x="4100623" y="815435"/>
            <a:ext cx="4674782" cy="3423411"/>
          </a:xfrm>
          <a:prstGeom prst="rect">
            <a:avLst/>
          </a:prstGeom>
          <a:noFill/>
          <a:ln>
            <a:noFill/>
          </a:ln>
        </p:spPr>
      </p:pic>
      <p:sp>
        <p:nvSpPr>
          <p:cNvPr id="7" name="TextBox 6"/>
          <p:cNvSpPr txBox="1"/>
          <p:nvPr/>
        </p:nvSpPr>
        <p:spPr>
          <a:xfrm>
            <a:off x="318978" y="4402258"/>
            <a:ext cx="8591107" cy="830997"/>
          </a:xfrm>
          <a:prstGeom prst="rect">
            <a:avLst/>
          </a:prstGeom>
          <a:noFill/>
        </p:spPr>
        <p:txBody>
          <a:bodyPr wrap="square" lIns="45720" rIns="45720" rtlCol="0">
            <a:spAutoFit/>
          </a:bodyPr>
          <a:lstStyle/>
          <a:p>
            <a:r>
              <a:rPr lang="en-US" sz="1200" dirty="0">
                <a:hlinkClick r:id="rId3"/>
              </a:rPr>
              <a:t>https://youtu.be/7le2EoJ8b8Q</a:t>
            </a:r>
            <a:r>
              <a:rPr lang="en-US" sz="1200" dirty="0"/>
              <a:t>                                                          </a:t>
            </a:r>
            <a:r>
              <a:rPr lang="en-US" sz="1200" dirty="0">
                <a:hlinkClick r:id="rId4"/>
              </a:rPr>
              <a:t>https://youtu.be/A2d96-bCpvo</a:t>
            </a:r>
            <a:r>
              <a:rPr lang="en-US" sz="1200" dirty="0"/>
              <a:t> </a:t>
            </a:r>
          </a:p>
          <a:p>
            <a:r>
              <a:rPr lang="en-US" sz="1200" dirty="0">
                <a:hlinkClick r:id="rId5"/>
              </a:rPr>
              <a:t>https://jobs.gecareers.com/global/en/ge-additive-careers</a:t>
            </a:r>
            <a:r>
              <a:rPr lang="en-US" sz="1200" dirty="0"/>
              <a:t>            </a:t>
            </a:r>
            <a:r>
              <a:rPr lang="en-US" sz="1200" dirty="0">
                <a:hlinkClick r:id="rId6"/>
              </a:rPr>
              <a:t>https://www8.hp.com/us/en/printers/3d-printers.html</a:t>
            </a:r>
            <a:endParaRPr lang="en-US" sz="1200" dirty="0"/>
          </a:p>
          <a:p>
            <a:endParaRPr lang="en-US" sz="1200" u="sng" dirty="0"/>
          </a:p>
          <a:p>
            <a:endParaRPr lang="en-US" sz="1200" dirty="0">
              <a:cs typeface="Arial" pitchFamily="34" charset="0"/>
            </a:endParaRPr>
          </a:p>
        </p:txBody>
      </p:sp>
      <p:pic>
        <p:nvPicPr>
          <p:cNvPr id="8" name="Content Placeholder 7">
            <a:extLst>
              <a:ext uri="{FF2B5EF4-FFF2-40B4-BE49-F238E27FC236}">
                <a16:creationId xmlns:a16="http://schemas.microsoft.com/office/drawing/2014/main" id="{B9DD5C8E-36FA-4F3A-A193-88D41B987069}"/>
              </a:ext>
            </a:extLst>
          </p:cNvPr>
          <p:cNvPicPr>
            <a:picLocks noGrp="1" noChangeAspect="1"/>
          </p:cNvPicPr>
          <p:nvPr>
            <p:ph sz="half" idx="1"/>
          </p:nvPr>
        </p:nvPicPr>
        <p:blipFill>
          <a:blip r:embed="rId7"/>
          <a:stretch>
            <a:fillRect/>
          </a:stretch>
        </p:blipFill>
        <p:spPr>
          <a:xfrm>
            <a:off x="368595" y="978848"/>
            <a:ext cx="3413693" cy="3394075"/>
          </a:xfrm>
          <a:prstGeom prst="rect">
            <a:avLst/>
          </a:prstGeom>
        </p:spPr>
      </p:pic>
    </p:spTree>
    <p:extLst>
      <p:ext uri="{BB962C8B-B14F-4D97-AF65-F5344CB8AC3E}">
        <p14:creationId xmlns:p14="http://schemas.microsoft.com/office/powerpoint/2010/main" val="1323239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1"/>
          <p:cNvSpPr txBox="1">
            <a:spLocks/>
          </p:cNvSpPr>
          <p:nvPr/>
        </p:nvSpPr>
        <p:spPr>
          <a:xfrm>
            <a:off x="355600" y="69308"/>
            <a:ext cx="8339138" cy="673642"/>
          </a:xfrm>
          <a:prstGeom prst="rect">
            <a:avLst/>
          </a:prstGeom>
        </p:spPr>
        <p:txBody>
          <a:bodyPr anchor="ctr"/>
          <a:lstStyle>
            <a:lvl1pPr algn="l" rtl="0" eaLnBrk="1" fontAlgn="base" hangingPunct="1">
              <a:spcBef>
                <a:spcPct val="0"/>
              </a:spcBef>
              <a:spcAft>
                <a:spcPct val="0"/>
              </a:spcAft>
              <a:defRPr sz="32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5pPr>
            <a:lvl6pPr marL="813004" algn="l" rtl="0" eaLnBrk="1" fontAlgn="base" hangingPunct="1">
              <a:spcBef>
                <a:spcPct val="0"/>
              </a:spcBef>
              <a:spcAft>
                <a:spcPct val="0"/>
              </a:spcAft>
              <a:defRPr sz="4933" b="1">
                <a:solidFill>
                  <a:schemeClr val="bg1"/>
                </a:solidFill>
                <a:latin typeface="Arial" pitchFamily="34" charset="0"/>
                <a:cs typeface="Arial" pitchFamily="34" charset="0"/>
              </a:defRPr>
            </a:lvl6pPr>
            <a:lvl7pPr marL="1626006" algn="l" rtl="0" eaLnBrk="1" fontAlgn="base" hangingPunct="1">
              <a:spcBef>
                <a:spcPct val="0"/>
              </a:spcBef>
              <a:spcAft>
                <a:spcPct val="0"/>
              </a:spcAft>
              <a:defRPr sz="4933" b="1">
                <a:solidFill>
                  <a:schemeClr val="bg1"/>
                </a:solidFill>
                <a:latin typeface="Arial" pitchFamily="34" charset="0"/>
                <a:cs typeface="Arial" pitchFamily="34" charset="0"/>
              </a:defRPr>
            </a:lvl7pPr>
            <a:lvl8pPr marL="2439010" algn="l" rtl="0" eaLnBrk="1" fontAlgn="base" hangingPunct="1">
              <a:spcBef>
                <a:spcPct val="0"/>
              </a:spcBef>
              <a:spcAft>
                <a:spcPct val="0"/>
              </a:spcAft>
              <a:defRPr sz="4933" b="1">
                <a:solidFill>
                  <a:schemeClr val="bg1"/>
                </a:solidFill>
                <a:latin typeface="Arial" pitchFamily="34" charset="0"/>
                <a:cs typeface="Arial" pitchFamily="34" charset="0"/>
              </a:defRPr>
            </a:lvl8pPr>
            <a:lvl9pPr marL="3252013" algn="l" rtl="0" eaLnBrk="1" fontAlgn="base" hangingPunct="1">
              <a:spcBef>
                <a:spcPct val="0"/>
              </a:spcBef>
              <a:spcAft>
                <a:spcPct val="0"/>
              </a:spcAft>
              <a:defRPr sz="4933" b="1">
                <a:solidFill>
                  <a:schemeClr val="bg1"/>
                </a:solidFill>
                <a:latin typeface="Arial" pitchFamily="34" charset="0"/>
                <a:cs typeface="Arial" pitchFamily="34" charset="0"/>
              </a:defRPr>
            </a:lvl9pPr>
          </a:lstStyle>
          <a:p>
            <a:r>
              <a:rPr lang="en-US" sz="2700" dirty="0">
                <a:solidFill>
                  <a:schemeClr val="tx1"/>
                </a:solidFill>
              </a:rPr>
              <a:t>Why and When to use </a:t>
            </a:r>
            <a:r>
              <a:rPr lang="en-US" sz="2700" dirty="0">
                <a:solidFill>
                  <a:srgbClr val="8C042C"/>
                </a:solidFill>
              </a:rPr>
              <a:t>AM</a:t>
            </a:r>
            <a:r>
              <a:rPr lang="en-US" sz="2700" dirty="0">
                <a:solidFill>
                  <a:schemeClr val="tx1"/>
                </a:solidFill>
              </a:rPr>
              <a:t>: </a:t>
            </a:r>
            <a:r>
              <a:rPr lang="en-US" sz="2400" b="0" i="1" dirty="0">
                <a:solidFill>
                  <a:schemeClr val="bg2"/>
                </a:solidFill>
              </a:rPr>
              <a:t>Where does it fit in?</a:t>
            </a:r>
          </a:p>
        </p:txBody>
      </p:sp>
      <p:sp>
        <p:nvSpPr>
          <p:cNvPr id="161" name="Freeform 160"/>
          <p:cNvSpPr/>
          <p:nvPr/>
        </p:nvSpPr>
        <p:spPr>
          <a:xfrm>
            <a:off x="339672" y="1437050"/>
            <a:ext cx="2362200" cy="1737122"/>
          </a:xfrm>
          <a:custGeom>
            <a:avLst/>
            <a:gdLst>
              <a:gd name="connsiteX0" fmla="*/ 2652712 w 2657475"/>
              <a:gd name="connsiteY0" fmla="*/ 0 h 2324100"/>
              <a:gd name="connsiteX1" fmla="*/ 1419225 w 2657475"/>
              <a:gd name="connsiteY1" fmla="*/ 0 h 2324100"/>
              <a:gd name="connsiteX2" fmla="*/ 1414462 w 2657475"/>
              <a:gd name="connsiteY2" fmla="*/ 400050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3175 h 2327275"/>
              <a:gd name="connsiteX1" fmla="*/ 1558925 w 2657475"/>
              <a:gd name="connsiteY1" fmla="*/ 9525 h 2327275"/>
              <a:gd name="connsiteX2" fmla="*/ 1562100 w 2657475"/>
              <a:gd name="connsiteY2" fmla="*/ 396876 h 2327275"/>
              <a:gd name="connsiteX3" fmla="*/ 1852612 w 2657475"/>
              <a:gd name="connsiteY3" fmla="*/ 398463 h 2327275"/>
              <a:gd name="connsiteX4" fmla="*/ 1852612 w 2657475"/>
              <a:gd name="connsiteY4" fmla="*/ 1712913 h 2327275"/>
              <a:gd name="connsiteX5" fmla="*/ 2062162 w 2657475"/>
              <a:gd name="connsiteY5" fmla="*/ 1712913 h 2327275"/>
              <a:gd name="connsiteX6" fmla="*/ 2062162 w 2657475"/>
              <a:gd name="connsiteY6" fmla="*/ 398463 h 2327275"/>
              <a:gd name="connsiteX7" fmla="*/ 2386012 w 2657475"/>
              <a:gd name="connsiteY7" fmla="*/ 398463 h 2327275"/>
              <a:gd name="connsiteX8" fmla="*/ 2390775 w 2657475"/>
              <a:gd name="connsiteY8" fmla="*/ 1946275 h 2327275"/>
              <a:gd name="connsiteX9" fmla="*/ 1571625 w 2657475"/>
              <a:gd name="connsiteY9" fmla="*/ 1951038 h 2327275"/>
              <a:gd name="connsiteX10" fmla="*/ 1566862 w 2657475"/>
              <a:gd name="connsiteY10" fmla="*/ 650875 h 2327275"/>
              <a:gd name="connsiteX11" fmla="*/ 1076325 w 2657475"/>
              <a:gd name="connsiteY11" fmla="*/ 646113 h 2327275"/>
              <a:gd name="connsiteX12" fmla="*/ 1081087 w 2657475"/>
              <a:gd name="connsiteY12" fmla="*/ 1946275 h 2327275"/>
              <a:gd name="connsiteX13" fmla="*/ 271462 w 2657475"/>
              <a:gd name="connsiteY13" fmla="*/ 1946275 h 2327275"/>
              <a:gd name="connsiteX14" fmla="*/ 271462 w 2657475"/>
              <a:gd name="connsiteY14" fmla="*/ 407988 h 2327275"/>
              <a:gd name="connsiteX15" fmla="*/ 595312 w 2657475"/>
              <a:gd name="connsiteY15" fmla="*/ 403225 h 2327275"/>
              <a:gd name="connsiteX16" fmla="*/ 600075 w 2657475"/>
              <a:gd name="connsiteY16" fmla="*/ 1708150 h 2327275"/>
              <a:gd name="connsiteX17" fmla="*/ 804862 w 2657475"/>
              <a:gd name="connsiteY17" fmla="*/ 1708150 h 2327275"/>
              <a:gd name="connsiteX18" fmla="*/ 804862 w 2657475"/>
              <a:gd name="connsiteY18" fmla="*/ 407988 h 2327275"/>
              <a:gd name="connsiteX19" fmla="*/ 1085850 w 2657475"/>
              <a:gd name="connsiteY19" fmla="*/ 411163 h 2327275"/>
              <a:gd name="connsiteX20" fmla="*/ 1075730 w 2657475"/>
              <a:gd name="connsiteY20" fmla="*/ 0 h 2327275"/>
              <a:gd name="connsiteX21" fmla="*/ 0 w 2657475"/>
              <a:gd name="connsiteY21" fmla="*/ 7938 h 2327275"/>
              <a:gd name="connsiteX22" fmla="*/ 0 w 2657475"/>
              <a:gd name="connsiteY22" fmla="*/ 2317750 h 2327275"/>
              <a:gd name="connsiteX23" fmla="*/ 2657475 w 2657475"/>
              <a:gd name="connsiteY23" fmla="*/ 2327275 h 2327275"/>
              <a:gd name="connsiteX24" fmla="*/ 2652712 w 2657475"/>
              <a:gd name="connsiteY24" fmla="*/ 3175 h 2327275"/>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6350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4659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849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2815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10319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0 h 2324100"/>
              <a:gd name="connsiteX1" fmla="*/ 1573212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9525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73212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89285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89285 w 2657475"/>
              <a:gd name="connsiteY1" fmla="*/ 3175 h 2324100"/>
              <a:gd name="connsiteX2" fmla="*/ 1592460 w 2657475"/>
              <a:gd name="connsiteY2" fmla="*/ 388938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6350 h 2320925"/>
              <a:gd name="connsiteX1" fmla="*/ 1589285 w 2657475"/>
              <a:gd name="connsiteY1" fmla="*/ 0 h 2320925"/>
              <a:gd name="connsiteX2" fmla="*/ 1592460 w 2657475"/>
              <a:gd name="connsiteY2" fmla="*/ 385763 h 2320925"/>
              <a:gd name="connsiteX3" fmla="*/ 1852612 w 2657475"/>
              <a:gd name="connsiteY3" fmla="*/ 392113 h 2320925"/>
              <a:gd name="connsiteX4" fmla="*/ 1852612 w 2657475"/>
              <a:gd name="connsiteY4" fmla="*/ 1706563 h 2320925"/>
              <a:gd name="connsiteX5" fmla="*/ 2062162 w 2657475"/>
              <a:gd name="connsiteY5" fmla="*/ 1706563 h 2320925"/>
              <a:gd name="connsiteX6" fmla="*/ 2062162 w 2657475"/>
              <a:gd name="connsiteY6" fmla="*/ 392113 h 2320925"/>
              <a:gd name="connsiteX7" fmla="*/ 2386012 w 2657475"/>
              <a:gd name="connsiteY7" fmla="*/ 392113 h 2320925"/>
              <a:gd name="connsiteX8" fmla="*/ 2390775 w 2657475"/>
              <a:gd name="connsiteY8" fmla="*/ 1939925 h 2320925"/>
              <a:gd name="connsiteX9" fmla="*/ 1571625 w 2657475"/>
              <a:gd name="connsiteY9" fmla="*/ 1944688 h 2320925"/>
              <a:gd name="connsiteX10" fmla="*/ 1566862 w 2657475"/>
              <a:gd name="connsiteY10" fmla="*/ 638175 h 2320925"/>
              <a:gd name="connsiteX11" fmla="*/ 1076325 w 2657475"/>
              <a:gd name="connsiteY11" fmla="*/ 639763 h 2320925"/>
              <a:gd name="connsiteX12" fmla="*/ 1081087 w 2657475"/>
              <a:gd name="connsiteY12" fmla="*/ 1939925 h 2320925"/>
              <a:gd name="connsiteX13" fmla="*/ 271462 w 2657475"/>
              <a:gd name="connsiteY13" fmla="*/ 1939925 h 2320925"/>
              <a:gd name="connsiteX14" fmla="*/ 267891 w 2657475"/>
              <a:gd name="connsiteY14" fmla="*/ 392113 h 2320925"/>
              <a:gd name="connsiteX15" fmla="*/ 595312 w 2657475"/>
              <a:gd name="connsiteY15" fmla="*/ 393700 h 2320925"/>
              <a:gd name="connsiteX16" fmla="*/ 600075 w 2657475"/>
              <a:gd name="connsiteY16" fmla="*/ 1701800 h 2320925"/>
              <a:gd name="connsiteX17" fmla="*/ 804862 w 2657475"/>
              <a:gd name="connsiteY17" fmla="*/ 1701800 h 2320925"/>
              <a:gd name="connsiteX18" fmla="*/ 804862 w 2657475"/>
              <a:gd name="connsiteY18" fmla="*/ 388938 h 2320925"/>
              <a:gd name="connsiteX19" fmla="*/ 1082278 w 2657475"/>
              <a:gd name="connsiteY19" fmla="*/ 392113 h 2320925"/>
              <a:gd name="connsiteX20" fmla="*/ 1079301 w 2657475"/>
              <a:gd name="connsiteY20" fmla="*/ 10318 h 2320925"/>
              <a:gd name="connsiteX21" fmla="*/ 0 w 2657475"/>
              <a:gd name="connsiteY21" fmla="*/ 11112 h 2320925"/>
              <a:gd name="connsiteX22" fmla="*/ 0 w 2657475"/>
              <a:gd name="connsiteY22" fmla="*/ 2311400 h 2320925"/>
              <a:gd name="connsiteX23" fmla="*/ 2657475 w 2657475"/>
              <a:gd name="connsiteY23" fmla="*/ 2320925 h 2320925"/>
              <a:gd name="connsiteX24" fmla="*/ 2652712 w 2657475"/>
              <a:gd name="connsiteY24" fmla="*/ 6350 h 2320925"/>
              <a:gd name="connsiteX0" fmla="*/ 2652712 w 2657475"/>
              <a:gd name="connsiteY0" fmla="*/ 1587 h 2316162"/>
              <a:gd name="connsiteX1" fmla="*/ 1594643 w 2657475"/>
              <a:gd name="connsiteY1" fmla="*/ 0 h 2316162"/>
              <a:gd name="connsiteX2" fmla="*/ 1592460 w 2657475"/>
              <a:gd name="connsiteY2" fmla="*/ 381000 h 2316162"/>
              <a:gd name="connsiteX3" fmla="*/ 1852612 w 2657475"/>
              <a:gd name="connsiteY3" fmla="*/ 387350 h 2316162"/>
              <a:gd name="connsiteX4" fmla="*/ 1852612 w 2657475"/>
              <a:gd name="connsiteY4" fmla="*/ 1701800 h 2316162"/>
              <a:gd name="connsiteX5" fmla="*/ 2062162 w 2657475"/>
              <a:gd name="connsiteY5" fmla="*/ 1701800 h 2316162"/>
              <a:gd name="connsiteX6" fmla="*/ 2062162 w 2657475"/>
              <a:gd name="connsiteY6" fmla="*/ 387350 h 2316162"/>
              <a:gd name="connsiteX7" fmla="*/ 2386012 w 2657475"/>
              <a:gd name="connsiteY7" fmla="*/ 387350 h 2316162"/>
              <a:gd name="connsiteX8" fmla="*/ 2390775 w 2657475"/>
              <a:gd name="connsiteY8" fmla="*/ 1935162 h 2316162"/>
              <a:gd name="connsiteX9" fmla="*/ 1571625 w 2657475"/>
              <a:gd name="connsiteY9" fmla="*/ 1939925 h 2316162"/>
              <a:gd name="connsiteX10" fmla="*/ 1566862 w 2657475"/>
              <a:gd name="connsiteY10" fmla="*/ 633412 h 2316162"/>
              <a:gd name="connsiteX11" fmla="*/ 1076325 w 2657475"/>
              <a:gd name="connsiteY11" fmla="*/ 635000 h 2316162"/>
              <a:gd name="connsiteX12" fmla="*/ 1081087 w 2657475"/>
              <a:gd name="connsiteY12" fmla="*/ 1935162 h 2316162"/>
              <a:gd name="connsiteX13" fmla="*/ 271462 w 2657475"/>
              <a:gd name="connsiteY13" fmla="*/ 1935162 h 2316162"/>
              <a:gd name="connsiteX14" fmla="*/ 267891 w 2657475"/>
              <a:gd name="connsiteY14" fmla="*/ 387350 h 2316162"/>
              <a:gd name="connsiteX15" fmla="*/ 595312 w 2657475"/>
              <a:gd name="connsiteY15" fmla="*/ 388937 h 2316162"/>
              <a:gd name="connsiteX16" fmla="*/ 600075 w 2657475"/>
              <a:gd name="connsiteY16" fmla="*/ 1697037 h 2316162"/>
              <a:gd name="connsiteX17" fmla="*/ 804862 w 2657475"/>
              <a:gd name="connsiteY17" fmla="*/ 1697037 h 2316162"/>
              <a:gd name="connsiteX18" fmla="*/ 804862 w 2657475"/>
              <a:gd name="connsiteY18" fmla="*/ 384175 h 2316162"/>
              <a:gd name="connsiteX19" fmla="*/ 1082278 w 2657475"/>
              <a:gd name="connsiteY19" fmla="*/ 387350 h 2316162"/>
              <a:gd name="connsiteX20" fmla="*/ 1079301 w 2657475"/>
              <a:gd name="connsiteY20" fmla="*/ 5555 h 2316162"/>
              <a:gd name="connsiteX21" fmla="*/ 0 w 2657475"/>
              <a:gd name="connsiteY21" fmla="*/ 6349 h 2316162"/>
              <a:gd name="connsiteX22" fmla="*/ 0 w 2657475"/>
              <a:gd name="connsiteY22" fmla="*/ 2306637 h 2316162"/>
              <a:gd name="connsiteX23" fmla="*/ 2657475 w 2657475"/>
              <a:gd name="connsiteY23" fmla="*/ 2316162 h 2316162"/>
              <a:gd name="connsiteX24" fmla="*/ 2652712 w 2657475"/>
              <a:gd name="connsiteY24" fmla="*/ 1587 h 23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7475" h="2316162">
                <a:moveTo>
                  <a:pt x="2652712" y="1587"/>
                </a:moveTo>
                <a:lnTo>
                  <a:pt x="1594643" y="0"/>
                </a:lnTo>
                <a:cubicBezTo>
                  <a:pt x="1593055" y="133350"/>
                  <a:pt x="1594048" y="247650"/>
                  <a:pt x="1592460" y="381000"/>
                </a:cubicBezTo>
                <a:lnTo>
                  <a:pt x="1852612" y="387350"/>
                </a:lnTo>
                <a:lnTo>
                  <a:pt x="1852612" y="1701800"/>
                </a:lnTo>
                <a:lnTo>
                  <a:pt x="2062162" y="1701800"/>
                </a:lnTo>
                <a:lnTo>
                  <a:pt x="2062162" y="387350"/>
                </a:lnTo>
                <a:lnTo>
                  <a:pt x="2386012" y="387350"/>
                </a:lnTo>
                <a:cubicBezTo>
                  <a:pt x="2387600" y="903287"/>
                  <a:pt x="2389187" y="1419225"/>
                  <a:pt x="2390775" y="1935162"/>
                </a:cubicBezTo>
                <a:lnTo>
                  <a:pt x="1571625" y="1939925"/>
                </a:lnTo>
                <a:cubicBezTo>
                  <a:pt x="1570037" y="1506537"/>
                  <a:pt x="1568450" y="1066800"/>
                  <a:pt x="1566862" y="633412"/>
                </a:cubicBezTo>
                <a:lnTo>
                  <a:pt x="1076325" y="635000"/>
                </a:lnTo>
                <a:cubicBezTo>
                  <a:pt x="1077912" y="1068387"/>
                  <a:pt x="1079500" y="1501775"/>
                  <a:pt x="1081087" y="1935162"/>
                </a:cubicBezTo>
                <a:lnTo>
                  <a:pt x="271462" y="1935162"/>
                </a:lnTo>
                <a:cubicBezTo>
                  <a:pt x="270272" y="1419225"/>
                  <a:pt x="269081" y="903287"/>
                  <a:pt x="267891" y="387350"/>
                </a:cubicBezTo>
                <a:lnTo>
                  <a:pt x="595312" y="388937"/>
                </a:lnTo>
                <a:cubicBezTo>
                  <a:pt x="596900" y="823912"/>
                  <a:pt x="598487" y="1262062"/>
                  <a:pt x="600075" y="1697037"/>
                </a:cubicBezTo>
                <a:lnTo>
                  <a:pt x="804862" y="1697037"/>
                </a:lnTo>
                <a:lnTo>
                  <a:pt x="804862" y="384175"/>
                </a:lnTo>
                <a:lnTo>
                  <a:pt x="1082278" y="387350"/>
                </a:lnTo>
                <a:cubicBezTo>
                  <a:pt x="1080690" y="257175"/>
                  <a:pt x="1080889" y="135730"/>
                  <a:pt x="1079301" y="5555"/>
                </a:cubicBezTo>
                <a:lnTo>
                  <a:pt x="0" y="6349"/>
                </a:lnTo>
                <a:lnTo>
                  <a:pt x="0" y="2306637"/>
                </a:lnTo>
                <a:lnTo>
                  <a:pt x="2657475" y="2316162"/>
                </a:lnTo>
                <a:cubicBezTo>
                  <a:pt x="2655887" y="1541462"/>
                  <a:pt x="2654300" y="776287"/>
                  <a:pt x="2652712" y="1587"/>
                </a:cubicBezTo>
                <a:close/>
              </a:path>
            </a:pathLst>
          </a:custGeom>
          <a:solidFill>
            <a:schemeClr val="bg1">
              <a:lumMod val="95000"/>
            </a:schemeClr>
          </a:solid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2" name="Rectangle 161"/>
          <p:cNvSpPr/>
          <p:nvPr/>
        </p:nvSpPr>
        <p:spPr>
          <a:xfrm>
            <a:off x="6263644" y="1430248"/>
            <a:ext cx="2362199" cy="173712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3" name="Rectangle 162"/>
          <p:cNvSpPr/>
          <p:nvPr/>
        </p:nvSpPr>
        <p:spPr>
          <a:xfrm>
            <a:off x="335593" y="1734003"/>
            <a:ext cx="2357658" cy="14371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050" dirty="0"/>
              <a:t>Part 1</a:t>
            </a:r>
          </a:p>
        </p:txBody>
      </p:sp>
      <p:grpSp>
        <p:nvGrpSpPr>
          <p:cNvPr id="170" name="Group 169"/>
          <p:cNvGrpSpPr/>
          <p:nvPr/>
        </p:nvGrpSpPr>
        <p:grpSpPr>
          <a:xfrm>
            <a:off x="573995" y="1734004"/>
            <a:ext cx="1878747" cy="1162258"/>
            <a:chOff x="576266" y="2309097"/>
            <a:chExt cx="1878747" cy="1549677"/>
          </a:xfrm>
        </p:grpSpPr>
        <p:sp>
          <p:nvSpPr>
            <p:cNvPr id="171" name="Rectangle 170"/>
            <p:cNvSpPr/>
            <p:nvPr/>
          </p:nvSpPr>
          <p:spPr>
            <a:xfrm>
              <a:off x="576266" y="2309097"/>
              <a:ext cx="713232" cy="154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2" name="Rectangle 171"/>
            <p:cNvSpPr/>
            <p:nvPr/>
          </p:nvSpPr>
          <p:spPr>
            <a:xfrm>
              <a:off x="1734292" y="2309097"/>
              <a:ext cx="720721" cy="1549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3" name="Rectangle 172"/>
            <p:cNvSpPr/>
            <p:nvPr/>
          </p:nvSpPr>
          <p:spPr>
            <a:xfrm>
              <a:off x="1211947" y="2309097"/>
              <a:ext cx="619124" cy="241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74" name="Group 173"/>
          <p:cNvGrpSpPr/>
          <p:nvPr/>
        </p:nvGrpSpPr>
        <p:grpSpPr>
          <a:xfrm>
            <a:off x="342411" y="1440691"/>
            <a:ext cx="2365355" cy="1278343"/>
            <a:chOff x="2894032" y="1860399"/>
            <a:chExt cx="2365355" cy="1704457"/>
          </a:xfrm>
        </p:grpSpPr>
        <p:sp>
          <p:nvSpPr>
            <p:cNvPr id="175" name="Rectangle 174"/>
            <p:cNvSpPr/>
            <p:nvPr/>
          </p:nvSpPr>
          <p:spPr>
            <a:xfrm>
              <a:off x="2894032" y="1860399"/>
              <a:ext cx="968336" cy="39405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6" name="Rectangle 175"/>
            <p:cNvSpPr/>
            <p:nvPr/>
          </p:nvSpPr>
          <p:spPr>
            <a:xfrm>
              <a:off x="4291051" y="1860399"/>
              <a:ext cx="968336" cy="39405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Part 2</a:t>
              </a:r>
            </a:p>
          </p:txBody>
        </p:sp>
        <p:sp>
          <p:nvSpPr>
            <p:cNvPr id="177" name="Rectangle 176"/>
            <p:cNvSpPr/>
            <p:nvPr/>
          </p:nvSpPr>
          <p:spPr>
            <a:xfrm>
              <a:off x="3421105" y="2158991"/>
              <a:ext cx="193613" cy="140586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8" name="Rectangle 177"/>
            <p:cNvSpPr/>
            <p:nvPr/>
          </p:nvSpPr>
          <p:spPr>
            <a:xfrm>
              <a:off x="4534174" y="2158990"/>
              <a:ext cx="204494" cy="140586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79" name="Rectangle 178"/>
          <p:cNvSpPr/>
          <p:nvPr/>
        </p:nvSpPr>
        <p:spPr>
          <a:xfrm>
            <a:off x="3032976" y="943360"/>
            <a:ext cx="2362200" cy="12783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1" name="Rectangle 180"/>
          <p:cNvSpPr/>
          <p:nvPr/>
        </p:nvSpPr>
        <p:spPr>
          <a:xfrm>
            <a:off x="337863" y="803259"/>
            <a:ext cx="2405338" cy="392415"/>
          </a:xfrm>
          <a:prstGeom prst="rect">
            <a:avLst/>
          </a:prstGeom>
        </p:spPr>
        <p:txBody>
          <a:bodyPr wrap="square">
            <a:spAutoFit/>
          </a:bodyPr>
          <a:lstStyle/>
          <a:p>
            <a:pPr algn="ctr"/>
            <a:r>
              <a:rPr lang="en-US" sz="1050" i="1" dirty="0">
                <a:solidFill>
                  <a:srgbClr val="C00000"/>
                </a:solidFill>
              </a:rPr>
              <a:t>Subtractive</a:t>
            </a:r>
          </a:p>
          <a:p>
            <a:pPr algn="ctr"/>
            <a:r>
              <a:rPr lang="en-US" sz="900" i="1" dirty="0">
                <a:solidFill>
                  <a:srgbClr val="C00000"/>
                </a:solidFill>
              </a:rPr>
              <a:t>(e.g. Machining)</a:t>
            </a:r>
            <a:endParaRPr lang="en-US" sz="1050" i="1" dirty="0">
              <a:solidFill>
                <a:srgbClr val="C00000"/>
              </a:solidFill>
            </a:endParaRPr>
          </a:p>
        </p:txBody>
      </p:sp>
      <p:grpSp>
        <p:nvGrpSpPr>
          <p:cNvPr id="182" name="Group 181"/>
          <p:cNvGrpSpPr/>
          <p:nvPr/>
        </p:nvGrpSpPr>
        <p:grpSpPr>
          <a:xfrm>
            <a:off x="3023914" y="943361"/>
            <a:ext cx="2371725" cy="1294015"/>
            <a:chOff x="328338" y="1921391"/>
            <a:chExt cx="2371725" cy="1725353"/>
          </a:xfrm>
          <a:solidFill>
            <a:schemeClr val="bg1"/>
          </a:solidFill>
        </p:grpSpPr>
        <p:sp>
          <p:nvSpPr>
            <p:cNvPr id="183" name="Rectangle 182"/>
            <p:cNvSpPr/>
            <p:nvPr/>
          </p:nvSpPr>
          <p:spPr>
            <a:xfrm>
              <a:off x="328338" y="2309097"/>
              <a:ext cx="533443" cy="1337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4" name="Rectangle 183"/>
            <p:cNvSpPr/>
            <p:nvPr/>
          </p:nvSpPr>
          <p:spPr>
            <a:xfrm>
              <a:off x="2179344" y="2310800"/>
              <a:ext cx="520719" cy="13359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5" name="Rectangle 184"/>
            <p:cNvSpPr/>
            <p:nvPr/>
          </p:nvSpPr>
          <p:spPr>
            <a:xfrm>
              <a:off x="1055394" y="2315447"/>
              <a:ext cx="919456" cy="13104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6" name="Rectangle 185"/>
            <p:cNvSpPr/>
            <p:nvPr/>
          </p:nvSpPr>
          <p:spPr>
            <a:xfrm>
              <a:off x="1303044" y="1921391"/>
              <a:ext cx="449556" cy="4408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87" name="Rectangle 186"/>
          <p:cNvSpPr/>
          <p:nvPr/>
        </p:nvSpPr>
        <p:spPr>
          <a:xfrm>
            <a:off x="2885908" y="889576"/>
            <a:ext cx="2649578" cy="141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88" name="Group 187"/>
          <p:cNvGrpSpPr/>
          <p:nvPr/>
        </p:nvGrpSpPr>
        <p:grpSpPr>
          <a:xfrm>
            <a:off x="3289722" y="801773"/>
            <a:ext cx="2405338" cy="2374160"/>
            <a:chOff x="3289722" y="1069029"/>
            <a:chExt cx="2405338" cy="3165547"/>
          </a:xfrm>
        </p:grpSpPr>
        <p:sp>
          <p:nvSpPr>
            <p:cNvPr id="189" name="Freeform 188"/>
            <p:cNvSpPr/>
            <p:nvPr/>
          </p:nvSpPr>
          <p:spPr>
            <a:xfrm>
              <a:off x="3311291" y="1909682"/>
              <a:ext cx="2362200" cy="2324894"/>
            </a:xfrm>
            <a:custGeom>
              <a:avLst/>
              <a:gdLst>
                <a:gd name="connsiteX0" fmla="*/ 2652712 w 2657475"/>
                <a:gd name="connsiteY0" fmla="*/ 0 h 2324100"/>
                <a:gd name="connsiteX1" fmla="*/ 1419225 w 2657475"/>
                <a:gd name="connsiteY1" fmla="*/ 0 h 2324100"/>
                <a:gd name="connsiteX2" fmla="*/ 1414462 w 2657475"/>
                <a:gd name="connsiteY2" fmla="*/ 400050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3175 h 2327275"/>
                <a:gd name="connsiteX1" fmla="*/ 1558925 w 2657475"/>
                <a:gd name="connsiteY1" fmla="*/ 9525 h 2327275"/>
                <a:gd name="connsiteX2" fmla="*/ 1562100 w 2657475"/>
                <a:gd name="connsiteY2" fmla="*/ 396876 h 2327275"/>
                <a:gd name="connsiteX3" fmla="*/ 1852612 w 2657475"/>
                <a:gd name="connsiteY3" fmla="*/ 398463 h 2327275"/>
                <a:gd name="connsiteX4" fmla="*/ 1852612 w 2657475"/>
                <a:gd name="connsiteY4" fmla="*/ 1712913 h 2327275"/>
                <a:gd name="connsiteX5" fmla="*/ 2062162 w 2657475"/>
                <a:gd name="connsiteY5" fmla="*/ 1712913 h 2327275"/>
                <a:gd name="connsiteX6" fmla="*/ 2062162 w 2657475"/>
                <a:gd name="connsiteY6" fmla="*/ 398463 h 2327275"/>
                <a:gd name="connsiteX7" fmla="*/ 2386012 w 2657475"/>
                <a:gd name="connsiteY7" fmla="*/ 398463 h 2327275"/>
                <a:gd name="connsiteX8" fmla="*/ 2390775 w 2657475"/>
                <a:gd name="connsiteY8" fmla="*/ 1946275 h 2327275"/>
                <a:gd name="connsiteX9" fmla="*/ 1571625 w 2657475"/>
                <a:gd name="connsiteY9" fmla="*/ 1951038 h 2327275"/>
                <a:gd name="connsiteX10" fmla="*/ 1566862 w 2657475"/>
                <a:gd name="connsiteY10" fmla="*/ 650875 h 2327275"/>
                <a:gd name="connsiteX11" fmla="*/ 1076325 w 2657475"/>
                <a:gd name="connsiteY11" fmla="*/ 646113 h 2327275"/>
                <a:gd name="connsiteX12" fmla="*/ 1081087 w 2657475"/>
                <a:gd name="connsiteY12" fmla="*/ 1946275 h 2327275"/>
                <a:gd name="connsiteX13" fmla="*/ 271462 w 2657475"/>
                <a:gd name="connsiteY13" fmla="*/ 1946275 h 2327275"/>
                <a:gd name="connsiteX14" fmla="*/ 271462 w 2657475"/>
                <a:gd name="connsiteY14" fmla="*/ 407988 h 2327275"/>
                <a:gd name="connsiteX15" fmla="*/ 595312 w 2657475"/>
                <a:gd name="connsiteY15" fmla="*/ 403225 h 2327275"/>
                <a:gd name="connsiteX16" fmla="*/ 600075 w 2657475"/>
                <a:gd name="connsiteY16" fmla="*/ 1708150 h 2327275"/>
                <a:gd name="connsiteX17" fmla="*/ 804862 w 2657475"/>
                <a:gd name="connsiteY17" fmla="*/ 1708150 h 2327275"/>
                <a:gd name="connsiteX18" fmla="*/ 804862 w 2657475"/>
                <a:gd name="connsiteY18" fmla="*/ 407988 h 2327275"/>
                <a:gd name="connsiteX19" fmla="*/ 1085850 w 2657475"/>
                <a:gd name="connsiteY19" fmla="*/ 411163 h 2327275"/>
                <a:gd name="connsiteX20" fmla="*/ 1075730 w 2657475"/>
                <a:gd name="connsiteY20" fmla="*/ 0 h 2327275"/>
                <a:gd name="connsiteX21" fmla="*/ 0 w 2657475"/>
                <a:gd name="connsiteY21" fmla="*/ 7938 h 2327275"/>
                <a:gd name="connsiteX22" fmla="*/ 0 w 2657475"/>
                <a:gd name="connsiteY22" fmla="*/ 2317750 h 2327275"/>
                <a:gd name="connsiteX23" fmla="*/ 2657475 w 2657475"/>
                <a:gd name="connsiteY23" fmla="*/ 2327275 h 2327275"/>
                <a:gd name="connsiteX24" fmla="*/ 2652712 w 2657475"/>
                <a:gd name="connsiteY24" fmla="*/ 3175 h 2327275"/>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6350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4659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849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2815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7475" h="2324894">
                  <a:moveTo>
                    <a:pt x="2652712" y="794"/>
                  </a:moveTo>
                  <a:lnTo>
                    <a:pt x="1573212" y="3969"/>
                  </a:lnTo>
                  <a:cubicBezTo>
                    <a:pt x="1571624" y="137319"/>
                    <a:pt x="1577975" y="261145"/>
                    <a:pt x="1576387" y="394495"/>
                  </a:cubicBezTo>
                  <a:lnTo>
                    <a:pt x="1852612" y="396082"/>
                  </a:lnTo>
                  <a:lnTo>
                    <a:pt x="1852612" y="1710532"/>
                  </a:lnTo>
                  <a:lnTo>
                    <a:pt x="2062162" y="1710532"/>
                  </a:lnTo>
                  <a:lnTo>
                    <a:pt x="2062162" y="396082"/>
                  </a:lnTo>
                  <a:lnTo>
                    <a:pt x="2386012" y="396082"/>
                  </a:lnTo>
                  <a:cubicBezTo>
                    <a:pt x="2387600" y="912019"/>
                    <a:pt x="2389187" y="1427957"/>
                    <a:pt x="2390775" y="1943894"/>
                  </a:cubicBezTo>
                  <a:lnTo>
                    <a:pt x="1571625" y="1948657"/>
                  </a:lnTo>
                  <a:cubicBezTo>
                    <a:pt x="1570037" y="1515269"/>
                    <a:pt x="1568450" y="1075532"/>
                    <a:pt x="1566862" y="642144"/>
                  </a:cubicBezTo>
                  <a:lnTo>
                    <a:pt x="1076325" y="643732"/>
                  </a:lnTo>
                  <a:cubicBezTo>
                    <a:pt x="1077912" y="1077119"/>
                    <a:pt x="1079500" y="1510507"/>
                    <a:pt x="1081087" y="1943894"/>
                  </a:cubicBezTo>
                  <a:lnTo>
                    <a:pt x="271462" y="1943894"/>
                  </a:lnTo>
                  <a:cubicBezTo>
                    <a:pt x="270272" y="1427957"/>
                    <a:pt x="269081" y="912019"/>
                    <a:pt x="267891" y="396082"/>
                  </a:cubicBezTo>
                  <a:lnTo>
                    <a:pt x="595312" y="397669"/>
                  </a:lnTo>
                  <a:cubicBezTo>
                    <a:pt x="596900" y="832644"/>
                    <a:pt x="598487" y="1270794"/>
                    <a:pt x="600075" y="1705769"/>
                  </a:cubicBezTo>
                  <a:lnTo>
                    <a:pt x="804862" y="1705769"/>
                  </a:lnTo>
                  <a:lnTo>
                    <a:pt x="804862" y="392907"/>
                  </a:lnTo>
                  <a:lnTo>
                    <a:pt x="1082278" y="396082"/>
                  </a:lnTo>
                  <a:cubicBezTo>
                    <a:pt x="1080690" y="265907"/>
                    <a:pt x="1080889" y="130175"/>
                    <a:pt x="1079301" y="0"/>
                  </a:cubicBezTo>
                  <a:lnTo>
                    <a:pt x="0" y="5557"/>
                  </a:lnTo>
                  <a:lnTo>
                    <a:pt x="0" y="2315369"/>
                  </a:lnTo>
                  <a:lnTo>
                    <a:pt x="2657475" y="2324894"/>
                  </a:lnTo>
                  <a:cubicBezTo>
                    <a:pt x="2655887" y="1550194"/>
                    <a:pt x="2654300" y="775494"/>
                    <a:pt x="2652712" y="794"/>
                  </a:cubicBezTo>
                  <a:close/>
                </a:path>
              </a:pathLst>
            </a:custGeom>
            <a:solidFill>
              <a:schemeClr val="bg1">
                <a:lumMod val="95000"/>
              </a:schemeClr>
            </a:solid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0" name="Rectangle 189"/>
            <p:cNvSpPr/>
            <p:nvPr/>
          </p:nvSpPr>
          <p:spPr>
            <a:xfrm>
              <a:off x="3289722" y="1069029"/>
              <a:ext cx="2405338" cy="523220"/>
            </a:xfrm>
            <a:prstGeom prst="rect">
              <a:avLst/>
            </a:prstGeom>
          </p:spPr>
          <p:txBody>
            <a:bodyPr wrap="square">
              <a:spAutoFit/>
            </a:bodyPr>
            <a:lstStyle/>
            <a:p>
              <a:pPr algn="ctr"/>
              <a:r>
                <a:rPr lang="en-US" sz="1050" i="1" dirty="0">
                  <a:solidFill>
                    <a:srgbClr val="C00000"/>
                  </a:solidFill>
                </a:rPr>
                <a:t>Formative</a:t>
              </a:r>
            </a:p>
            <a:p>
              <a:pPr algn="ctr"/>
              <a:r>
                <a:rPr lang="en-US" sz="900" i="1" dirty="0">
                  <a:solidFill>
                    <a:srgbClr val="C00000"/>
                  </a:solidFill>
                </a:rPr>
                <a:t>(e.g. Injection Molding)</a:t>
              </a:r>
              <a:endParaRPr lang="en-US" sz="1050" i="1" dirty="0">
                <a:solidFill>
                  <a:srgbClr val="C00000"/>
                </a:solidFill>
              </a:endParaRPr>
            </a:p>
          </p:txBody>
        </p:sp>
      </p:grpSp>
      <p:sp>
        <p:nvSpPr>
          <p:cNvPr id="191" name="Rectangle 190"/>
          <p:cNvSpPr/>
          <p:nvPr/>
        </p:nvSpPr>
        <p:spPr>
          <a:xfrm>
            <a:off x="3259321" y="1439092"/>
            <a:ext cx="2435739" cy="17330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050" dirty="0"/>
              <a:t>Injection </a:t>
            </a:r>
          </a:p>
        </p:txBody>
      </p:sp>
      <p:grpSp>
        <p:nvGrpSpPr>
          <p:cNvPr id="192" name="Group 191"/>
          <p:cNvGrpSpPr/>
          <p:nvPr/>
        </p:nvGrpSpPr>
        <p:grpSpPr>
          <a:xfrm>
            <a:off x="3128450" y="1302780"/>
            <a:ext cx="2733135" cy="1972528"/>
            <a:chOff x="3128449" y="1737038"/>
            <a:chExt cx="2733135" cy="2630037"/>
          </a:xfrm>
          <a:pattFill prst="dkUpDiag">
            <a:fgClr>
              <a:schemeClr val="tx1"/>
            </a:fgClr>
            <a:bgClr>
              <a:schemeClr val="bg1"/>
            </a:bgClr>
          </a:pattFill>
        </p:grpSpPr>
        <p:sp>
          <p:nvSpPr>
            <p:cNvPr id="193" name="Rectangle 192"/>
            <p:cNvSpPr/>
            <p:nvPr/>
          </p:nvSpPr>
          <p:spPr>
            <a:xfrm>
              <a:off x="3128449" y="4217714"/>
              <a:ext cx="2733135" cy="1493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4" name="Rectangle 193"/>
            <p:cNvSpPr/>
            <p:nvPr/>
          </p:nvSpPr>
          <p:spPr>
            <a:xfrm rot="16200000">
              <a:off x="1904851" y="2960636"/>
              <a:ext cx="2630037" cy="1828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50" dirty="0">
                  <a:solidFill>
                    <a:schemeClr val="tx1"/>
                  </a:solidFill>
                </a:rPr>
                <a:t>Cast</a:t>
              </a:r>
            </a:p>
          </p:txBody>
        </p:sp>
        <p:sp>
          <p:nvSpPr>
            <p:cNvPr id="195" name="Rectangle 194"/>
            <p:cNvSpPr/>
            <p:nvPr/>
          </p:nvSpPr>
          <p:spPr>
            <a:xfrm rot="5400000">
              <a:off x="4474353" y="2941429"/>
              <a:ext cx="2591620" cy="1828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6" name="Rectangle 195"/>
            <p:cNvSpPr/>
            <p:nvPr/>
          </p:nvSpPr>
          <p:spPr>
            <a:xfrm rot="5400000">
              <a:off x="4520618" y="2940986"/>
              <a:ext cx="1546560" cy="28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7" name="Rectangle 196"/>
            <p:cNvSpPr/>
            <p:nvPr/>
          </p:nvSpPr>
          <p:spPr>
            <a:xfrm rot="5400000">
              <a:off x="2926727" y="2931497"/>
              <a:ext cx="1546562" cy="28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8" name="Rectangle 197"/>
            <p:cNvSpPr/>
            <p:nvPr/>
          </p:nvSpPr>
          <p:spPr>
            <a:xfrm rot="5400000">
              <a:off x="3378625" y="2960285"/>
              <a:ext cx="1546562" cy="237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9" name="Rectangle 198"/>
            <p:cNvSpPr/>
            <p:nvPr/>
          </p:nvSpPr>
          <p:spPr>
            <a:xfrm rot="5400000">
              <a:off x="4060025" y="2965049"/>
              <a:ext cx="1546562" cy="237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0" name="Rectangle 199"/>
            <p:cNvSpPr/>
            <p:nvPr/>
          </p:nvSpPr>
          <p:spPr>
            <a:xfrm>
              <a:off x="3557723" y="3612357"/>
              <a:ext cx="591801" cy="235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1" name="Rectangle 200"/>
            <p:cNvSpPr/>
            <p:nvPr/>
          </p:nvSpPr>
          <p:spPr>
            <a:xfrm>
              <a:off x="4726582" y="3619502"/>
              <a:ext cx="591801" cy="235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2" name="Rectangle 201"/>
            <p:cNvSpPr/>
            <p:nvPr/>
          </p:nvSpPr>
          <p:spPr>
            <a:xfrm rot="5400000">
              <a:off x="4084600" y="1922974"/>
              <a:ext cx="816009" cy="4441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03" name="Group 202"/>
          <p:cNvGrpSpPr/>
          <p:nvPr/>
        </p:nvGrpSpPr>
        <p:grpSpPr>
          <a:xfrm>
            <a:off x="6503365" y="1444170"/>
            <a:ext cx="1884089" cy="1457283"/>
            <a:chOff x="6503364" y="1925560"/>
            <a:chExt cx="1884089" cy="1943044"/>
          </a:xfrm>
        </p:grpSpPr>
        <p:sp>
          <p:nvSpPr>
            <p:cNvPr id="204" name="Rectangle 203"/>
            <p:cNvSpPr/>
            <p:nvPr/>
          </p:nvSpPr>
          <p:spPr>
            <a:xfrm rot="5400000">
              <a:off x="7469074" y="2949392"/>
              <a:ext cx="1546560" cy="2901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5" name="Rectangle 204"/>
            <p:cNvSpPr/>
            <p:nvPr/>
          </p:nvSpPr>
          <p:spPr>
            <a:xfrm rot="5400000">
              <a:off x="5875183" y="2939903"/>
              <a:ext cx="1546562" cy="2901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6" name="Rectangle 205"/>
            <p:cNvSpPr/>
            <p:nvPr/>
          </p:nvSpPr>
          <p:spPr>
            <a:xfrm rot="5400000">
              <a:off x="6327493" y="2969103"/>
              <a:ext cx="1546562" cy="2413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7" name="Rectangle 206"/>
            <p:cNvSpPr/>
            <p:nvPr/>
          </p:nvSpPr>
          <p:spPr>
            <a:xfrm rot="5400000">
              <a:off x="7008893" y="2964342"/>
              <a:ext cx="1546562" cy="2413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8" name="Rectangle 207"/>
            <p:cNvSpPr/>
            <p:nvPr/>
          </p:nvSpPr>
          <p:spPr>
            <a:xfrm>
              <a:off x="6507999" y="3629560"/>
              <a:ext cx="601953" cy="2350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9" name="Rectangle 208"/>
            <p:cNvSpPr/>
            <p:nvPr/>
          </p:nvSpPr>
          <p:spPr>
            <a:xfrm>
              <a:off x="7667333" y="3633530"/>
              <a:ext cx="601953" cy="2350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0" name="Rectangle 209"/>
            <p:cNvSpPr/>
            <p:nvPr/>
          </p:nvSpPr>
          <p:spPr>
            <a:xfrm rot="5400000">
              <a:off x="7128146" y="2018852"/>
              <a:ext cx="638345" cy="45176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11" name="Group 210"/>
          <p:cNvGrpSpPr/>
          <p:nvPr/>
        </p:nvGrpSpPr>
        <p:grpSpPr>
          <a:xfrm>
            <a:off x="3384448" y="1173985"/>
            <a:ext cx="2151039" cy="244469"/>
            <a:chOff x="3384447" y="1565312"/>
            <a:chExt cx="2151039" cy="325959"/>
          </a:xfrm>
        </p:grpSpPr>
        <p:pic>
          <p:nvPicPr>
            <p:cNvPr id="212"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5340761" y="1565312"/>
              <a:ext cx="194725" cy="290554"/>
            </a:xfrm>
            <a:prstGeom prst="rect">
              <a:avLst/>
            </a:prstGeom>
            <a:noFill/>
            <a:extLst>
              <a:ext uri="{909E8E84-426E-40dd-AFC4-6F175D3DCCD1}">
                <a14:hiddenFill xmlns="" xmlns:a14="http://schemas.microsoft.com/office/drawing/2010/main">
                  <a:solidFill>
                    <a:srgbClr val="FFFFFF"/>
                  </a:solidFill>
                </a14:hiddenFill>
              </a:ext>
            </a:extLst>
          </p:spPr>
        </p:pic>
        <p:pic>
          <p:nvPicPr>
            <p:cNvPr id="213"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4814055" y="1628330"/>
              <a:ext cx="165390" cy="246783"/>
            </a:xfrm>
            <a:prstGeom prst="rect">
              <a:avLst/>
            </a:prstGeom>
            <a:noFill/>
            <a:extLst>
              <a:ext uri="{909E8E84-426E-40dd-AFC4-6F175D3DCCD1}">
                <a14:hiddenFill xmlns="" xmlns:a14="http://schemas.microsoft.com/office/drawing/2010/main">
                  <a:solidFill>
                    <a:srgbClr val="FFFFFF"/>
                  </a:solidFill>
                </a14:hiddenFill>
              </a:ext>
            </a:extLst>
          </p:spPr>
        </p:pic>
        <p:pic>
          <p:nvPicPr>
            <p:cNvPr id="214"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5102915" y="1641611"/>
              <a:ext cx="165390" cy="246783"/>
            </a:xfrm>
            <a:prstGeom prst="rect">
              <a:avLst/>
            </a:prstGeom>
            <a:noFill/>
            <a:extLst>
              <a:ext uri="{909E8E84-426E-40dd-AFC4-6F175D3DCCD1}">
                <a14:hiddenFill xmlns="" xmlns:a14="http://schemas.microsoft.com/office/drawing/2010/main">
                  <a:solidFill>
                    <a:srgbClr val="FFFFFF"/>
                  </a:solidFill>
                </a14:hiddenFill>
              </a:ext>
            </a:extLst>
          </p:spPr>
        </p:pic>
        <p:pic>
          <p:nvPicPr>
            <p:cNvPr id="215"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3628865" y="1658848"/>
              <a:ext cx="142285" cy="212307"/>
            </a:xfrm>
            <a:prstGeom prst="rect">
              <a:avLst/>
            </a:prstGeom>
            <a:noFill/>
            <a:extLst>
              <a:ext uri="{909E8E84-426E-40dd-AFC4-6F175D3DCCD1}">
                <a14:hiddenFill xmlns="" xmlns:a14="http://schemas.microsoft.com/office/drawing/2010/main">
                  <a:solidFill>
                    <a:srgbClr val="FFFFFF"/>
                  </a:solidFill>
                </a14:hiddenFill>
              </a:ext>
            </a:extLst>
          </p:spPr>
        </p:pic>
        <p:pic>
          <p:nvPicPr>
            <p:cNvPr id="216"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3964935" y="1644488"/>
              <a:ext cx="165390" cy="246783"/>
            </a:xfrm>
            <a:prstGeom prst="rect">
              <a:avLst/>
            </a:prstGeom>
            <a:noFill/>
            <a:extLst>
              <a:ext uri="{909E8E84-426E-40dd-AFC4-6F175D3DCCD1}">
                <a14:hiddenFill xmlns="" xmlns:a14="http://schemas.microsoft.com/office/drawing/2010/main">
                  <a:solidFill>
                    <a:srgbClr val="FFFFFF"/>
                  </a:solidFill>
                </a14:hiddenFill>
              </a:ext>
            </a:extLst>
          </p:spPr>
        </p:pic>
        <p:pic>
          <p:nvPicPr>
            <p:cNvPr id="217" name="Picture 2" descr="https://encrypted-tbn3.gstatic.com/images?q=tbn:ANd9GcTE-qpHCy_2RGTawTjtP77RjqlzUzzB2W3DI3i71zOYS6IgZsQxceOxPA">
              <a:hlinkClick r:id="rId3"/>
            </p:cNvPr>
            <p:cNvPicPr>
              <a:picLocks noChangeAspect="1" noChangeArrowheads="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backgroundRemoval t="7895" b="81579" l="18519" r="85185"/>
                      </a14:imgEffect>
                    </a14:imgLayer>
                  </a14:imgProps>
                </a:ext>
                <a:ext uri="{28A0092B-C50C-407E-A947-70E740481C1C}">
                  <a14:useLocalDpi xmlns:a14="http://schemas.microsoft.com/office/drawing/2010/main" val="0"/>
                </a:ext>
              </a:extLst>
            </a:blip>
            <a:srcRect l="15265" t="6592" r="12476" b="16799"/>
            <a:stretch/>
          </p:blipFill>
          <p:spPr bwMode="auto">
            <a:xfrm>
              <a:off x="3384447" y="1630216"/>
              <a:ext cx="165390" cy="24678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18" name="Group 217"/>
          <p:cNvGrpSpPr/>
          <p:nvPr/>
        </p:nvGrpSpPr>
        <p:grpSpPr>
          <a:xfrm>
            <a:off x="6509023" y="1425119"/>
            <a:ext cx="1884089" cy="1481067"/>
            <a:chOff x="6503364" y="1893848"/>
            <a:chExt cx="1884089" cy="1974756"/>
          </a:xfrm>
          <a:pattFill prst="lgCheck">
            <a:fgClr>
              <a:srgbClr val="2BAF4C"/>
            </a:fgClr>
            <a:bgClr>
              <a:schemeClr val="bg1"/>
            </a:bgClr>
          </a:pattFill>
        </p:grpSpPr>
        <p:sp>
          <p:nvSpPr>
            <p:cNvPr id="219" name="Rectangle 218"/>
            <p:cNvSpPr/>
            <p:nvPr/>
          </p:nvSpPr>
          <p:spPr>
            <a:xfrm rot="5400000">
              <a:off x="7469074" y="2949392"/>
              <a:ext cx="1546560" cy="290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0" name="Rectangle 219"/>
            <p:cNvSpPr/>
            <p:nvPr/>
          </p:nvSpPr>
          <p:spPr>
            <a:xfrm rot="5400000">
              <a:off x="5875183" y="2939903"/>
              <a:ext cx="1546562" cy="290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1" name="Rectangle 220"/>
            <p:cNvSpPr/>
            <p:nvPr/>
          </p:nvSpPr>
          <p:spPr>
            <a:xfrm rot="5400000">
              <a:off x="6327493" y="2969103"/>
              <a:ext cx="1546562" cy="2413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2" name="Rectangle 221"/>
            <p:cNvSpPr/>
            <p:nvPr/>
          </p:nvSpPr>
          <p:spPr>
            <a:xfrm rot="5400000">
              <a:off x="7008893" y="2964342"/>
              <a:ext cx="1546562" cy="2413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3" name="Rectangle 222"/>
            <p:cNvSpPr/>
            <p:nvPr/>
          </p:nvSpPr>
          <p:spPr>
            <a:xfrm>
              <a:off x="6507999" y="3629560"/>
              <a:ext cx="601953" cy="235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4" name="Rectangle 223"/>
            <p:cNvSpPr/>
            <p:nvPr/>
          </p:nvSpPr>
          <p:spPr>
            <a:xfrm>
              <a:off x="7667333" y="3633530"/>
              <a:ext cx="601953" cy="2350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5" name="Rectangle 224"/>
            <p:cNvSpPr/>
            <p:nvPr/>
          </p:nvSpPr>
          <p:spPr>
            <a:xfrm rot="5400000">
              <a:off x="7112289" y="2002996"/>
              <a:ext cx="670057" cy="4517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26" name="TextBox 225"/>
          <p:cNvSpPr txBox="1"/>
          <p:nvPr/>
        </p:nvSpPr>
        <p:spPr>
          <a:xfrm>
            <a:off x="6736414" y="2906608"/>
            <a:ext cx="1448790" cy="253916"/>
          </a:xfrm>
          <a:prstGeom prst="rect">
            <a:avLst/>
          </a:prstGeom>
          <a:noFill/>
        </p:spPr>
        <p:txBody>
          <a:bodyPr wrap="square" lIns="34290" rIns="34290" rtlCol="0">
            <a:spAutoFit/>
          </a:bodyPr>
          <a:lstStyle/>
          <a:p>
            <a:r>
              <a:rPr lang="en-US" sz="1050" dirty="0">
                <a:solidFill>
                  <a:schemeClr val="bg1"/>
                </a:solidFill>
                <a:cs typeface="Arial" pitchFamily="34" charset="0"/>
              </a:rPr>
              <a:t>Printed Material</a:t>
            </a:r>
          </a:p>
        </p:txBody>
      </p:sp>
      <p:sp>
        <p:nvSpPr>
          <p:cNvPr id="227" name="TextBox 226"/>
          <p:cNvSpPr txBox="1"/>
          <p:nvPr/>
        </p:nvSpPr>
        <p:spPr>
          <a:xfrm>
            <a:off x="6960869" y="1684440"/>
            <a:ext cx="958108" cy="253916"/>
          </a:xfrm>
          <a:prstGeom prst="rect">
            <a:avLst/>
          </a:prstGeom>
          <a:noFill/>
        </p:spPr>
        <p:txBody>
          <a:bodyPr wrap="square" lIns="34290" rIns="34290" rtlCol="0" anchor="ctr">
            <a:spAutoFit/>
          </a:bodyPr>
          <a:lstStyle/>
          <a:p>
            <a:pPr algn="ctr"/>
            <a:r>
              <a:rPr lang="en-US" sz="1050" dirty="0">
                <a:cs typeface="Arial" pitchFamily="34" charset="0"/>
              </a:rPr>
              <a:t>Support</a:t>
            </a:r>
          </a:p>
        </p:txBody>
      </p:sp>
      <p:sp>
        <p:nvSpPr>
          <p:cNvPr id="228" name="TextBox 227"/>
          <p:cNvSpPr txBox="1"/>
          <p:nvPr/>
        </p:nvSpPr>
        <p:spPr>
          <a:xfrm>
            <a:off x="7558413" y="2689047"/>
            <a:ext cx="958108" cy="230832"/>
          </a:xfrm>
          <a:prstGeom prst="rect">
            <a:avLst/>
          </a:prstGeom>
          <a:noFill/>
        </p:spPr>
        <p:txBody>
          <a:bodyPr wrap="square" lIns="34290" rIns="34290" rtlCol="0">
            <a:spAutoFit/>
          </a:bodyPr>
          <a:lstStyle/>
          <a:p>
            <a:pPr algn="ctr"/>
            <a:r>
              <a:rPr lang="en-US" sz="900" dirty="0">
                <a:cs typeface="Arial" pitchFamily="34" charset="0"/>
              </a:rPr>
              <a:t>Support</a:t>
            </a:r>
          </a:p>
        </p:txBody>
      </p:sp>
      <p:sp>
        <p:nvSpPr>
          <p:cNvPr id="229" name="TextBox 228"/>
          <p:cNvSpPr txBox="1"/>
          <p:nvPr/>
        </p:nvSpPr>
        <p:spPr>
          <a:xfrm>
            <a:off x="6398477" y="2679591"/>
            <a:ext cx="958108" cy="230832"/>
          </a:xfrm>
          <a:prstGeom prst="rect">
            <a:avLst/>
          </a:prstGeom>
          <a:noFill/>
        </p:spPr>
        <p:txBody>
          <a:bodyPr wrap="square" lIns="34290" rIns="34290" rtlCol="0">
            <a:spAutoFit/>
          </a:bodyPr>
          <a:lstStyle/>
          <a:p>
            <a:pPr algn="ctr"/>
            <a:r>
              <a:rPr lang="en-US" sz="900" dirty="0">
                <a:cs typeface="Arial" pitchFamily="34" charset="0"/>
              </a:rPr>
              <a:t>Support</a:t>
            </a:r>
          </a:p>
        </p:txBody>
      </p:sp>
      <p:sp>
        <p:nvSpPr>
          <p:cNvPr id="230" name="Rectangle 229"/>
          <p:cNvSpPr/>
          <p:nvPr/>
        </p:nvSpPr>
        <p:spPr>
          <a:xfrm>
            <a:off x="6263644" y="3070135"/>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1" name="Rectangle 230"/>
          <p:cNvSpPr/>
          <p:nvPr/>
        </p:nvSpPr>
        <p:spPr>
          <a:xfrm>
            <a:off x="6263587" y="2975475"/>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2" name="Rectangle 231"/>
          <p:cNvSpPr/>
          <p:nvPr/>
        </p:nvSpPr>
        <p:spPr>
          <a:xfrm>
            <a:off x="6263586" y="2882218"/>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3" name="Rectangle 232"/>
          <p:cNvSpPr/>
          <p:nvPr/>
        </p:nvSpPr>
        <p:spPr>
          <a:xfrm>
            <a:off x="6261454" y="2513569"/>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4" name="Rectangle 233"/>
          <p:cNvSpPr/>
          <p:nvPr/>
        </p:nvSpPr>
        <p:spPr>
          <a:xfrm>
            <a:off x="6260560" y="2418397"/>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5" name="Rectangle 234"/>
          <p:cNvSpPr/>
          <p:nvPr/>
        </p:nvSpPr>
        <p:spPr>
          <a:xfrm>
            <a:off x="6260559" y="2325140"/>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6" name="Rectangle 235"/>
          <p:cNvSpPr/>
          <p:nvPr/>
        </p:nvSpPr>
        <p:spPr>
          <a:xfrm>
            <a:off x="6261454" y="2229930"/>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7" name="Rectangle 236"/>
          <p:cNvSpPr/>
          <p:nvPr/>
        </p:nvSpPr>
        <p:spPr>
          <a:xfrm>
            <a:off x="6261453" y="2136673"/>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8" name="Rectangle 237"/>
          <p:cNvSpPr/>
          <p:nvPr/>
        </p:nvSpPr>
        <p:spPr>
          <a:xfrm>
            <a:off x="6260559" y="2041501"/>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9" name="Rectangle 238"/>
          <p:cNvSpPr/>
          <p:nvPr/>
        </p:nvSpPr>
        <p:spPr>
          <a:xfrm>
            <a:off x="6260558" y="1948245"/>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0" name="Rectangle 239"/>
          <p:cNvSpPr/>
          <p:nvPr/>
        </p:nvSpPr>
        <p:spPr>
          <a:xfrm>
            <a:off x="6260557" y="1573360"/>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1" name="Rectangle 240"/>
          <p:cNvSpPr/>
          <p:nvPr/>
        </p:nvSpPr>
        <p:spPr>
          <a:xfrm>
            <a:off x="6261422" y="1482454"/>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2" name="Rectangle 241"/>
          <p:cNvSpPr/>
          <p:nvPr/>
        </p:nvSpPr>
        <p:spPr>
          <a:xfrm>
            <a:off x="6262908" y="1425119"/>
            <a:ext cx="2362199" cy="5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3" name="Rectangle 242"/>
          <p:cNvSpPr/>
          <p:nvPr/>
        </p:nvSpPr>
        <p:spPr>
          <a:xfrm>
            <a:off x="6261453" y="1855045"/>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4" name="Rectangle 243"/>
          <p:cNvSpPr/>
          <p:nvPr/>
        </p:nvSpPr>
        <p:spPr>
          <a:xfrm>
            <a:off x="6261452" y="1761789"/>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5" name="Rectangle 244"/>
          <p:cNvSpPr/>
          <p:nvPr/>
        </p:nvSpPr>
        <p:spPr>
          <a:xfrm>
            <a:off x="6260558" y="1666617"/>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6" name="Rectangle 245"/>
          <p:cNvSpPr/>
          <p:nvPr/>
        </p:nvSpPr>
        <p:spPr>
          <a:xfrm>
            <a:off x="6261456" y="2792680"/>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7" name="Rectangle 246"/>
          <p:cNvSpPr/>
          <p:nvPr/>
        </p:nvSpPr>
        <p:spPr>
          <a:xfrm>
            <a:off x="6261455" y="2699423"/>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8" name="Rectangle 247"/>
          <p:cNvSpPr/>
          <p:nvPr/>
        </p:nvSpPr>
        <p:spPr>
          <a:xfrm>
            <a:off x="6261455" y="2606825"/>
            <a:ext cx="2362199" cy="94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49" name="Group 248"/>
          <p:cNvGrpSpPr/>
          <p:nvPr/>
        </p:nvGrpSpPr>
        <p:grpSpPr>
          <a:xfrm>
            <a:off x="6508512" y="1423442"/>
            <a:ext cx="1879196" cy="1477016"/>
            <a:chOff x="3700230" y="2053201"/>
            <a:chExt cx="1879196" cy="1969355"/>
          </a:xfrm>
          <a:solidFill>
            <a:schemeClr val="bg1"/>
          </a:solidFill>
        </p:grpSpPr>
        <p:sp>
          <p:nvSpPr>
            <p:cNvPr id="250" name="Rectangle 249"/>
            <p:cNvSpPr/>
            <p:nvPr/>
          </p:nvSpPr>
          <p:spPr>
            <a:xfrm rot="5400000">
              <a:off x="4671688" y="3092056"/>
              <a:ext cx="1530170" cy="285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1" name="Rectangle 250"/>
            <p:cNvSpPr/>
            <p:nvPr/>
          </p:nvSpPr>
          <p:spPr>
            <a:xfrm rot="5400000">
              <a:off x="3083285" y="3090258"/>
              <a:ext cx="1526517" cy="2926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2" name="Rectangle 251"/>
            <p:cNvSpPr/>
            <p:nvPr/>
          </p:nvSpPr>
          <p:spPr>
            <a:xfrm rot="5400000">
              <a:off x="3535488" y="3117149"/>
              <a:ext cx="1524932" cy="2372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3" name="Rectangle 252"/>
            <p:cNvSpPr/>
            <p:nvPr/>
          </p:nvSpPr>
          <p:spPr>
            <a:xfrm rot="5400000">
              <a:off x="4219328" y="3108477"/>
              <a:ext cx="1526481" cy="2435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4" name="Rectangle 253"/>
            <p:cNvSpPr/>
            <p:nvPr/>
          </p:nvSpPr>
          <p:spPr>
            <a:xfrm>
              <a:off x="3710123" y="3791745"/>
              <a:ext cx="706460" cy="227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5" name="Rectangle 254"/>
            <p:cNvSpPr/>
            <p:nvPr/>
          </p:nvSpPr>
          <p:spPr>
            <a:xfrm>
              <a:off x="4878982" y="3786983"/>
              <a:ext cx="700444" cy="235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6" name="Rectangle 255"/>
            <p:cNvSpPr/>
            <p:nvPr/>
          </p:nvSpPr>
          <p:spPr>
            <a:xfrm rot="5400000">
              <a:off x="4311458" y="2158319"/>
              <a:ext cx="672634" cy="4623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57" name="Group 256"/>
          <p:cNvGrpSpPr/>
          <p:nvPr/>
        </p:nvGrpSpPr>
        <p:grpSpPr>
          <a:xfrm>
            <a:off x="6217416" y="801772"/>
            <a:ext cx="2407192" cy="2379518"/>
            <a:chOff x="6217415" y="1069029"/>
            <a:chExt cx="2407192" cy="3172690"/>
          </a:xfrm>
        </p:grpSpPr>
        <p:sp>
          <p:nvSpPr>
            <p:cNvPr id="258" name="Rectangle 257"/>
            <p:cNvSpPr/>
            <p:nvPr/>
          </p:nvSpPr>
          <p:spPr>
            <a:xfrm>
              <a:off x="6217415" y="1069029"/>
              <a:ext cx="2405338" cy="523220"/>
            </a:xfrm>
            <a:prstGeom prst="rect">
              <a:avLst/>
            </a:prstGeom>
          </p:spPr>
          <p:txBody>
            <a:bodyPr wrap="square">
              <a:spAutoFit/>
            </a:bodyPr>
            <a:lstStyle/>
            <a:p>
              <a:pPr algn="ctr"/>
              <a:r>
                <a:rPr lang="en-US" sz="1050" i="1" dirty="0">
                  <a:solidFill>
                    <a:srgbClr val="C00000"/>
                  </a:solidFill>
                </a:rPr>
                <a:t>Additive</a:t>
              </a:r>
            </a:p>
            <a:p>
              <a:pPr algn="ctr"/>
              <a:r>
                <a:rPr lang="en-US" sz="900" i="1" dirty="0">
                  <a:solidFill>
                    <a:srgbClr val="C00000"/>
                  </a:solidFill>
                </a:rPr>
                <a:t>(e.g. 3D Printing)</a:t>
              </a:r>
              <a:endParaRPr lang="en-US" sz="1050" i="1" dirty="0">
                <a:solidFill>
                  <a:srgbClr val="C00000"/>
                </a:solidFill>
              </a:endParaRPr>
            </a:p>
          </p:txBody>
        </p:sp>
        <p:sp>
          <p:nvSpPr>
            <p:cNvPr id="259" name="Freeform 258"/>
            <p:cNvSpPr/>
            <p:nvPr/>
          </p:nvSpPr>
          <p:spPr>
            <a:xfrm>
              <a:off x="6262407" y="1925557"/>
              <a:ext cx="2362200" cy="2316162"/>
            </a:xfrm>
            <a:custGeom>
              <a:avLst/>
              <a:gdLst>
                <a:gd name="connsiteX0" fmla="*/ 2652712 w 2657475"/>
                <a:gd name="connsiteY0" fmla="*/ 0 h 2324100"/>
                <a:gd name="connsiteX1" fmla="*/ 1419225 w 2657475"/>
                <a:gd name="connsiteY1" fmla="*/ 0 h 2324100"/>
                <a:gd name="connsiteX2" fmla="*/ 1414462 w 2657475"/>
                <a:gd name="connsiteY2" fmla="*/ 400050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2100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90612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57337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3987 w 2657475"/>
                <a:gd name="connsiteY2" fmla="*/ 404813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238250 w 2657475"/>
                <a:gd name="connsiteY19" fmla="*/ 3952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233487 w 2657475"/>
                <a:gd name="connsiteY20" fmla="*/ 476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428750 w 2657475"/>
                <a:gd name="connsiteY2" fmla="*/ 40005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419225 w 2657475"/>
                <a:gd name="connsiteY1" fmla="*/ 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11113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3175 h 2327275"/>
                <a:gd name="connsiteX1" fmla="*/ 1558925 w 2657475"/>
                <a:gd name="connsiteY1" fmla="*/ 9525 h 2327275"/>
                <a:gd name="connsiteX2" fmla="*/ 1562100 w 2657475"/>
                <a:gd name="connsiteY2" fmla="*/ 396876 h 2327275"/>
                <a:gd name="connsiteX3" fmla="*/ 1852612 w 2657475"/>
                <a:gd name="connsiteY3" fmla="*/ 398463 h 2327275"/>
                <a:gd name="connsiteX4" fmla="*/ 1852612 w 2657475"/>
                <a:gd name="connsiteY4" fmla="*/ 1712913 h 2327275"/>
                <a:gd name="connsiteX5" fmla="*/ 2062162 w 2657475"/>
                <a:gd name="connsiteY5" fmla="*/ 1712913 h 2327275"/>
                <a:gd name="connsiteX6" fmla="*/ 2062162 w 2657475"/>
                <a:gd name="connsiteY6" fmla="*/ 398463 h 2327275"/>
                <a:gd name="connsiteX7" fmla="*/ 2386012 w 2657475"/>
                <a:gd name="connsiteY7" fmla="*/ 398463 h 2327275"/>
                <a:gd name="connsiteX8" fmla="*/ 2390775 w 2657475"/>
                <a:gd name="connsiteY8" fmla="*/ 1946275 h 2327275"/>
                <a:gd name="connsiteX9" fmla="*/ 1571625 w 2657475"/>
                <a:gd name="connsiteY9" fmla="*/ 1951038 h 2327275"/>
                <a:gd name="connsiteX10" fmla="*/ 1566862 w 2657475"/>
                <a:gd name="connsiteY10" fmla="*/ 650875 h 2327275"/>
                <a:gd name="connsiteX11" fmla="*/ 1076325 w 2657475"/>
                <a:gd name="connsiteY11" fmla="*/ 646113 h 2327275"/>
                <a:gd name="connsiteX12" fmla="*/ 1081087 w 2657475"/>
                <a:gd name="connsiteY12" fmla="*/ 1946275 h 2327275"/>
                <a:gd name="connsiteX13" fmla="*/ 271462 w 2657475"/>
                <a:gd name="connsiteY13" fmla="*/ 1946275 h 2327275"/>
                <a:gd name="connsiteX14" fmla="*/ 271462 w 2657475"/>
                <a:gd name="connsiteY14" fmla="*/ 407988 h 2327275"/>
                <a:gd name="connsiteX15" fmla="*/ 595312 w 2657475"/>
                <a:gd name="connsiteY15" fmla="*/ 403225 h 2327275"/>
                <a:gd name="connsiteX16" fmla="*/ 600075 w 2657475"/>
                <a:gd name="connsiteY16" fmla="*/ 1708150 h 2327275"/>
                <a:gd name="connsiteX17" fmla="*/ 804862 w 2657475"/>
                <a:gd name="connsiteY17" fmla="*/ 1708150 h 2327275"/>
                <a:gd name="connsiteX18" fmla="*/ 804862 w 2657475"/>
                <a:gd name="connsiteY18" fmla="*/ 407988 h 2327275"/>
                <a:gd name="connsiteX19" fmla="*/ 1085850 w 2657475"/>
                <a:gd name="connsiteY19" fmla="*/ 411163 h 2327275"/>
                <a:gd name="connsiteX20" fmla="*/ 1075730 w 2657475"/>
                <a:gd name="connsiteY20" fmla="*/ 0 h 2327275"/>
                <a:gd name="connsiteX21" fmla="*/ 0 w 2657475"/>
                <a:gd name="connsiteY21" fmla="*/ 7938 h 2327275"/>
                <a:gd name="connsiteX22" fmla="*/ 0 w 2657475"/>
                <a:gd name="connsiteY22" fmla="*/ 2317750 h 2327275"/>
                <a:gd name="connsiteX23" fmla="*/ 2657475 w 2657475"/>
                <a:gd name="connsiteY23" fmla="*/ 2327275 h 2327275"/>
                <a:gd name="connsiteX24" fmla="*/ 2652712 w 2657475"/>
                <a:gd name="connsiteY24" fmla="*/ 3175 h 2327275"/>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6350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1087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58925 w 2657475"/>
                <a:gd name="connsiteY1" fmla="*/ 6350 h 2324100"/>
                <a:gd name="connsiteX2" fmla="*/ 1562100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770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71462 w 2657475"/>
                <a:gd name="connsiteY14" fmla="*/ 404813 h 2324100"/>
                <a:gd name="connsiteX15" fmla="*/ 595312 w 2657475"/>
                <a:gd name="connsiteY15" fmla="*/ 400050 h 2324100"/>
                <a:gd name="connsiteX16" fmla="*/ 600075 w 2657475"/>
                <a:gd name="connsiteY16" fmla="*/ 1704975 h 2324100"/>
                <a:gd name="connsiteX17" fmla="*/ 804862 w 2657475"/>
                <a:gd name="connsiteY17" fmla="*/ 1704975 h 2324100"/>
                <a:gd name="connsiteX18" fmla="*/ 804862 w 2657475"/>
                <a:gd name="connsiteY18" fmla="*/ 404813 h 2324100"/>
                <a:gd name="connsiteX19" fmla="*/ 1085850 w 2657475"/>
                <a:gd name="connsiteY19" fmla="*/ 407988 h 2324100"/>
                <a:gd name="connsiteX20" fmla="*/ 1084659 w 2657475"/>
                <a:gd name="connsiteY20" fmla="*/ 3969 h 2324100"/>
                <a:gd name="connsiteX21" fmla="*/ 0 w 2657475"/>
                <a:gd name="connsiteY21" fmla="*/ 4763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849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62100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2815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58925 w 2657475"/>
                <a:gd name="connsiteY1" fmla="*/ 7144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5850 w 2657475"/>
                <a:gd name="connsiteY19" fmla="*/ 4087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4056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400844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71462 w 2657475"/>
                <a:gd name="connsiteY14" fmla="*/ 405607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5557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794 h 2324894"/>
                <a:gd name="connsiteX1" fmla="*/ 1573212 w 2657475"/>
                <a:gd name="connsiteY1" fmla="*/ 3969 h 2324894"/>
                <a:gd name="connsiteX2" fmla="*/ 1576387 w 2657475"/>
                <a:gd name="connsiteY2" fmla="*/ 394495 h 2324894"/>
                <a:gd name="connsiteX3" fmla="*/ 1852612 w 2657475"/>
                <a:gd name="connsiteY3" fmla="*/ 396082 h 2324894"/>
                <a:gd name="connsiteX4" fmla="*/ 1852612 w 2657475"/>
                <a:gd name="connsiteY4" fmla="*/ 1710532 h 2324894"/>
                <a:gd name="connsiteX5" fmla="*/ 2062162 w 2657475"/>
                <a:gd name="connsiteY5" fmla="*/ 1710532 h 2324894"/>
                <a:gd name="connsiteX6" fmla="*/ 2062162 w 2657475"/>
                <a:gd name="connsiteY6" fmla="*/ 396082 h 2324894"/>
                <a:gd name="connsiteX7" fmla="*/ 2386012 w 2657475"/>
                <a:gd name="connsiteY7" fmla="*/ 396082 h 2324894"/>
                <a:gd name="connsiteX8" fmla="*/ 2390775 w 2657475"/>
                <a:gd name="connsiteY8" fmla="*/ 1943894 h 2324894"/>
                <a:gd name="connsiteX9" fmla="*/ 1571625 w 2657475"/>
                <a:gd name="connsiteY9" fmla="*/ 1948657 h 2324894"/>
                <a:gd name="connsiteX10" fmla="*/ 1566862 w 2657475"/>
                <a:gd name="connsiteY10" fmla="*/ 642144 h 2324894"/>
                <a:gd name="connsiteX11" fmla="*/ 1076325 w 2657475"/>
                <a:gd name="connsiteY11" fmla="*/ 643732 h 2324894"/>
                <a:gd name="connsiteX12" fmla="*/ 1081087 w 2657475"/>
                <a:gd name="connsiteY12" fmla="*/ 1943894 h 2324894"/>
                <a:gd name="connsiteX13" fmla="*/ 271462 w 2657475"/>
                <a:gd name="connsiteY13" fmla="*/ 1943894 h 2324894"/>
                <a:gd name="connsiteX14" fmla="*/ 267891 w 2657475"/>
                <a:gd name="connsiteY14" fmla="*/ 396082 h 2324894"/>
                <a:gd name="connsiteX15" fmla="*/ 595312 w 2657475"/>
                <a:gd name="connsiteY15" fmla="*/ 397669 h 2324894"/>
                <a:gd name="connsiteX16" fmla="*/ 600075 w 2657475"/>
                <a:gd name="connsiteY16" fmla="*/ 1705769 h 2324894"/>
                <a:gd name="connsiteX17" fmla="*/ 804862 w 2657475"/>
                <a:gd name="connsiteY17" fmla="*/ 1705769 h 2324894"/>
                <a:gd name="connsiteX18" fmla="*/ 804862 w 2657475"/>
                <a:gd name="connsiteY18" fmla="*/ 392907 h 2324894"/>
                <a:gd name="connsiteX19" fmla="*/ 1082278 w 2657475"/>
                <a:gd name="connsiteY19" fmla="*/ 396082 h 2324894"/>
                <a:gd name="connsiteX20" fmla="*/ 1079301 w 2657475"/>
                <a:gd name="connsiteY20" fmla="*/ 0 h 2324894"/>
                <a:gd name="connsiteX21" fmla="*/ 0 w 2657475"/>
                <a:gd name="connsiteY21" fmla="*/ 10319 h 2324894"/>
                <a:gd name="connsiteX22" fmla="*/ 0 w 2657475"/>
                <a:gd name="connsiteY22" fmla="*/ 2315369 h 2324894"/>
                <a:gd name="connsiteX23" fmla="*/ 2657475 w 2657475"/>
                <a:gd name="connsiteY23" fmla="*/ 2324894 h 2324894"/>
                <a:gd name="connsiteX24" fmla="*/ 2652712 w 2657475"/>
                <a:gd name="connsiteY24" fmla="*/ 794 h 2324894"/>
                <a:gd name="connsiteX0" fmla="*/ 2652712 w 2657475"/>
                <a:gd name="connsiteY0" fmla="*/ 0 h 2324100"/>
                <a:gd name="connsiteX1" fmla="*/ 1573212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9525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73212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89285 w 2657475"/>
                <a:gd name="connsiteY1" fmla="*/ 3175 h 2324100"/>
                <a:gd name="connsiteX2" fmla="*/ 1576387 w 2657475"/>
                <a:gd name="connsiteY2" fmla="*/ 393701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0 h 2324100"/>
                <a:gd name="connsiteX1" fmla="*/ 1589285 w 2657475"/>
                <a:gd name="connsiteY1" fmla="*/ 3175 h 2324100"/>
                <a:gd name="connsiteX2" fmla="*/ 1592460 w 2657475"/>
                <a:gd name="connsiteY2" fmla="*/ 388938 h 2324100"/>
                <a:gd name="connsiteX3" fmla="*/ 1852612 w 2657475"/>
                <a:gd name="connsiteY3" fmla="*/ 395288 h 2324100"/>
                <a:gd name="connsiteX4" fmla="*/ 1852612 w 2657475"/>
                <a:gd name="connsiteY4" fmla="*/ 1709738 h 2324100"/>
                <a:gd name="connsiteX5" fmla="*/ 2062162 w 2657475"/>
                <a:gd name="connsiteY5" fmla="*/ 1709738 h 2324100"/>
                <a:gd name="connsiteX6" fmla="*/ 2062162 w 2657475"/>
                <a:gd name="connsiteY6" fmla="*/ 395288 h 2324100"/>
                <a:gd name="connsiteX7" fmla="*/ 2386012 w 2657475"/>
                <a:gd name="connsiteY7" fmla="*/ 395288 h 2324100"/>
                <a:gd name="connsiteX8" fmla="*/ 2390775 w 2657475"/>
                <a:gd name="connsiteY8" fmla="*/ 1943100 h 2324100"/>
                <a:gd name="connsiteX9" fmla="*/ 1571625 w 2657475"/>
                <a:gd name="connsiteY9" fmla="*/ 1947863 h 2324100"/>
                <a:gd name="connsiteX10" fmla="*/ 1566862 w 2657475"/>
                <a:gd name="connsiteY10" fmla="*/ 641350 h 2324100"/>
                <a:gd name="connsiteX11" fmla="*/ 1076325 w 2657475"/>
                <a:gd name="connsiteY11" fmla="*/ 642938 h 2324100"/>
                <a:gd name="connsiteX12" fmla="*/ 1081087 w 2657475"/>
                <a:gd name="connsiteY12" fmla="*/ 1943100 h 2324100"/>
                <a:gd name="connsiteX13" fmla="*/ 271462 w 2657475"/>
                <a:gd name="connsiteY13" fmla="*/ 1943100 h 2324100"/>
                <a:gd name="connsiteX14" fmla="*/ 267891 w 2657475"/>
                <a:gd name="connsiteY14" fmla="*/ 395288 h 2324100"/>
                <a:gd name="connsiteX15" fmla="*/ 595312 w 2657475"/>
                <a:gd name="connsiteY15" fmla="*/ 396875 h 2324100"/>
                <a:gd name="connsiteX16" fmla="*/ 600075 w 2657475"/>
                <a:gd name="connsiteY16" fmla="*/ 1704975 h 2324100"/>
                <a:gd name="connsiteX17" fmla="*/ 804862 w 2657475"/>
                <a:gd name="connsiteY17" fmla="*/ 1704975 h 2324100"/>
                <a:gd name="connsiteX18" fmla="*/ 804862 w 2657475"/>
                <a:gd name="connsiteY18" fmla="*/ 392113 h 2324100"/>
                <a:gd name="connsiteX19" fmla="*/ 1082278 w 2657475"/>
                <a:gd name="connsiteY19" fmla="*/ 395288 h 2324100"/>
                <a:gd name="connsiteX20" fmla="*/ 1079301 w 2657475"/>
                <a:gd name="connsiteY20" fmla="*/ 13493 h 2324100"/>
                <a:gd name="connsiteX21" fmla="*/ 0 w 2657475"/>
                <a:gd name="connsiteY21" fmla="*/ 14287 h 2324100"/>
                <a:gd name="connsiteX22" fmla="*/ 0 w 2657475"/>
                <a:gd name="connsiteY22" fmla="*/ 2314575 h 2324100"/>
                <a:gd name="connsiteX23" fmla="*/ 2657475 w 2657475"/>
                <a:gd name="connsiteY23" fmla="*/ 2324100 h 2324100"/>
                <a:gd name="connsiteX24" fmla="*/ 2652712 w 2657475"/>
                <a:gd name="connsiteY24" fmla="*/ 0 h 2324100"/>
                <a:gd name="connsiteX0" fmla="*/ 2652712 w 2657475"/>
                <a:gd name="connsiteY0" fmla="*/ 6350 h 2320925"/>
                <a:gd name="connsiteX1" fmla="*/ 1589285 w 2657475"/>
                <a:gd name="connsiteY1" fmla="*/ 0 h 2320925"/>
                <a:gd name="connsiteX2" fmla="*/ 1592460 w 2657475"/>
                <a:gd name="connsiteY2" fmla="*/ 385763 h 2320925"/>
                <a:gd name="connsiteX3" fmla="*/ 1852612 w 2657475"/>
                <a:gd name="connsiteY3" fmla="*/ 392113 h 2320925"/>
                <a:gd name="connsiteX4" fmla="*/ 1852612 w 2657475"/>
                <a:gd name="connsiteY4" fmla="*/ 1706563 h 2320925"/>
                <a:gd name="connsiteX5" fmla="*/ 2062162 w 2657475"/>
                <a:gd name="connsiteY5" fmla="*/ 1706563 h 2320925"/>
                <a:gd name="connsiteX6" fmla="*/ 2062162 w 2657475"/>
                <a:gd name="connsiteY6" fmla="*/ 392113 h 2320925"/>
                <a:gd name="connsiteX7" fmla="*/ 2386012 w 2657475"/>
                <a:gd name="connsiteY7" fmla="*/ 392113 h 2320925"/>
                <a:gd name="connsiteX8" fmla="*/ 2390775 w 2657475"/>
                <a:gd name="connsiteY8" fmla="*/ 1939925 h 2320925"/>
                <a:gd name="connsiteX9" fmla="*/ 1571625 w 2657475"/>
                <a:gd name="connsiteY9" fmla="*/ 1944688 h 2320925"/>
                <a:gd name="connsiteX10" fmla="*/ 1566862 w 2657475"/>
                <a:gd name="connsiteY10" fmla="*/ 638175 h 2320925"/>
                <a:gd name="connsiteX11" fmla="*/ 1076325 w 2657475"/>
                <a:gd name="connsiteY11" fmla="*/ 639763 h 2320925"/>
                <a:gd name="connsiteX12" fmla="*/ 1081087 w 2657475"/>
                <a:gd name="connsiteY12" fmla="*/ 1939925 h 2320925"/>
                <a:gd name="connsiteX13" fmla="*/ 271462 w 2657475"/>
                <a:gd name="connsiteY13" fmla="*/ 1939925 h 2320925"/>
                <a:gd name="connsiteX14" fmla="*/ 267891 w 2657475"/>
                <a:gd name="connsiteY14" fmla="*/ 392113 h 2320925"/>
                <a:gd name="connsiteX15" fmla="*/ 595312 w 2657475"/>
                <a:gd name="connsiteY15" fmla="*/ 393700 h 2320925"/>
                <a:gd name="connsiteX16" fmla="*/ 600075 w 2657475"/>
                <a:gd name="connsiteY16" fmla="*/ 1701800 h 2320925"/>
                <a:gd name="connsiteX17" fmla="*/ 804862 w 2657475"/>
                <a:gd name="connsiteY17" fmla="*/ 1701800 h 2320925"/>
                <a:gd name="connsiteX18" fmla="*/ 804862 w 2657475"/>
                <a:gd name="connsiteY18" fmla="*/ 388938 h 2320925"/>
                <a:gd name="connsiteX19" fmla="*/ 1082278 w 2657475"/>
                <a:gd name="connsiteY19" fmla="*/ 392113 h 2320925"/>
                <a:gd name="connsiteX20" fmla="*/ 1079301 w 2657475"/>
                <a:gd name="connsiteY20" fmla="*/ 10318 h 2320925"/>
                <a:gd name="connsiteX21" fmla="*/ 0 w 2657475"/>
                <a:gd name="connsiteY21" fmla="*/ 11112 h 2320925"/>
                <a:gd name="connsiteX22" fmla="*/ 0 w 2657475"/>
                <a:gd name="connsiteY22" fmla="*/ 2311400 h 2320925"/>
                <a:gd name="connsiteX23" fmla="*/ 2657475 w 2657475"/>
                <a:gd name="connsiteY23" fmla="*/ 2320925 h 2320925"/>
                <a:gd name="connsiteX24" fmla="*/ 2652712 w 2657475"/>
                <a:gd name="connsiteY24" fmla="*/ 6350 h 2320925"/>
                <a:gd name="connsiteX0" fmla="*/ 2652712 w 2657475"/>
                <a:gd name="connsiteY0" fmla="*/ 1587 h 2316162"/>
                <a:gd name="connsiteX1" fmla="*/ 1594643 w 2657475"/>
                <a:gd name="connsiteY1" fmla="*/ 0 h 2316162"/>
                <a:gd name="connsiteX2" fmla="*/ 1592460 w 2657475"/>
                <a:gd name="connsiteY2" fmla="*/ 381000 h 2316162"/>
                <a:gd name="connsiteX3" fmla="*/ 1852612 w 2657475"/>
                <a:gd name="connsiteY3" fmla="*/ 387350 h 2316162"/>
                <a:gd name="connsiteX4" fmla="*/ 1852612 w 2657475"/>
                <a:gd name="connsiteY4" fmla="*/ 1701800 h 2316162"/>
                <a:gd name="connsiteX5" fmla="*/ 2062162 w 2657475"/>
                <a:gd name="connsiteY5" fmla="*/ 1701800 h 2316162"/>
                <a:gd name="connsiteX6" fmla="*/ 2062162 w 2657475"/>
                <a:gd name="connsiteY6" fmla="*/ 387350 h 2316162"/>
                <a:gd name="connsiteX7" fmla="*/ 2386012 w 2657475"/>
                <a:gd name="connsiteY7" fmla="*/ 387350 h 2316162"/>
                <a:gd name="connsiteX8" fmla="*/ 2390775 w 2657475"/>
                <a:gd name="connsiteY8" fmla="*/ 1935162 h 2316162"/>
                <a:gd name="connsiteX9" fmla="*/ 1571625 w 2657475"/>
                <a:gd name="connsiteY9" fmla="*/ 1939925 h 2316162"/>
                <a:gd name="connsiteX10" fmla="*/ 1566862 w 2657475"/>
                <a:gd name="connsiteY10" fmla="*/ 633412 h 2316162"/>
                <a:gd name="connsiteX11" fmla="*/ 1076325 w 2657475"/>
                <a:gd name="connsiteY11" fmla="*/ 635000 h 2316162"/>
                <a:gd name="connsiteX12" fmla="*/ 1081087 w 2657475"/>
                <a:gd name="connsiteY12" fmla="*/ 1935162 h 2316162"/>
                <a:gd name="connsiteX13" fmla="*/ 271462 w 2657475"/>
                <a:gd name="connsiteY13" fmla="*/ 1935162 h 2316162"/>
                <a:gd name="connsiteX14" fmla="*/ 267891 w 2657475"/>
                <a:gd name="connsiteY14" fmla="*/ 387350 h 2316162"/>
                <a:gd name="connsiteX15" fmla="*/ 595312 w 2657475"/>
                <a:gd name="connsiteY15" fmla="*/ 388937 h 2316162"/>
                <a:gd name="connsiteX16" fmla="*/ 600075 w 2657475"/>
                <a:gd name="connsiteY16" fmla="*/ 1697037 h 2316162"/>
                <a:gd name="connsiteX17" fmla="*/ 804862 w 2657475"/>
                <a:gd name="connsiteY17" fmla="*/ 1697037 h 2316162"/>
                <a:gd name="connsiteX18" fmla="*/ 804862 w 2657475"/>
                <a:gd name="connsiteY18" fmla="*/ 384175 h 2316162"/>
                <a:gd name="connsiteX19" fmla="*/ 1082278 w 2657475"/>
                <a:gd name="connsiteY19" fmla="*/ 387350 h 2316162"/>
                <a:gd name="connsiteX20" fmla="*/ 1079301 w 2657475"/>
                <a:gd name="connsiteY20" fmla="*/ 5555 h 2316162"/>
                <a:gd name="connsiteX21" fmla="*/ 0 w 2657475"/>
                <a:gd name="connsiteY21" fmla="*/ 6349 h 2316162"/>
                <a:gd name="connsiteX22" fmla="*/ 0 w 2657475"/>
                <a:gd name="connsiteY22" fmla="*/ 2306637 h 2316162"/>
                <a:gd name="connsiteX23" fmla="*/ 2657475 w 2657475"/>
                <a:gd name="connsiteY23" fmla="*/ 2316162 h 2316162"/>
                <a:gd name="connsiteX24" fmla="*/ 2652712 w 2657475"/>
                <a:gd name="connsiteY24" fmla="*/ 1587 h 23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57475" h="2316162">
                  <a:moveTo>
                    <a:pt x="2652712" y="1587"/>
                  </a:moveTo>
                  <a:lnTo>
                    <a:pt x="1594643" y="0"/>
                  </a:lnTo>
                  <a:cubicBezTo>
                    <a:pt x="1593055" y="133350"/>
                    <a:pt x="1594048" y="247650"/>
                    <a:pt x="1592460" y="381000"/>
                  </a:cubicBezTo>
                  <a:lnTo>
                    <a:pt x="1852612" y="387350"/>
                  </a:lnTo>
                  <a:lnTo>
                    <a:pt x="1852612" y="1701800"/>
                  </a:lnTo>
                  <a:lnTo>
                    <a:pt x="2062162" y="1701800"/>
                  </a:lnTo>
                  <a:lnTo>
                    <a:pt x="2062162" y="387350"/>
                  </a:lnTo>
                  <a:lnTo>
                    <a:pt x="2386012" y="387350"/>
                  </a:lnTo>
                  <a:cubicBezTo>
                    <a:pt x="2387600" y="903287"/>
                    <a:pt x="2389187" y="1419225"/>
                    <a:pt x="2390775" y="1935162"/>
                  </a:cubicBezTo>
                  <a:lnTo>
                    <a:pt x="1571625" y="1939925"/>
                  </a:lnTo>
                  <a:cubicBezTo>
                    <a:pt x="1570037" y="1506537"/>
                    <a:pt x="1568450" y="1066800"/>
                    <a:pt x="1566862" y="633412"/>
                  </a:cubicBezTo>
                  <a:lnTo>
                    <a:pt x="1076325" y="635000"/>
                  </a:lnTo>
                  <a:cubicBezTo>
                    <a:pt x="1077912" y="1068387"/>
                    <a:pt x="1079500" y="1501775"/>
                    <a:pt x="1081087" y="1935162"/>
                  </a:cubicBezTo>
                  <a:lnTo>
                    <a:pt x="271462" y="1935162"/>
                  </a:lnTo>
                  <a:cubicBezTo>
                    <a:pt x="270272" y="1419225"/>
                    <a:pt x="269081" y="903287"/>
                    <a:pt x="267891" y="387350"/>
                  </a:cubicBezTo>
                  <a:lnTo>
                    <a:pt x="595312" y="388937"/>
                  </a:lnTo>
                  <a:cubicBezTo>
                    <a:pt x="596900" y="823912"/>
                    <a:pt x="598487" y="1262062"/>
                    <a:pt x="600075" y="1697037"/>
                  </a:cubicBezTo>
                  <a:lnTo>
                    <a:pt x="804862" y="1697037"/>
                  </a:lnTo>
                  <a:lnTo>
                    <a:pt x="804862" y="384175"/>
                  </a:lnTo>
                  <a:lnTo>
                    <a:pt x="1082278" y="387350"/>
                  </a:lnTo>
                  <a:cubicBezTo>
                    <a:pt x="1080690" y="257175"/>
                    <a:pt x="1080889" y="135730"/>
                    <a:pt x="1079301" y="5555"/>
                  </a:cubicBezTo>
                  <a:lnTo>
                    <a:pt x="0" y="6349"/>
                  </a:lnTo>
                  <a:lnTo>
                    <a:pt x="0" y="2306637"/>
                  </a:lnTo>
                  <a:lnTo>
                    <a:pt x="2657475" y="2316162"/>
                  </a:lnTo>
                  <a:cubicBezTo>
                    <a:pt x="2655887" y="1541462"/>
                    <a:pt x="2654300" y="776287"/>
                    <a:pt x="2652712" y="1587"/>
                  </a:cubicBezTo>
                  <a:close/>
                </a:path>
              </a:pathLst>
            </a:custGeom>
            <a:noFill/>
            <a:ln w="635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60" name="Rectangle 259"/>
          <p:cNvSpPr/>
          <p:nvPr/>
        </p:nvSpPr>
        <p:spPr>
          <a:xfrm>
            <a:off x="21795" y="821004"/>
            <a:ext cx="2864113" cy="37143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61" name="Rectangle 260"/>
          <p:cNvSpPr/>
          <p:nvPr/>
        </p:nvSpPr>
        <p:spPr>
          <a:xfrm>
            <a:off x="3006820" y="808897"/>
            <a:ext cx="2864113" cy="37143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62" name="Group 261"/>
          <p:cNvGrpSpPr/>
          <p:nvPr/>
        </p:nvGrpSpPr>
        <p:grpSpPr>
          <a:xfrm>
            <a:off x="176004" y="4639426"/>
            <a:ext cx="8865084" cy="444544"/>
            <a:chOff x="294261" y="6018685"/>
            <a:chExt cx="8572425" cy="759942"/>
          </a:xfrm>
        </p:grpSpPr>
        <p:sp>
          <p:nvSpPr>
            <p:cNvPr id="263" name="Rounded Rectangle 262"/>
            <p:cNvSpPr/>
            <p:nvPr/>
          </p:nvSpPr>
          <p:spPr>
            <a:xfrm>
              <a:off x="371976" y="6018685"/>
              <a:ext cx="8428644" cy="759942"/>
            </a:xfrm>
            <a:prstGeom prst="roundRect">
              <a:avLst>
                <a:gd name="adj" fmla="val 13202"/>
              </a:avLst>
            </a:prstGeom>
            <a:solidFill>
              <a:srgbClr val="FFC000"/>
            </a:solidFill>
            <a:ln>
              <a:noFill/>
            </a:ln>
            <a:scene3d>
              <a:camera prst="orthographicFront"/>
              <a:lightRig rig="threePt" dir="t"/>
            </a:scene3d>
            <a:sp3d extrusionH="76200" contourW="25400">
              <a:bevelT w="95250" h="63500" prst="slope"/>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C00000"/>
                </a:solidFill>
              </a:endParaRPr>
            </a:p>
          </p:txBody>
        </p:sp>
        <p:sp>
          <p:nvSpPr>
            <p:cNvPr id="264" name="Content Placeholder 2"/>
            <p:cNvSpPr txBox="1">
              <a:spLocks/>
            </p:cNvSpPr>
            <p:nvPr/>
          </p:nvSpPr>
          <p:spPr bwMode="auto">
            <a:xfrm>
              <a:off x="294261" y="6047090"/>
              <a:ext cx="8572425" cy="724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marL="231775" indent="-231775" algn="l" rtl="0" eaLnBrk="0" fontAlgn="base" hangingPunct="0">
                <a:spcBef>
                  <a:spcPts val="963"/>
                </a:spcBef>
                <a:spcAft>
                  <a:spcPct val="0"/>
                </a:spcAft>
                <a:buClr>
                  <a:schemeClr val="tx2"/>
                </a:buClr>
                <a:buFont typeface="Wingdings" pitchFamily="2" charset="2"/>
                <a:buChar char="§"/>
                <a:defRPr sz="2000" kern="1200">
                  <a:solidFill>
                    <a:schemeClr val="tx1"/>
                  </a:solidFill>
                  <a:latin typeface="Arial" pitchFamily="34" charset="0"/>
                  <a:ea typeface="+mn-ea"/>
                  <a:cs typeface="Arial" pitchFamily="34" charset="0"/>
                </a:defRPr>
              </a:lvl1pPr>
              <a:lvl2pPr marL="574675" indent="-228600" algn="l" rtl="0" eaLnBrk="0" fontAlgn="base" hangingPunct="0">
                <a:spcBef>
                  <a:spcPts val="838"/>
                </a:spcBef>
                <a:spcAft>
                  <a:spcPct val="0"/>
                </a:spcAft>
                <a:buClr>
                  <a:schemeClr val="tx2"/>
                </a:buClr>
                <a:buFont typeface="Wingdings" pitchFamily="2" charset="2"/>
                <a:buChar char="§"/>
                <a:defRPr kern="1200">
                  <a:solidFill>
                    <a:schemeClr val="bg2"/>
                  </a:solidFill>
                  <a:latin typeface="Arial" pitchFamily="34" charset="0"/>
                  <a:ea typeface="+mn-ea"/>
                  <a:cs typeface="Arial" pitchFamily="34" charset="0"/>
                </a:defRPr>
              </a:lvl2pPr>
              <a:lvl3pPr marL="914400" indent="-228600" algn="l" rtl="0" eaLnBrk="0" fontAlgn="base" hangingPunct="0">
                <a:spcBef>
                  <a:spcPts val="763"/>
                </a:spcBef>
                <a:spcAft>
                  <a:spcPct val="0"/>
                </a:spcAft>
                <a:buClr>
                  <a:schemeClr val="tx2"/>
                </a:buClr>
                <a:buFont typeface="Wingdings" pitchFamily="2" charset="2"/>
                <a:buChar char="§"/>
                <a:defRPr sz="1600" kern="1200">
                  <a:solidFill>
                    <a:schemeClr val="bg2"/>
                  </a:solidFill>
                  <a:latin typeface="Arial" pitchFamily="34" charset="0"/>
                  <a:ea typeface="+mn-ea"/>
                  <a:cs typeface="Arial" pitchFamily="34" charset="0"/>
                </a:defRPr>
              </a:lvl3pPr>
              <a:lvl4pPr marL="1260475" indent="-228600" algn="l" rtl="0" eaLnBrk="0" fontAlgn="base" hangingPunct="0">
                <a:spcBef>
                  <a:spcPts val="763"/>
                </a:spcBef>
                <a:spcAft>
                  <a:spcPct val="0"/>
                </a:spcAft>
                <a:buClr>
                  <a:schemeClr val="tx2"/>
                </a:buClr>
                <a:buFont typeface="Wingdings" pitchFamily="2" charset="2"/>
                <a:buChar char="§"/>
                <a:defRPr sz="1400" kern="1200">
                  <a:solidFill>
                    <a:schemeClr val="bg2"/>
                  </a:solidFill>
                  <a:latin typeface="Arial" pitchFamily="34" charset="0"/>
                  <a:ea typeface="+mn-ea"/>
                  <a:cs typeface="Arial" pitchFamily="34" charset="0"/>
                </a:defRPr>
              </a:lvl4pPr>
              <a:lvl5pPr marL="1600200" indent="-228600" algn="l" rtl="0" eaLnBrk="0" fontAlgn="base" hangingPunct="0">
                <a:spcBef>
                  <a:spcPts val="763"/>
                </a:spcBef>
                <a:spcAft>
                  <a:spcPct val="0"/>
                </a:spcAft>
                <a:buClr>
                  <a:schemeClr val="tx2"/>
                </a:buClr>
                <a:buFont typeface="Wingdings" pitchFamily="2" charset="2"/>
                <a:buChar char="§"/>
                <a:defRPr sz="1200" kern="1200">
                  <a:solidFill>
                    <a:schemeClr val="bg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tabLst>
                  <a:tab pos="5613797" algn="r"/>
                </a:tabLst>
              </a:pPr>
              <a:r>
                <a:rPr lang="en-US" sz="1200" dirty="0">
                  <a:latin typeface="Arial" charset="0"/>
                  <a:cs typeface="Arial" charset="0"/>
                </a:rPr>
                <a:t>Additive Manufacturing alone is NOT the solution. The key is to find how to use its strength, combined with other manufacturing techniques to get best/better parts</a:t>
              </a:r>
              <a:endParaRPr lang="en-US" sz="1200" i="1" dirty="0">
                <a:latin typeface="Arial" charset="0"/>
                <a:cs typeface="Arial" charset="0"/>
              </a:endParaRPr>
            </a:p>
          </p:txBody>
        </p:sp>
      </p:grpSp>
      <p:sp>
        <p:nvSpPr>
          <p:cNvPr id="265" name="Title 1"/>
          <p:cNvSpPr txBox="1">
            <a:spLocks/>
          </p:cNvSpPr>
          <p:nvPr/>
        </p:nvSpPr>
        <p:spPr>
          <a:xfrm>
            <a:off x="256374" y="3413200"/>
            <a:ext cx="2443445" cy="1277448"/>
          </a:xfrm>
          <a:prstGeom prst="rect">
            <a:avLst/>
          </a:prstGeom>
          <a:effectLst/>
        </p:spPr>
        <p:txBody>
          <a:bodyPr/>
          <a:lst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pitchFamily="34" charset="0"/>
                <a:cs typeface="Arial" pitchFamily="34" charset="0"/>
              </a:defRPr>
            </a:lvl2pPr>
            <a:lvl3pPr algn="l" rtl="0" eaLnBrk="0" fontAlgn="base" hangingPunct="0">
              <a:spcBef>
                <a:spcPct val="0"/>
              </a:spcBef>
              <a:spcAft>
                <a:spcPct val="0"/>
              </a:spcAft>
              <a:defRPr sz="2800" b="1">
                <a:solidFill>
                  <a:schemeClr val="bg1"/>
                </a:solidFill>
                <a:latin typeface="Arial" pitchFamily="34" charset="0"/>
                <a:cs typeface="Arial" pitchFamily="34" charset="0"/>
              </a:defRPr>
            </a:lvl3pPr>
            <a:lvl4pPr algn="l" rtl="0" eaLnBrk="0" fontAlgn="base" hangingPunct="0">
              <a:spcBef>
                <a:spcPct val="0"/>
              </a:spcBef>
              <a:spcAft>
                <a:spcPct val="0"/>
              </a:spcAft>
              <a:defRPr sz="2800" b="1">
                <a:solidFill>
                  <a:schemeClr val="bg1"/>
                </a:solidFill>
                <a:latin typeface="Arial" pitchFamily="34" charset="0"/>
                <a:cs typeface="Arial" pitchFamily="34" charset="0"/>
              </a:defRPr>
            </a:lvl4pPr>
            <a:lvl5pPr algn="l"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l" rtl="0" fontAlgn="base">
              <a:spcBef>
                <a:spcPct val="0"/>
              </a:spcBef>
              <a:spcAft>
                <a:spcPct val="0"/>
              </a:spcAft>
              <a:defRPr sz="2800" b="1">
                <a:solidFill>
                  <a:schemeClr val="bg1"/>
                </a:solidFill>
                <a:latin typeface="Arial" pitchFamily="34" charset="0"/>
                <a:cs typeface="Arial" pitchFamily="34" charset="0"/>
              </a:defRPr>
            </a:lvl6pPr>
            <a:lvl7pPr marL="914400" algn="l" rtl="0" fontAlgn="base">
              <a:spcBef>
                <a:spcPct val="0"/>
              </a:spcBef>
              <a:spcAft>
                <a:spcPct val="0"/>
              </a:spcAft>
              <a:defRPr sz="2800" b="1">
                <a:solidFill>
                  <a:schemeClr val="bg1"/>
                </a:solidFill>
                <a:latin typeface="Arial" pitchFamily="34" charset="0"/>
                <a:cs typeface="Arial" pitchFamily="34" charset="0"/>
              </a:defRPr>
            </a:lvl7pPr>
            <a:lvl8pPr marL="1371600" algn="l" rtl="0" fontAlgn="base">
              <a:spcBef>
                <a:spcPct val="0"/>
              </a:spcBef>
              <a:spcAft>
                <a:spcPct val="0"/>
              </a:spcAft>
              <a:defRPr sz="2800" b="1">
                <a:solidFill>
                  <a:schemeClr val="bg1"/>
                </a:solidFill>
                <a:latin typeface="Arial" pitchFamily="34" charset="0"/>
                <a:cs typeface="Arial" pitchFamily="34" charset="0"/>
              </a:defRPr>
            </a:lvl8pPr>
            <a:lvl9pPr marL="1828800" algn="l" rtl="0" fontAlgn="base">
              <a:spcBef>
                <a:spcPct val="0"/>
              </a:spcBef>
              <a:spcAft>
                <a:spcPct val="0"/>
              </a:spcAft>
              <a:defRPr sz="2800" b="1">
                <a:solidFill>
                  <a:schemeClr val="bg1"/>
                </a:solidFill>
                <a:latin typeface="Arial" pitchFamily="34" charset="0"/>
                <a:cs typeface="Arial" pitchFamily="34" charset="0"/>
              </a:defRPr>
            </a:lvl9pPr>
          </a:lstStyle>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Complexity limited by tooling and assembly steps </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High initial investment for tooling</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Material waste</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Strong, precise parts</a:t>
            </a:r>
          </a:p>
        </p:txBody>
      </p:sp>
      <p:sp>
        <p:nvSpPr>
          <p:cNvPr id="266" name="Title 1"/>
          <p:cNvSpPr txBox="1">
            <a:spLocks/>
          </p:cNvSpPr>
          <p:nvPr/>
        </p:nvSpPr>
        <p:spPr>
          <a:xfrm>
            <a:off x="3135015" y="3413200"/>
            <a:ext cx="2904052" cy="1277448"/>
          </a:xfrm>
          <a:prstGeom prst="rect">
            <a:avLst/>
          </a:prstGeom>
          <a:effectLst/>
        </p:spPr>
        <p:txBody>
          <a:bodyPr/>
          <a:lst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pitchFamily="34" charset="0"/>
                <a:cs typeface="Arial" pitchFamily="34" charset="0"/>
              </a:defRPr>
            </a:lvl2pPr>
            <a:lvl3pPr algn="l" rtl="0" eaLnBrk="0" fontAlgn="base" hangingPunct="0">
              <a:spcBef>
                <a:spcPct val="0"/>
              </a:spcBef>
              <a:spcAft>
                <a:spcPct val="0"/>
              </a:spcAft>
              <a:defRPr sz="2800" b="1">
                <a:solidFill>
                  <a:schemeClr val="bg1"/>
                </a:solidFill>
                <a:latin typeface="Arial" pitchFamily="34" charset="0"/>
                <a:cs typeface="Arial" pitchFamily="34" charset="0"/>
              </a:defRPr>
            </a:lvl3pPr>
            <a:lvl4pPr algn="l" rtl="0" eaLnBrk="0" fontAlgn="base" hangingPunct="0">
              <a:spcBef>
                <a:spcPct val="0"/>
              </a:spcBef>
              <a:spcAft>
                <a:spcPct val="0"/>
              </a:spcAft>
              <a:defRPr sz="2800" b="1">
                <a:solidFill>
                  <a:schemeClr val="bg1"/>
                </a:solidFill>
                <a:latin typeface="Arial" pitchFamily="34" charset="0"/>
                <a:cs typeface="Arial" pitchFamily="34" charset="0"/>
              </a:defRPr>
            </a:lvl4pPr>
            <a:lvl5pPr algn="l"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l" rtl="0" fontAlgn="base">
              <a:spcBef>
                <a:spcPct val="0"/>
              </a:spcBef>
              <a:spcAft>
                <a:spcPct val="0"/>
              </a:spcAft>
              <a:defRPr sz="2800" b="1">
                <a:solidFill>
                  <a:schemeClr val="bg1"/>
                </a:solidFill>
                <a:latin typeface="Arial" pitchFamily="34" charset="0"/>
                <a:cs typeface="Arial" pitchFamily="34" charset="0"/>
              </a:defRPr>
            </a:lvl6pPr>
            <a:lvl7pPr marL="914400" algn="l" rtl="0" fontAlgn="base">
              <a:spcBef>
                <a:spcPct val="0"/>
              </a:spcBef>
              <a:spcAft>
                <a:spcPct val="0"/>
              </a:spcAft>
              <a:defRPr sz="2800" b="1">
                <a:solidFill>
                  <a:schemeClr val="bg1"/>
                </a:solidFill>
                <a:latin typeface="Arial" pitchFamily="34" charset="0"/>
                <a:cs typeface="Arial" pitchFamily="34" charset="0"/>
              </a:defRPr>
            </a:lvl7pPr>
            <a:lvl8pPr marL="1371600" algn="l" rtl="0" fontAlgn="base">
              <a:spcBef>
                <a:spcPct val="0"/>
              </a:spcBef>
              <a:spcAft>
                <a:spcPct val="0"/>
              </a:spcAft>
              <a:defRPr sz="2800" b="1">
                <a:solidFill>
                  <a:schemeClr val="bg1"/>
                </a:solidFill>
                <a:latin typeface="Arial" pitchFamily="34" charset="0"/>
                <a:cs typeface="Arial" pitchFamily="34" charset="0"/>
              </a:defRPr>
            </a:lvl8pPr>
            <a:lvl9pPr marL="1828800" algn="l" rtl="0" fontAlgn="base">
              <a:spcBef>
                <a:spcPct val="0"/>
              </a:spcBef>
              <a:spcAft>
                <a:spcPct val="0"/>
              </a:spcAft>
              <a:defRPr sz="2800" b="1">
                <a:solidFill>
                  <a:schemeClr val="bg1"/>
                </a:solidFill>
                <a:latin typeface="Arial" pitchFamily="34" charset="0"/>
                <a:cs typeface="Arial" pitchFamily="34" charset="0"/>
              </a:defRPr>
            </a:lvl9pPr>
          </a:lstStyle>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Molding design &amp; fabrication required = Even higher initial investment</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Cast removal (post-processing)</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Injection uniformity concerns</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Near shape parts</a:t>
            </a:r>
          </a:p>
        </p:txBody>
      </p:sp>
      <p:sp>
        <p:nvSpPr>
          <p:cNvPr id="267" name="Title 1"/>
          <p:cNvSpPr txBox="1">
            <a:spLocks/>
          </p:cNvSpPr>
          <p:nvPr/>
        </p:nvSpPr>
        <p:spPr>
          <a:xfrm>
            <a:off x="6270211" y="3413200"/>
            <a:ext cx="2702557" cy="1277448"/>
          </a:xfrm>
          <a:prstGeom prst="rect">
            <a:avLst/>
          </a:prstGeom>
          <a:effectLst/>
        </p:spPr>
        <p:txBody>
          <a:bodyPr/>
          <a:lstStyle>
            <a:lvl1pPr algn="l"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bg1"/>
                </a:solidFill>
                <a:latin typeface="Arial" pitchFamily="34" charset="0"/>
                <a:cs typeface="Arial" pitchFamily="34" charset="0"/>
              </a:defRPr>
            </a:lvl2pPr>
            <a:lvl3pPr algn="l" rtl="0" eaLnBrk="0" fontAlgn="base" hangingPunct="0">
              <a:spcBef>
                <a:spcPct val="0"/>
              </a:spcBef>
              <a:spcAft>
                <a:spcPct val="0"/>
              </a:spcAft>
              <a:defRPr sz="2800" b="1">
                <a:solidFill>
                  <a:schemeClr val="bg1"/>
                </a:solidFill>
                <a:latin typeface="Arial" pitchFamily="34" charset="0"/>
                <a:cs typeface="Arial" pitchFamily="34" charset="0"/>
              </a:defRPr>
            </a:lvl3pPr>
            <a:lvl4pPr algn="l" rtl="0" eaLnBrk="0" fontAlgn="base" hangingPunct="0">
              <a:spcBef>
                <a:spcPct val="0"/>
              </a:spcBef>
              <a:spcAft>
                <a:spcPct val="0"/>
              </a:spcAft>
              <a:defRPr sz="2800" b="1">
                <a:solidFill>
                  <a:schemeClr val="bg1"/>
                </a:solidFill>
                <a:latin typeface="Arial" pitchFamily="34" charset="0"/>
                <a:cs typeface="Arial" pitchFamily="34" charset="0"/>
              </a:defRPr>
            </a:lvl4pPr>
            <a:lvl5pPr algn="l"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l" rtl="0" fontAlgn="base">
              <a:spcBef>
                <a:spcPct val="0"/>
              </a:spcBef>
              <a:spcAft>
                <a:spcPct val="0"/>
              </a:spcAft>
              <a:defRPr sz="2800" b="1">
                <a:solidFill>
                  <a:schemeClr val="bg1"/>
                </a:solidFill>
                <a:latin typeface="Arial" pitchFamily="34" charset="0"/>
                <a:cs typeface="Arial" pitchFamily="34" charset="0"/>
              </a:defRPr>
            </a:lvl6pPr>
            <a:lvl7pPr marL="914400" algn="l" rtl="0" fontAlgn="base">
              <a:spcBef>
                <a:spcPct val="0"/>
              </a:spcBef>
              <a:spcAft>
                <a:spcPct val="0"/>
              </a:spcAft>
              <a:defRPr sz="2800" b="1">
                <a:solidFill>
                  <a:schemeClr val="bg1"/>
                </a:solidFill>
                <a:latin typeface="Arial" pitchFamily="34" charset="0"/>
                <a:cs typeface="Arial" pitchFamily="34" charset="0"/>
              </a:defRPr>
            </a:lvl7pPr>
            <a:lvl8pPr marL="1371600" algn="l" rtl="0" fontAlgn="base">
              <a:spcBef>
                <a:spcPct val="0"/>
              </a:spcBef>
              <a:spcAft>
                <a:spcPct val="0"/>
              </a:spcAft>
              <a:defRPr sz="2800" b="1">
                <a:solidFill>
                  <a:schemeClr val="bg1"/>
                </a:solidFill>
                <a:latin typeface="Arial" pitchFamily="34" charset="0"/>
                <a:cs typeface="Arial" pitchFamily="34" charset="0"/>
              </a:defRPr>
            </a:lvl8pPr>
            <a:lvl9pPr marL="1828800" algn="l" rtl="0" fontAlgn="base">
              <a:spcBef>
                <a:spcPct val="0"/>
              </a:spcBef>
              <a:spcAft>
                <a:spcPct val="0"/>
              </a:spcAft>
              <a:defRPr sz="2800" b="1">
                <a:solidFill>
                  <a:schemeClr val="bg1"/>
                </a:solidFill>
                <a:latin typeface="Arial" pitchFamily="34" charset="0"/>
                <a:cs typeface="Arial" pitchFamily="34" charset="0"/>
              </a:defRPr>
            </a:lvl9pPr>
          </a:lstStyle>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Quasi-single step process</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Minimum material waste </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Near to final shape parts</a:t>
            </a:r>
          </a:p>
          <a:p>
            <a:pPr marL="214313" lvl="1" indent="-214313" eaLnBrk="1" hangingPunct="1">
              <a:spcBef>
                <a:spcPts val="450"/>
              </a:spcBef>
              <a:buFont typeface="Wingdings" panose="05000000000000000000" pitchFamily="2" charset="2"/>
              <a:buChar char="v"/>
            </a:pPr>
            <a:r>
              <a:rPr lang="en-US" sz="1050" b="0" i="1" spc="15" dirty="0">
                <a:solidFill>
                  <a:schemeClr val="tx1"/>
                </a:solidFill>
                <a:latin typeface="Khmer UI" pitchFamily="34" charset="0"/>
                <a:ea typeface="Verdana" pitchFamily="34" charset="0"/>
                <a:cs typeface="Khmer UI" pitchFamily="34" charset="0"/>
              </a:rPr>
              <a:t>Post-processing</a:t>
            </a:r>
          </a:p>
        </p:txBody>
      </p:sp>
    </p:spTree>
    <p:extLst>
      <p:ext uri="{BB962C8B-B14F-4D97-AF65-F5344CB8AC3E}">
        <p14:creationId xmlns:p14="http://schemas.microsoft.com/office/powerpoint/2010/main" val="1213033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170"/>
                                        </p:tgtEl>
                                        <p:attrNameLst>
                                          <p:attrName>style.visibility</p:attrName>
                                        </p:attrNameLst>
                                      </p:cBhvr>
                                      <p:to>
                                        <p:strVal val="visible"/>
                                      </p:to>
                                    </p:set>
                                    <p:animEffect transition="in" filter="wipe(up)">
                                      <p:cBhvr>
                                        <p:cTn id="10" dur="1000"/>
                                        <p:tgtEl>
                                          <p:spTgt spid="17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nodeType="afterEffect">
                                  <p:stCondLst>
                                    <p:cond delay="500"/>
                                  </p:stCondLst>
                                  <p:childTnLst>
                                    <p:set>
                                      <p:cBhvr>
                                        <p:cTn id="17" dur="1" fill="hold">
                                          <p:stCondLst>
                                            <p:cond delay="0"/>
                                          </p:stCondLst>
                                        </p:cTn>
                                        <p:tgtEl>
                                          <p:spTgt spid="182"/>
                                        </p:tgtEl>
                                        <p:attrNameLst>
                                          <p:attrName>style.visibility</p:attrName>
                                        </p:attrNameLst>
                                      </p:cBhvr>
                                      <p:to>
                                        <p:strVal val="visible"/>
                                      </p:to>
                                    </p:set>
                                    <p:animEffect transition="in" filter="wipe(down)">
                                      <p:cBhvr>
                                        <p:cTn id="18" dur="1000"/>
                                        <p:tgtEl>
                                          <p:spTgt spid="182"/>
                                        </p:tgtEl>
                                      </p:cBhvr>
                                    </p:animEffect>
                                  </p:childTnLst>
                                </p:cTn>
                              </p:par>
                            </p:childTnLst>
                          </p:cTn>
                        </p:par>
                        <p:par>
                          <p:cTn id="19" fill="hold">
                            <p:stCondLst>
                              <p:cond delay="1500"/>
                            </p:stCondLst>
                            <p:childTnLst>
                              <p:par>
                                <p:cTn id="20" presetID="1" presetClass="entr" presetSubtype="0" fill="hold" grpId="0" nodeType="afterEffect">
                                  <p:stCondLst>
                                    <p:cond delay="500"/>
                                  </p:stCondLst>
                                  <p:childTnLst>
                                    <p:set>
                                      <p:cBhvr>
                                        <p:cTn id="21" dur="1" fill="hold">
                                          <p:stCondLst>
                                            <p:cond delay="0"/>
                                          </p:stCondLst>
                                        </p:cTn>
                                        <p:tgtEl>
                                          <p:spTgt spid="187"/>
                                        </p:tgtEl>
                                        <p:attrNameLst>
                                          <p:attrName>style.visibility</p:attrName>
                                        </p:attrNameLst>
                                      </p:cBhvr>
                                      <p:to>
                                        <p:strVal val="visible"/>
                                      </p:to>
                                    </p:se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randombar(horizontal)">
                                      <p:cBhvr>
                                        <p:cTn id="25" dur="500"/>
                                        <p:tgtEl>
                                          <p:spTgt spid="17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0"/>
                                        </p:tgtEl>
                                        <p:attrNameLst>
                                          <p:attrName>style.visibility</p:attrName>
                                        </p:attrNameLst>
                                      </p:cBhvr>
                                      <p:to>
                                        <p:strVal val="visible"/>
                                      </p:to>
                                    </p:set>
                                    <p:animEffect transition="in" filter="fade">
                                      <p:cBhvr>
                                        <p:cTn id="30" dur="500"/>
                                        <p:tgtEl>
                                          <p:spTgt spid="260"/>
                                        </p:tgtEl>
                                      </p:cBhvr>
                                    </p:animEffect>
                                  </p:childTnLst>
                                </p:cTn>
                              </p:par>
                              <p:par>
                                <p:cTn id="31" presetID="10" presetClass="entr" presetSubtype="0" fill="hold" nodeType="withEffect">
                                  <p:stCondLst>
                                    <p:cond delay="0"/>
                                  </p:stCondLst>
                                  <p:childTnLst>
                                    <p:set>
                                      <p:cBhvr>
                                        <p:cTn id="32" dur="1" fill="hold">
                                          <p:stCondLst>
                                            <p:cond delay="0"/>
                                          </p:stCondLst>
                                        </p:cTn>
                                        <p:tgtEl>
                                          <p:spTgt spid="188"/>
                                        </p:tgtEl>
                                        <p:attrNameLst>
                                          <p:attrName>style.visibility</p:attrName>
                                        </p:attrNameLst>
                                      </p:cBhvr>
                                      <p:to>
                                        <p:strVal val="visible"/>
                                      </p:to>
                                    </p:set>
                                    <p:animEffect transition="in" filter="fade">
                                      <p:cBhvr>
                                        <p:cTn id="33" dur="500"/>
                                        <p:tgtEl>
                                          <p:spTgt spid="18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2"/>
                                        </p:tgtEl>
                                        <p:attrNameLst>
                                          <p:attrName>style.visibility</p:attrName>
                                        </p:attrNameLst>
                                      </p:cBhvr>
                                      <p:to>
                                        <p:strVal val="visible"/>
                                      </p:to>
                                    </p:set>
                                    <p:animEffect transition="in" filter="fade">
                                      <p:cBhvr>
                                        <p:cTn id="38" dur="500"/>
                                        <p:tgtEl>
                                          <p:spTgt spid="19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11"/>
                                        </p:tgtEl>
                                        <p:attrNameLst>
                                          <p:attrName>style.visibility</p:attrName>
                                        </p:attrNameLst>
                                      </p:cBhvr>
                                      <p:to>
                                        <p:strVal val="visible"/>
                                      </p:to>
                                    </p:set>
                                    <p:animEffect transition="in" filter="wipe(up)">
                                      <p:cBhvr>
                                        <p:cTn id="43" dur="500"/>
                                        <p:tgtEl>
                                          <p:spTgt spid="211"/>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191"/>
                                        </p:tgtEl>
                                        <p:attrNameLst>
                                          <p:attrName>style.visibility</p:attrName>
                                        </p:attrNameLst>
                                      </p:cBhvr>
                                      <p:to>
                                        <p:strVal val="visible"/>
                                      </p:to>
                                    </p:set>
                                    <p:animEffect transition="in" filter="wipe(down)">
                                      <p:cBhvr>
                                        <p:cTn id="47" dur="1000"/>
                                        <p:tgtEl>
                                          <p:spTgt spid="19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1"/>
                                        </p:tgtEl>
                                        <p:attrNameLst>
                                          <p:attrName>style.visibility</p:attrName>
                                        </p:attrNameLst>
                                      </p:cBhvr>
                                      <p:to>
                                        <p:strVal val="visible"/>
                                      </p:to>
                                    </p:set>
                                    <p:animEffect transition="in" filter="fade">
                                      <p:cBhvr>
                                        <p:cTn id="52" dur="500"/>
                                        <p:tgtEl>
                                          <p:spTgt spid="261"/>
                                        </p:tgtEl>
                                      </p:cBhvr>
                                    </p:animEffect>
                                  </p:childTnLst>
                                </p:cTn>
                              </p:par>
                              <p:par>
                                <p:cTn id="53" presetID="10" presetClass="entr" presetSubtype="0" fill="hold" nodeType="withEffect">
                                  <p:stCondLst>
                                    <p:cond delay="0"/>
                                  </p:stCondLst>
                                  <p:childTnLst>
                                    <p:set>
                                      <p:cBhvr>
                                        <p:cTn id="54" dur="1" fill="hold">
                                          <p:stCondLst>
                                            <p:cond delay="0"/>
                                          </p:stCondLst>
                                        </p:cTn>
                                        <p:tgtEl>
                                          <p:spTgt spid="257"/>
                                        </p:tgtEl>
                                        <p:attrNameLst>
                                          <p:attrName>style.visibility</p:attrName>
                                        </p:attrNameLst>
                                      </p:cBhvr>
                                      <p:to>
                                        <p:strVal val="visible"/>
                                      </p:to>
                                    </p:set>
                                    <p:animEffect transition="in" filter="fade">
                                      <p:cBhvr>
                                        <p:cTn id="55" dur="500"/>
                                        <p:tgtEl>
                                          <p:spTgt spid="257"/>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6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8" fill="hold" grpId="0" nodeType="clickEffect">
                                  <p:stCondLst>
                                    <p:cond delay="0"/>
                                  </p:stCondLst>
                                  <p:childTnLst>
                                    <p:animEffect transition="out" filter="wipe(left)">
                                      <p:cBhvr>
                                        <p:cTn id="61" dur="500"/>
                                        <p:tgtEl>
                                          <p:spTgt spid="230"/>
                                        </p:tgtEl>
                                      </p:cBhvr>
                                    </p:animEffect>
                                    <p:set>
                                      <p:cBhvr>
                                        <p:cTn id="62" dur="1" fill="hold">
                                          <p:stCondLst>
                                            <p:cond delay="499"/>
                                          </p:stCondLst>
                                        </p:cTn>
                                        <p:tgtEl>
                                          <p:spTgt spid="230"/>
                                        </p:tgtEl>
                                        <p:attrNameLst>
                                          <p:attrName>style.visibility</p:attrName>
                                        </p:attrNameLst>
                                      </p:cBhvr>
                                      <p:to>
                                        <p:strVal val="hidden"/>
                                      </p:to>
                                    </p:set>
                                  </p:childTnLst>
                                </p:cTn>
                              </p:par>
                            </p:childTnLst>
                          </p:cTn>
                        </p:par>
                        <p:par>
                          <p:cTn id="63" fill="hold">
                            <p:stCondLst>
                              <p:cond delay="500"/>
                            </p:stCondLst>
                            <p:childTnLst>
                              <p:par>
                                <p:cTn id="64" presetID="22" presetClass="exit" presetSubtype="2" fill="hold" grpId="0" nodeType="afterEffect">
                                  <p:stCondLst>
                                    <p:cond delay="0"/>
                                  </p:stCondLst>
                                  <p:childTnLst>
                                    <p:animEffect transition="out" filter="wipe(right)">
                                      <p:cBhvr>
                                        <p:cTn id="65" dur="500"/>
                                        <p:tgtEl>
                                          <p:spTgt spid="231"/>
                                        </p:tgtEl>
                                      </p:cBhvr>
                                    </p:animEffect>
                                    <p:set>
                                      <p:cBhvr>
                                        <p:cTn id="66" dur="1" fill="hold">
                                          <p:stCondLst>
                                            <p:cond delay="499"/>
                                          </p:stCondLst>
                                        </p:cTn>
                                        <p:tgtEl>
                                          <p:spTgt spid="231"/>
                                        </p:tgtEl>
                                        <p:attrNameLst>
                                          <p:attrName>style.visibility</p:attrName>
                                        </p:attrNameLst>
                                      </p:cBhvr>
                                      <p:to>
                                        <p:strVal val="hidden"/>
                                      </p:to>
                                    </p:set>
                                  </p:childTnLst>
                                </p:cTn>
                              </p:par>
                            </p:childTnLst>
                          </p:cTn>
                        </p:par>
                        <p:par>
                          <p:cTn id="67" fill="hold">
                            <p:stCondLst>
                              <p:cond delay="1000"/>
                            </p:stCondLst>
                            <p:childTnLst>
                              <p:par>
                                <p:cTn id="68" presetID="22" presetClass="exit" presetSubtype="8" fill="hold" grpId="0" nodeType="afterEffect">
                                  <p:stCondLst>
                                    <p:cond delay="0"/>
                                  </p:stCondLst>
                                  <p:childTnLst>
                                    <p:animEffect transition="out" filter="wipe(left)">
                                      <p:cBhvr>
                                        <p:cTn id="69" dur="500"/>
                                        <p:tgtEl>
                                          <p:spTgt spid="232"/>
                                        </p:tgtEl>
                                      </p:cBhvr>
                                    </p:animEffect>
                                    <p:set>
                                      <p:cBhvr>
                                        <p:cTn id="70" dur="1" fill="hold">
                                          <p:stCondLst>
                                            <p:cond delay="499"/>
                                          </p:stCondLst>
                                        </p:cTn>
                                        <p:tgtEl>
                                          <p:spTgt spid="232"/>
                                        </p:tgtEl>
                                        <p:attrNameLst>
                                          <p:attrName>style.visibility</p:attrName>
                                        </p:attrNameLst>
                                      </p:cBhvr>
                                      <p:to>
                                        <p:strVal val="hidden"/>
                                      </p:to>
                                    </p:set>
                                  </p:childTnLst>
                                </p:cTn>
                              </p:par>
                            </p:childTnLst>
                          </p:cTn>
                        </p:par>
                        <p:par>
                          <p:cTn id="71" fill="hold">
                            <p:stCondLst>
                              <p:cond delay="1500"/>
                            </p:stCondLst>
                            <p:childTnLst>
                              <p:par>
                                <p:cTn id="72" presetID="22" presetClass="exit" presetSubtype="2" fill="hold" grpId="0" nodeType="afterEffect">
                                  <p:stCondLst>
                                    <p:cond delay="0"/>
                                  </p:stCondLst>
                                  <p:childTnLst>
                                    <p:animEffect transition="out" filter="wipe(right)">
                                      <p:cBhvr>
                                        <p:cTn id="73" dur="500"/>
                                        <p:tgtEl>
                                          <p:spTgt spid="246"/>
                                        </p:tgtEl>
                                      </p:cBhvr>
                                    </p:animEffect>
                                    <p:set>
                                      <p:cBhvr>
                                        <p:cTn id="74" dur="1" fill="hold">
                                          <p:stCondLst>
                                            <p:cond delay="499"/>
                                          </p:stCondLst>
                                        </p:cTn>
                                        <p:tgtEl>
                                          <p:spTgt spid="246"/>
                                        </p:tgtEl>
                                        <p:attrNameLst>
                                          <p:attrName>style.visibility</p:attrName>
                                        </p:attrNameLst>
                                      </p:cBhvr>
                                      <p:to>
                                        <p:strVal val="hidden"/>
                                      </p:to>
                                    </p:set>
                                  </p:childTnLst>
                                </p:cTn>
                              </p:par>
                            </p:childTnLst>
                          </p:cTn>
                        </p:par>
                        <p:par>
                          <p:cTn id="75" fill="hold">
                            <p:stCondLst>
                              <p:cond delay="2000"/>
                            </p:stCondLst>
                            <p:childTnLst>
                              <p:par>
                                <p:cTn id="76" presetID="22" presetClass="exit" presetSubtype="8" fill="hold" grpId="0" nodeType="afterEffect">
                                  <p:stCondLst>
                                    <p:cond delay="0"/>
                                  </p:stCondLst>
                                  <p:childTnLst>
                                    <p:animEffect transition="out" filter="wipe(left)">
                                      <p:cBhvr>
                                        <p:cTn id="77" dur="500"/>
                                        <p:tgtEl>
                                          <p:spTgt spid="247"/>
                                        </p:tgtEl>
                                      </p:cBhvr>
                                    </p:animEffect>
                                    <p:set>
                                      <p:cBhvr>
                                        <p:cTn id="78" dur="1" fill="hold">
                                          <p:stCondLst>
                                            <p:cond delay="499"/>
                                          </p:stCondLst>
                                        </p:cTn>
                                        <p:tgtEl>
                                          <p:spTgt spid="247"/>
                                        </p:tgtEl>
                                        <p:attrNameLst>
                                          <p:attrName>style.visibility</p:attrName>
                                        </p:attrNameLst>
                                      </p:cBhvr>
                                      <p:to>
                                        <p:strVal val="hidden"/>
                                      </p:to>
                                    </p:set>
                                  </p:childTnLst>
                                </p:cTn>
                              </p:par>
                            </p:childTnLst>
                          </p:cTn>
                        </p:par>
                        <p:par>
                          <p:cTn id="79" fill="hold">
                            <p:stCondLst>
                              <p:cond delay="2500"/>
                            </p:stCondLst>
                            <p:childTnLst>
                              <p:par>
                                <p:cTn id="80" presetID="22" presetClass="exit" presetSubtype="2" fill="hold" grpId="0" nodeType="afterEffect">
                                  <p:stCondLst>
                                    <p:cond delay="0"/>
                                  </p:stCondLst>
                                  <p:childTnLst>
                                    <p:animEffect transition="out" filter="wipe(right)">
                                      <p:cBhvr>
                                        <p:cTn id="81" dur="250"/>
                                        <p:tgtEl>
                                          <p:spTgt spid="248"/>
                                        </p:tgtEl>
                                      </p:cBhvr>
                                    </p:animEffect>
                                    <p:set>
                                      <p:cBhvr>
                                        <p:cTn id="82" dur="1" fill="hold">
                                          <p:stCondLst>
                                            <p:cond delay="249"/>
                                          </p:stCondLst>
                                        </p:cTn>
                                        <p:tgtEl>
                                          <p:spTgt spid="248"/>
                                        </p:tgtEl>
                                        <p:attrNameLst>
                                          <p:attrName>style.visibility</p:attrName>
                                        </p:attrNameLst>
                                      </p:cBhvr>
                                      <p:to>
                                        <p:strVal val="hidden"/>
                                      </p:to>
                                    </p:set>
                                  </p:childTnLst>
                                </p:cTn>
                              </p:par>
                            </p:childTnLst>
                          </p:cTn>
                        </p:par>
                        <p:par>
                          <p:cTn id="83" fill="hold">
                            <p:stCondLst>
                              <p:cond delay="2750"/>
                            </p:stCondLst>
                            <p:childTnLst>
                              <p:par>
                                <p:cTn id="84" presetID="22" presetClass="exit" presetSubtype="8" fill="hold" grpId="0" nodeType="afterEffect">
                                  <p:stCondLst>
                                    <p:cond delay="0"/>
                                  </p:stCondLst>
                                  <p:childTnLst>
                                    <p:animEffect transition="out" filter="wipe(left)">
                                      <p:cBhvr>
                                        <p:cTn id="85" dur="250"/>
                                        <p:tgtEl>
                                          <p:spTgt spid="233"/>
                                        </p:tgtEl>
                                      </p:cBhvr>
                                    </p:animEffect>
                                    <p:set>
                                      <p:cBhvr>
                                        <p:cTn id="86" dur="1" fill="hold">
                                          <p:stCondLst>
                                            <p:cond delay="249"/>
                                          </p:stCondLst>
                                        </p:cTn>
                                        <p:tgtEl>
                                          <p:spTgt spid="233"/>
                                        </p:tgtEl>
                                        <p:attrNameLst>
                                          <p:attrName>style.visibility</p:attrName>
                                        </p:attrNameLst>
                                      </p:cBhvr>
                                      <p:to>
                                        <p:strVal val="hidden"/>
                                      </p:to>
                                    </p:set>
                                  </p:childTnLst>
                                </p:cTn>
                              </p:par>
                            </p:childTnLst>
                          </p:cTn>
                        </p:par>
                        <p:par>
                          <p:cTn id="87" fill="hold">
                            <p:stCondLst>
                              <p:cond delay="3000"/>
                            </p:stCondLst>
                            <p:childTnLst>
                              <p:par>
                                <p:cTn id="88" presetID="22" presetClass="exit" presetSubtype="2" fill="hold" grpId="0" nodeType="afterEffect">
                                  <p:stCondLst>
                                    <p:cond delay="0"/>
                                  </p:stCondLst>
                                  <p:childTnLst>
                                    <p:animEffect transition="out" filter="wipe(right)">
                                      <p:cBhvr>
                                        <p:cTn id="89" dur="250"/>
                                        <p:tgtEl>
                                          <p:spTgt spid="234"/>
                                        </p:tgtEl>
                                      </p:cBhvr>
                                    </p:animEffect>
                                    <p:set>
                                      <p:cBhvr>
                                        <p:cTn id="90" dur="1" fill="hold">
                                          <p:stCondLst>
                                            <p:cond delay="249"/>
                                          </p:stCondLst>
                                        </p:cTn>
                                        <p:tgtEl>
                                          <p:spTgt spid="234"/>
                                        </p:tgtEl>
                                        <p:attrNameLst>
                                          <p:attrName>style.visibility</p:attrName>
                                        </p:attrNameLst>
                                      </p:cBhvr>
                                      <p:to>
                                        <p:strVal val="hidden"/>
                                      </p:to>
                                    </p:set>
                                  </p:childTnLst>
                                </p:cTn>
                              </p:par>
                            </p:childTnLst>
                          </p:cTn>
                        </p:par>
                        <p:par>
                          <p:cTn id="91" fill="hold">
                            <p:stCondLst>
                              <p:cond delay="3250"/>
                            </p:stCondLst>
                            <p:childTnLst>
                              <p:par>
                                <p:cTn id="92" presetID="22" presetClass="exit" presetSubtype="8" fill="hold" grpId="0" nodeType="afterEffect">
                                  <p:stCondLst>
                                    <p:cond delay="0"/>
                                  </p:stCondLst>
                                  <p:childTnLst>
                                    <p:animEffect transition="out" filter="wipe(left)">
                                      <p:cBhvr>
                                        <p:cTn id="93" dur="250"/>
                                        <p:tgtEl>
                                          <p:spTgt spid="235"/>
                                        </p:tgtEl>
                                      </p:cBhvr>
                                    </p:animEffect>
                                    <p:set>
                                      <p:cBhvr>
                                        <p:cTn id="94" dur="1" fill="hold">
                                          <p:stCondLst>
                                            <p:cond delay="249"/>
                                          </p:stCondLst>
                                        </p:cTn>
                                        <p:tgtEl>
                                          <p:spTgt spid="23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xit" presetSubtype="2" fill="hold" grpId="0" nodeType="clickEffect">
                                  <p:stCondLst>
                                    <p:cond delay="0"/>
                                  </p:stCondLst>
                                  <p:childTnLst>
                                    <p:animEffect transition="out" filter="wipe(right)">
                                      <p:cBhvr>
                                        <p:cTn id="98" dur="150"/>
                                        <p:tgtEl>
                                          <p:spTgt spid="236"/>
                                        </p:tgtEl>
                                      </p:cBhvr>
                                    </p:animEffect>
                                    <p:set>
                                      <p:cBhvr>
                                        <p:cTn id="99" dur="1" fill="hold">
                                          <p:stCondLst>
                                            <p:cond delay="149"/>
                                          </p:stCondLst>
                                        </p:cTn>
                                        <p:tgtEl>
                                          <p:spTgt spid="236"/>
                                        </p:tgtEl>
                                        <p:attrNameLst>
                                          <p:attrName>style.visibility</p:attrName>
                                        </p:attrNameLst>
                                      </p:cBhvr>
                                      <p:to>
                                        <p:strVal val="hidden"/>
                                      </p:to>
                                    </p:set>
                                  </p:childTnLst>
                                </p:cTn>
                              </p:par>
                            </p:childTnLst>
                          </p:cTn>
                        </p:par>
                        <p:par>
                          <p:cTn id="100" fill="hold">
                            <p:stCondLst>
                              <p:cond delay="150"/>
                            </p:stCondLst>
                            <p:childTnLst>
                              <p:par>
                                <p:cTn id="101" presetID="22" presetClass="exit" presetSubtype="8" fill="hold" grpId="0" nodeType="afterEffect">
                                  <p:stCondLst>
                                    <p:cond delay="0"/>
                                  </p:stCondLst>
                                  <p:childTnLst>
                                    <p:animEffect transition="out" filter="wipe(left)">
                                      <p:cBhvr>
                                        <p:cTn id="102" dur="150"/>
                                        <p:tgtEl>
                                          <p:spTgt spid="237"/>
                                        </p:tgtEl>
                                      </p:cBhvr>
                                    </p:animEffect>
                                    <p:set>
                                      <p:cBhvr>
                                        <p:cTn id="103" dur="1" fill="hold">
                                          <p:stCondLst>
                                            <p:cond delay="149"/>
                                          </p:stCondLst>
                                        </p:cTn>
                                        <p:tgtEl>
                                          <p:spTgt spid="237"/>
                                        </p:tgtEl>
                                        <p:attrNameLst>
                                          <p:attrName>style.visibility</p:attrName>
                                        </p:attrNameLst>
                                      </p:cBhvr>
                                      <p:to>
                                        <p:strVal val="hidden"/>
                                      </p:to>
                                    </p:set>
                                  </p:childTnLst>
                                </p:cTn>
                              </p:par>
                            </p:childTnLst>
                          </p:cTn>
                        </p:par>
                        <p:par>
                          <p:cTn id="104" fill="hold">
                            <p:stCondLst>
                              <p:cond delay="300"/>
                            </p:stCondLst>
                            <p:childTnLst>
                              <p:par>
                                <p:cTn id="105" presetID="22" presetClass="exit" presetSubtype="2" fill="hold" grpId="0" nodeType="afterEffect">
                                  <p:stCondLst>
                                    <p:cond delay="0"/>
                                  </p:stCondLst>
                                  <p:childTnLst>
                                    <p:animEffect transition="out" filter="wipe(right)">
                                      <p:cBhvr>
                                        <p:cTn id="106" dur="150"/>
                                        <p:tgtEl>
                                          <p:spTgt spid="238"/>
                                        </p:tgtEl>
                                      </p:cBhvr>
                                    </p:animEffect>
                                    <p:set>
                                      <p:cBhvr>
                                        <p:cTn id="107" dur="1" fill="hold">
                                          <p:stCondLst>
                                            <p:cond delay="149"/>
                                          </p:stCondLst>
                                        </p:cTn>
                                        <p:tgtEl>
                                          <p:spTgt spid="238"/>
                                        </p:tgtEl>
                                        <p:attrNameLst>
                                          <p:attrName>style.visibility</p:attrName>
                                        </p:attrNameLst>
                                      </p:cBhvr>
                                      <p:to>
                                        <p:strVal val="hidden"/>
                                      </p:to>
                                    </p:set>
                                  </p:childTnLst>
                                </p:cTn>
                              </p:par>
                            </p:childTnLst>
                          </p:cTn>
                        </p:par>
                        <p:par>
                          <p:cTn id="108" fill="hold">
                            <p:stCondLst>
                              <p:cond delay="450"/>
                            </p:stCondLst>
                            <p:childTnLst>
                              <p:par>
                                <p:cTn id="109" presetID="22" presetClass="exit" presetSubtype="8" fill="hold" grpId="0" nodeType="afterEffect">
                                  <p:stCondLst>
                                    <p:cond delay="0"/>
                                  </p:stCondLst>
                                  <p:childTnLst>
                                    <p:animEffect transition="out" filter="wipe(left)">
                                      <p:cBhvr>
                                        <p:cTn id="110" dur="150"/>
                                        <p:tgtEl>
                                          <p:spTgt spid="239"/>
                                        </p:tgtEl>
                                      </p:cBhvr>
                                    </p:animEffect>
                                    <p:set>
                                      <p:cBhvr>
                                        <p:cTn id="111" dur="1" fill="hold">
                                          <p:stCondLst>
                                            <p:cond delay="149"/>
                                          </p:stCondLst>
                                        </p:cTn>
                                        <p:tgtEl>
                                          <p:spTgt spid="239"/>
                                        </p:tgtEl>
                                        <p:attrNameLst>
                                          <p:attrName>style.visibility</p:attrName>
                                        </p:attrNameLst>
                                      </p:cBhvr>
                                      <p:to>
                                        <p:strVal val="hidden"/>
                                      </p:to>
                                    </p:set>
                                  </p:childTnLst>
                                </p:cTn>
                              </p:par>
                            </p:childTnLst>
                          </p:cTn>
                        </p:par>
                        <p:par>
                          <p:cTn id="112" fill="hold">
                            <p:stCondLst>
                              <p:cond delay="600"/>
                            </p:stCondLst>
                            <p:childTnLst>
                              <p:par>
                                <p:cTn id="113" presetID="22" presetClass="exit" presetSubtype="2" fill="hold" grpId="0" nodeType="afterEffect">
                                  <p:stCondLst>
                                    <p:cond delay="0"/>
                                  </p:stCondLst>
                                  <p:childTnLst>
                                    <p:animEffect transition="out" filter="wipe(right)">
                                      <p:cBhvr>
                                        <p:cTn id="114" dur="50"/>
                                        <p:tgtEl>
                                          <p:spTgt spid="243"/>
                                        </p:tgtEl>
                                      </p:cBhvr>
                                    </p:animEffect>
                                    <p:set>
                                      <p:cBhvr>
                                        <p:cTn id="115" dur="1" fill="hold">
                                          <p:stCondLst>
                                            <p:cond delay="49"/>
                                          </p:stCondLst>
                                        </p:cTn>
                                        <p:tgtEl>
                                          <p:spTgt spid="243"/>
                                        </p:tgtEl>
                                        <p:attrNameLst>
                                          <p:attrName>style.visibility</p:attrName>
                                        </p:attrNameLst>
                                      </p:cBhvr>
                                      <p:to>
                                        <p:strVal val="hidden"/>
                                      </p:to>
                                    </p:set>
                                  </p:childTnLst>
                                </p:cTn>
                              </p:par>
                            </p:childTnLst>
                          </p:cTn>
                        </p:par>
                        <p:par>
                          <p:cTn id="116" fill="hold">
                            <p:stCondLst>
                              <p:cond delay="650"/>
                            </p:stCondLst>
                            <p:childTnLst>
                              <p:par>
                                <p:cTn id="117" presetID="22" presetClass="exit" presetSubtype="8" fill="hold" grpId="0" nodeType="afterEffect">
                                  <p:stCondLst>
                                    <p:cond delay="0"/>
                                  </p:stCondLst>
                                  <p:childTnLst>
                                    <p:animEffect transition="out" filter="wipe(left)">
                                      <p:cBhvr>
                                        <p:cTn id="118" dur="50"/>
                                        <p:tgtEl>
                                          <p:spTgt spid="244"/>
                                        </p:tgtEl>
                                      </p:cBhvr>
                                    </p:animEffect>
                                    <p:set>
                                      <p:cBhvr>
                                        <p:cTn id="119" dur="1" fill="hold">
                                          <p:stCondLst>
                                            <p:cond delay="49"/>
                                          </p:stCondLst>
                                        </p:cTn>
                                        <p:tgtEl>
                                          <p:spTgt spid="244"/>
                                        </p:tgtEl>
                                        <p:attrNameLst>
                                          <p:attrName>style.visibility</p:attrName>
                                        </p:attrNameLst>
                                      </p:cBhvr>
                                      <p:to>
                                        <p:strVal val="hidden"/>
                                      </p:to>
                                    </p:set>
                                  </p:childTnLst>
                                </p:cTn>
                              </p:par>
                            </p:childTnLst>
                          </p:cTn>
                        </p:par>
                        <p:par>
                          <p:cTn id="120" fill="hold">
                            <p:stCondLst>
                              <p:cond delay="700"/>
                            </p:stCondLst>
                            <p:childTnLst>
                              <p:par>
                                <p:cTn id="121" presetID="22" presetClass="exit" presetSubtype="2" fill="hold" grpId="0" nodeType="afterEffect">
                                  <p:stCondLst>
                                    <p:cond delay="0"/>
                                  </p:stCondLst>
                                  <p:childTnLst>
                                    <p:animEffect transition="out" filter="wipe(right)">
                                      <p:cBhvr>
                                        <p:cTn id="122" dur="50"/>
                                        <p:tgtEl>
                                          <p:spTgt spid="245"/>
                                        </p:tgtEl>
                                      </p:cBhvr>
                                    </p:animEffect>
                                    <p:set>
                                      <p:cBhvr>
                                        <p:cTn id="123" dur="1" fill="hold">
                                          <p:stCondLst>
                                            <p:cond delay="49"/>
                                          </p:stCondLst>
                                        </p:cTn>
                                        <p:tgtEl>
                                          <p:spTgt spid="245"/>
                                        </p:tgtEl>
                                        <p:attrNameLst>
                                          <p:attrName>style.visibility</p:attrName>
                                        </p:attrNameLst>
                                      </p:cBhvr>
                                      <p:to>
                                        <p:strVal val="hidden"/>
                                      </p:to>
                                    </p:set>
                                  </p:childTnLst>
                                </p:cTn>
                              </p:par>
                            </p:childTnLst>
                          </p:cTn>
                        </p:par>
                        <p:par>
                          <p:cTn id="124" fill="hold">
                            <p:stCondLst>
                              <p:cond delay="750"/>
                            </p:stCondLst>
                            <p:childTnLst>
                              <p:par>
                                <p:cTn id="125" presetID="22" presetClass="exit" presetSubtype="8" fill="hold" grpId="0" nodeType="afterEffect">
                                  <p:stCondLst>
                                    <p:cond delay="0"/>
                                  </p:stCondLst>
                                  <p:childTnLst>
                                    <p:animEffect transition="out" filter="wipe(left)">
                                      <p:cBhvr>
                                        <p:cTn id="126" dur="50"/>
                                        <p:tgtEl>
                                          <p:spTgt spid="240"/>
                                        </p:tgtEl>
                                      </p:cBhvr>
                                    </p:animEffect>
                                    <p:set>
                                      <p:cBhvr>
                                        <p:cTn id="127" dur="1" fill="hold">
                                          <p:stCondLst>
                                            <p:cond delay="49"/>
                                          </p:stCondLst>
                                        </p:cTn>
                                        <p:tgtEl>
                                          <p:spTgt spid="240"/>
                                        </p:tgtEl>
                                        <p:attrNameLst>
                                          <p:attrName>style.visibility</p:attrName>
                                        </p:attrNameLst>
                                      </p:cBhvr>
                                      <p:to>
                                        <p:strVal val="hidden"/>
                                      </p:to>
                                    </p:set>
                                  </p:childTnLst>
                                </p:cTn>
                              </p:par>
                            </p:childTnLst>
                          </p:cTn>
                        </p:par>
                        <p:par>
                          <p:cTn id="128" fill="hold">
                            <p:stCondLst>
                              <p:cond delay="800"/>
                            </p:stCondLst>
                            <p:childTnLst>
                              <p:par>
                                <p:cTn id="129" presetID="22" presetClass="exit" presetSubtype="8" fill="hold" grpId="0" nodeType="afterEffect">
                                  <p:stCondLst>
                                    <p:cond delay="0"/>
                                  </p:stCondLst>
                                  <p:childTnLst>
                                    <p:animEffect transition="out" filter="wipe(left)">
                                      <p:cBhvr>
                                        <p:cTn id="130" dur="50"/>
                                        <p:tgtEl>
                                          <p:spTgt spid="241"/>
                                        </p:tgtEl>
                                      </p:cBhvr>
                                    </p:animEffect>
                                    <p:set>
                                      <p:cBhvr>
                                        <p:cTn id="131" dur="1" fill="hold">
                                          <p:stCondLst>
                                            <p:cond delay="49"/>
                                          </p:stCondLst>
                                        </p:cTn>
                                        <p:tgtEl>
                                          <p:spTgt spid="241"/>
                                        </p:tgtEl>
                                        <p:attrNameLst>
                                          <p:attrName>style.visibility</p:attrName>
                                        </p:attrNameLst>
                                      </p:cBhvr>
                                      <p:to>
                                        <p:strVal val="hidden"/>
                                      </p:to>
                                    </p:set>
                                  </p:childTnLst>
                                </p:cTn>
                              </p:par>
                            </p:childTnLst>
                          </p:cTn>
                        </p:par>
                        <p:par>
                          <p:cTn id="132" fill="hold">
                            <p:stCondLst>
                              <p:cond delay="850"/>
                            </p:stCondLst>
                            <p:childTnLst>
                              <p:par>
                                <p:cTn id="133" presetID="22" presetClass="exit" presetSubtype="8" fill="hold" grpId="0" nodeType="afterEffect">
                                  <p:stCondLst>
                                    <p:cond delay="0"/>
                                  </p:stCondLst>
                                  <p:childTnLst>
                                    <p:animEffect transition="out" filter="wipe(left)">
                                      <p:cBhvr>
                                        <p:cTn id="134" dur="10"/>
                                        <p:tgtEl>
                                          <p:spTgt spid="242"/>
                                        </p:tgtEl>
                                      </p:cBhvr>
                                    </p:animEffect>
                                    <p:set>
                                      <p:cBhvr>
                                        <p:cTn id="135" dur="1" fill="hold">
                                          <p:stCondLst>
                                            <p:cond delay="9"/>
                                          </p:stCondLst>
                                        </p:cTn>
                                        <p:tgtEl>
                                          <p:spTgt spid="242"/>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249"/>
                                        </p:tgtEl>
                                        <p:attrNameLst>
                                          <p:attrName>style.visibility</p:attrName>
                                        </p:attrNameLst>
                                      </p:cBhvr>
                                      <p:to>
                                        <p:strVal val="visible"/>
                                      </p:to>
                                    </p:set>
                                    <p:animEffect transition="in" filter="fade">
                                      <p:cBhvr>
                                        <p:cTn id="140" dur="1000"/>
                                        <p:tgtEl>
                                          <p:spTgt spid="249"/>
                                        </p:tgtEl>
                                      </p:cBhvr>
                                    </p:animEffect>
                                  </p:childTnLst>
                                </p:cTn>
                              </p:par>
                            </p:childTnLst>
                          </p:cTn>
                        </p:par>
                        <p:par>
                          <p:cTn id="141" fill="hold">
                            <p:stCondLst>
                              <p:cond delay="1000"/>
                            </p:stCondLst>
                            <p:childTnLst>
                              <p:par>
                                <p:cTn id="142" presetID="10" presetClass="entr" presetSubtype="0" fill="hold" nodeType="afterEffect">
                                  <p:stCondLst>
                                    <p:cond delay="0"/>
                                  </p:stCondLst>
                                  <p:childTnLst>
                                    <p:set>
                                      <p:cBhvr>
                                        <p:cTn id="143" dur="1" fill="hold">
                                          <p:stCondLst>
                                            <p:cond delay="0"/>
                                          </p:stCondLst>
                                        </p:cTn>
                                        <p:tgtEl>
                                          <p:spTgt spid="262"/>
                                        </p:tgtEl>
                                        <p:attrNameLst>
                                          <p:attrName>style.visibility</p:attrName>
                                        </p:attrNameLst>
                                      </p:cBhvr>
                                      <p:to>
                                        <p:strVal val="visible"/>
                                      </p:to>
                                    </p:set>
                                    <p:animEffect transition="in" filter="fade">
                                      <p:cBhvr>
                                        <p:cTn id="144"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animBg="1"/>
      <p:bldP spid="179" grpId="0" animBg="1"/>
      <p:bldP spid="187" grpId="0" animBg="1"/>
      <p:bldP spid="191"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60" grpId="0" animBg="1"/>
      <p:bldP spid="2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08" y="92244"/>
            <a:ext cx="8339138" cy="706437"/>
          </a:xfrm>
        </p:spPr>
        <p:txBody>
          <a:bodyPr/>
          <a:lstStyle/>
          <a:p>
            <a:r>
              <a:rPr lang="en-US" dirty="0">
                <a:solidFill>
                  <a:schemeClr val="tx1"/>
                </a:solidFill>
              </a:rPr>
              <a:t>De Anza College training technology for your success </a:t>
            </a:r>
            <a:endParaRPr lang="en-US" dirty="0"/>
          </a:p>
        </p:txBody>
      </p:sp>
      <p:sp>
        <p:nvSpPr>
          <p:cNvPr id="3" name="Content Placeholder 2"/>
          <p:cNvSpPr>
            <a:spLocks noGrp="1"/>
          </p:cNvSpPr>
          <p:nvPr>
            <p:ph sz="half" idx="1"/>
          </p:nvPr>
        </p:nvSpPr>
        <p:spPr>
          <a:xfrm>
            <a:off x="457200" y="1200151"/>
            <a:ext cx="4217746" cy="3394472"/>
          </a:xfrm>
        </p:spPr>
        <p:txBody>
          <a:bodyPr/>
          <a:lstStyle/>
          <a:p>
            <a:pPr marL="0" indent="0">
              <a:buNone/>
            </a:pPr>
            <a:r>
              <a:rPr lang="fr-FR" sz="2000" dirty="0"/>
              <a:t>Equipment Investment</a:t>
            </a:r>
            <a:endParaRPr lang="fr-FR" sz="2000" dirty="0">
              <a:hlinkClick r:id="rId2"/>
            </a:endParaRPr>
          </a:p>
          <a:p>
            <a:pPr marL="0" indent="0">
              <a:buNone/>
            </a:pPr>
            <a:endParaRPr lang="fr-FR" sz="2000" dirty="0">
              <a:hlinkClick r:id="rId2"/>
            </a:endParaRPr>
          </a:p>
          <a:p>
            <a:r>
              <a:rPr lang="fr-FR" sz="1800" dirty="0">
                <a:hlinkClick r:id="rId3"/>
              </a:rPr>
              <a:t>HP Multi Jet Fusion 3D Printer</a:t>
            </a:r>
            <a:endParaRPr lang="fr-FR" sz="1800" dirty="0"/>
          </a:p>
          <a:p>
            <a:r>
              <a:rPr lang="fr-FR" sz="1800" dirty="0" err="1"/>
              <a:t>Stratasys</a:t>
            </a:r>
            <a:r>
              <a:rPr lang="fr-FR" sz="1800" dirty="0"/>
              <a:t> </a:t>
            </a:r>
            <a:r>
              <a:rPr lang="fr-FR" sz="1800" dirty="0">
                <a:hlinkClick r:id="rId4"/>
              </a:rPr>
              <a:t>F370</a:t>
            </a:r>
            <a:r>
              <a:rPr lang="fr-FR" sz="1800" dirty="0"/>
              <a:t> &amp; </a:t>
            </a:r>
            <a:r>
              <a:rPr lang="fr-FR" sz="1800" dirty="0" err="1"/>
              <a:t>Fortus</a:t>
            </a:r>
            <a:r>
              <a:rPr lang="fr-FR" sz="1800" dirty="0"/>
              <a:t> 250</a:t>
            </a:r>
          </a:p>
          <a:p>
            <a:r>
              <a:rPr lang="fr-FR" sz="1800" dirty="0" err="1"/>
              <a:t>Creaform</a:t>
            </a:r>
            <a:r>
              <a:rPr lang="fr-FR" sz="1800" dirty="0"/>
              <a:t> </a:t>
            </a:r>
            <a:r>
              <a:rPr lang="fr-FR" sz="1800" dirty="0">
                <a:hlinkClick r:id="rId5"/>
              </a:rPr>
              <a:t>3D Laser Scanner</a:t>
            </a:r>
            <a:endParaRPr lang="fr-FR" sz="1800" dirty="0"/>
          </a:p>
          <a:p>
            <a:r>
              <a:rPr lang="en-US" sz="1800" dirty="0"/>
              <a:t>3D Systems </a:t>
            </a:r>
            <a:r>
              <a:rPr lang="en-US" sz="1800" dirty="0">
                <a:hlinkClick r:id="rId6"/>
              </a:rPr>
              <a:t>Figure 4 </a:t>
            </a:r>
            <a:r>
              <a:rPr lang="en-US" sz="1800" dirty="0"/>
              <a:t>- </a:t>
            </a:r>
            <a:r>
              <a:rPr lang="en-US" sz="1800" dirty="0" err="1"/>
              <a:t>DLP</a:t>
            </a:r>
            <a:endParaRPr lang="en-US" sz="1800" dirty="0"/>
          </a:p>
          <a:p>
            <a:r>
              <a:rPr lang="en-US" sz="1800" dirty="0" err="1"/>
              <a:t>Stratasys</a:t>
            </a:r>
            <a:r>
              <a:rPr lang="en-US" sz="1800" dirty="0"/>
              <a:t> Objet30 Pro - </a:t>
            </a:r>
            <a:r>
              <a:rPr lang="en-US" sz="1800" dirty="0" err="1"/>
              <a:t>PolyJet</a:t>
            </a:r>
            <a:endParaRPr lang="en-US" sz="1800" dirty="0"/>
          </a:p>
          <a:p>
            <a:r>
              <a:rPr lang="en-US" sz="1800" dirty="0">
                <a:hlinkClick r:id="rId7"/>
              </a:rPr>
              <a:t>Markforged</a:t>
            </a:r>
            <a:r>
              <a:rPr lang="en-US" sz="1800" dirty="0"/>
              <a:t> Carbon fiber 3D Printer</a:t>
            </a:r>
          </a:p>
          <a:p>
            <a:endParaRPr lang="en-US" sz="2000" dirty="0"/>
          </a:p>
          <a:p>
            <a:pPr marL="0" indent="0">
              <a:buNone/>
            </a:pPr>
            <a:r>
              <a:rPr lang="en-US" sz="1200" dirty="0"/>
              <a:t>You can make almost any form with 3D Printing</a:t>
            </a:r>
          </a:p>
          <a:p>
            <a:pPr marL="0" indent="0">
              <a:buNone/>
            </a:pPr>
            <a:r>
              <a:rPr lang="en-US" sz="1200" dirty="0"/>
              <a:t>- Volume or mass is expensive but complexity is free </a:t>
            </a:r>
          </a:p>
          <a:p>
            <a:pPr marL="0" indent="0">
              <a:buNone/>
            </a:pPr>
            <a:endParaRPr lang="en-US" sz="1000" dirty="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0075" y="1406983"/>
            <a:ext cx="2245367" cy="2980807"/>
          </a:xfrm>
          <a:prstGeom prst="rect">
            <a:avLst/>
          </a:prstGeom>
        </p:spPr>
      </p:pic>
      <p:pic>
        <p:nvPicPr>
          <p:cNvPr id="6" name="Picture 5"/>
          <p:cNvPicPr>
            <a:picLocks noChangeAspect="1"/>
          </p:cNvPicPr>
          <p:nvPr/>
        </p:nvPicPr>
        <p:blipFill>
          <a:blip r:embed="rId9"/>
          <a:stretch>
            <a:fillRect/>
          </a:stretch>
        </p:blipFill>
        <p:spPr>
          <a:xfrm>
            <a:off x="4213015" y="1688102"/>
            <a:ext cx="660017" cy="649372"/>
          </a:xfrm>
          <a:prstGeom prst="rect">
            <a:avLst/>
          </a:prstGeom>
        </p:spPr>
      </p:pic>
    </p:spTree>
    <p:extLst>
      <p:ext uri="{BB962C8B-B14F-4D97-AF65-F5344CB8AC3E}">
        <p14:creationId xmlns:p14="http://schemas.microsoft.com/office/powerpoint/2010/main" val="4006725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1063" y="395495"/>
            <a:ext cx="2274844" cy="1385905"/>
          </a:xfrm>
          <a:prstGeom prst="rect">
            <a:avLst/>
          </a:prstGeom>
        </p:spPr>
      </p:pic>
      <p:sp>
        <p:nvSpPr>
          <p:cNvPr id="2" name="Title 1"/>
          <p:cNvSpPr>
            <a:spLocks noGrp="1"/>
          </p:cNvSpPr>
          <p:nvPr>
            <p:ph type="title"/>
          </p:nvPr>
        </p:nvSpPr>
        <p:spPr>
          <a:xfrm>
            <a:off x="258191" y="16850"/>
            <a:ext cx="8339138" cy="706437"/>
          </a:xfrm>
        </p:spPr>
        <p:txBody>
          <a:bodyPr/>
          <a:lstStyle/>
          <a:p>
            <a:r>
              <a:rPr lang="en-US" dirty="0">
                <a:solidFill>
                  <a:schemeClr val="tx1"/>
                </a:solidFill>
              </a:rPr>
              <a:t>Universal aspects of all 3D printing</a:t>
            </a:r>
            <a:endParaRPr lang="en-US" dirty="0"/>
          </a:p>
        </p:txBody>
      </p:sp>
      <p:sp>
        <p:nvSpPr>
          <p:cNvPr id="3" name="Content Placeholder 2"/>
          <p:cNvSpPr>
            <a:spLocks noGrp="1"/>
          </p:cNvSpPr>
          <p:nvPr>
            <p:ph sz="half" idx="1"/>
          </p:nvPr>
        </p:nvSpPr>
        <p:spPr>
          <a:xfrm>
            <a:off x="457199" y="1200151"/>
            <a:ext cx="8360735" cy="3394472"/>
          </a:xfrm>
        </p:spPr>
        <p:txBody>
          <a:bodyPr/>
          <a:lstStyle/>
          <a:p>
            <a:r>
              <a:rPr lang="en-US" dirty="0"/>
              <a:t>Prats are built Layer by Layer</a:t>
            </a:r>
          </a:p>
          <a:p>
            <a:pPr lvl="1"/>
            <a:r>
              <a:rPr lang="en-US" dirty="0"/>
              <a:t>3D Geometry is converted to 2D slices, then recompiled during printing</a:t>
            </a:r>
          </a:p>
          <a:p>
            <a:r>
              <a:rPr lang="en-US" dirty="0"/>
              <a:t>CAD to Print File</a:t>
            </a:r>
          </a:p>
          <a:p>
            <a:pPr lvl="1"/>
            <a:r>
              <a:rPr lang="en-US" dirty="0"/>
              <a:t>Software translates between your CAD geometry &amp; 3D Printing process (slicing software) </a:t>
            </a:r>
          </a:p>
          <a:p>
            <a:pPr lvl="1"/>
            <a:r>
              <a:rPr lang="en-US" dirty="0" err="1"/>
              <a:t>STL</a:t>
            </a:r>
            <a:r>
              <a:rPr lang="en-US" dirty="0"/>
              <a:t> "</a:t>
            </a:r>
            <a:r>
              <a:rPr lang="en-US" dirty="0" err="1"/>
              <a:t>stereolithography</a:t>
            </a:r>
            <a:r>
              <a:rPr lang="en-US" dirty="0"/>
              <a:t>“ file</a:t>
            </a:r>
          </a:p>
          <a:p>
            <a:pPr lvl="1"/>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6290" y="3253563"/>
            <a:ext cx="2299617" cy="1452763"/>
          </a:xfrm>
          <a:prstGeom prst="rect">
            <a:avLst/>
          </a:prstGeom>
        </p:spPr>
      </p:pic>
    </p:spTree>
    <p:extLst>
      <p:ext uri="{BB962C8B-B14F-4D97-AF65-F5344CB8AC3E}">
        <p14:creationId xmlns:p14="http://schemas.microsoft.com/office/powerpoint/2010/main" val="2641255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6928884" cy="3394472"/>
          </a:xfrm>
        </p:spPr>
        <p:txBody>
          <a:bodyPr/>
          <a:lstStyle/>
          <a:p>
            <a:r>
              <a:rPr lang="en-US" sz="2400" dirty="0"/>
              <a:t>CAD to Print File, Typically STL or 3MF</a:t>
            </a:r>
          </a:p>
          <a:p>
            <a:r>
              <a:rPr lang="en-US" sz="2400" dirty="0"/>
              <a:t>Printing Process Mechanism (Pros &amp; Cons)</a:t>
            </a:r>
          </a:p>
          <a:p>
            <a:pPr lvl="1"/>
            <a:r>
              <a:rPr lang="en-US" sz="2000" dirty="0" err="1"/>
              <a:t>FDM</a:t>
            </a:r>
            <a:r>
              <a:rPr lang="en-US" sz="2000" dirty="0"/>
              <a:t>/</a:t>
            </a:r>
            <a:r>
              <a:rPr lang="en-US" sz="2000" dirty="0" err="1"/>
              <a:t>FFF</a:t>
            </a:r>
            <a:endParaRPr lang="en-US" sz="2000" dirty="0"/>
          </a:p>
          <a:p>
            <a:pPr lvl="1"/>
            <a:r>
              <a:rPr lang="en-US" sz="2000" dirty="0"/>
              <a:t>SLS, </a:t>
            </a:r>
            <a:r>
              <a:rPr lang="en-US" sz="2000" dirty="0" err="1"/>
              <a:t>MJF</a:t>
            </a:r>
            <a:r>
              <a:rPr lang="en-US" sz="2000" dirty="0"/>
              <a:t> &amp; </a:t>
            </a:r>
            <a:r>
              <a:rPr lang="en-US" sz="2000" dirty="0" err="1"/>
              <a:t>DLMS</a:t>
            </a:r>
            <a:endParaRPr lang="en-US" sz="2000" dirty="0"/>
          </a:p>
          <a:p>
            <a:pPr lvl="1"/>
            <a:r>
              <a:rPr lang="en-US" sz="2000" dirty="0"/>
              <a:t>SLA &amp; </a:t>
            </a:r>
            <a:r>
              <a:rPr lang="en-US" sz="2000" dirty="0" err="1"/>
              <a:t>DLP</a:t>
            </a:r>
            <a:endParaRPr lang="en-US" sz="2000" dirty="0"/>
          </a:p>
          <a:p>
            <a:pPr lvl="1"/>
            <a:r>
              <a:rPr lang="en-US" sz="2000" dirty="0" err="1"/>
              <a:t>MJP</a:t>
            </a:r>
            <a:r>
              <a:rPr lang="en-US" sz="2000" dirty="0"/>
              <a:t> - Material Jetting</a:t>
            </a:r>
          </a:p>
          <a:p>
            <a:r>
              <a:rPr lang="en-US" sz="2400" dirty="0"/>
              <a:t>Post Processing</a:t>
            </a:r>
          </a:p>
          <a:p>
            <a:r>
              <a:rPr lang="en-US" sz="2400" dirty="0"/>
              <a:t>Maintenance and Scalability</a:t>
            </a:r>
          </a:p>
        </p:txBody>
      </p:sp>
      <p:sp>
        <p:nvSpPr>
          <p:cNvPr id="5" name="Title 1"/>
          <p:cNvSpPr>
            <a:spLocks noGrp="1"/>
          </p:cNvSpPr>
          <p:nvPr>
            <p:ph type="title"/>
          </p:nvPr>
        </p:nvSpPr>
        <p:spPr>
          <a:xfrm>
            <a:off x="258763" y="101600"/>
            <a:ext cx="8339137" cy="706438"/>
          </a:xfrm>
        </p:spPr>
        <p:txBody>
          <a:bodyPr/>
          <a:lstStyle/>
          <a:p>
            <a:r>
              <a:rPr lang="en-US" dirty="0">
                <a:solidFill>
                  <a:schemeClr val="tx1"/>
                </a:solidFill>
              </a:rPr>
              <a:t>Basics of 3D Printing Technology</a:t>
            </a:r>
            <a:endParaRPr lang="en-US" dirty="0"/>
          </a:p>
        </p:txBody>
      </p:sp>
      <p:pic>
        <p:nvPicPr>
          <p:cNvPr id="2" name="Picture 1"/>
          <p:cNvPicPr>
            <a:picLocks noChangeAspect="1"/>
          </p:cNvPicPr>
          <p:nvPr/>
        </p:nvPicPr>
        <p:blipFill>
          <a:blip r:embed="rId2"/>
          <a:stretch>
            <a:fillRect/>
          </a:stretch>
        </p:blipFill>
        <p:spPr>
          <a:xfrm>
            <a:off x="4884666" y="2102596"/>
            <a:ext cx="4165958" cy="2328157"/>
          </a:xfrm>
          <a:prstGeom prst="rect">
            <a:avLst/>
          </a:prstGeom>
        </p:spPr>
      </p:pic>
    </p:spTree>
    <p:extLst>
      <p:ext uri="{BB962C8B-B14F-4D97-AF65-F5344CB8AC3E}">
        <p14:creationId xmlns:p14="http://schemas.microsoft.com/office/powerpoint/2010/main" val="591872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67349F-61D9-5D41-7AB6-702056CF6DFF}"/>
              </a:ext>
            </a:extLst>
          </p:cNvPr>
          <p:cNvSpPr/>
          <p:nvPr/>
        </p:nvSpPr>
        <p:spPr>
          <a:xfrm>
            <a:off x="0" y="4549036"/>
            <a:ext cx="9144000" cy="59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a:extLst>
              <a:ext uri="{FF2B5EF4-FFF2-40B4-BE49-F238E27FC236}">
                <a16:creationId xmlns:a16="http://schemas.microsoft.com/office/drawing/2014/main" id="{5CF9AE1C-1A8E-D665-6FD1-6AB261C73CA5}"/>
              </a:ext>
            </a:extLst>
          </p:cNvPr>
          <p:cNvPicPr>
            <a:picLocks noChangeAspect="1"/>
          </p:cNvPicPr>
          <p:nvPr/>
        </p:nvPicPr>
        <p:blipFill>
          <a:blip r:embed="rId3"/>
          <a:stretch>
            <a:fillRect/>
          </a:stretch>
        </p:blipFill>
        <p:spPr>
          <a:xfrm>
            <a:off x="1910443" y="447425"/>
            <a:ext cx="7151915" cy="4575813"/>
          </a:xfrm>
          <a:prstGeom prst="rect">
            <a:avLst/>
          </a:prstGeom>
        </p:spPr>
      </p:pic>
      <p:pic>
        <p:nvPicPr>
          <p:cNvPr id="2" name="Picture 1">
            <a:extLst>
              <a:ext uri="{FF2B5EF4-FFF2-40B4-BE49-F238E27FC236}">
                <a16:creationId xmlns:a16="http://schemas.microsoft.com/office/drawing/2014/main" id="{02542CC4-001D-5F75-83C1-09FA9255F587}"/>
              </a:ext>
            </a:extLst>
          </p:cNvPr>
          <p:cNvPicPr>
            <a:picLocks noChangeAspect="1"/>
          </p:cNvPicPr>
          <p:nvPr/>
        </p:nvPicPr>
        <p:blipFill rotWithShape="1">
          <a:blip r:embed="rId4"/>
          <a:srcRect l="25560" r="50149" b="1839"/>
          <a:stretch/>
        </p:blipFill>
        <p:spPr>
          <a:xfrm>
            <a:off x="191811" y="477905"/>
            <a:ext cx="1721842" cy="4594605"/>
          </a:xfrm>
          <a:prstGeom prst="rect">
            <a:avLst/>
          </a:prstGeom>
          <a:ln w="28575">
            <a:solidFill>
              <a:schemeClr val="tx1"/>
            </a:solidFill>
          </a:ln>
        </p:spPr>
      </p:pic>
      <p:cxnSp>
        <p:nvCxnSpPr>
          <p:cNvPr id="6" name="Straight Connector 5">
            <a:extLst>
              <a:ext uri="{FF2B5EF4-FFF2-40B4-BE49-F238E27FC236}">
                <a16:creationId xmlns:a16="http://schemas.microsoft.com/office/drawing/2014/main" id="{9E1DC6DF-31B8-DADE-955F-BEEA73A4D7B2}"/>
              </a:ext>
            </a:extLst>
          </p:cNvPr>
          <p:cNvCxnSpPr/>
          <p:nvPr/>
        </p:nvCxnSpPr>
        <p:spPr>
          <a:xfrm>
            <a:off x="1910443" y="5078633"/>
            <a:ext cx="7151915"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641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E3C8A8-A93C-1BE5-7342-6C5B86E5AEEB}"/>
              </a:ext>
            </a:extLst>
          </p:cNvPr>
          <p:cNvSpPr/>
          <p:nvPr/>
        </p:nvSpPr>
        <p:spPr>
          <a:xfrm>
            <a:off x="1" y="4549036"/>
            <a:ext cx="9143999" cy="59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26" name="Picture 2" descr="Happy Thoughts Travel Fast (HTTF): The Theory of Form, Fit, and Function">
            <a:extLst>
              <a:ext uri="{FF2B5EF4-FFF2-40B4-BE49-F238E27FC236}">
                <a16:creationId xmlns:a16="http://schemas.microsoft.com/office/drawing/2014/main" id="{8887B388-C11E-6D49-95B6-47BF2A995E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24" t="-17275" r="4005" b="57"/>
          <a:stretch/>
        </p:blipFill>
        <p:spPr bwMode="auto">
          <a:xfrm>
            <a:off x="-178657" y="575833"/>
            <a:ext cx="4732155" cy="36318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FA7BE56-617F-9622-A4AF-E12C4BE2ABCD}"/>
              </a:ext>
            </a:extLst>
          </p:cNvPr>
          <p:cNvSpPr/>
          <p:nvPr/>
        </p:nvSpPr>
        <p:spPr>
          <a:xfrm>
            <a:off x="4953696" y="3823755"/>
            <a:ext cx="4012282" cy="1010006"/>
          </a:xfrm>
          <a:prstGeom prst="rect">
            <a:avLst/>
          </a:prstGeom>
          <a:solidFill>
            <a:srgbClr val="FFFF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Rectangle 2">
            <a:extLst>
              <a:ext uri="{FF2B5EF4-FFF2-40B4-BE49-F238E27FC236}">
                <a16:creationId xmlns:a16="http://schemas.microsoft.com/office/drawing/2014/main" id="{196ABB55-E304-B0CA-F2EF-3E98CDDE1625}"/>
              </a:ext>
            </a:extLst>
          </p:cNvPr>
          <p:cNvSpPr/>
          <p:nvPr/>
        </p:nvSpPr>
        <p:spPr>
          <a:xfrm>
            <a:off x="4563388" y="2375493"/>
            <a:ext cx="4402589" cy="969496"/>
          </a:xfrm>
          <a:prstGeom prst="rect">
            <a:avLst/>
          </a:prstGeom>
          <a:solidFill>
            <a:srgbClr val="FFFF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7DE9E454-C57E-D1A7-43C4-6ED4D8D5DC4A}"/>
              </a:ext>
            </a:extLst>
          </p:cNvPr>
          <p:cNvSpPr/>
          <p:nvPr/>
        </p:nvSpPr>
        <p:spPr>
          <a:xfrm>
            <a:off x="3786558" y="1098228"/>
            <a:ext cx="4973542" cy="803925"/>
          </a:xfrm>
          <a:prstGeom prst="rect">
            <a:avLst/>
          </a:prstGeom>
          <a:solidFill>
            <a:srgbClr val="FFFF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41790A02-FCFA-5F59-9A7F-C457A3C8F5B3}"/>
              </a:ext>
            </a:extLst>
          </p:cNvPr>
          <p:cNvSpPr txBox="1"/>
          <p:nvPr/>
        </p:nvSpPr>
        <p:spPr>
          <a:xfrm>
            <a:off x="3724953" y="1098228"/>
            <a:ext cx="4921840" cy="738664"/>
          </a:xfrm>
          <a:prstGeom prst="rect">
            <a:avLst/>
          </a:prstGeom>
          <a:noFill/>
        </p:spPr>
        <p:txBody>
          <a:bodyPr wrap="square">
            <a:spAutoFit/>
          </a:bodyPr>
          <a:lstStyle/>
          <a:p>
            <a:pPr marL="341709" lvl="1" indent="-257175">
              <a:buFont typeface="Wingdings" charset="2"/>
              <a:buChar char="q"/>
            </a:pPr>
            <a:r>
              <a:rPr lang="en-US" b="0" dirty="0">
                <a:solidFill>
                  <a:schemeClr val="bg2"/>
                </a:solidFill>
              </a:rPr>
              <a:t> Weight, size, visual appearance / aesthetic choices </a:t>
            </a:r>
            <a:endParaRPr lang="en-US" i="1" dirty="0">
              <a:solidFill>
                <a:schemeClr val="bg2"/>
              </a:solidFill>
              <a:cs typeface="Arial" pitchFamily="34" charset="0"/>
            </a:endParaRPr>
          </a:p>
          <a:p>
            <a:pPr marL="341709" lvl="1" indent="-257175">
              <a:buFont typeface="Wingdings" charset="2"/>
              <a:buChar char="q"/>
            </a:pPr>
            <a:r>
              <a:rPr lang="en-US" i="1" dirty="0">
                <a:solidFill>
                  <a:schemeClr val="bg2"/>
                </a:solidFill>
                <a:cs typeface="Arial" pitchFamily="34" charset="0"/>
              </a:rPr>
              <a:t> Can printing technology reach required resolution?</a:t>
            </a:r>
          </a:p>
          <a:p>
            <a:pPr marL="341709" lvl="1" indent="-257175">
              <a:buFont typeface="Wingdings" charset="2"/>
              <a:buChar char="q"/>
            </a:pPr>
            <a:r>
              <a:rPr lang="en-US" i="1" dirty="0">
                <a:solidFill>
                  <a:schemeClr val="bg2"/>
                </a:solidFill>
                <a:cs typeface="Arial" pitchFamily="34" charset="0"/>
              </a:rPr>
              <a:t> Does the printing technology offer color? </a:t>
            </a:r>
          </a:p>
        </p:txBody>
      </p:sp>
      <p:sp>
        <p:nvSpPr>
          <p:cNvPr id="14" name="TextBox 13">
            <a:extLst>
              <a:ext uri="{FF2B5EF4-FFF2-40B4-BE49-F238E27FC236}">
                <a16:creationId xmlns:a16="http://schemas.microsoft.com/office/drawing/2014/main" id="{531556FA-FEE7-88F8-887C-49E3B6C6C12B}"/>
              </a:ext>
            </a:extLst>
          </p:cNvPr>
          <p:cNvSpPr txBox="1"/>
          <p:nvPr/>
        </p:nvSpPr>
        <p:spPr>
          <a:xfrm>
            <a:off x="4269737" y="2420688"/>
            <a:ext cx="4783557" cy="969496"/>
          </a:xfrm>
          <a:prstGeom prst="rect">
            <a:avLst/>
          </a:prstGeom>
          <a:noFill/>
        </p:spPr>
        <p:txBody>
          <a:bodyPr wrap="square">
            <a:spAutoFit/>
          </a:bodyPr>
          <a:lstStyle/>
          <a:p>
            <a:pPr lvl="1">
              <a:buFont typeface="Wingdings" charset="2"/>
              <a:buChar char="q"/>
            </a:pPr>
            <a:r>
              <a:rPr lang="en-US" sz="1500" dirty="0">
                <a:solidFill>
                  <a:schemeClr val="bg2"/>
                </a:solidFill>
              </a:rPr>
              <a:t>   </a:t>
            </a:r>
            <a:r>
              <a:rPr lang="en-US" dirty="0">
                <a:solidFill>
                  <a:schemeClr val="bg2"/>
                </a:solidFill>
              </a:rPr>
              <a:t>Does the part </a:t>
            </a:r>
            <a:r>
              <a:rPr lang="en-US" b="0" dirty="0">
                <a:solidFill>
                  <a:schemeClr val="bg2"/>
                </a:solidFill>
              </a:rPr>
              <a:t>connect, join, or fit?</a:t>
            </a:r>
            <a:endParaRPr lang="en-US" dirty="0">
              <a:solidFill>
                <a:schemeClr val="bg2"/>
              </a:solidFill>
            </a:endParaRPr>
          </a:p>
          <a:p>
            <a:pPr lvl="1">
              <a:buFont typeface="Wingdings" charset="2"/>
              <a:buChar char="q"/>
            </a:pPr>
            <a:r>
              <a:rPr lang="en-US" i="1" dirty="0">
                <a:solidFill>
                  <a:schemeClr val="bg2"/>
                </a:solidFill>
              </a:rPr>
              <a:t>   Can the printing technology meet tolerances?</a:t>
            </a:r>
          </a:p>
          <a:p>
            <a:pPr lvl="1">
              <a:buFont typeface="Wingdings" charset="2"/>
              <a:buChar char="q"/>
            </a:pPr>
            <a:r>
              <a:rPr lang="en-US" i="1" dirty="0">
                <a:solidFill>
                  <a:schemeClr val="bg2"/>
                </a:solidFill>
              </a:rPr>
              <a:t>   Can part fit into the available printer(s)?</a:t>
            </a:r>
          </a:p>
        </p:txBody>
      </p:sp>
      <p:sp>
        <p:nvSpPr>
          <p:cNvPr id="16" name="TextBox 15">
            <a:extLst>
              <a:ext uri="{FF2B5EF4-FFF2-40B4-BE49-F238E27FC236}">
                <a16:creationId xmlns:a16="http://schemas.microsoft.com/office/drawing/2014/main" id="{EC1AD3D9-0550-8A45-3DEE-BD7A354584F0}"/>
              </a:ext>
            </a:extLst>
          </p:cNvPr>
          <p:cNvSpPr txBox="1"/>
          <p:nvPr/>
        </p:nvSpPr>
        <p:spPr>
          <a:xfrm>
            <a:off x="4653649" y="3823755"/>
            <a:ext cx="4399645" cy="969496"/>
          </a:xfrm>
          <a:prstGeom prst="rect">
            <a:avLst/>
          </a:prstGeom>
          <a:noFill/>
        </p:spPr>
        <p:txBody>
          <a:bodyPr wrap="square">
            <a:spAutoFit/>
          </a:bodyPr>
          <a:lstStyle/>
          <a:p>
            <a:pPr lvl="1">
              <a:buFont typeface="Wingdings" charset="2"/>
              <a:buChar char="q"/>
            </a:pPr>
            <a:r>
              <a:rPr lang="en-US" sz="1500" dirty="0">
                <a:solidFill>
                  <a:schemeClr val="bg2"/>
                </a:solidFill>
              </a:rPr>
              <a:t>   </a:t>
            </a:r>
            <a:r>
              <a:rPr lang="en-US" dirty="0">
                <a:solidFill>
                  <a:schemeClr val="bg2"/>
                </a:solidFill>
              </a:rPr>
              <a:t>Does the </a:t>
            </a:r>
            <a:r>
              <a:rPr lang="en-US" b="0" dirty="0">
                <a:solidFill>
                  <a:schemeClr val="bg2"/>
                </a:solidFill>
              </a:rPr>
              <a:t>part perform its stated purpose </a:t>
            </a:r>
          </a:p>
          <a:p>
            <a:pPr lvl="1"/>
            <a:r>
              <a:rPr lang="en-US" dirty="0">
                <a:solidFill>
                  <a:schemeClr val="bg2"/>
                </a:solidFill>
              </a:rPr>
              <a:t>        </a:t>
            </a:r>
            <a:r>
              <a:rPr lang="en-US" b="0" dirty="0">
                <a:solidFill>
                  <a:schemeClr val="bg2"/>
                </a:solidFill>
              </a:rPr>
              <a:t>effectively and reliably?</a:t>
            </a:r>
            <a:endParaRPr lang="en-US" dirty="0">
              <a:solidFill>
                <a:schemeClr val="bg2"/>
              </a:solidFill>
            </a:endParaRPr>
          </a:p>
          <a:p>
            <a:pPr lvl="1">
              <a:buFont typeface="Wingdings" charset="2"/>
              <a:buChar char="q"/>
            </a:pPr>
            <a:r>
              <a:rPr lang="en-US" i="1" dirty="0">
                <a:solidFill>
                  <a:schemeClr val="bg2"/>
                </a:solidFill>
              </a:rPr>
              <a:t>  Can printed material support the function  </a:t>
            </a:r>
          </a:p>
          <a:p>
            <a:pPr lvl="1"/>
            <a:r>
              <a:rPr lang="en-US" i="1" dirty="0">
                <a:solidFill>
                  <a:schemeClr val="bg2"/>
                </a:solidFill>
              </a:rPr>
              <a:t>       (strength, weight, texture, etc.)?</a:t>
            </a:r>
          </a:p>
        </p:txBody>
      </p:sp>
      <p:sp>
        <p:nvSpPr>
          <p:cNvPr id="18" name="TextBox 17">
            <a:extLst>
              <a:ext uri="{FF2B5EF4-FFF2-40B4-BE49-F238E27FC236}">
                <a16:creationId xmlns:a16="http://schemas.microsoft.com/office/drawing/2014/main" id="{A873C7F8-77FF-0033-D389-94D175E81B33}"/>
              </a:ext>
            </a:extLst>
          </p:cNvPr>
          <p:cNvSpPr txBox="1"/>
          <p:nvPr/>
        </p:nvSpPr>
        <p:spPr>
          <a:xfrm>
            <a:off x="4572000" y="1983078"/>
            <a:ext cx="1016876" cy="392415"/>
          </a:xfrm>
          <a:prstGeom prst="rect">
            <a:avLst/>
          </a:prstGeom>
          <a:noFill/>
        </p:spPr>
        <p:txBody>
          <a:bodyPr wrap="square">
            <a:spAutoFit/>
          </a:bodyPr>
          <a:lstStyle/>
          <a:p>
            <a:r>
              <a:rPr lang="en-US" sz="1950" dirty="0">
                <a:solidFill>
                  <a:srgbClr val="8C042C"/>
                </a:solidFill>
                <a:latin typeface="Verdana" panose="020B0604030504040204" pitchFamily="34" charset="0"/>
                <a:ea typeface="Verdana" panose="020B0604030504040204" pitchFamily="34" charset="0"/>
                <a:cs typeface="Arial" pitchFamily="34" charset="0"/>
              </a:rPr>
              <a:t>FIT</a:t>
            </a:r>
            <a:endParaRPr lang="en-US" sz="1950" dirty="0">
              <a:solidFill>
                <a:srgbClr val="8C042C"/>
              </a:solidFill>
              <a:latin typeface="Verdana" panose="020B0604030504040204" pitchFamily="34" charset="0"/>
              <a:ea typeface="Verdana" panose="020B0604030504040204" pitchFamily="34" charset="0"/>
            </a:endParaRPr>
          </a:p>
        </p:txBody>
      </p:sp>
      <p:sp>
        <p:nvSpPr>
          <p:cNvPr id="19" name="TextBox 18">
            <a:extLst>
              <a:ext uri="{FF2B5EF4-FFF2-40B4-BE49-F238E27FC236}">
                <a16:creationId xmlns:a16="http://schemas.microsoft.com/office/drawing/2014/main" id="{66D3F081-C04D-9F0B-EA89-B60A46ECE1C1}"/>
              </a:ext>
            </a:extLst>
          </p:cNvPr>
          <p:cNvSpPr txBox="1"/>
          <p:nvPr/>
        </p:nvSpPr>
        <p:spPr>
          <a:xfrm>
            <a:off x="3594007" y="676705"/>
            <a:ext cx="1016876" cy="392415"/>
          </a:xfrm>
          <a:prstGeom prst="rect">
            <a:avLst/>
          </a:prstGeom>
          <a:noFill/>
        </p:spPr>
        <p:txBody>
          <a:bodyPr wrap="square">
            <a:spAutoFit/>
          </a:bodyPr>
          <a:lstStyle/>
          <a:p>
            <a:r>
              <a:rPr lang="en-US" sz="1950" dirty="0">
                <a:solidFill>
                  <a:srgbClr val="8C042C"/>
                </a:solidFill>
                <a:latin typeface="Verdana" panose="020B0604030504040204" pitchFamily="34" charset="0"/>
                <a:ea typeface="Verdana" panose="020B0604030504040204" pitchFamily="34" charset="0"/>
                <a:cs typeface="Arial" pitchFamily="34" charset="0"/>
              </a:rPr>
              <a:t>FORM</a:t>
            </a:r>
            <a:endParaRPr lang="en-US" sz="1950" dirty="0">
              <a:solidFill>
                <a:srgbClr val="8C042C"/>
              </a:solidFill>
              <a:latin typeface="Verdana" panose="020B0604030504040204" pitchFamily="34" charset="0"/>
              <a:ea typeface="Verdana" panose="020B0604030504040204" pitchFamily="34" charset="0"/>
            </a:endParaRPr>
          </a:p>
        </p:txBody>
      </p:sp>
      <p:sp>
        <p:nvSpPr>
          <p:cNvPr id="20" name="TextBox 19">
            <a:extLst>
              <a:ext uri="{FF2B5EF4-FFF2-40B4-BE49-F238E27FC236}">
                <a16:creationId xmlns:a16="http://schemas.microsoft.com/office/drawing/2014/main" id="{69568A02-BC67-D48B-CA99-A74ED3814AFB}"/>
              </a:ext>
            </a:extLst>
          </p:cNvPr>
          <p:cNvSpPr txBox="1"/>
          <p:nvPr/>
        </p:nvSpPr>
        <p:spPr>
          <a:xfrm>
            <a:off x="4953696" y="3399430"/>
            <a:ext cx="1945376" cy="392415"/>
          </a:xfrm>
          <a:prstGeom prst="rect">
            <a:avLst/>
          </a:prstGeom>
          <a:noFill/>
        </p:spPr>
        <p:txBody>
          <a:bodyPr wrap="square">
            <a:spAutoFit/>
          </a:bodyPr>
          <a:lstStyle/>
          <a:p>
            <a:r>
              <a:rPr lang="en-US" sz="1950" dirty="0">
                <a:solidFill>
                  <a:srgbClr val="8C042C"/>
                </a:solidFill>
                <a:latin typeface="Verdana" panose="020B0604030504040204" pitchFamily="34" charset="0"/>
                <a:ea typeface="Verdana" panose="020B0604030504040204" pitchFamily="34" charset="0"/>
                <a:cs typeface="Arial" pitchFamily="34" charset="0"/>
              </a:rPr>
              <a:t>FUNCTION</a:t>
            </a:r>
            <a:endParaRPr lang="en-US" sz="1950" dirty="0">
              <a:solidFill>
                <a:srgbClr val="8C042C"/>
              </a:solidFill>
              <a:latin typeface="Verdana" panose="020B0604030504040204" pitchFamily="34" charset="0"/>
              <a:ea typeface="Verdana" panose="020B0604030504040204" pitchFamily="34" charset="0"/>
            </a:endParaRPr>
          </a:p>
        </p:txBody>
      </p:sp>
      <p:sp>
        <p:nvSpPr>
          <p:cNvPr id="6" name="Title 1">
            <a:extLst>
              <a:ext uri="{FF2B5EF4-FFF2-40B4-BE49-F238E27FC236}">
                <a16:creationId xmlns:a16="http://schemas.microsoft.com/office/drawing/2014/main" id="{94A164D9-7993-E235-62FA-C12A5841540D}"/>
              </a:ext>
            </a:extLst>
          </p:cNvPr>
          <p:cNvSpPr txBox="1">
            <a:spLocks/>
          </p:cNvSpPr>
          <p:nvPr/>
        </p:nvSpPr>
        <p:spPr>
          <a:xfrm>
            <a:off x="355600" y="73960"/>
            <a:ext cx="8339138" cy="560567"/>
          </a:xfrm>
          <a:prstGeom prst="rect">
            <a:avLst/>
          </a:prstGeom>
        </p:spPr>
        <p:txBody>
          <a:bodyPr anchor="ctr"/>
          <a:lstStyle>
            <a:lvl1pPr algn="l" rtl="0" eaLnBrk="1" fontAlgn="base" hangingPunct="1">
              <a:spcBef>
                <a:spcPct val="0"/>
              </a:spcBef>
              <a:spcAft>
                <a:spcPct val="0"/>
              </a:spcAft>
              <a:defRPr sz="32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5pPr>
            <a:lvl6pPr marL="813004" algn="l" rtl="0" eaLnBrk="1" fontAlgn="base" hangingPunct="1">
              <a:spcBef>
                <a:spcPct val="0"/>
              </a:spcBef>
              <a:spcAft>
                <a:spcPct val="0"/>
              </a:spcAft>
              <a:defRPr sz="4933" b="1">
                <a:solidFill>
                  <a:schemeClr val="bg1"/>
                </a:solidFill>
                <a:latin typeface="Arial" pitchFamily="34" charset="0"/>
                <a:cs typeface="Arial" pitchFamily="34" charset="0"/>
              </a:defRPr>
            </a:lvl6pPr>
            <a:lvl7pPr marL="1626006" algn="l" rtl="0" eaLnBrk="1" fontAlgn="base" hangingPunct="1">
              <a:spcBef>
                <a:spcPct val="0"/>
              </a:spcBef>
              <a:spcAft>
                <a:spcPct val="0"/>
              </a:spcAft>
              <a:defRPr sz="4933" b="1">
                <a:solidFill>
                  <a:schemeClr val="bg1"/>
                </a:solidFill>
                <a:latin typeface="Arial" pitchFamily="34" charset="0"/>
                <a:cs typeface="Arial" pitchFamily="34" charset="0"/>
              </a:defRPr>
            </a:lvl7pPr>
            <a:lvl8pPr marL="2439010" algn="l" rtl="0" eaLnBrk="1" fontAlgn="base" hangingPunct="1">
              <a:spcBef>
                <a:spcPct val="0"/>
              </a:spcBef>
              <a:spcAft>
                <a:spcPct val="0"/>
              </a:spcAft>
              <a:defRPr sz="4933" b="1">
                <a:solidFill>
                  <a:schemeClr val="bg1"/>
                </a:solidFill>
                <a:latin typeface="Arial" pitchFamily="34" charset="0"/>
                <a:cs typeface="Arial" pitchFamily="34" charset="0"/>
              </a:defRPr>
            </a:lvl8pPr>
            <a:lvl9pPr marL="3252013" algn="l" rtl="0" eaLnBrk="1" fontAlgn="base" hangingPunct="1">
              <a:spcBef>
                <a:spcPct val="0"/>
              </a:spcBef>
              <a:spcAft>
                <a:spcPct val="0"/>
              </a:spcAft>
              <a:defRPr sz="4933" b="1">
                <a:solidFill>
                  <a:schemeClr val="bg1"/>
                </a:solidFill>
                <a:latin typeface="Arial" pitchFamily="34" charset="0"/>
                <a:cs typeface="Arial" pitchFamily="34" charset="0"/>
              </a:defRPr>
            </a:lvl9pPr>
          </a:lstStyle>
          <a:p>
            <a:r>
              <a:rPr lang="en-US" sz="2700" dirty="0">
                <a:solidFill>
                  <a:schemeClr val="tx1"/>
                </a:solidFill>
              </a:rPr>
              <a:t>AM Technology Selection</a:t>
            </a:r>
            <a:endParaRPr lang="en-US" sz="2400" dirty="0">
              <a:solidFill>
                <a:schemeClr val="bg2"/>
              </a:solidFill>
            </a:endParaRPr>
          </a:p>
        </p:txBody>
      </p:sp>
      <p:pic>
        <p:nvPicPr>
          <p:cNvPr id="24" name="Picture 23">
            <a:extLst>
              <a:ext uri="{FF2B5EF4-FFF2-40B4-BE49-F238E27FC236}">
                <a16:creationId xmlns:a16="http://schemas.microsoft.com/office/drawing/2014/main" id="{D311F83F-510C-2225-54DB-6AABF35A89A1}"/>
              </a:ext>
            </a:extLst>
          </p:cNvPr>
          <p:cNvPicPr>
            <a:picLocks noChangeAspect="1"/>
          </p:cNvPicPr>
          <p:nvPr/>
        </p:nvPicPr>
        <p:blipFill>
          <a:blip r:embed="rId3"/>
          <a:stretch>
            <a:fillRect/>
          </a:stretch>
        </p:blipFill>
        <p:spPr>
          <a:xfrm>
            <a:off x="195567" y="4494926"/>
            <a:ext cx="4162639" cy="600106"/>
          </a:xfrm>
          <a:prstGeom prst="rect">
            <a:avLst/>
          </a:prstGeom>
        </p:spPr>
      </p:pic>
    </p:spTree>
    <p:extLst>
      <p:ext uri="{BB962C8B-B14F-4D97-AF65-F5344CB8AC3E}">
        <p14:creationId xmlns:p14="http://schemas.microsoft.com/office/powerpoint/2010/main" val="2565561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olidWorks-Scan-sm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7163" y="1112872"/>
            <a:ext cx="3572541" cy="357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bwMode="auto">
          <a:xfrm>
            <a:off x="225201" y="240631"/>
            <a:ext cx="8345712" cy="513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54" tIns="60977" rIns="121954" bIns="60977" numCol="1" anchor="t" anchorCtr="0" compatLnSpc="1">
            <a:prstTxWarp prst="textNoShape">
              <a:avLst/>
            </a:prstTxWarp>
            <a:normAutofit fontScale="40000" lnSpcReduction="20000"/>
          </a:bodyPr>
          <a:lstStyle>
            <a:lvl1pPr marL="309110" indent="-309110" algn="l" rtl="0" eaLnBrk="1" fontAlgn="base" hangingPunct="1">
              <a:spcBef>
                <a:spcPts val="0"/>
              </a:spcBef>
              <a:spcAft>
                <a:spcPct val="0"/>
              </a:spcAft>
              <a:buClr>
                <a:schemeClr val="tx2"/>
              </a:buClr>
              <a:buFont typeface="Wingdings" charset="0"/>
              <a:buChar char="§"/>
              <a:defRPr sz="27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1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9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6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7000" spc="-25" dirty="0" err="1"/>
              <a:t>DMT</a:t>
            </a:r>
            <a:r>
              <a:rPr lang="en-US" sz="7000" spc="-25" dirty="0"/>
              <a:t> - Skills for the future</a:t>
            </a:r>
            <a:endParaRPr lang="en-US" sz="7000" dirty="0"/>
          </a:p>
          <a:p>
            <a:endParaRPr lang="en-US" b="0" dirty="0"/>
          </a:p>
        </p:txBody>
      </p:sp>
      <p:sp>
        <p:nvSpPr>
          <p:cNvPr id="3" name="Content Placeholder 2"/>
          <p:cNvSpPr>
            <a:spLocks noGrp="1"/>
          </p:cNvSpPr>
          <p:nvPr>
            <p:ph idx="1"/>
          </p:nvPr>
        </p:nvSpPr>
        <p:spPr>
          <a:xfrm>
            <a:off x="341313" y="850600"/>
            <a:ext cx="8229600" cy="1616154"/>
          </a:xfrm>
        </p:spPr>
        <p:txBody>
          <a:bodyPr/>
          <a:lstStyle/>
          <a:p>
            <a:r>
              <a:rPr lang="en-US" dirty="0"/>
              <a:t>Critical skills for Mechanical Engineers and Industrial Designers and many other jobs. </a:t>
            </a:r>
          </a:p>
          <a:p>
            <a:pPr lvl="1"/>
            <a:r>
              <a:rPr lang="en-US" dirty="0"/>
              <a:t>CAD - Parametric Mechanical Design tools</a:t>
            </a:r>
          </a:p>
          <a:p>
            <a:pPr lvl="1"/>
            <a:r>
              <a:rPr lang="en-US" dirty="0"/>
              <a:t>3D Printing / Additive Manufacturing “AM”</a:t>
            </a:r>
          </a:p>
          <a:p>
            <a:pPr lvl="1">
              <a:buFont typeface="Wingdings" panose="05000000000000000000" pitchFamily="2" charset="2"/>
              <a:buChar char="§"/>
            </a:pPr>
            <a:r>
              <a:rPr lang="en-US" dirty="0"/>
              <a:t>Traditional Manufacturing, CNC </a:t>
            </a:r>
            <a:r>
              <a:rPr lang="en-US"/>
              <a:t>&amp; CAM </a:t>
            </a:r>
            <a:endParaRPr lang="en-US" dirty="0"/>
          </a:p>
        </p:txBody>
      </p:sp>
      <p:pic>
        <p:nvPicPr>
          <p:cNvPr id="1028" name="Picture 4" descr="AM Market Tr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70" y="2688852"/>
            <a:ext cx="3435811" cy="210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478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6544" y="137352"/>
            <a:ext cx="8339138" cy="706437"/>
          </a:xfrm>
        </p:spPr>
        <p:txBody>
          <a:bodyPr/>
          <a:lstStyle/>
          <a:p>
            <a:r>
              <a:rPr lang="en-US" dirty="0">
                <a:solidFill>
                  <a:schemeClr val="tx1"/>
                </a:solidFill>
              </a:rPr>
              <a:t>Resent Success story – A vision &amp; passion for success </a:t>
            </a:r>
          </a:p>
        </p:txBody>
      </p:sp>
      <p:pic>
        <p:nvPicPr>
          <p:cNvPr id="5" name="Picture 4"/>
          <p:cNvPicPr>
            <a:picLocks noChangeAspect="1"/>
          </p:cNvPicPr>
          <p:nvPr/>
        </p:nvPicPr>
        <p:blipFill>
          <a:blip r:embed="rId2"/>
          <a:stretch>
            <a:fillRect/>
          </a:stretch>
        </p:blipFill>
        <p:spPr>
          <a:xfrm>
            <a:off x="286544" y="1598335"/>
            <a:ext cx="8253154" cy="2732650"/>
          </a:xfrm>
          <a:prstGeom prst="rect">
            <a:avLst/>
          </a:prstGeom>
        </p:spPr>
      </p:pic>
      <p:sp>
        <p:nvSpPr>
          <p:cNvPr id="3" name="TextBox 2"/>
          <p:cNvSpPr txBox="1"/>
          <p:nvPr/>
        </p:nvSpPr>
        <p:spPr>
          <a:xfrm>
            <a:off x="552892" y="913284"/>
            <a:ext cx="7485322" cy="523220"/>
          </a:xfrm>
          <a:prstGeom prst="rect">
            <a:avLst/>
          </a:prstGeom>
          <a:noFill/>
        </p:spPr>
        <p:txBody>
          <a:bodyPr wrap="square" lIns="45720" rIns="45720" rtlCol="0">
            <a:spAutoFit/>
          </a:bodyPr>
          <a:lstStyle/>
          <a:p>
            <a:r>
              <a:rPr lang="en-US" sz="1400" dirty="0">
                <a:solidFill>
                  <a:schemeClr val="bg2"/>
                </a:solidFill>
                <a:latin typeface="Arial" pitchFamily="34" charset="0"/>
                <a:cs typeface="Arial" pitchFamily="34" charset="0"/>
              </a:rPr>
              <a:t>Dane Jones:  </a:t>
            </a:r>
            <a:r>
              <a:rPr lang="en-US" u="sng" dirty="0">
                <a:hlinkClick r:id="rId3"/>
              </a:rPr>
              <a:t>https://www.daneerikjones.com/</a:t>
            </a:r>
            <a:r>
              <a:rPr lang="en-US" dirty="0"/>
              <a:t> </a:t>
            </a:r>
          </a:p>
          <a:p>
            <a:r>
              <a:rPr lang="en-US" sz="1400" dirty="0">
                <a:solidFill>
                  <a:schemeClr val="bg2"/>
                </a:solidFill>
                <a:latin typeface="Arial" pitchFamily="34" charset="0"/>
                <a:cs typeface="Arial" pitchFamily="34" charset="0"/>
              </a:rPr>
              <a:t>Chemical Engineering student turned Designer, now works in AM Hardware industry</a:t>
            </a:r>
          </a:p>
        </p:txBody>
      </p:sp>
    </p:spTree>
    <p:extLst>
      <p:ext uri="{BB962C8B-B14F-4D97-AF65-F5344CB8AC3E}">
        <p14:creationId xmlns:p14="http://schemas.microsoft.com/office/powerpoint/2010/main" val="1383096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12950" y="769601"/>
            <a:ext cx="1326899" cy="40881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Title 1"/>
          <p:cNvSpPr txBox="1">
            <a:spLocks/>
          </p:cNvSpPr>
          <p:nvPr/>
        </p:nvSpPr>
        <p:spPr>
          <a:xfrm>
            <a:off x="85528" y="4035"/>
            <a:ext cx="8999805" cy="742950"/>
          </a:xfrm>
          <a:prstGeom prst="rect">
            <a:avLst/>
          </a:prstGeom>
        </p:spPr>
        <p:txBody>
          <a:bodyPr anchor="ctr"/>
          <a:lstStyle>
            <a:lvl1pPr algn="l" rtl="0" eaLnBrk="1" fontAlgn="base" hangingPunct="1">
              <a:spcBef>
                <a:spcPct val="0"/>
              </a:spcBef>
              <a:spcAft>
                <a:spcPct val="0"/>
              </a:spcAft>
              <a:defRPr sz="32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5pPr>
            <a:lvl6pPr marL="813004" algn="l" rtl="0" eaLnBrk="1" fontAlgn="base" hangingPunct="1">
              <a:spcBef>
                <a:spcPct val="0"/>
              </a:spcBef>
              <a:spcAft>
                <a:spcPct val="0"/>
              </a:spcAft>
              <a:defRPr sz="4933" b="1">
                <a:solidFill>
                  <a:schemeClr val="bg1"/>
                </a:solidFill>
                <a:latin typeface="Arial" pitchFamily="34" charset="0"/>
                <a:cs typeface="Arial" pitchFamily="34" charset="0"/>
              </a:defRPr>
            </a:lvl6pPr>
            <a:lvl7pPr marL="1626006" algn="l" rtl="0" eaLnBrk="1" fontAlgn="base" hangingPunct="1">
              <a:spcBef>
                <a:spcPct val="0"/>
              </a:spcBef>
              <a:spcAft>
                <a:spcPct val="0"/>
              </a:spcAft>
              <a:defRPr sz="4933" b="1">
                <a:solidFill>
                  <a:schemeClr val="bg1"/>
                </a:solidFill>
                <a:latin typeface="Arial" pitchFamily="34" charset="0"/>
                <a:cs typeface="Arial" pitchFamily="34" charset="0"/>
              </a:defRPr>
            </a:lvl7pPr>
            <a:lvl8pPr marL="2439010" algn="l" rtl="0" eaLnBrk="1" fontAlgn="base" hangingPunct="1">
              <a:spcBef>
                <a:spcPct val="0"/>
              </a:spcBef>
              <a:spcAft>
                <a:spcPct val="0"/>
              </a:spcAft>
              <a:defRPr sz="4933" b="1">
                <a:solidFill>
                  <a:schemeClr val="bg1"/>
                </a:solidFill>
                <a:latin typeface="Arial" pitchFamily="34" charset="0"/>
                <a:cs typeface="Arial" pitchFamily="34" charset="0"/>
              </a:defRPr>
            </a:lvl8pPr>
            <a:lvl9pPr marL="3252013" algn="l" rtl="0" eaLnBrk="1" fontAlgn="base" hangingPunct="1">
              <a:spcBef>
                <a:spcPct val="0"/>
              </a:spcBef>
              <a:spcAft>
                <a:spcPct val="0"/>
              </a:spcAft>
              <a:defRPr sz="4933" b="1">
                <a:solidFill>
                  <a:schemeClr val="bg1"/>
                </a:solidFill>
                <a:latin typeface="Arial" pitchFamily="34" charset="0"/>
                <a:cs typeface="Arial" pitchFamily="34" charset="0"/>
              </a:defRPr>
            </a:lvl9pPr>
          </a:lstStyle>
          <a:p>
            <a:r>
              <a:rPr lang="en-US" sz="2475" dirty="0">
                <a:solidFill>
                  <a:schemeClr val="tx1"/>
                </a:solidFill>
              </a:rPr>
              <a:t>Overview of 3D Printing/Additive Manufacturing processes</a:t>
            </a:r>
            <a:endParaRPr lang="en-US" sz="2475" b="0" i="1" dirty="0">
              <a:solidFill>
                <a:schemeClr val="bg2"/>
              </a:solidFill>
            </a:endParaRPr>
          </a:p>
        </p:txBody>
      </p:sp>
      <p:sp>
        <p:nvSpPr>
          <p:cNvPr id="42" name="Rectangle 41"/>
          <p:cNvSpPr/>
          <p:nvPr/>
        </p:nvSpPr>
        <p:spPr>
          <a:xfrm>
            <a:off x="1409701" y="2428006"/>
            <a:ext cx="1054099" cy="651460"/>
          </a:xfrm>
          <a:prstGeom prst="rect">
            <a:avLst/>
          </a:prstGeom>
        </p:spPr>
        <p:txBody>
          <a:bodyPr wrap="square" lIns="0" rIns="0" anchor="t">
            <a:spAutoFit/>
          </a:bodyPr>
          <a:lstStyle/>
          <a:p>
            <a:pPr marL="89297" indent="-89297">
              <a:buFont typeface="Arial"/>
              <a:buChar char="•"/>
            </a:pPr>
            <a:r>
              <a:rPr lang="en-US" sz="825" dirty="0">
                <a:solidFill>
                  <a:srgbClr val="000000"/>
                </a:solidFill>
                <a:latin typeface="Century Gothic"/>
                <a:cs typeface="Century Gothic"/>
              </a:rPr>
              <a:t>Photopolymers</a:t>
            </a:r>
          </a:p>
          <a:p>
            <a:pPr marL="89297" indent="-89297">
              <a:spcBef>
                <a:spcPts val="225"/>
              </a:spcBef>
              <a:buFont typeface="Arial"/>
              <a:buChar char="•"/>
            </a:pPr>
            <a:r>
              <a:rPr lang="en-US" sz="825" dirty="0">
                <a:solidFill>
                  <a:srgbClr val="000000"/>
                </a:solidFill>
                <a:latin typeface="Century Gothic"/>
                <a:cs typeface="Century Gothic"/>
              </a:rPr>
              <a:t>UV curable</a:t>
            </a:r>
          </a:p>
          <a:p>
            <a:pPr marL="89297" indent="-89297">
              <a:spcBef>
                <a:spcPts val="225"/>
              </a:spcBef>
              <a:buFont typeface="Arial"/>
              <a:buChar char="•"/>
            </a:pPr>
            <a:r>
              <a:rPr lang="en-US" sz="825" dirty="0">
                <a:solidFill>
                  <a:srgbClr val="000000"/>
                </a:solidFill>
                <a:latin typeface="Century Gothic"/>
                <a:cs typeface="Century Gothic"/>
              </a:rPr>
              <a:t>Metal/Ceramic + polymers paste</a:t>
            </a:r>
          </a:p>
        </p:txBody>
      </p:sp>
      <p:sp>
        <p:nvSpPr>
          <p:cNvPr id="27" name="Rectangle 26"/>
          <p:cNvSpPr/>
          <p:nvPr/>
        </p:nvSpPr>
        <p:spPr>
          <a:xfrm>
            <a:off x="1409701"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VAT </a:t>
            </a:r>
            <a:r>
              <a:rPr lang="en-US" sz="1050" dirty="0" err="1">
                <a:solidFill>
                  <a:schemeClr val="bg1"/>
                </a:solidFill>
                <a:latin typeface="Century Gothic"/>
                <a:cs typeface="Century Gothic"/>
              </a:rPr>
              <a:t>Photopoly-merization</a:t>
            </a:r>
            <a:endParaRPr lang="en-US" sz="1050" dirty="0">
              <a:solidFill>
                <a:schemeClr val="bg1"/>
              </a:solidFill>
              <a:latin typeface="Century Gothic"/>
              <a:cs typeface="Century Gothic"/>
            </a:endParaRPr>
          </a:p>
        </p:txBody>
      </p:sp>
      <p:sp>
        <p:nvSpPr>
          <p:cNvPr id="38" name="Rectangle 37"/>
          <p:cNvSpPr/>
          <p:nvPr/>
        </p:nvSpPr>
        <p:spPr>
          <a:xfrm>
            <a:off x="2523068"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Material Extrusion</a:t>
            </a:r>
          </a:p>
        </p:txBody>
      </p:sp>
      <p:sp>
        <p:nvSpPr>
          <p:cNvPr id="44" name="Rectangle 43"/>
          <p:cNvSpPr/>
          <p:nvPr/>
        </p:nvSpPr>
        <p:spPr>
          <a:xfrm>
            <a:off x="3636435"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Powder Bed Fusion</a:t>
            </a:r>
          </a:p>
        </p:txBody>
      </p:sp>
      <p:sp>
        <p:nvSpPr>
          <p:cNvPr id="48" name="Rectangle 47"/>
          <p:cNvSpPr/>
          <p:nvPr/>
        </p:nvSpPr>
        <p:spPr>
          <a:xfrm>
            <a:off x="4749801"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Binder Jetting</a:t>
            </a:r>
          </a:p>
        </p:txBody>
      </p:sp>
      <p:sp>
        <p:nvSpPr>
          <p:cNvPr id="49" name="Rectangle 48"/>
          <p:cNvSpPr/>
          <p:nvPr/>
        </p:nvSpPr>
        <p:spPr>
          <a:xfrm>
            <a:off x="5863168"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Material Jetting</a:t>
            </a:r>
          </a:p>
        </p:txBody>
      </p:sp>
      <p:sp>
        <p:nvSpPr>
          <p:cNvPr id="51" name="Rectangle 50"/>
          <p:cNvSpPr/>
          <p:nvPr/>
        </p:nvSpPr>
        <p:spPr>
          <a:xfrm>
            <a:off x="6976535"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Sheet Lamination</a:t>
            </a:r>
          </a:p>
        </p:txBody>
      </p:sp>
      <p:sp>
        <p:nvSpPr>
          <p:cNvPr id="52" name="Rectangle 51"/>
          <p:cNvSpPr/>
          <p:nvPr/>
        </p:nvSpPr>
        <p:spPr>
          <a:xfrm>
            <a:off x="8089902" y="742950"/>
            <a:ext cx="1054099" cy="797991"/>
          </a:xfrm>
          <a:prstGeom prst="rect">
            <a:avLst/>
          </a:prstGeom>
          <a:solidFill>
            <a:srgbClr val="8C0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latin typeface="Century Gothic"/>
                <a:cs typeface="Century Gothic"/>
              </a:rPr>
              <a:t>Directed Energy Deposition</a:t>
            </a:r>
          </a:p>
        </p:txBody>
      </p:sp>
      <p:cxnSp>
        <p:nvCxnSpPr>
          <p:cNvPr id="53" name="Straight Connector 52"/>
          <p:cNvCxnSpPr/>
          <p:nvPr/>
        </p:nvCxnSpPr>
        <p:spPr>
          <a:xfrm>
            <a:off x="1339849" y="923764"/>
            <a:ext cx="0" cy="3787937"/>
          </a:xfrm>
          <a:prstGeom prst="line">
            <a:avLst/>
          </a:prstGeom>
          <a:ln w="63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2523068" y="2407717"/>
            <a:ext cx="1054099" cy="625812"/>
          </a:xfrm>
          <a:prstGeom prst="rect">
            <a:avLst/>
          </a:prstGeom>
        </p:spPr>
        <p:txBody>
          <a:bodyPr wrap="square" lIns="0" rIns="0" anchor="t">
            <a:spAutoFit/>
          </a:bodyPr>
          <a:lstStyle/>
          <a:p>
            <a:pPr marL="89297" indent="-89297">
              <a:buFont typeface="Arial"/>
              <a:buChar char="•"/>
            </a:pPr>
            <a:r>
              <a:rPr lang="en-US" sz="825" dirty="0">
                <a:solidFill>
                  <a:srgbClr val="000000"/>
                </a:solidFill>
                <a:latin typeface="Century Gothic"/>
                <a:cs typeface="Century Gothic"/>
              </a:rPr>
              <a:t>ABS/PLA/PA12/PC</a:t>
            </a:r>
          </a:p>
          <a:p>
            <a:pPr marL="89297" indent="-89297">
              <a:spcBef>
                <a:spcPts val="225"/>
              </a:spcBef>
              <a:buFont typeface="Arial"/>
              <a:buChar char="•"/>
            </a:pPr>
            <a:r>
              <a:rPr lang="en-US" sz="825" dirty="0">
                <a:solidFill>
                  <a:srgbClr val="000000"/>
                </a:solidFill>
                <a:latin typeface="Century Gothic"/>
                <a:cs typeface="Century Gothic"/>
              </a:rPr>
              <a:t>Fiber-infused, Metal-infused  filaments</a:t>
            </a:r>
          </a:p>
        </p:txBody>
      </p:sp>
      <p:sp>
        <p:nvSpPr>
          <p:cNvPr id="55" name="Rectangle 54"/>
          <p:cNvSpPr/>
          <p:nvPr/>
        </p:nvSpPr>
        <p:spPr>
          <a:xfrm>
            <a:off x="3636435" y="2407717"/>
            <a:ext cx="1054099" cy="498855"/>
          </a:xfrm>
          <a:prstGeom prst="rect">
            <a:avLst/>
          </a:prstGeom>
        </p:spPr>
        <p:txBody>
          <a:bodyPr wrap="square" lIns="0" rIns="0" anchor="t">
            <a:spAutoFit/>
          </a:bodyPr>
          <a:lstStyle/>
          <a:p>
            <a:r>
              <a:rPr lang="en-US" sz="825" u="sng" dirty="0">
                <a:solidFill>
                  <a:srgbClr val="000000"/>
                </a:solidFill>
                <a:latin typeface="Century Gothic"/>
                <a:cs typeface="Century Gothic"/>
              </a:rPr>
              <a:t>POWDERS</a:t>
            </a:r>
          </a:p>
          <a:p>
            <a:pPr marL="89297" indent="-89297">
              <a:buFont typeface="Arial"/>
              <a:buChar char="•"/>
            </a:pPr>
            <a:r>
              <a:rPr lang="en-US" sz="825" dirty="0">
                <a:solidFill>
                  <a:srgbClr val="000000"/>
                </a:solidFill>
                <a:latin typeface="Century Gothic"/>
                <a:cs typeface="Century Gothic"/>
              </a:rPr>
              <a:t>Nylons, PEEK, TPU</a:t>
            </a:r>
          </a:p>
          <a:p>
            <a:pPr marL="89297" indent="-89297">
              <a:spcBef>
                <a:spcPts val="225"/>
              </a:spcBef>
              <a:buFont typeface="Arial"/>
              <a:buChar char="•"/>
            </a:pPr>
            <a:r>
              <a:rPr lang="en-US" sz="825" dirty="0">
                <a:solidFill>
                  <a:srgbClr val="000000"/>
                </a:solidFill>
                <a:latin typeface="Century Gothic"/>
                <a:cs typeface="Century Gothic"/>
              </a:rPr>
              <a:t>Metals</a:t>
            </a:r>
          </a:p>
        </p:txBody>
      </p:sp>
      <p:sp>
        <p:nvSpPr>
          <p:cNvPr id="58" name="Rectangle 57"/>
          <p:cNvSpPr/>
          <p:nvPr/>
        </p:nvSpPr>
        <p:spPr>
          <a:xfrm>
            <a:off x="4749801" y="2407716"/>
            <a:ext cx="1054099" cy="804066"/>
          </a:xfrm>
          <a:prstGeom prst="rect">
            <a:avLst/>
          </a:prstGeom>
        </p:spPr>
        <p:txBody>
          <a:bodyPr wrap="square" lIns="0" rIns="0" anchor="t">
            <a:spAutoFit/>
          </a:bodyPr>
          <a:lstStyle/>
          <a:p>
            <a:r>
              <a:rPr lang="en-US" sz="825" u="sng" dirty="0">
                <a:solidFill>
                  <a:srgbClr val="000000"/>
                </a:solidFill>
                <a:latin typeface="Century Gothic"/>
                <a:cs typeface="Century Gothic"/>
              </a:rPr>
              <a:t>POWDERS</a:t>
            </a:r>
          </a:p>
          <a:p>
            <a:pPr marL="89297" indent="-89297">
              <a:buFont typeface="Arial"/>
              <a:buChar char="•"/>
            </a:pPr>
            <a:r>
              <a:rPr lang="en-US" sz="825" dirty="0">
                <a:solidFill>
                  <a:srgbClr val="000000"/>
                </a:solidFill>
                <a:latin typeface="Century Gothic"/>
                <a:cs typeface="Century Gothic"/>
              </a:rPr>
              <a:t>Sand</a:t>
            </a:r>
          </a:p>
          <a:p>
            <a:pPr marL="89297" indent="-89297">
              <a:spcBef>
                <a:spcPts val="225"/>
              </a:spcBef>
              <a:buFont typeface="Arial"/>
              <a:buChar char="•"/>
            </a:pPr>
            <a:r>
              <a:rPr lang="en-US" sz="825" dirty="0">
                <a:solidFill>
                  <a:srgbClr val="000000"/>
                </a:solidFill>
                <a:latin typeface="Century Gothic"/>
                <a:cs typeface="Century Gothic"/>
              </a:rPr>
              <a:t>Metal</a:t>
            </a:r>
          </a:p>
          <a:p>
            <a:pPr marL="89297" indent="-89297">
              <a:spcBef>
                <a:spcPts val="225"/>
              </a:spcBef>
              <a:buFont typeface="Arial"/>
              <a:buChar char="•"/>
            </a:pPr>
            <a:r>
              <a:rPr lang="en-US" sz="825" dirty="0">
                <a:solidFill>
                  <a:srgbClr val="000000"/>
                </a:solidFill>
                <a:latin typeface="Century Gothic"/>
                <a:cs typeface="Century Gothic"/>
              </a:rPr>
              <a:t>Ceramics</a:t>
            </a:r>
          </a:p>
          <a:p>
            <a:pPr marL="89297" indent="-89297">
              <a:spcBef>
                <a:spcPts val="225"/>
              </a:spcBef>
              <a:buFont typeface="Arial"/>
              <a:buChar char="•"/>
            </a:pPr>
            <a:r>
              <a:rPr lang="en-US" sz="825" dirty="0">
                <a:solidFill>
                  <a:srgbClr val="000000"/>
                </a:solidFill>
                <a:latin typeface="Century Gothic"/>
                <a:cs typeface="Century Gothic"/>
              </a:rPr>
              <a:t>Plaster/Plastics</a:t>
            </a:r>
          </a:p>
        </p:txBody>
      </p:sp>
      <p:sp>
        <p:nvSpPr>
          <p:cNvPr id="59" name="Rectangle 58"/>
          <p:cNvSpPr/>
          <p:nvPr/>
        </p:nvSpPr>
        <p:spPr>
          <a:xfrm>
            <a:off x="5863168" y="2409960"/>
            <a:ext cx="1054099" cy="600164"/>
          </a:xfrm>
          <a:prstGeom prst="rect">
            <a:avLst/>
          </a:prstGeom>
        </p:spPr>
        <p:txBody>
          <a:bodyPr wrap="square" lIns="0" rIns="0" anchor="t">
            <a:spAutoFit/>
          </a:bodyPr>
          <a:lstStyle/>
          <a:p>
            <a:pPr marL="89297" indent="-89297">
              <a:buFont typeface="Arial"/>
              <a:buChar char="•"/>
            </a:pPr>
            <a:r>
              <a:rPr lang="en-US" sz="825" dirty="0">
                <a:solidFill>
                  <a:srgbClr val="000000"/>
                </a:solidFill>
                <a:latin typeface="Century Gothic"/>
                <a:cs typeface="Century Gothic"/>
              </a:rPr>
              <a:t>UV cured resins (rubber-like, rigid, biocompatible, high temp)</a:t>
            </a:r>
          </a:p>
        </p:txBody>
      </p:sp>
      <p:sp>
        <p:nvSpPr>
          <p:cNvPr id="60" name="Rectangle 59"/>
          <p:cNvSpPr/>
          <p:nvPr/>
        </p:nvSpPr>
        <p:spPr>
          <a:xfrm>
            <a:off x="6976535" y="2409960"/>
            <a:ext cx="1054099" cy="346249"/>
          </a:xfrm>
          <a:prstGeom prst="rect">
            <a:avLst/>
          </a:prstGeom>
        </p:spPr>
        <p:txBody>
          <a:bodyPr wrap="square" lIns="0" rIns="0" anchor="t">
            <a:spAutoFit/>
          </a:bodyPr>
          <a:lstStyle/>
          <a:p>
            <a:pPr marL="89297" indent="-89297">
              <a:buFont typeface="Arial"/>
              <a:buChar char="•"/>
            </a:pPr>
            <a:r>
              <a:rPr lang="en-US" sz="825" dirty="0">
                <a:solidFill>
                  <a:srgbClr val="000000"/>
                </a:solidFill>
                <a:latin typeface="Century Gothic"/>
                <a:cs typeface="Century Gothic"/>
              </a:rPr>
              <a:t>Paper + adhesive</a:t>
            </a:r>
          </a:p>
          <a:p>
            <a:pPr marL="89297" indent="-89297">
              <a:buFont typeface="Arial"/>
              <a:buChar char="•"/>
            </a:pPr>
            <a:r>
              <a:rPr lang="en-US" sz="825" dirty="0">
                <a:solidFill>
                  <a:srgbClr val="000000"/>
                </a:solidFill>
                <a:latin typeface="Century Gothic"/>
                <a:cs typeface="Century Gothic"/>
              </a:rPr>
              <a:t>Metal + adhesive</a:t>
            </a:r>
          </a:p>
        </p:txBody>
      </p:sp>
      <p:sp>
        <p:nvSpPr>
          <p:cNvPr id="61" name="Rectangle 60"/>
          <p:cNvSpPr/>
          <p:nvPr/>
        </p:nvSpPr>
        <p:spPr>
          <a:xfrm>
            <a:off x="8089902" y="2409960"/>
            <a:ext cx="1054099" cy="346249"/>
          </a:xfrm>
          <a:prstGeom prst="rect">
            <a:avLst/>
          </a:prstGeom>
        </p:spPr>
        <p:txBody>
          <a:bodyPr wrap="square" lIns="0" rIns="0" anchor="t">
            <a:spAutoFit/>
          </a:bodyPr>
          <a:lstStyle/>
          <a:p>
            <a:r>
              <a:rPr lang="en-US" sz="825" u="sng" dirty="0">
                <a:solidFill>
                  <a:srgbClr val="000000"/>
                </a:solidFill>
                <a:latin typeface="Century Gothic"/>
                <a:cs typeface="Century Gothic"/>
              </a:rPr>
              <a:t>POWDER &amp; WIRE</a:t>
            </a:r>
          </a:p>
          <a:p>
            <a:pPr marL="89297" indent="-89297">
              <a:buFont typeface="Arial"/>
              <a:buChar char="•"/>
            </a:pPr>
            <a:r>
              <a:rPr lang="en-US" sz="825" dirty="0">
                <a:solidFill>
                  <a:srgbClr val="000000"/>
                </a:solidFill>
                <a:latin typeface="Century Gothic"/>
                <a:cs typeface="Century Gothic"/>
              </a:rPr>
              <a:t>Metals</a:t>
            </a:r>
          </a:p>
        </p:txBody>
      </p:sp>
      <p:sp>
        <p:nvSpPr>
          <p:cNvPr id="62" name="Rectangle 61"/>
          <p:cNvSpPr/>
          <p:nvPr/>
        </p:nvSpPr>
        <p:spPr>
          <a:xfrm>
            <a:off x="1409701" y="1643914"/>
            <a:ext cx="1054099" cy="727122"/>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layer by layer  from a VAT of liquid UV curable resins</a:t>
            </a:r>
          </a:p>
        </p:txBody>
      </p:sp>
      <p:sp>
        <p:nvSpPr>
          <p:cNvPr id="63" name="Rectangle 62"/>
          <p:cNvSpPr/>
          <p:nvPr/>
        </p:nvSpPr>
        <p:spPr>
          <a:xfrm>
            <a:off x="2523068" y="1623625"/>
            <a:ext cx="1054099" cy="600164"/>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line by line, layer by layer from molten filaments</a:t>
            </a:r>
          </a:p>
        </p:txBody>
      </p:sp>
      <p:sp>
        <p:nvSpPr>
          <p:cNvPr id="64" name="Rectangle 63"/>
          <p:cNvSpPr/>
          <p:nvPr/>
        </p:nvSpPr>
        <p:spPr>
          <a:xfrm>
            <a:off x="3636435" y="1623625"/>
            <a:ext cx="1054099" cy="727122"/>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from layers of selectively molten powder using energy beam</a:t>
            </a:r>
          </a:p>
        </p:txBody>
      </p:sp>
      <p:sp>
        <p:nvSpPr>
          <p:cNvPr id="65" name="Rectangle 64"/>
          <p:cNvSpPr/>
          <p:nvPr/>
        </p:nvSpPr>
        <p:spPr>
          <a:xfrm>
            <a:off x="4749801" y="1623625"/>
            <a:ext cx="1054099" cy="727122"/>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from layers of bonded powder using selective adhesive jetting</a:t>
            </a:r>
          </a:p>
        </p:txBody>
      </p:sp>
      <p:sp>
        <p:nvSpPr>
          <p:cNvPr id="66" name="Rectangle 65"/>
          <p:cNvSpPr/>
          <p:nvPr/>
        </p:nvSpPr>
        <p:spPr>
          <a:xfrm>
            <a:off x="5863168" y="1625869"/>
            <a:ext cx="1054099" cy="600164"/>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layer by layer by selectively jetting UV curable resins</a:t>
            </a:r>
          </a:p>
        </p:txBody>
      </p:sp>
      <p:sp>
        <p:nvSpPr>
          <p:cNvPr id="67" name="Rectangle 66"/>
          <p:cNvSpPr/>
          <p:nvPr/>
        </p:nvSpPr>
        <p:spPr>
          <a:xfrm>
            <a:off x="6976535" y="1625869"/>
            <a:ext cx="1054099" cy="600164"/>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by bonding selectively cut laminate sheets</a:t>
            </a:r>
          </a:p>
        </p:txBody>
      </p:sp>
      <p:sp>
        <p:nvSpPr>
          <p:cNvPr id="68" name="Rectangle 67"/>
          <p:cNvSpPr/>
          <p:nvPr/>
        </p:nvSpPr>
        <p:spPr>
          <a:xfrm>
            <a:off x="8089902" y="1625869"/>
            <a:ext cx="1054099" cy="600164"/>
          </a:xfrm>
          <a:prstGeom prst="rect">
            <a:avLst/>
          </a:prstGeom>
        </p:spPr>
        <p:txBody>
          <a:bodyPr wrap="square" lIns="0" rIns="0" anchor="t">
            <a:spAutoFit/>
          </a:bodyPr>
          <a:lstStyle/>
          <a:p>
            <a:pPr marL="85725"/>
            <a:r>
              <a:rPr lang="en-US" sz="825" dirty="0">
                <a:solidFill>
                  <a:srgbClr val="000000"/>
                </a:solidFill>
                <a:latin typeface="Century Gothic"/>
                <a:cs typeface="Century Gothic"/>
              </a:rPr>
              <a:t>3D object grown by melting material as it is being deposited</a:t>
            </a:r>
          </a:p>
        </p:txBody>
      </p:sp>
      <p:sp>
        <p:nvSpPr>
          <p:cNvPr id="21" name="Rounded Rectangle 20"/>
          <p:cNvSpPr/>
          <p:nvPr/>
        </p:nvSpPr>
        <p:spPr>
          <a:xfrm>
            <a:off x="1592264" y="3385376"/>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SLA</a:t>
            </a:r>
          </a:p>
        </p:txBody>
      </p:sp>
      <p:sp>
        <p:nvSpPr>
          <p:cNvPr id="70" name="Rounded Rectangle 69"/>
          <p:cNvSpPr/>
          <p:nvPr/>
        </p:nvSpPr>
        <p:spPr>
          <a:xfrm>
            <a:off x="1592264" y="386018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DLP</a:t>
            </a:r>
          </a:p>
        </p:txBody>
      </p:sp>
      <p:sp>
        <p:nvSpPr>
          <p:cNvPr id="71" name="Rounded Rectangle 70"/>
          <p:cNvSpPr/>
          <p:nvPr/>
        </p:nvSpPr>
        <p:spPr>
          <a:xfrm>
            <a:off x="2709864" y="3388746"/>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FDM</a:t>
            </a:r>
            <a:r>
              <a:rPr lang="en-US" sz="1050" dirty="0">
                <a:solidFill>
                  <a:srgbClr val="000000"/>
                </a:solidFill>
              </a:rPr>
              <a:t>/</a:t>
            </a:r>
          </a:p>
          <a:p>
            <a:pPr algn="ctr"/>
            <a:r>
              <a:rPr lang="en-US" sz="1050" dirty="0" err="1">
                <a:solidFill>
                  <a:srgbClr val="000000"/>
                </a:solidFill>
              </a:rPr>
              <a:t>FFF</a:t>
            </a:r>
            <a:endParaRPr lang="en-US" sz="1050" dirty="0">
              <a:solidFill>
                <a:srgbClr val="000000"/>
              </a:solidFill>
            </a:endParaRPr>
          </a:p>
        </p:txBody>
      </p:sp>
      <p:sp>
        <p:nvSpPr>
          <p:cNvPr id="72" name="Rounded Rectangle 71"/>
          <p:cNvSpPr/>
          <p:nvPr/>
        </p:nvSpPr>
        <p:spPr>
          <a:xfrm>
            <a:off x="3827464" y="3388746"/>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SLS</a:t>
            </a:r>
          </a:p>
        </p:txBody>
      </p:sp>
      <p:sp>
        <p:nvSpPr>
          <p:cNvPr id="73" name="Rounded Rectangle 72"/>
          <p:cNvSpPr/>
          <p:nvPr/>
        </p:nvSpPr>
        <p:spPr>
          <a:xfrm>
            <a:off x="3829844" y="386018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dirty="0" err="1">
                <a:solidFill>
                  <a:srgbClr val="000000"/>
                </a:solidFill>
              </a:rPr>
              <a:t>DMLS</a:t>
            </a:r>
            <a:r>
              <a:rPr lang="en-US" sz="1050" dirty="0">
                <a:solidFill>
                  <a:srgbClr val="000000"/>
                </a:solidFill>
              </a:rPr>
              <a:t>/</a:t>
            </a:r>
          </a:p>
          <a:p>
            <a:pPr algn="ctr"/>
            <a:r>
              <a:rPr lang="en-US" sz="1050" dirty="0" err="1">
                <a:solidFill>
                  <a:srgbClr val="000000"/>
                </a:solidFill>
              </a:rPr>
              <a:t>SLM</a:t>
            </a:r>
            <a:endParaRPr lang="en-US" sz="1050" dirty="0">
              <a:solidFill>
                <a:srgbClr val="000000"/>
              </a:solidFill>
            </a:endParaRPr>
          </a:p>
        </p:txBody>
      </p:sp>
      <p:sp>
        <p:nvSpPr>
          <p:cNvPr id="74" name="Rounded Rectangle 73"/>
          <p:cNvSpPr/>
          <p:nvPr/>
        </p:nvSpPr>
        <p:spPr>
          <a:xfrm>
            <a:off x="3819525" y="4337050"/>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EBM</a:t>
            </a:r>
          </a:p>
        </p:txBody>
      </p:sp>
      <p:sp>
        <p:nvSpPr>
          <p:cNvPr id="75" name="Rounded Rectangle 74"/>
          <p:cNvSpPr/>
          <p:nvPr/>
        </p:nvSpPr>
        <p:spPr>
          <a:xfrm>
            <a:off x="4937126" y="3385376"/>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CJP</a:t>
            </a:r>
            <a:endParaRPr lang="en-US" sz="1050" dirty="0">
              <a:solidFill>
                <a:srgbClr val="000000"/>
              </a:solidFill>
            </a:endParaRPr>
          </a:p>
        </p:txBody>
      </p:sp>
      <p:sp>
        <p:nvSpPr>
          <p:cNvPr id="76" name="Rounded Rectangle 75"/>
          <p:cNvSpPr/>
          <p:nvPr/>
        </p:nvSpPr>
        <p:spPr>
          <a:xfrm>
            <a:off x="4942284" y="386376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BJT</a:t>
            </a:r>
          </a:p>
        </p:txBody>
      </p:sp>
      <p:sp>
        <p:nvSpPr>
          <p:cNvPr id="77" name="Rounded Rectangle 76"/>
          <p:cNvSpPr/>
          <p:nvPr/>
        </p:nvSpPr>
        <p:spPr>
          <a:xfrm>
            <a:off x="6048376" y="3385376"/>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MJP</a:t>
            </a:r>
            <a:endParaRPr lang="en-US" sz="1050" dirty="0">
              <a:solidFill>
                <a:srgbClr val="000000"/>
              </a:solidFill>
            </a:endParaRPr>
          </a:p>
        </p:txBody>
      </p:sp>
      <p:sp>
        <p:nvSpPr>
          <p:cNvPr id="78" name="Rounded Rectangle 77"/>
          <p:cNvSpPr/>
          <p:nvPr/>
        </p:nvSpPr>
        <p:spPr>
          <a:xfrm>
            <a:off x="6059885" y="386376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PJT</a:t>
            </a:r>
          </a:p>
        </p:txBody>
      </p:sp>
      <p:sp>
        <p:nvSpPr>
          <p:cNvPr id="79" name="Rounded Rectangle 78"/>
          <p:cNvSpPr/>
          <p:nvPr/>
        </p:nvSpPr>
        <p:spPr>
          <a:xfrm>
            <a:off x="7172325" y="3385376"/>
            <a:ext cx="723901"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LOM</a:t>
            </a:r>
          </a:p>
        </p:txBody>
      </p:sp>
      <p:sp>
        <p:nvSpPr>
          <p:cNvPr id="80" name="Rounded Rectangle 79"/>
          <p:cNvSpPr/>
          <p:nvPr/>
        </p:nvSpPr>
        <p:spPr>
          <a:xfrm>
            <a:off x="8269289" y="3385040"/>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LENS</a:t>
            </a:r>
          </a:p>
        </p:txBody>
      </p:sp>
      <p:sp>
        <p:nvSpPr>
          <p:cNvPr id="81" name="Rounded Rectangle 80"/>
          <p:cNvSpPr/>
          <p:nvPr/>
        </p:nvSpPr>
        <p:spPr>
          <a:xfrm>
            <a:off x="8269289" y="3856325"/>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EBAM</a:t>
            </a:r>
            <a:endParaRPr lang="en-US" sz="1050" dirty="0">
              <a:solidFill>
                <a:srgbClr val="000000"/>
              </a:solidFill>
            </a:endParaRPr>
          </a:p>
        </p:txBody>
      </p:sp>
      <p:sp>
        <p:nvSpPr>
          <p:cNvPr id="43" name="Rounded Rectangle 42"/>
          <p:cNvSpPr/>
          <p:nvPr/>
        </p:nvSpPr>
        <p:spPr>
          <a:xfrm>
            <a:off x="8269289" y="4337050"/>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LDT</a:t>
            </a:r>
          </a:p>
        </p:txBody>
      </p:sp>
      <p:sp>
        <p:nvSpPr>
          <p:cNvPr id="45" name="Rectangle 44"/>
          <p:cNvSpPr/>
          <p:nvPr/>
        </p:nvSpPr>
        <p:spPr>
          <a:xfrm>
            <a:off x="0" y="923764"/>
            <a:ext cx="1339849" cy="3889536"/>
          </a:xfrm>
          <a:prstGeom prst="rect">
            <a:avLst/>
          </a:prstGeom>
        </p:spPr>
        <p:txBody>
          <a:bodyPr wrap="square" anchor="t">
            <a:noAutofit/>
          </a:bodyPr>
          <a:lstStyle/>
          <a:p>
            <a:pPr algn="r"/>
            <a:r>
              <a:rPr lang="en-US" sz="1050" dirty="0">
                <a:solidFill>
                  <a:srgbClr val="000000"/>
                </a:solidFill>
                <a:latin typeface="Century Gothic"/>
                <a:cs typeface="Century Gothic"/>
              </a:rPr>
              <a:t>ASTM Category</a:t>
            </a:r>
          </a:p>
          <a:p>
            <a:pPr algn="r"/>
            <a:endParaRPr lang="en-US" sz="1050" dirty="0">
              <a:solidFill>
                <a:srgbClr val="000000"/>
              </a:solidFill>
              <a:latin typeface="Century Gothic"/>
              <a:cs typeface="Century Gothic"/>
            </a:endParaRPr>
          </a:p>
          <a:p>
            <a:pPr algn="r"/>
            <a:endParaRPr lang="en-US" sz="1050" dirty="0">
              <a:solidFill>
                <a:srgbClr val="000000"/>
              </a:solidFill>
              <a:latin typeface="Century Gothic"/>
              <a:cs typeface="Century Gothic"/>
            </a:endParaRPr>
          </a:p>
          <a:p>
            <a:pPr algn="r"/>
            <a:endParaRPr lang="en-US" sz="1050" dirty="0">
              <a:solidFill>
                <a:srgbClr val="000000"/>
              </a:solidFill>
              <a:latin typeface="Century Gothic"/>
              <a:cs typeface="Century Gothic"/>
            </a:endParaRPr>
          </a:p>
          <a:p>
            <a:pPr algn="r">
              <a:spcBef>
                <a:spcPts val="450"/>
              </a:spcBef>
            </a:pPr>
            <a:r>
              <a:rPr lang="en-US" sz="1050" dirty="0">
                <a:solidFill>
                  <a:srgbClr val="000000"/>
                </a:solidFill>
                <a:latin typeface="Century Gothic"/>
                <a:cs typeface="Century Gothic"/>
              </a:rPr>
              <a:t>PROCESS</a:t>
            </a:r>
          </a:p>
          <a:p>
            <a:pPr algn="r">
              <a:spcBef>
                <a:spcPts val="900"/>
              </a:spcBef>
            </a:pPr>
            <a:endParaRPr lang="en-US" sz="1050" dirty="0">
              <a:solidFill>
                <a:srgbClr val="000000"/>
              </a:solidFill>
              <a:latin typeface="Century Gothic"/>
              <a:cs typeface="Century Gothic"/>
            </a:endParaRPr>
          </a:p>
          <a:p>
            <a:pPr algn="r">
              <a:spcBef>
                <a:spcPts val="1800"/>
              </a:spcBef>
            </a:pPr>
            <a:r>
              <a:rPr lang="en-US" sz="1050" dirty="0">
                <a:solidFill>
                  <a:srgbClr val="000000"/>
                </a:solidFill>
                <a:latin typeface="Century Gothic"/>
                <a:cs typeface="Century Gothic"/>
              </a:rPr>
              <a:t>MATERIALS</a:t>
            </a:r>
          </a:p>
          <a:p>
            <a:pPr algn="r">
              <a:spcBef>
                <a:spcPts val="1800"/>
              </a:spcBef>
            </a:pPr>
            <a:endParaRPr lang="en-US" sz="1050" dirty="0">
              <a:solidFill>
                <a:srgbClr val="000000"/>
              </a:solidFill>
              <a:latin typeface="Century Gothic"/>
              <a:cs typeface="Century Gothic"/>
            </a:endParaRPr>
          </a:p>
          <a:p>
            <a:pPr algn="r">
              <a:spcBef>
                <a:spcPts val="1800"/>
              </a:spcBef>
            </a:pPr>
            <a:r>
              <a:rPr lang="en-US" sz="1050" dirty="0">
                <a:solidFill>
                  <a:srgbClr val="000000"/>
                </a:solidFill>
                <a:latin typeface="Century Gothic"/>
                <a:cs typeface="Century Gothic"/>
              </a:rPr>
              <a:t>TERMS &amp; BRANDED PROCESS</a:t>
            </a:r>
          </a:p>
          <a:p>
            <a:pPr algn="r">
              <a:spcBef>
                <a:spcPts val="1800"/>
              </a:spcBef>
            </a:pPr>
            <a:endParaRPr lang="en-US" sz="1050" dirty="0">
              <a:solidFill>
                <a:srgbClr val="000000"/>
              </a:solidFill>
              <a:latin typeface="Century Gothic"/>
              <a:cs typeface="Century Gothic"/>
            </a:endParaRPr>
          </a:p>
          <a:p>
            <a:pPr algn="r"/>
            <a:endParaRPr lang="en-US" sz="1050" dirty="0">
              <a:solidFill>
                <a:srgbClr val="000000"/>
              </a:solidFill>
              <a:latin typeface="Century Gothic"/>
              <a:cs typeface="Century Gothic"/>
            </a:endParaRPr>
          </a:p>
        </p:txBody>
      </p:sp>
      <p:sp>
        <p:nvSpPr>
          <p:cNvPr id="41" name="Rounded Rectangle 40"/>
          <p:cNvSpPr/>
          <p:nvPr/>
        </p:nvSpPr>
        <p:spPr>
          <a:xfrm>
            <a:off x="8269289" y="291731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LMD</a:t>
            </a:r>
            <a:r>
              <a:rPr lang="en-US" sz="1050" dirty="0">
                <a:solidFill>
                  <a:srgbClr val="000000"/>
                </a:solidFill>
              </a:rPr>
              <a:t>/</a:t>
            </a:r>
          </a:p>
          <a:p>
            <a:pPr algn="ctr"/>
            <a:r>
              <a:rPr lang="en-US" sz="1050" dirty="0" err="1">
                <a:solidFill>
                  <a:srgbClr val="000000"/>
                </a:solidFill>
              </a:rPr>
              <a:t>DMD</a:t>
            </a:r>
            <a:endParaRPr lang="en-US" sz="1050" dirty="0">
              <a:solidFill>
                <a:srgbClr val="000000"/>
              </a:solidFill>
            </a:endParaRPr>
          </a:p>
        </p:txBody>
      </p:sp>
      <p:sp>
        <p:nvSpPr>
          <p:cNvPr id="46" name="Rounded Rectangle 45"/>
          <p:cNvSpPr/>
          <p:nvPr/>
        </p:nvSpPr>
        <p:spPr>
          <a:xfrm>
            <a:off x="7177485" y="386376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UAM</a:t>
            </a:r>
            <a:endParaRPr lang="en-US" sz="1050" dirty="0">
              <a:solidFill>
                <a:srgbClr val="000000"/>
              </a:solidFill>
            </a:endParaRPr>
          </a:p>
        </p:txBody>
      </p:sp>
      <p:sp>
        <p:nvSpPr>
          <p:cNvPr id="47" name="Rounded Rectangle 46"/>
          <p:cNvSpPr/>
          <p:nvPr/>
        </p:nvSpPr>
        <p:spPr>
          <a:xfrm>
            <a:off x="7172325" y="431987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SDL</a:t>
            </a:r>
          </a:p>
        </p:txBody>
      </p:sp>
      <p:sp>
        <p:nvSpPr>
          <p:cNvPr id="50" name="Rounded Rectangle 49"/>
          <p:cNvSpPr/>
          <p:nvPr/>
        </p:nvSpPr>
        <p:spPr>
          <a:xfrm>
            <a:off x="6075361" y="431987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NPJ</a:t>
            </a:r>
            <a:endParaRPr lang="en-US" sz="1050" dirty="0">
              <a:solidFill>
                <a:srgbClr val="000000"/>
              </a:solidFill>
            </a:endParaRPr>
          </a:p>
        </p:txBody>
      </p:sp>
      <p:sp>
        <p:nvSpPr>
          <p:cNvPr id="56" name="Rounded Rectangle 55"/>
          <p:cNvSpPr/>
          <p:nvPr/>
        </p:nvSpPr>
        <p:spPr>
          <a:xfrm>
            <a:off x="4947443" y="4320993"/>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SPJ</a:t>
            </a:r>
            <a:endParaRPr lang="en-US" sz="1050" dirty="0">
              <a:solidFill>
                <a:srgbClr val="000000"/>
              </a:solidFill>
            </a:endParaRPr>
          </a:p>
        </p:txBody>
      </p:sp>
      <p:sp>
        <p:nvSpPr>
          <p:cNvPr id="57" name="Rounded Rectangle 56"/>
          <p:cNvSpPr/>
          <p:nvPr/>
        </p:nvSpPr>
        <p:spPr>
          <a:xfrm>
            <a:off x="3819525" y="2917311"/>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rgbClr val="000000"/>
                </a:solidFill>
              </a:rPr>
              <a:t>MJF</a:t>
            </a:r>
            <a:endParaRPr lang="en-US" sz="1050" dirty="0">
              <a:solidFill>
                <a:srgbClr val="000000"/>
              </a:solidFill>
            </a:endParaRPr>
          </a:p>
        </p:txBody>
      </p:sp>
      <p:sp>
        <p:nvSpPr>
          <p:cNvPr id="69" name="Rounded Rectangle 68"/>
          <p:cNvSpPr/>
          <p:nvPr/>
        </p:nvSpPr>
        <p:spPr>
          <a:xfrm>
            <a:off x="1592264" y="4334987"/>
            <a:ext cx="723900" cy="400050"/>
          </a:xfrm>
          <a:prstGeom prst="roundRect">
            <a:avLst/>
          </a:prstGeom>
          <a:solidFill>
            <a:srgbClr val="FCC33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0000"/>
                </a:solidFill>
              </a:rPr>
              <a:t>CLIP</a:t>
            </a:r>
          </a:p>
        </p:txBody>
      </p:sp>
    </p:spTree>
    <p:extLst>
      <p:ext uri="{BB962C8B-B14F-4D97-AF65-F5344CB8AC3E}">
        <p14:creationId xmlns:p14="http://schemas.microsoft.com/office/powerpoint/2010/main" val="280393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500"/>
                                        <p:tgtEl>
                                          <p:spTgt spid="6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dissolve">
                                      <p:cBhvr>
                                        <p:cTn id="10" dur="500"/>
                                        <p:tgtEl>
                                          <p:spTgt spid="6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dissolve">
                                      <p:cBhvr>
                                        <p:cTn id="13" dur="500"/>
                                        <p:tgtEl>
                                          <p:spTgt spid="6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dissolve">
                                      <p:cBhvr>
                                        <p:cTn id="16" dur="500"/>
                                        <p:tgtEl>
                                          <p:spTgt spid="6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dissolve">
                                      <p:cBhvr>
                                        <p:cTn id="19" dur="500"/>
                                        <p:tgtEl>
                                          <p:spTgt spid="6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dissolve">
                                      <p:cBhvr>
                                        <p:cTn id="22" dur="500"/>
                                        <p:tgtEl>
                                          <p:spTgt spid="6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dissolve">
                                      <p:cBhvr>
                                        <p:cTn id="25" dur="500"/>
                                        <p:tgtEl>
                                          <p:spTgt spid="6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dissolve">
                                      <p:cBhvr>
                                        <p:cTn id="30" dur="500"/>
                                        <p:tgtEl>
                                          <p:spTgt spid="4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dissolve">
                                      <p:cBhvr>
                                        <p:cTn id="33" dur="500"/>
                                        <p:tgtEl>
                                          <p:spTgt spid="5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dissolve">
                                      <p:cBhvr>
                                        <p:cTn id="36" dur="500"/>
                                        <p:tgtEl>
                                          <p:spTgt spid="5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dissolve">
                                      <p:cBhvr>
                                        <p:cTn id="39" dur="500"/>
                                        <p:tgtEl>
                                          <p:spTgt spid="5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dissolve">
                                      <p:cBhvr>
                                        <p:cTn id="42" dur="500"/>
                                        <p:tgtEl>
                                          <p:spTgt spid="5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dissolve">
                                      <p:cBhvr>
                                        <p:cTn id="45" dur="500"/>
                                        <p:tgtEl>
                                          <p:spTgt spid="6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dissolve">
                                      <p:cBhvr>
                                        <p:cTn id="48" dur="500"/>
                                        <p:tgtEl>
                                          <p:spTgt spid="61"/>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dissolve">
                                      <p:cBhvr>
                                        <p:cTn id="53" dur="500"/>
                                        <p:tgtEl>
                                          <p:spTgt spid="21"/>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dissolve">
                                      <p:cBhvr>
                                        <p:cTn id="56" dur="500"/>
                                        <p:tgtEl>
                                          <p:spTgt spid="70"/>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dissolve">
                                      <p:cBhvr>
                                        <p:cTn id="59" dur="500"/>
                                        <p:tgtEl>
                                          <p:spTgt spid="71"/>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dissolve">
                                      <p:cBhvr>
                                        <p:cTn id="62" dur="500"/>
                                        <p:tgtEl>
                                          <p:spTgt spid="72"/>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dissolve">
                                      <p:cBhvr>
                                        <p:cTn id="65" dur="500"/>
                                        <p:tgtEl>
                                          <p:spTgt spid="73"/>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dissolve">
                                      <p:cBhvr>
                                        <p:cTn id="68" dur="500"/>
                                        <p:tgtEl>
                                          <p:spTgt spid="74"/>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dissolve">
                                      <p:cBhvr>
                                        <p:cTn id="71" dur="500"/>
                                        <p:tgtEl>
                                          <p:spTgt spid="75"/>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dissolve">
                                      <p:cBhvr>
                                        <p:cTn id="74" dur="500"/>
                                        <p:tgtEl>
                                          <p:spTgt spid="76"/>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dissolve">
                                      <p:cBhvr>
                                        <p:cTn id="77" dur="500"/>
                                        <p:tgtEl>
                                          <p:spTgt spid="77"/>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dissolve">
                                      <p:cBhvr>
                                        <p:cTn id="80" dur="500"/>
                                        <p:tgtEl>
                                          <p:spTgt spid="78"/>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dissolve">
                                      <p:cBhvr>
                                        <p:cTn id="83" dur="500"/>
                                        <p:tgtEl>
                                          <p:spTgt spid="79"/>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dissolve">
                                      <p:cBhvr>
                                        <p:cTn id="86" dur="500"/>
                                        <p:tgtEl>
                                          <p:spTgt spid="80"/>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dissolve">
                                      <p:cBhvr>
                                        <p:cTn id="89" dur="500"/>
                                        <p:tgtEl>
                                          <p:spTgt spid="81"/>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dissolve">
                                      <p:cBhvr>
                                        <p:cTn id="92" dur="500"/>
                                        <p:tgtEl>
                                          <p:spTgt spid="43"/>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dissolve">
                                      <p:cBhvr>
                                        <p:cTn id="95" dur="500"/>
                                        <p:tgtEl>
                                          <p:spTgt spid="41"/>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dissolve">
                                      <p:cBhvr>
                                        <p:cTn id="98" dur="500"/>
                                        <p:tgtEl>
                                          <p:spTgt spid="46"/>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dissolve">
                                      <p:cBhvr>
                                        <p:cTn id="101" dur="500"/>
                                        <p:tgtEl>
                                          <p:spTgt spid="47"/>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dissolve">
                                      <p:cBhvr>
                                        <p:cTn id="104" dur="500"/>
                                        <p:tgtEl>
                                          <p:spTgt spid="50"/>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dissolve">
                                      <p:cBhvr>
                                        <p:cTn id="107" dur="500"/>
                                        <p:tgtEl>
                                          <p:spTgt spid="56"/>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dissolve">
                                      <p:cBhvr>
                                        <p:cTn id="110" dur="500"/>
                                        <p:tgtEl>
                                          <p:spTgt spid="57"/>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dissolve">
                                      <p:cBhvr>
                                        <p:cTn id="11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4" grpId="0"/>
      <p:bldP spid="55" grpId="0"/>
      <p:bldP spid="58" grpId="0"/>
      <p:bldP spid="59" grpId="0"/>
      <p:bldP spid="60" grpId="0"/>
      <p:bldP spid="61" grpId="0"/>
      <p:bldP spid="62" grpId="0"/>
      <p:bldP spid="63" grpId="0"/>
      <p:bldP spid="64" grpId="0"/>
      <p:bldP spid="65" grpId="0"/>
      <p:bldP spid="66" grpId="0"/>
      <p:bldP spid="67" grpId="0"/>
      <p:bldP spid="68" grpId="0"/>
      <p:bldP spid="21"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43" grpId="0" animBg="1"/>
      <p:bldP spid="41" grpId="0" animBg="1"/>
      <p:bldP spid="46" grpId="0" animBg="1"/>
      <p:bldP spid="47" grpId="0" animBg="1"/>
      <p:bldP spid="50" grpId="0" animBg="1"/>
      <p:bldP spid="56" grpId="0" animBg="1"/>
      <p:bldP spid="57" grpId="0" animBg="1"/>
      <p:bldP spid="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23D01B3-6919-D0BB-9141-5A5D6DA2B533}"/>
              </a:ext>
            </a:extLst>
          </p:cNvPr>
          <p:cNvSpPr/>
          <p:nvPr/>
        </p:nvSpPr>
        <p:spPr>
          <a:xfrm>
            <a:off x="5772647" y="4549036"/>
            <a:ext cx="3371353" cy="594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202" name="Picture 10" descr="Additive Manufacturing - Aviation and Aeronautics | SLM Solutions">
            <a:extLst>
              <a:ext uri="{FF2B5EF4-FFF2-40B4-BE49-F238E27FC236}">
                <a16:creationId xmlns:a16="http://schemas.microsoft.com/office/drawing/2014/main" id="{9E82C2C5-0721-9501-A4D2-F4A65E489FD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681" b="17914"/>
          <a:stretch/>
        </p:blipFill>
        <p:spPr bwMode="auto">
          <a:xfrm>
            <a:off x="7079899" y="1947680"/>
            <a:ext cx="1835501" cy="177325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dditive Manufacturing Process">
            <a:extLst>
              <a:ext uri="{FF2B5EF4-FFF2-40B4-BE49-F238E27FC236}">
                <a16:creationId xmlns:a16="http://schemas.microsoft.com/office/drawing/2014/main" id="{053552E1-0752-237B-B30A-687C58621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5" y="715617"/>
            <a:ext cx="5300948" cy="40612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DM vs SLA explained | Professional Scale Models BV">
            <a:extLst>
              <a:ext uri="{FF2B5EF4-FFF2-40B4-BE49-F238E27FC236}">
                <a16:creationId xmlns:a16="http://schemas.microsoft.com/office/drawing/2014/main" id="{67035EB0-C89F-2BE4-0FF0-7EBD26C9F6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3317" y="106978"/>
            <a:ext cx="2862008" cy="19071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EECCBB-A003-E077-B3FA-56D4D1B9F161}"/>
              </a:ext>
            </a:extLst>
          </p:cNvPr>
          <p:cNvSpPr/>
          <p:nvPr/>
        </p:nvSpPr>
        <p:spPr>
          <a:xfrm>
            <a:off x="7997023" y="1806048"/>
            <a:ext cx="918377" cy="28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6" name="Straight Arrow Connector 5">
            <a:extLst>
              <a:ext uri="{FF2B5EF4-FFF2-40B4-BE49-F238E27FC236}">
                <a16:creationId xmlns:a16="http://schemas.microsoft.com/office/drawing/2014/main" id="{E9C7A0DC-D678-D4FE-158A-53205A72010E}"/>
              </a:ext>
            </a:extLst>
          </p:cNvPr>
          <p:cNvCxnSpPr>
            <a:cxnSpLocks/>
          </p:cNvCxnSpPr>
          <p:nvPr/>
        </p:nvCxnSpPr>
        <p:spPr>
          <a:xfrm>
            <a:off x="5470640" y="1007828"/>
            <a:ext cx="70965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66E7E4C-8BA7-E8C4-3F7B-01F5B79E971B}"/>
              </a:ext>
            </a:extLst>
          </p:cNvPr>
          <p:cNvCxnSpPr>
            <a:cxnSpLocks/>
          </p:cNvCxnSpPr>
          <p:nvPr/>
        </p:nvCxnSpPr>
        <p:spPr>
          <a:xfrm flipV="1">
            <a:off x="5470641" y="1478943"/>
            <a:ext cx="2313830" cy="1669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198" name="Picture 6" descr="SLS powders - 3D printing materials list | Sinterit">
            <a:extLst>
              <a:ext uri="{FF2B5EF4-FFF2-40B4-BE49-F238E27FC236}">
                <a16:creationId xmlns:a16="http://schemas.microsoft.com/office/drawing/2014/main" id="{4CAE9F55-09D9-87D6-18DB-AA8D3D0180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7424" y="2329679"/>
            <a:ext cx="1927046" cy="128469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6D6440BC-992B-47E8-E1E8-9E6127C80187}"/>
              </a:ext>
            </a:extLst>
          </p:cNvPr>
          <p:cNvCxnSpPr>
            <a:cxnSpLocks/>
          </p:cNvCxnSpPr>
          <p:nvPr/>
        </p:nvCxnSpPr>
        <p:spPr>
          <a:xfrm>
            <a:off x="5470640" y="3258046"/>
            <a:ext cx="8368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76277F4-CD9A-0B70-6E32-8A8DF38EE61E}"/>
              </a:ext>
            </a:extLst>
          </p:cNvPr>
          <p:cNvSpPr txBox="1"/>
          <p:nvPr/>
        </p:nvSpPr>
        <p:spPr>
          <a:xfrm>
            <a:off x="3198557" y="3643686"/>
            <a:ext cx="699230" cy="213585"/>
          </a:xfrm>
          <a:prstGeom prst="rect">
            <a:avLst/>
          </a:prstGeom>
          <a:noFill/>
        </p:spPr>
        <p:txBody>
          <a:bodyPr wrap="none" lIns="34290" rIns="34290" rtlCol="0">
            <a:spAutoFit/>
          </a:bodyPr>
          <a:lstStyle/>
          <a:p>
            <a:r>
              <a:rPr lang="en-US" sz="788" i="1" dirty="0">
                <a:solidFill>
                  <a:srgbClr val="F7FBFF"/>
                </a:solidFill>
                <a:cs typeface="Arial" pitchFamily="34" charset="0"/>
              </a:rPr>
              <a:t>(or sintering)</a:t>
            </a:r>
          </a:p>
        </p:txBody>
      </p:sp>
      <p:pic>
        <p:nvPicPr>
          <p:cNvPr id="8208" name="Picture 16" descr="Sand Casting Binder Jetting">
            <a:extLst>
              <a:ext uri="{FF2B5EF4-FFF2-40B4-BE49-F238E27FC236}">
                <a16:creationId xmlns:a16="http://schemas.microsoft.com/office/drawing/2014/main" id="{6BC71C72-1DC7-0E12-EE4F-84C042A2BE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647" t="29261" r="5324" b="11133"/>
          <a:stretch/>
        </p:blipFill>
        <p:spPr bwMode="auto">
          <a:xfrm>
            <a:off x="6363067" y="3914426"/>
            <a:ext cx="2429231" cy="112209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F50324A4-0540-40E6-E682-B5EAB7A876DD}"/>
              </a:ext>
            </a:extLst>
          </p:cNvPr>
          <p:cNvCxnSpPr>
            <a:cxnSpLocks/>
          </p:cNvCxnSpPr>
          <p:nvPr/>
        </p:nvCxnSpPr>
        <p:spPr>
          <a:xfrm>
            <a:off x="5474615" y="4438815"/>
            <a:ext cx="8368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D7BB94C-BB64-9AF8-6767-D62322482D29}"/>
              </a:ext>
            </a:extLst>
          </p:cNvPr>
          <p:cNvSpPr txBox="1">
            <a:spLocks/>
          </p:cNvSpPr>
          <p:nvPr/>
        </p:nvSpPr>
        <p:spPr>
          <a:xfrm>
            <a:off x="355600" y="-4526"/>
            <a:ext cx="8339138" cy="700088"/>
          </a:xfrm>
          <a:prstGeom prst="rect">
            <a:avLst/>
          </a:prstGeom>
        </p:spPr>
        <p:txBody>
          <a:bodyPr anchor="ctr"/>
          <a:lstStyle>
            <a:lvl1pPr algn="l" rtl="0" eaLnBrk="1" fontAlgn="base" hangingPunct="1">
              <a:spcBef>
                <a:spcPct val="0"/>
              </a:spcBef>
              <a:spcAft>
                <a:spcPct val="0"/>
              </a:spcAft>
              <a:defRPr sz="32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4933" b="1">
                <a:solidFill>
                  <a:schemeClr val="bg1"/>
                </a:solidFill>
                <a:latin typeface="Arial" pitchFamily="34" charset="0"/>
                <a:ea typeface="ヒラギノ角ゴ Pro W3" charset="0"/>
                <a:cs typeface="Arial" pitchFamily="34" charset="0"/>
              </a:defRPr>
            </a:lvl5pPr>
            <a:lvl6pPr marL="813004" algn="l" rtl="0" eaLnBrk="1" fontAlgn="base" hangingPunct="1">
              <a:spcBef>
                <a:spcPct val="0"/>
              </a:spcBef>
              <a:spcAft>
                <a:spcPct val="0"/>
              </a:spcAft>
              <a:defRPr sz="4933" b="1">
                <a:solidFill>
                  <a:schemeClr val="bg1"/>
                </a:solidFill>
                <a:latin typeface="Arial" pitchFamily="34" charset="0"/>
                <a:cs typeface="Arial" pitchFamily="34" charset="0"/>
              </a:defRPr>
            </a:lvl6pPr>
            <a:lvl7pPr marL="1626006" algn="l" rtl="0" eaLnBrk="1" fontAlgn="base" hangingPunct="1">
              <a:spcBef>
                <a:spcPct val="0"/>
              </a:spcBef>
              <a:spcAft>
                <a:spcPct val="0"/>
              </a:spcAft>
              <a:defRPr sz="4933" b="1">
                <a:solidFill>
                  <a:schemeClr val="bg1"/>
                </a:solidFill>
                <a:latin typeface="Arial" pitchFamily="34" charset="0"/>
                <a:cs typeface="Arial" pitchFamily="34" charset="0"/>
              </a:defRPr>
            </a:lvl7pPr>
            <a:lvl8pPr marL="2439010" algn="l" rtl="0" eaLnBrk="1" fontAlgn="base" hangingPunct="1">
              <a:spcBef>
                <a:spcPct val="0"/>
              </a:spcBef>
              <a:spcAft>
                <a:spcPct val="0"/>
              </a:spcAft>
              <a:defRPr sz="4933" b="1">
                <a:solidFill>
                  <a:schemeClr val="bg1"/>
                </a:solidFill>
                <a:latin typeface="Arial" pitchFamily="34" charset="0"/>
                <a:cs typeface="Arial" pitchFamily="34" charset="0"/>
              </a:defRPr>
            </a:lvl8pPr>
            <a:lvl9pPr marL="3252013" algn="l" rtl="0" eaLnBrk="1" fontAlgn="base" hangingPunct="1">
              <a:spcBef>
                <a:spcPct val="0"/>
              </a:spcBef>
              <a:spcAft>
                <a:spcPct val="0"/>
              </a:spcAft>
              <a:defRPr sz="4933" b="1">
                <a:solidFill>
                  <a:schemeClr val="bg1"/>
                </a:solidFill>
                <a:latin typeface="Arial" pitchFamily="34" charset="0"/>
                <a:cs typeface="Arial" pitchFamily="34" charset="0"/>
              </a:defRPr>
            </a:lvl9pPr>
          </a:lstStyle>
          <a:p>
            <a:r>
              <a:rPr lang="en-US" sz="2700" dirty="0">
                <a:solidFill>
                  <a:schemeClr val="tx1"/>
                </a:solidFill>
              </a:rPr>
              <a:t>              AM Technologies</a:t>
            </a:r>
            <a:endParaRPr lang="en-US" sz="2400" dirty="0">
              <a:solidFill>
                <a:schemeClr val="bg2"/>
              </a:solidFill>
            </a:endParaRPr>
          </a:p>
        </p:txBody>
      </p:sp>
    </p:spTree>
    <p:extLst>
      <p:ext uri="{BB962C8B-B14F-4D97-AF65-F5344CB8AC3E}">
        <p14:creationId xmlns:p14="http://schemas.microsoft.com/office/powerpoint/2010/main" val="3415686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86544" y="0"/>
            <a:ext cx="8339138" cy="706437"/>
          </a:xfrm>
        </p:spPr>
        <p:txBody>
          <a:bodyPr/>
          <a:lstStyle/>
          <a:p>
            <a:r>
              <a:rPr lang="en-US" dirty="0">
                <a:solidFill>
                  <a:schemeClr val="tx1"/>
                </a:solidFill>
              </a:rPr>
              <a:t>Slicing software</a:t>
            </a:r>
          </a:p>
        </p:txBody>
      </p:sp>
      <p:pic>
        <p:nvPicPr>
          <p:cNvPr id="5" name="Picture 4"/>
          <p:cNvPicPr>
            <a:picLocks noChangeAspect="1"/>
          </p:cNvPicPr>
          <p:nvPr/>
        </p:nvPicPr>
        <p:blipFill>
          <a:blip r:embed="rId2"/>
          <a:stretch>
            <a:fillRect/>
          </a:stretch>
        </p:blipFill>
        <p:spPr>
          <a:xfrm>
            <a:off x="903566" y="591008"/>
            <a:ext cx="7105094" cy="4128059"/>
          </a:xfrm>
          <a:prstGeom prst="rect">
            <a:avLst/>
          </a:prstGeom>
        </p:spPr>
      </p:pic>
    </p:spTree>
    <p:extLst>
      <p:ext uri="{BB962C8B-B14F-4D97-AF65-F5344CB8AC3E}">
        <p14:creationId xmlns:p14="http://schemas.microsoft.com/office/powerpoint/2010/main" val="1238009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04" y="105426"/>
            <a:ext cx="8339138" cy="706437"/>
          </a:xfrm>
        </p:spPr>
        <p:txBody>
          <a:bodyPr/>
          <a:lstStyle/>
          <a:p>
            <a:r>
              <a:rPr lang="en-US" dirty="0" err="1">
                <a:solidFill>
                  <a:schemeClr val="tx1"/>
                </a:solidFill>
              </a:rPr>
              <a:t>FDM</a:t>
            </a:r>
            <a:r>
              <a:rPr lang="en-US" dirty="0">
                <a:solidFill>
                  <a:schemeClr val="tx1"/>
                </a:solidFill>
              </a:rPr>
              <a:t> slicing with support structure</a:t>
            </a:r>
          </a:p>
        </p:txBody>
      </p:sp>
      <p:pic>
        <p:nvPicPr>
          <p:cNvPr id="3" name="Picture 2"/>
          <p:cNvPicPr>
            <a:picLocks noChangeAspect="1"/>
          </p:cNvPicPr>
          <p:nvPr/>
        </p:nvPicPr>
        <p:blipFill>
          <a:blip r:embed="rId2"/>
          <a:stretch>
            <a:fillRect/>
          </a:stretch>
        </p:blipFill>
        <p:spPr>
          <a:xfrm>
            <a:off x="195104" y="811863"/>
            <a:ext cx="5678528" cy="4010666"/>
          </a:xfrm>
          <a:prstGeom prst="rect">
            <a:avLst/>
          </a:prstGeom>
        </p:spPr>
      </p:pic>
      <p:pic>
        <p:nvPicPr>
          <p:cNvPr id="4" name="Picture 3"/>
          <p:cNvPicPr>
            <a:picLocks noChangeAspect="1"/>
          </p:cNvPicPr>
          <p:nvPr/>
        </p:nvPicPr>
        <p:blipFill>
          <a:blip r:embed="rId3"/>
          <a:stretch>
            <a:fillRect/>
          </a:stretch>
        </p:blipFill>
        <p:spPr>
          <a:xfrm>
            <a:off x="5630740" y="105426"/>
            <a:ext cx="3513260" cy="2705895"/>
          </a:xfrm>
          <a:prstGeom prst="rect">
            <a:avLst/>
          </a:prstGeom>
        </p:spPr>
      </p:pic>
      <p:pic>
        <p:nvPicPr>
          <p:cNvPr id="6" name="Picture 5"/>
          <p:cNvPicPr>
            <a:picLocks noChangeAspect="1"/>
          </p:cNvPicPr>
          <p:nvPr/>
        </p:nvPicPr>
        <p:blipFill>
          <a:blip r:embed="rId4"/>
          <a:stretch>
            <a:fillRect/>
          </a:stretch>
        </p:blipFill>
        <p:spPr>
          <a:xfrm>
            <a:off x="6030109" y="2520337"/>
            <a:ext cx="1810713" cy="2302192"/>
          </a:xfrm>
          <a:prstGeom prst="rect">
            <a:avLst/>
          </a:prstGeom>
        </p:spPr>
      </p:pic>
    </p:spTree>
    <p:extLst>
      <p:ext uri="{BB962C8B-B14F-4D97-AF65-F5344CB8AC3E}">
        <p14:creationId xmlns:p14="http://schemas.microsoft.com/office/powerpoint/2010/main" val="292224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4395" y="0"/>
            <a:ext cx="8339138" cy="706437"/>
          </a:xfrm>
        </p:spPr>
        <p:txBody>
          <a:bodyPr/>
          <a:lstStyle/>
          <a:p>
            <a:r>
              <a:rPr lang="en-US" dirty="0">
                <a:solidFill>
                  <a:schemeClr val="tx1"/>
                </a:solidFill>
              </a:rPr>
              <a:t>SLA &amp; </a:t>
            </a:r>
            <a:r>
              <a:rPr lang="en-US" dirty="0" err="1">
                <a:solidFill>
                  <a:schemeClr val="tx1"/>
                </a:solidFill>
              </a:rPr>
              <a:t>DLP</a:t>
            </a:r>
            <a:r>
              <a:rPr lang="en-US" dirty="0">
                <a:solidFill>
                  <a:schemeClr val="tx1"/>
                </a:solidFill>
              </a:rPr>
              <a:t> slicing with support structure</a:t>
            </a:r>
          </a:p>
        </p:txBody>
      </p:sp>
      <p:pic>
        <p:nvPicPr>
          <p:cNvPr id="5" name="Picture 4"/>
          <p:cNvPicPr>
            <a:picLocks noChangeAspect="1"/>
          </p:cNvPicPr>
          <p:nvPr/>
        </p:nvPicPr>
        <p:blipFill>
          <a:blip r:embed="rId2"/>
          <a:stretch>
            <a:fillRect/>
          </a:stretch>
        </p:blipFill>
        <p:spPr>
          <a:xfrm>
            <a:off x="573352" y="812258"/>
            <a:ext cx="7044629" cy="3949313"/>
          </a:xfrm>
          <a:prstGeom prst="rect">
            <a:avLst/>
          </a:prstGeom>
        </p:spPr>
      </p:pic>
    </p:spTree>
    <p:extLst>
      <p:ext uri="{BB962C8B-B14F-4D97-AF65-F5344CB8AC3E}">
        <p14:creationId xmlns:p14="http://schemas.microsoft.com/office/powerpoint/2010/main" val="2064585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41" y="59380"/>
            <a:ext cx="8339138" cy="706437"/>
          </a:xfrm>
        </p:spPr>
        <p:txBody>
          <a:bodyPr/>
          <a:lstStyle/>
          <a:p>
            <a:r>
              <a:rPr lang="en-US" dirty="0">
                <a:solidFill>
                  <a:schemeClr val="tx1"/>
                </a:solidFill>
              </a:rPr>
              <a:t>Considerations when picking print technology</a:t>
            </a:r>
          </a:p>
        </p:txBody>
      </p:sp>
      <p:sp>
        <p:nvSpPr>
          <p:cNvPr id="3" name="Content Placeholder 2"/>
          <p:cNvSpPr>
            <a:spLocks noGrp="1"/>
          </p:cNvSpPr>
          <p:nvPr>
            <p:ph sz="half" idx="1"/>
          </p:nvPr>
        </p:nvSpPr>
        <p:spPr>
          <a:xfrm>
            <a:off x="457200" y="1200151"/>
            <a:ext cx="7198242" cy="3394472"/>
          </a:xfrm>
        </p:spPr>
        <p:txBody>
          <a:bodyPr/>
          <a:lstStyle/>
          <a:p>
            <a:r>
              <a:rPr lang="en-US" dirty="0"/>
              <a:t>Print Process Mechanism</a:t>
            </a:r>
          </a:p>
          <a:p>
            <a:pPr lvl="1"/>
            <a:r>
              <a:rPr lang="en-US" dirty="0"/>
              <a:t>How it Works</a:t>
            </a:r>
          </a:p>
          <a:p>
            <a:pPr lvl="1"/>
            <a:r>
              <a:rPr lang="en-US" dirty="0"/>
              <a:t>Advantages</a:t>
            </a:r>
          </a:p>
          <a:p>
            <a:pPr lvl="1"/>
            <a:r>
              <a:rPr lang="en-US" dirty="0"/>
              <a:t>Design considerations </a:t>
            </a:r>
            <a:endParaRPr lang="en-US" dirty="0">
              <a:solidFill>
                <a:schemeClr val="bg1">
                  <a:lumMod val="65000"/>
                </a:schemeClr>
              </a:solidFill>
            </a:endParaRPr>
          </a:p>
          <a:p>
            <a:r>
              <a:rPr lang="en-US" dirty="0" err="1"/>
              <a:t>FDM</a:t>
            </a:r>
            <a:r>
              <a:rPr lang="en-US" dirty="0"/>
              <a:t> / </a:t>
            </a:r>
            <a:r>
              <a:rPr lang="en-US" dirty="0" err="1"/>
              <a:t>FFF</a:t>
            </a:r>
            <a:r>
              <a:rPr lang="en-US" dirty="0"/>
              <a:t> </a:t>
            </a:r>
          </a:p>
          <a:p>
            <a:pPr lvl="1"/>
            <a:r>
              <a:rPr lang="en-US" dirty="0"/>
              <a:t>Fused Deposition Modeling / Fused Filament Fabrication </a:t>
            </a:r>
          </a:p>
          <a:p>
            <a:pPr lvl="1"/>
            <a:endParaRPr lang="en-US" dirty="0"/>
          </a:p>
        </p:txBody>
      </p:sp>
    </p:spTree>
    <p:extLst>
      <p:ext uri="{BB962C8B-B14F-4D97-AF65-F5344CB8AC3E}">
        <p14:creationId xmlns:p14="http://schemas.microsoft.com/office/powerpoint/2010/main" val="624117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516" y="237789"/>
            <a:ext cx="8339138" cy="706437"/>
          </a:xfrm>
        </p:spPr>
        <p:txBody>
          <a:bodyPr/>
          <a:lstStyle/>
          <a:p>
            <a:pPr algn="ctr"/>
            <a:r>
              <a:rPr lang="en-US" dirty="0">
                <a:solidFill>
                  <a:schemeClr val="tx1"/>
                </a:solidFill>
              </a:rPr>
              <a:t>Fused Deposition Modeling / Fused Filament Fabrication</a:t>
            </a:r>
            <a:br>
              <a:rPr lang="en-US" dirty="0">
                <a:solidFill>
                  <a:schemeClr val="tx1"/>
                </a:solidFill>
              </a:rPr>
            </a:br>
            <a:r>
              <a:rPr lang="en-US" dirty="0" err="1">
                <a:solidFill>
                  <a:schemeClr val="tx1"/>
                </a:solidFill>
              </a:rPr>
              <a:t>FDM</a:t>
            </a:r>
            <a:r>
              <a:rPr lang="en-US" dirty="0">
                <a:solidFill>
                  <a:schemeClr val="tx1"/>
                </a:solidFill>
              </a:rPr>
              <a:t> / </a:t>
            </a:r>
            <a:r>
              <a:rPr lang="en-US" dirty="0" err="1">
                <a:solidFill>
                  <a:schemeClr val="tx1"/>
                </a:solidFill>
              </a:rPr>
              <a:t>FFF</a:t>
            </a:r>
            <a:r>
              <a:rPr lang="en-US" dirty="0">
                <a:solidFill>
                  <a:schemeClr val="tx1"/>
                </a:solidFill>
              </a:rPr>
              <a:t> </a:t>
            </a:r>
            <a:br>
              <a:rPr lang="en-US" dirty="0"/>
            </a:br>
            <a:endParaRPr lang="en-US" dirty="0"/>
          </a:p>
        </p:txBody>
      </p:sp>
      <p:pic>
        <p:nvPicPr>
          <p:cNvPr id="5" name="Picture 4"/>
          <p:cNvPicPr>
            <a:picLocks noChangeAspect="1"/>
          </p:cNvPicPr>
          <p:nvPr/>
        </p:nvPicPr>
        <p:blipFill>
          <a:blip r:embed="rId2"/>
          <a:stretch>
            <a:fillRect/>
          </a:stretch>
        </p:blipFill>
        <p:spPr>
          <a:xfrm>
            <a:off x="1908717" y="944226"/>
            <a:ext cx="5420662" cy="3661735"/>
          </a:xfrm>
          <a:prstGeom prst="rect">
            <a:avLst/>
          </a:prstGeom>
        </p:spPr>
      </p:pic>
    </p:spTree>
    <p:extLst>
      <p:ext uri="{BB962C8B-B14F-4D97-AF65-F5344CB8AC3E}">
        <p14:creationId xmlns:p14="http://schemas.microsoft.com/office/powerpoint/2010/main" val="3502684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6926" y="59380"/>
            <a:ext cx="8339138" cy="706437"/>
          </a:xfrm>
        </p:spPr>
        <p:txBody>
          <a:bodyPr/>
          <a:lstStyle/>
          <a:p>
            <a:pPr algn="ctr"/>
            <a:r>
              <a:rPr lang="en-US" dirty="0">
                <a:solidFill>
                  <a:schemeClr val="tx1"/>
                </a:solidFill>
              </a:rPr>
              <a:t>There are a wide range of thermoplastics for </a:t>
            </a:r>
            <a:r>
              <a:rPr lang="en-US" dirty="0" err="1">
                <a:solidFill>
                  <a:schemeClr val="tx1"/>
                </a:solidFill>
              </a:rPr>
              <a:t>FDM</a:t>
            </a:r>
            <a:r>
              <a:rPr lang="en-US" dirty="0">
                <a:solidFill>
                  <a:schemeClr val="tx1"/>
                </a:solidFill>
              </a:rPr>
              <a:t> </a:t>
            </a:r>
            <a:br>
              <a:rPr lang="en-US" dirty="0">
                <a:solidFill>
                  <a:schemeClr val="tx1"/>
                </a:solidFill>
              </a:rPr>
            </a:br>
            <a:r>
              <a:rPr lang="en-US" dirty="0">
                <a:solidFill>
                  <a:schemeClr val="tx1"/>
                </a:solidFill>
              </a:rPr>
              <a:t>PLA, </a:t>
            </a:r>
            <a:r>
              <a:rPr lang="en-US" dirty="0" err="1">
                <a:solidFill>
                  <a:schemeClr val="tx1"/>
                </a:solidFill>
              </a:rPr>
              <a:t>PETG</a:t>
            </a:r>
            <a:r>
              <a:rPr lang="en-US" dirty="0">
                <a:solidFill>
                  <a:schemeClr val="tx1"/>
                </a:solidFill>
              </a:rPr>
              <a:t>, ABS, PC, PEEK, etc.</a:t>
            </a:r>
            <a:endParaRPr lang="en-US" dirty="0"/>
          </a:p>
        </p:txBody>
      </p:sp>
      <p:pic>
        <p:nvPicPr>
          <p:cNvPr id="5" name="Picture 4"/>
          <p:cNvPicPr>
            <a:picLocks noChangeAspect="1"/>
          </p:cNvPicPr>
          <p:nvPr/>
        </p:nvPicPr>
        <p:blipFill rotWithShape="1">
          <a:blip r:embed="rId2"/>
          <a:srcRect l="5259" t="13441" r="11423"/>
          <a:stretch/>
        </p:blipFill>
        <p:spPr>
          <a:xfrm>
            <a:off x="318976" y="830799"/>
            <a:ext cx="5054009" cy="3394424"/>
          </a:xfrm>
          <a:prstGeom prst="rect">
            <a:avLst/>
          </a:prstGeom>
        </p:spPr>
      </p:pic>
      <p:sp>
        <p:nvSpPr>
          <p:cNvPr id="6" name="TextBox 5"/>
          <p:cNvSpPr txBox="1"/>
          <p:nvPr/>
        </p:nvSpPr>
        <p:spPr>
          <a:xfrm>
            <a:off x="1296276" y="4323847"/>
            <a:ext cx="7118295" cy="307777"/>
          </a:xfrm>
          <a:prstGeom prst="rect">
            <a:avLst/>
          </a:prstGeom>
          <a:noFill/>
        </p:spPr>
        <p:txBody>
          <a:bodyPr wrap="none" lIns="45720" rIns="45720" rtlCol="0">
            <a:spAutoFit/>
          </a:bodyPr>
          <a:lstStyle/>
          <a:p>
            <a:r>
              <a:rPr lang="en-US" sz="1400" dirty="0" err="1">
                <a:solidFill>
                  <a:schemeClr val="bg2"/>
                </a:solidFill>
                <a:latin typeface="Arial" pitchFamily="34" charset="0"/>
                <a:cs typeface="Arial" pitchFamily="34" charset="0"/>
              </a:rPr>
              <a:t>FDM</a:t>
            </a:r>
            <a:r>
              <a:rPr lang="en-US" sz="1400" dirty="0">
                <a:solidFill>
                  <a:schemeClr val="bg2"/>
                </a:solidFill>
                <a:latin typeface="Arial" pitchFamily="34" charset="0"/>
                <a:cs typeface="Arial" pitchFamily="34" charset="0"/>
              </a:rPr>
              <a:t> typically capable of produces strong part – Engineering grade thermoplastics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985" y="1083312"/>
            <a:ext cx="3704357" cy="2889398"/>
          </a:xfrm>
          <a:prstGeom prst="rect">
            <a:avLst/>
          </a:prstGeom>
        </p:spPr>
      </p:pic>
    </p:spTree>
    <p:extLst>
      <p:ext uri="{BB962C8B-B14F-4D97-AF65-F5344CB8AC3E}">
        <p14:creationId xmlns:p14="http://schemas.microsoft.com/office/powerpoint/2010/main" val="1896638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3100" y="759777"/>
            <a:ext cx="3037540" cy="189821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590" t="20079" r="5492" b="16799"/>
          <a:stretch/>
        </p:blipFill>
        <p:spPr>
          <a:xfrm>
            <a:off x="182880" y="853440"/>
            <a:ext cx="5783580" cy="1645920"/>
          </a:xfrm>
          <a:prstGeom prst="rect">
            <a:avLst/>
          </a:prstGeom>
        </p:spPr>
      </p:pic>
      <p:sp>
        <p:nvSpPr>
          <p:cNvPr id="2" name="Title 1"/>
          <p:cNvSpPr>
            <a:spLocks noGrp="1"/>
          </p:cNvSpPr>
          <p:nvPr>
            <p:ph type="title"/>
          </p:nvPr>
        </p:nvSpPr>
        <p:spPr>
          <a:xfrm>
            <a:off x="261842" y="53340"/>
            <a:ext cx="8339138" cy="706437"/>
          </a:xfrm>
        </p:spPr>
        <p:txBody>
          <a:bodyPr/>
          <a:lstStyle/>
          <a:p>
            <a:pPr algn="ctr"/>
            <a:r>
              <a:rPr lang="en-US" dirty="0" err="1">
                <a:solidFill>
                  <a:schemeClr val="tx1"/>
                </a:solidFill>
              </a:rPr>
              <a:t>FDM</a:t>
            </a:r>
            <a:r>
              <a:rPr lang="en-US" dirty="0">
                <a:solidFill>
                  <a:schemeClr val="tx1"/>
                </a:solidFill>
              </a:rPr>
              <a:t> Print Often Requires Support Structures</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34" y="2429972"/>
            <a:ext cx="3276131" cy="24315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8800" y="2636520"/>
            <a:ext cx="4775200" cy="2506980"/>
          </a:xfrm>
          <a:prstGeom prst="rect">
            <a:avLst/>
          </a:prstGeom>
        </p:spPr>
      </p:pic>
    </p:spTree>
    <p:extLst>
      <p:ext uri="{BB962C8B-B14F-4D97-AF65-F5344CB8AC3E}">
        <p14:creationId xmlns:p14="http://schemas.microsoft.com/office/powerpoint/2010/main" val="734881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740" y="-72233"/>
            <a:ext cx="8445797" cy="482761"/>
          </a:xfrm>
        </p:spPr>
        <p:txBody>
          <a:bodyPr>
            <a:noAutofit/>
          </a:bodyPr>
          <a:lstStyle/>
          <a:p>
            <a:r>
              <a:rPr lang="en-US" dirty="0"/>
              <a:t>Charting your own pathway to professional success in the 4th Industrial Revolution</a:t>
            </a:r>
          </a:p>
          <a:p>
            <a:endParaRPr lang="en-US" dirty="0"/>
          </a:p>
        </p:txBody>
      </p:sp>
      <p:pic>
        <p:nvPicPr>
          <p:cNvPr id="2050" name="Picture 2" descr="4th industrial revolu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3916" y="1015940"/>
            <a:ext cx="5917443" cy="358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143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07" y="263228"/>
            <a:ext cx="8339138" cy="706437"/>
          </a:xfrm>
        </p:spPr>
        <p:txBody>
          <a:bodyPr/>
          <a:lstStyle/>
          <a:p>
            <a:pPr algn="ctr"/>
            <a:r>
              <a:rPr lang="en-US" dirty="0" err="1">
                <a:solidFill>
                  <a:schemeClr val="tx1"/>
                </a:solidFill>
              </a:rPr>
              <a:t>FDM</a:t>
            </a:r>
            <a:r>
              <a:rPr lang="en-US" dirty="0">
                <a:solidFill>
                  <a:schemeClr val="tx1"/>
                </a:solidFill>
              </a:rPr>
              <a:t> is not solid like other processes</a:t>
            </a:r>
            <a:br>
              <a:rPr lang="en-US" dirty="0">
                <a:solidFill>
                  <a:schemeClr val="tx1"/>
                </a:solidFill>
              </a:rPr>
            </a:br>
            <a:r>
              <a:rPr lang="en-US" dirty="0">
                <a:solidFill>
                  <a:schemeClr val="tx1"/>
                </a:solidFill>
              </a:rPr>
              <a:t> “Infill &amp; Shell Thickness”</a:t>
            </a:r>
            <a:br>
              <a:rPr lang="en-US" dirty="0">
                <a:solidFill>
                  <a:schemeClr val="tx1"/>
                </a:solidFill>
              </a:rPr>
            </a:b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966949" y="1250065"/>
            <a:ext cx="7483874" cy="2408542"/>
          </a:xfrm>
          <a:prstGeom prst="rect">
            <a:avLst/>
          </a:prstGeom>
        </p:spPr>
      </p:pic>
      <p:sp>
        <p:nvSpPr>
          <p:cNvPr id="6" name="TextBox 5"/>
          <p:cNvSpPr txBox="1"/>
          <p:nvPr/>
        </p:nvSpPr>
        <p:spPr>
          <a:xfrm>
            <a:off x="1493103" y="4004234"/>
            <a:ext cx="6118021" cy="646331"/>
          </a:xfrm>
          <a:prstGeom prst="rect">
            <a:avLst/>
          </a:prstGeom>
          <a:noFill/>
        </p:spPr>
        <p:txBody>
          <a:bodyPr wrap="none" lIns="45720" rIns="45720" rtlCol="0">
            <a:spAutoFit/>
          </a:bodyPr>
          <a:lstStyle/>
          <a:p>
            <a:r>
              <a:rPr lang="en-US" sz="1200" dirty="0" err="1"/>
              <a:t>FDM</a:t>
            </a:r>
            <a:r>
              <a:rPr lang="en-US" sz="1200" dirty="0"/>
              <a:t> parts are usually not printed solid to reduce the print time and save material. </a:t>
            </a:r>
          </a:p>
          <a:p>
            <a:r>
              <a:rPr lang="en-US" sz="1200" dirty="0"/>
              <a:t>Instead, the outer perimeter is traced using several passes, called the shell, and </a:t>
            </a:r>
          </a:p>
          <a:p>
            <a:r>
              <a:rPr lang="en-US" sz="1200" dirty="0"/>
              <a:t>the interior is filled with an internal, low-density structure, called the infill.</a:t>
            </a:r>
            <a:endParaRPr lang="en-US" sz="1200" dirty="0">
              <a:solidFill>
                <a:schemeClr val="bg2"/>
              </a:solidFill>
              <a:cs typeface="Arial" pitchFamily="34" charset="0"/>
            </a:endParaRPr>
          </a:p>
        </p:txBody>
      </p:sp>
    </p:spTree>
    <p:extLst>
      <p:ext uri="{BB962C8B-B14F-4D97-AF65-F5344CB8AC3E}">
        <p14:creationId xmlns:p14="http://schemas.microsoft.com/office/powerpoint/2010/main" val="2416903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7662" y="151529"/>
            <a:ext cx="8339138" cy="706437"/>
          </a:xfrm>
        </p:spPr>
        <p:txBody>
          <a:bodyPr/>
          <a:lstStyle/>
          <a:p>
            <a:r>
              <a:rPr lang="en-US" dirty="0" err="1">
                <a:solidFill>
                  <a:schemeClr val="tx1"/>
                </a:solidFill>
              </a:rPr>
              <a:t>FDM</a:t>
            </a:r>
            <a:r>
              <a:rPr lang="en-US" dirty="0">
                <a:solidFill>
                  <a:schemeClr val="tx1"/>
                </a:solidFill>
              </a:rPr>
              <a:t>/</a:t>
            </a:r>
            <a:r>
              <a:rPr lang="en-US" dirty="0" err="1">
                <a:solidFill>
                  <a:schemeClr val="tx1"/>
                </a:solidFill>
              </a:rPr>
              <a:t>FFF</a:t>
            </a:r>
            <a:r>
              <a:rPr lang="en-US" dirty="0">
                <a:solidFill>
                  <a:schemeClr val="tx1"/>
                </a:solidFill>
              </a:rPr>
              <a:t>: parts are anisotropic</a:t>
            </a:r>
          </a:p>
        </p:txBody>
      </p:sp>
      <p:pic>
        <p:nvPicPr>
          <p:cNvPr id="5" name="Picture 4"/>
          <p:cNvPicPr>
            <a:picLocks noChangeAspect="1"/>
          </p:cNvPicPr>
          <p:nvPr/>
        </p:nvPicPr>
        <p:blipFill>
          <a:blip r:embed="rId2"/>
          <a:stretch>
            <a:fillRect/>
          </a:stretch>
        </p:blipFill>
        <p:spPr>
          <a:xfrm>
            <a:off x="601384" y="1180037"/>
            <a:ext cx="7831693" cy="3281468"/>
          </a:xfrm>
          <a:prstGeom prst="rect">
            <a:avLst/>
          </a:prstGeom>
        </p:spPr>
      </p:pic>
    </p:spTree>
    <p:extLst>
      <p:ext uri="{BB962C8B-B14F-4D97-AF65-F5344CB8AC3E}">
        <p14:creationId xmlns:p14="http://schemas.microsoft.com/office/powerpoint/2010/main" val="2626171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42" y="53340"/>
            <a:ext cx="8339138" cy="706437"/>
          </a:xfrm>
        </p:spPr>
        <p:txBody>
          <a:bodyPr/>
          <a:lstStyle/>
          <a:p>
            <a:pPr algn="ctr"/>
            <a:r>
              <a:rPr lang="en-US" dirty="0">
                <a:solidFill>
                  <a:schemeClr val="tx1"/>
                </a:solidFill>
              </a:rPr>
              <a:t>Design considerations for </a:t>
            </a:r>
            <a:r>
              <a:rPr lang="en-US" dirty="0" err="1">
                <a:solidFill>
                  <a:schemeClr val="tx1"/>
                </a:solidFill>
              </a:rPr>
              <a:t>FDM</a:t>
            </a:r>
            <a:r>
              <a:rPr lang="en-US" dirty="0">
                <a:solidFill>
                  <a:schemeClr val="tx1"/>
                </a:solidFill>
              </a:rPr>
              <a:t>: </a:t>
            </a:r>
            <a:br>
              <a:rPr lang="en-US" dirty="0">
                <a:solidFill>
                  <a:schemeClr val="tx1"/>
                </a:solidFill>
              </a:rPr>
            </a:br>
            <a:r>
              <a:rPr lang="en-US" dirty="0">
                <a:solidFill>
                  <a:schemeClr val="tx1"/>
                </a:solidFill>
              </a:rPr>
              <a:t>More significant layer lines compared to SLS, SLA, </a:t>
            </a:r>
            <a:r>
              <a:rPr lang="en-US" dirty="0" err="1">
                <a:solidFill>
                  <a:schemeClr val="tx1"/>
                </a:solidFill>
              </a:rPr>
              <a:t>DLP</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929" r="10704" b="10524"/>
          <a:stretch/>
        </p:blipFill>
        <p:spPr>
          <a:xfrm>
            <a:off x="4770120" y="1095375"/>
            <a:ext cx="4023360" cy="325564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3708"/>
          <a:stretch/>
        </p:blipFill>
        <p:spPr>
          <a:xfrm>
            <a:off x="502269" y="1051560"/>
            <a:ext cx="4028203" cy="3299460"/>
          </a:xfrm>
          <a:prstGeom prst="rect">
            <a:avLst/>
          </a:prstGeom>
        </p:spPr>
      </p:pic>
      <p:sp>
        <p:nvSpPr>
          <p:cNvPr id="7" name="TextBox 6"/>
          <p:cNvSpPr txBox="1"/>
          <p:nvPr/>
        </p:nvSpPr>
        <p:spPr>
          <a:xfrm>
            <a:off x="1116396" y="4431306"/>
            <a:ext cx="6828151" cy="307777"/>
          </a:xfrm>
          <a:prstGeom prst="rect">
            <a:avLst/>
          </a:prstGeom>
          <a:noFill/>
        </p:spPr>
        <p:txBody>
          <a:bodyPr wrap="none" lIns="45720" rIns="45720" rtlCol="0">
            <a:spAutoFit/>
          </a:bodyPr>
          <a:lstStyle/>
          <a:p>
            <a:r>
              <a:rPr lang="en-US" dirty="0">
                <a:solidFill>
                  <a:schemeClr val="bg2"/>
                </a:solidFill>
                <a:cs typeface="Arial" pitchFamily="34" charset="0"/>
              </a:rPr>
              <a:t>It m</a:t>
            </a:r>
            <a:r>
              <a:rPr lang="en-US" sz="1400" dirty="0">
                <a:solidFill>
                  <a:schemeClr val="bg2"/>
                </a:solidFill>
                <a:latin typeface="Arial" pitchFamily="34" charset="0"/>
                <a:cs typeface="Arial" pitchFamily="34" charset="0"/>
              </a:rPr>
              <a:t>ay be difficult to produce parts with fine features, textures or very thin walls</a:t>
            </a:r>
          </a:p>
        </p:txBody>
      </p:sp>
    </p:spTree>
    <p:extLst>
      <p:ext uri="{BB962C8B-B14F-4D97-AF65-F5344CB8AC3E}">
        <p14:creationId xmlns:p14="http://schemas.microsoft.com/office/powerpoint/2010/main" val="2260391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44" y="95708"/>
            <a:ext cx="8339138" cy="706437"/>
          </a:xfrm>
        </p:spPr>
        <p:txBody>
          <a:bodyPr/>
          <a:lstStyle/>
          <a:p>
            <a:r>
              <a:rPr lang="en-US" dirty="0" err="1">
                <a:solidFill>
                  <a:schemeClr val="tx1"/>
                </a:solidFill>
              </a:rPr>
              <a:t>FDM</a:t>
            </a:r>
            <a:r>
              <a:rPr lang="en-US" dirty="0">
                <a:solidFill>
                  <a:schemeClr val="tx1"/>
                </a:solidFill>
              </a:rPr>
              <a:t> Parts are generally not watertight or airtight</a:t>
            </a:r>
          </a:p>
        </p:txBody>
      </p:sp>
      <p:pic>
        <p:nvPicPr>
          <p:cNvPr id="5" name="Picture 4"/>
          <p:cNvPicPr>
            <a:picLocks noChangeAspect="1"/>
          </p:cNvPicPr>
          <p:nvPr/>
        </p:nvPicPr>
        <p:blipFill>
          <a:blip r:embed="rId2"/>
          <a:stretch>
            <a:fillRect/>
          </a:stretch>
        </p:blipFill>
        <p:spPr>
          <a:xfrm>
            <a:off x="5029200" y="955665"/>
            <a:ext cx="3078480" cy="29676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41" y="2130445"/>
            <a:ext cx="4341653" cy="1588115"/>
          </a:xfrm>
          <a:prstGeom prst="rect">
            <a:avLst/>
          </a:prstGeom>
        </p:spPr>
      </p:pic>
      <p:sp>
        <p:nvSpPr>
          <p:cNvPr id="7" name="TextBox 6"/>
          <p:cNvSpPr txBox="1"/>
          <p:nvPr/>
        </p:nvSpPr>
        <p:spPr>
          <a:xfrm>
            <a:off x="1093536" y="4347486"/>
            <a:ext cx="7115089" cy="307777"/>
          </a:xfrm>
          <a:prstGeom prst="rect">
            <a:avLst/>
          </a:prstGeom>
          <a:noFill/>
        </p:spPr>
        <p:txBody>
          <a:bodyPr wrap="none" lIns="45720" rIns="45720" rtlCol="0">
            <a:spAutoFit/>
          </a:bodyPr>
          <a:lstStyle/>
          <a:p>
            <a:r>
              <a:rPr lang="en-US" dirty="0">
                <a:solidFill>
                  <a:schemeClr val="bg2"/>
                </a:solidFill>
                <a:cs typeface="Arial" pitchFamily="34" charset="0"/>
              </a:rPr>
              <a:t>This issue can be mitigated with post processing but will add time and labor to part</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32962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74" y="47248"/>
            <a:ext cx="8339138" cy="706437"/>
          </a:xfrm>
        </p:spPr>
        <p:txBody>
          <a:bodyPr/>
          <a:lstStyle/>
          <a:p>
            <a:r>
              <a:rPr lang="en-US" dirty="0">
                <a:solidFill>
                  <a:schemeClr val="tx1"/>
                </a:solidFill>
              </a:rPr>
              <a:t>SLS: Selective Laser Sintering</a:t>
            </a:r>
          </a:p>
        </p:txBody>
      </p:sp>
      <p:pic>
        <p:nvPicPr>
          <p:cNvPr id="5" name="Picture 4"/>
          <p:cNvPicPr>
            <a:picLocks noChangeAspect="1"/>
          </p:cNvPicPr>
          <p:nvPr/>
        </p:nvPicPr>
        <p:blipFill>
          <a:blip r:embed="rId2"/>
          <a:stretch>
            <a:fillRect/>
          </a:stretch>
        </p:blipFill>
        <p:spPr>
          <a:xfrm>
            <a:off x="1588478" y="802145"/>
            <a:ext cx="6525357" cy="3674060"/>
          </a:xfrm>
          <a:prstGeom prst="rect">
            <a:avLst/>
          </a:prstGeom>
        </p:spPr>
      </p:pic>
      <p:sp>
        <p:nvSpPr>
          <p:cNvPr id="6" name="TextBox 5"/>
          <p:cNvSpPr txBox="1"/>
          <p:nvPr/>
        </p:nvSpPr>
        <p:spPr>
          <a:xfrm>
            <a:off x="1489418" y="4476205"/>
            <a:ext cx="6345648" cy="307777"/>
          </a:xfrm>
          <a:prstGeom prst="rect">
            <a:avLst/>
          </a:prstGeom>
          <a:noFill/>
        </p:spPr>
        <p:txBody>
          <a:bodyPr wrap="none" lIns="45720" rIns="45720" rtlCol="0">
            <a:spAutoFit/>
          </a:bodyPr>
          <a:lstStyle/>
          <a:p>
            <a:r>
              <a:rPr lang="en-US" dirty="0">
                <a:solidFill>
                  <a:schemeClr val="bg2"/>
                </a:solidFill>
                <a:cs typeface="Arial" pitchFamily="34" charset="0"/>
              </a:rPr>
              <a:t>SLS has becoming more popular and does not require support structures</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863514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8"/>
            <a:ext cx="8339138" cy="706437"/>
          </a:xfrm>
        </p:spPr>
        <p:txBody>
          <a:bodyPr/>
          <a:lstStyle/>
          <a:p>
            <a:r>
              <a:rPr lang="en-US" dirty="0">
                <a:solidFill>
                  <a:schemeClr val="tx1"/>
                </a:solidFill>
              </a:rPr>
              <a:t>SLS: All part geometry's are functionally self-supporting</a:t>
            </a:r>
          </a:p>
        </p:txBody>
      </p:sp>
      <p:sp>
        <p:nvSpPr>
          <p:cNvPr id="5" name="TextBox 4"/>
          <p:cNvSpPr txBox="1"/>
          <p:nvPr/>
        </p:nvSpPr>
        <p:spPr>
          <a:xfrm>
            <a:off x="659381" y="4491445"/>
            <a:ext cx="7898957" cy="307777"/>
          </a:xfrm>
          <a:prstGeom prst="rect">
            <a:avLst/>
          </a:prstGeom>
          <a:noFill/>
        </p:spPr>
        <p:txBody>
          <a:bodyPr wrap="none" lIns="45720" rIns="45720" rtlCol="0">
            <a:spAutoFit/>
          </a:bodyPr>
          <a:lstStyle/>
          <a:p>
            <a:r>
              <a:rPr lang="en-US" dirty="0">
                <a:solidFill>
                  <a:schemeClr val="bg2"/>
                </a:solidFill>
                <a:cs typeface="Arial" pitchFamily="34" charset="0"/>
              </a:rPr>
              <a:t>Unfused power supports parts during printing. Parts can also be nested on top of each other</a:t>
            </a:r>
            <a:endParaRPr lang="en-US" sz="1400" dirty="0">
              <a:solidFill>
                <a:schemeClr val="bg2"/>
              </a:solidFill>
              <a:latin typeface="Arial" pitchFamily="34" charset="0"/>
              <a:cs typeface="Arial"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4463" b="13118"/>
          <a:stretch/>
        </p:blipFill>
        <p:spPr>
          <a:xfrm>
            <a:off x="220981" y="1009422"/>
            <a:ext cx="8499258" cy="3288257"/>
          </a:xfrm>
          <a:prstGeom prst="rect">
            <a:avLst/>
          </a:prstGeom>
        </p:spPr>
      </p:pic>
    </p:spTree>
    <p:extLst>
      <p:ext uri="{BB962C8B-B14F-4D97-AF65-F5344CB8AC3E}">
        <p14:creationId xmlns:p14="http://schemas.microsoft.com/office/powerpoint/2010/main" val="1464337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97" y="79809"/>
            <a:ext cx="8339138" cy="706437"/>
          </a:xfrm>
        </p:spPr>
        <p:txBody>
          <a:bodyPr/>
          <a:lstStyle/>
          <a:p>
            <a:r>
              <a:rPr lang="en-US" dirty="0">
                <a:solidFill>
                  <a:schemeClr val="tx1"/>
                </a:solidFill>
              </a:rPr>
              <a:t>3D Nesting in SLS powder bed fusion “cake”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226" b="6666"/>
          <a:stretch/>
        </p:blipFill>
        <p:spPr>
          <a:xfrm>
            <a:off x="797405" y="1074420"/>
            <a:ext cx="7321867" cy="3520440"/>
          </a:xfrm>
          <a:prstGeom prst="rect">
            <a:avLst/>
          </a:prstGeom>
        </p:spPr>
      </p:pic>
      <p:sp>
        <p:nvSpPr>
          <p:cNvPr id="6" name="TextBox 5"/>
          <p:cNvSpPr txBox="1"/>
          <p:nvPr/>
        </p:nvSpPr>
        <p:spPr>
          <a:xfrm>
            <a:off x="1627121" y="4499065"/>
            <a:ext cx="5000728" cy="307777"/>
          </a:xfrm>
          <a:prstGeom prst="rect">
            <a:avLst/>
          </a:prstGeom>
          <a:noFill/>
        </p:spPr>
        <p:txBody>
          <a:bodyPr wrap="none" lIns="45720" rIns="45720" rtlCol="0">
            <a:spAutoFit/>
          </a:bodyPr>
          <a:lstStyle/>
          <a:p>
            <a:r>
              <a:rPr lang="en-US" dirty="0">
                <a:solidFill>
                  <a:schemeClr val="bg2"/>
                </a:solidFill>
                <a:cs typeface="Arial" pitchFamily="34" charset="0"/>
              </a:rPr>
              <a:t>The unused Nylon power can be recycled for future prints</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679416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se parts - Nylon is ideal for a range of functional applications, from engineering consumer products to healthcare."/>
          <p:cNvPicPr>
            <a:picLocks noChangeAspect="1" noChangeArrowheads="1"/>
          </p:cNvPicPr>
          <p:nvPr/>
        </p:nvPicPr>
        <p:blipFill rotWithShape="1">
          <a:blip r:embed="rId2">
            <a:extLst>
              <a:ext uri="{28A0092B-C50C-407E-A947-70E740481C1C}">
                <a14:useLocalDpi xmlns:a14="http://schemas.microsoft.com/office/drawing/2010/main" val="0"/>
              </a:ext>
            </a:extLst>
          </a:blip>
          <a:srcRect l="9248" t="12009" r="15829" b="13881"/>
          <a:stretch/>
        </p:blipFill>
        <p:spPr bwMode="auto">
          <a:xfrm>
            <a:off x="1744980" y="937557"/>
            <a:ext cx="4739640" cy="31254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6647" y="49681"/>
            <a:ext cx="8682196" cy="706437"/>
          </a:xfrm>
        </p:spPr>
        <p:txBody>
          <a:bodyPr/>
          <a:lstStyle/>
          <a:p>
            <a:r>
              <a:rPr lang="en-US" dirty="0">
                <a:solidFill>
                  <a:schemeClr val="tx1"/>
                </a:solidFill>
              </a:rPr>
              <a:t>SLS: Nylon is ideal for a range of functional applications, from engineering consumer products to healthcare.</a:t>
            </a:r>
          </a:p>
        </p:txBody>
      </p:sp>
      <p:sp>
        <p:nvSpPr>
          <p:cNvPr id="5" name="Rectangle 1"/>
          <p:cNvSpPr>
            <a:spLocks noChangeArrowheads="1"/>
          </p:cNvSpPr>
          <p:nvPr/>
        </p:nvSpPr>
        <p:spPr bwMode="auto">
          <a:xfrm>
            <a:off x="1076594" y="4201881"/>
            <a:ext cx="75797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SLS 3D Printing Materials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The most common material for selective laser sintering is nylon, a popular engineering thermoplastic beloved for its lightweight, strong, and flexible properties. Nylon is stable against impact, chemicals, heat, UV light, water, and dirt, making it ideal for both rapid prototyping and production.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600476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19117" y="2019063"/>
            <a:ext cx="4824883" cy="2575560"/>
          </a:xfrm>
          <a:prstGeom prst="rect">
            <a:avLst/>
          </a:prstGeom>
        </p:spPr>
      </p:pic>
      <p:sp>
        <p:nvSpPr>
          <p:cNvPr id="2" name="Title 1"/>
          <p:cNvSpPr>
            <a:spLocks noGrp="1"/>
          </p:cNvSpPr>
          <p:nvPr>
            <p:ph type="title"/>
          </p:nvPr>
        </p:nvSpPr>
        <p:spPr>
          <a:xfrm>
            <a:off x="233917" y="84258"/>
            <a:ext cx="8768316" cy="706437"/>
          </a:xfrm>
        </p:spPr>
        <p:txBody>
          <a:bodyPr/>
          <a:lstStyle/>
          <a:p>
            <a:r>
              <a:rPr lang="en-US" dirty="0">
                <a:solidFill>
                  <a:schemeClr val="tx1"/>
                </a:solidFill>
              </a:rPr>
              <a:t>Design considerations of SLS, heat up and cool down time. </a:t>
            </a:r>
            <a:r>
              <a:rPr lang="en-US" dirty="0"/>
              <a:t> </a:t>
            </a:r>
          </a:p>
        </p:txBody>
      </p:sp>
      <p:sp>
        <p:nvSpPr>
          <p:cNvPr id="3" name="Content Placeholder 2"/>
          <p:cNvSpPr>
            <a:spLocks noGrp="1"/>
          </p:cNvSpPr>
          <p:nvPr>
            <p:ph sz="half" idx="1"/>
          </p:nvPr>
        </p:nvSpPr>
        <p:spPr>
          <a:xfrm>
            <a:off x="457200" y="1200151"/>
            <a:ext cx="4270744" cy="3394472"/>
          </a:xfrm>
        </p:spPr>
        <p:txBody>
          <a:bodyPr/>
          <a:lstStyle/>
          <a:p>
            <a:r>
              <a:rPr lang="en-US" dirty="0"/>
              <a:t>Warping may occur if insufficient cool down time </a:t>
            </a:r>
          </a:p>
          <a:p>
            <a:r>
              <a:rPr lang="en-US" dirty="0"/>
              <a:t>Dusty post processing</a:t>
            </a:r>
          </a:p>
          <a:p>
            <a:r>
              <a:rPr lang="en-US" dirty="0"/>
              <a:t>Fewer material options than </a:t>
            </a:r>
            <a:r>
              <a:rPr lang="en-US" dirty="0" err="1"/>
              <a:t>FDM</a:t>
            </a:r>
            <a:endParaRPr lang="en-US" dirty="0"/>
          </a:p>
          <a:p>
            <a:r>
              <a:rPr lang="en-US" dirty="0"/>
              <a:t>Very durable parts</a:t>
            </a:r>
          </a:p>
        </p:txBody>
      </p:sp>
    </p:spTree>
    <p:extLst>
      <p:ext uri="{BB962C8B-B14F-4D97-AF65-F5344CB8AC3E}">
        <p14:creationId xmlns:p14="http://schemas.microsoft.com/office/powerpoint/2010/main" val="2671525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848" y="33865"/>
            <a:ext cx="8339138" cy="706437"/>
          </a:xfrm>
        </p:spPr>
        <p:txBody>
          <a:bodyPr/>
          <a:lstStyle/>
          <a:p>
            <a:r>
              <a:rPr lang="en-US" dirty="0">
                <a:solidFill>
                  <a:schemeClr val="tx1"/>
                </a:solidFill>
              </a:rPr>
              <a:t>SLA &amp; </a:t>
            </a:r>
            <a:r>
              <a:rPr lang="en-US" dirty="0" err="1">
                <a:solidFill>
                  <a:schemeClr val="tx1"/>
                </a:solidFill>
              </a:rPr>
              <a:t>DLP</a:t>
            </a:r>
            <a:endParaRPr lang="en-US" dirty="0">
              <a:solidFill>
                <a:schemeClr val="tx1"/>
              </a:solidFill>
            </a:endParaRPr>
          </a:p>
        </p:txBody>
      </p:sp>
      <p:sp>
        <p:nvSpPr>
          <p:cNvPr id="3" name="Content Placeholder 2"/>
          <p:cNvSpPr>
            <a:spLocks noGrp="1"/>
          </p:cNvSpPr>
          <p:nvPr>
            <p:ph sz="half" idx="1"/>
          </p:nvPr>
        </p:nvSpPr>
        <p:spPr/>
        <p:txBody>
          <a:bodyPr/>
          <a:lstStyle/>
          <a:p>
            <a:r>
              <a:rPr lang="en-US" dirty="0"/>
              <a:t>Photopolymers</a:t>
            </a:r>
          </a:p>
          <a:p>
            <a:r>
              <a:rPr lang="en-US" dirty="0" err="1"/>
              <a:t>DLP</a:t>
            </a:r>
            <a:r>
              <a:rPr lang="en-US" dirty="0"/>
              <a:t> is much faster, uses LED projection</a:t>
            </a:r>
          </a:p>
          <a:p>
            <a:r>
              <a:rPr lang="en-US" dirty="0"/>
              <a:t>SLA finer resolution uses laser  </a:t>
            </a:r>
          </a:p>
          <a:p>
            <a:r>
              <a:rPr lang="en-US" dirty="0"/>
              <a:t>Watertight </a:t>
            </a:r>
          </a:p>
          <a:p>
            <a:r>
              <a:rPr lang="en-US" dirty="0"/>
              <a:t>Post cure time</a:t>
            </a:r>
          </a:p>
        </p:txBody>
      </p:sp>
      <p:pic>
        <p:nvPicPr>
          <p:cNvPr id="5" name="Picture 4"/>
          <p:cNvPicPr>
            <a:picLocks noChangeAspect="1"/>
          </p:cNvPicPr>
          <p:nvPr/>
        </p:nvPicPr>
        <p:blipFill>
          <a:blip r:embed="rId2"/>
          <a:stretch>
            <a:fillRect/>
          </a:stretch>
        </p:blipFill>
        <p:spPr>
          <a:xfrm>
            <a:off x="4495800" y="893585"/>
            <a:ext cx="4376186" cy="3675996"/>
          </a:xfrm>
          <a:prstGeom prst="rect">
            <a:avLst/>
          </a:prstGeom>
        </p:spPr>
      </p:pic>
    </p:spTree>
    <p:extLst>
      <p:ext uri="{BB962C8B-B14F-4D97-AF65-F5344CB8AC3E}">
        <p14:creationId xmlns:p14="http://schemas.microsoft.com/office/powerpoint/2010/main" val="3927645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96" y="70215"/>
            <a:ext cx="8339138" cy="706437"/>
          </a:xfrm>
        </p:spPr>
        <p:txBody>
          <a:bodyPr/>
          <a:lstStyle/>
          <a:p>
            <a:pPr algn="ctr"/>
            <a:r>
              <a:rPr lang="en-US" dirty="0">
                <a:solidFill>
                  <a:schemeClr val="tx1"/>
                </a:solidFill>
              </a:rPr>
              <a:t>Engineering pathways in the Design &amp; Manufacturing Technologies Department at De Anza College</a:t>
            </a:r>
          </a:p>
        </p:txBody>
      </p:sp>
      <p:sp>
        <p:nvSpPr>
          <p:cNvPr id="3" name="Content Placeholder 2"/>
          <p:cNvSpPr>
            <a:spLocks noGrp="1"/>
          </p:cNvSpPr>
          <p:nvPr>
            <p:ph sz="half" idx="1"/>
          </p:nvPr>
        </p:nvSpPr>
        <p:spPr>
          <a:xfrm>
            <a:off x="457200" y="1100913"/>
            <a:ext cx="3988052" cy="3661209"/>
          </a:xfrm>
        </p:spPr>
        <p:txBody>
          <a:bodyPr/>
          <a:lstStyle/>
          <a:p>
            <a:r>
              <a:rPr lang="en-US" dirty="0">
                <a:hlinkClick r:id="rId2"/>
              </a:rPr>
              <a:t>DMT 55</a:t>
            </a:r>
            <a:endParaRPr lang="en-US" dirty="0"/>
          </a:p>
          <a:p>
            <a:pPr marL="0" indent="0">
              <a:buNone/>
            </a:pPr>
            <a:r>
              <a:rPr lang="en-US" sz="1400" b="1" dirty="0"/>
              <a:t>Course Description – Fall 2025</a:t>
            </a:r>
          </a:p>
          <a:p>
            <a:pPr marL="0" indent="0">
              <a:buNone/>
            </a:pPr>
            <a:r>
              <a:rPr lang="en-US" sz="1300" dirty="0"/>
              <a:t>This survey course is designed to introduce students to both design, manufacturing and modern fabrication, by means of demonstrations, with the following areas of emphasis: 3D Engineering CAD systems, (3D Printing), manufacturing processes, equipment and systems, design for manufacturing, measurement tools, blueprint reading, rapid prototyping CNC machine set-up, CNC machine programming (lathe and mill) and CAM. This hands on, team based course is designed to provide students with instruction &amp; skills through applied real world experience to enable insight as to how products are designed and fabricated.  </a:t>
            </a:r>
          </a:p>
        </p:txBody>
      </p:sp>
      <p:pic>
        <p:nvPicPr>
          <p:cNvPr id="8" name="Picture 7">
            <a:extLst>
              <a:ext uri="{FF2B5EF4-FFF2-40B4-BE49-F238E27FC236}">
                <a16:creationId xmlns:a16="http://schemas.microsoft.com/office/drawing/2014/main" id="{636B5237-3309-4BA1-B141-A89199B4081B}"/>
              </a:ext>
            </a:extLst>
          </p:cNvPr>
          <p:cNvPicPr>
            <a:picLocks noChangeAspect="1"/>
          </p:cNvPicPr>
          <p:nvPr/>
        </p:nvPicPr>
        <p:blipFill>
          <a:blip r:embed="rId3"/>
          <a:stretch>
            <a:fillRect/>
          </a:stretch>
        </p:blipFill>
        <p:spPr>
          <a:xfrm>
            <a:off x="4445252" y="1455769"/>
            <a:ext cx="4454164" cy="2717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597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16614" y="1454301"/>
            <a:ext cx="5227386" cy="3156715"/>
          </a:xfrm>
          <a:prstGeom prst="rect">
            <a:avLst/>
          </a:prstGeom>
        </p:spPr>
      </p:pic>
      <p:sp>
        <p:nvSpPr>
          <p:cNvPr id="2" name="Title 1"/>
          <p:cNvSpPr>
            <a:spLocks noGrp="1"/>
          </p:cNvSpPr>
          <p:nvPr>
            <p:ph type="title"/>
          </p:nvPr>
        </p:nvSpPr>
        <p:spPr>
          <a:xfrm>
            <a:off x="560148" y="82817"/>
            <a:ext cx="8339138" cy="706437"/>
          </a:xfrm>
        </p:spPr>
        <p:txBody>
          <a:bodyPr/>
          <a:lstStyle/>
          <a:p>
            <a:r>
              <a:rPr lang="en-US" dirty="0">
                <a:solidFill>
                  <a:schemeClr val="tx1"/>
                </a:solidFill>
              </a:rPr>
              <a:t>SLA</a:t>
            </a:r>
          </a:p>
        </p:txBody>
      </p:sp>
      <p:sp>
        <p:nvSpPr>
          <p:cNvPr id="3" name="Content Placeholder 2"/>
          <p:cNvSpPr>
            <a:spLocks noGrp="1"/>
          </p:cNvSpPr>
          <p:nvPr>
            <p:ph sz="half" idx="1"/>
          </p:nvPr>
        </p:nvSpPr>
        <p:spPr>
          <a:xfrm>
            <a:off x="350874" y="1216544"/>
            <a:ext cx="4658811" cy="3394472"/>
          </a:xfrm>
        </p:spPr>
        <p:txBody>
          <a:bodyPr/>
          <a:lstStyle/>
          <a:p>
            <a:r>
              <a:rPr lang="en-US" sz="2000" dirty="0"/>
              <a:t>Very fine resolution 25 micron layers</a:t>
            </a:r>
          </a:p>
          <a:p>
            <a:r>
              <a:rPr lang="en-US" sz="2000" dirty="0"/>
              <a:t>Liquid Thermoset polymers</a:t>
            </a:r>
          </a:p>
          <a:p>
            <a:r>
              <a:rPr lang="en-US" sz="2000" dirty="0"/>
              <a:t>watertight parts</a:t>
            </a:r>
          </a:p>
          <a:p>
            <a:r>
              <a:rPr lang="en-US" sz="2000" dirty="0"/>
              <a:t>Supports are needed to keep build on plate</a:t>
            </a:r>
          </a:p>
          <a:p>
            <a:r>
              <a:rPr lang="en-US" sz="2000" dirty="0"/>
              <a:t>All layers must have some connections, no island or feathery features without support</a:t>
            </a:r>
          </a:p>
        </p:txBody>
      </p:sp>
    </p:spTree>
    <p:extLst>
      <p:ext uri="{BB962C8B-B14F-4D97-AF65-F5344CB8AC3E}">
        <p14:creationId xmlns:p14="http://schemas.microsoft.com/office/powerpoint/2010/main" val="630752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027" y="30616"/>
            <a:ext cx="8339138" cy="706437"/>
          </a:xfrm>
        </p:spPr>
        <p:txBody>
          <a:bodyPr/>
          <a:lstStyle/>
          <a:p>
            <a:r>
              <a:rPr lang="en-US" dirty="0">
                <a:solidFill>
                  <a:schemeClr val="tx1"/>
                </a:solidFill>
              </a:rPr>
              <a:t>SLA – super fine resolution</a:t>
            </a:r>
          </a:p>
        </p:txBody>
      </p:sp>
      <p:sp>
        <p:nvSpPr>
          <p:cNvPr id="3" name="Content Placeholder 2"/>
          <p:cNvSpPr>
            <a:spLocks noGrp="1"/>
          </p:cNvSpPr>
          <p:nvPr>
            <p:ph sz="half" idx="1"/>
          </p:nvPr>
        </p:nvSpPr>
        <p:spPr>
          <a:xfrm>
            <a:off x="457200" y="1200151"/>
            <a:ext cx="5652930" cy="3394472"/>
          </a:xfrm>
        </p:spPr>
        <p:txBody>
          <a:bodyPr/>
          <a:lstStyle/>
          <a:p>
            <a:r>
              <a:rPr lang="en-US" dirty="0"/>
              <a:t>Can produce highly detailed &amp; translucent parts </a:t>
            </a:r>
          </a:p>
        </p:txBody>
      </p:sp>
      <p:pic>
        <p:nvPicPr>
          <p:cNvPr id="5" name="Picture 4"/>
          <p:cNvPicPr>
            <a:picLocks noChangeAspect="1"/>
          </p:cNvPicPr>
          <p:nvPr/>
        </p:nvPicPr>
        <p:blipFill>
          <a:blip r:embed="rId2"/>
          <a:stretch>
            <a:fillRect/>
          </a:stretch>
        </p:blipFill>
        <p:spPr>
          <a:xfrm>
            <a:off x="4010376" y="1796823"/>
            <a:ext cx="4873503" cy="2697689"/>
          </a:xfrm>
          <a:prstGeom prst="rect">
            <a:avLst/>
          </a:prstGeom>
        </p:spPr>
      </p:pic>
      <p:pic>
        <p:nvPicPr>
          <p:cNvPr id="6" name="Picture 5"/>
          <p:cNvPicPr>
            <a:picLocks noChangeAspect="1"/>
          </p:cNvPicPr>
          <p:nvPr/>
        </p:nvPicPr>
        <p:blipFill>
          <a:blip r:embed="rId3"/>
          <a:stretch>
            <a:fillRect/>
          </a:stretch>
        </p:blipFill>
        <p:spPr>
          <a:xfrm>
            <a:off x="957541" y="2126346"/>
            <a:ext cx="2855828" cy="2706065"/>
          </a:xfrm>
          <a:prstGeom prst="rect">
            <a:avLst/>
          </a:prstGeom>
        </p:spPr>
      </p:pic>
    </p:spTree>
    <p:extLst>
      <p:ext uri="{BB962C8B-B14F-4D97-AF65-F5344CB8AC3E}">
        <p14:creationId xmlns:p14="http://schemas.microsoft.com/office/powerpoint/2010/main" val="1066162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5986" y="65392"/>
            <a:ext cx="8339138" cy="706437"/>
          </a:xfrm>
        </p:spPr>
        <p:txBody>
          <a:bodyPr/>
          <a:lstStyle/>
          <a:p>
            <a:r>
              <a:rPr lang="en-US" dirty="0">
                <a:solidFill>
                  <a:schemeClr val="tx1"/>
                </a:solidFill>
              </a:rPr>
              <a:t>SLA parts are highly isotropic, watertight parts </a:t>
            </a:r>
          </a:p>
        </p:txBody>
      </p:sp>
      <p:pic>
        <p:nvPicPr>
          <p:cNvPr id="7" name="Picture 6"/>
          <p:cNvPicPr>
            <a:picLocks noChangeAspect="1"/>
          </p:cNvPicPr>
          <p:nvPr/>
        </p:nvPicPr>
        <p:blipFill>
          <a:blip r:embed="rId2"/>
          <a:stretch>
            <a:fillRect/>
          </a:stretch>
        </p:blipFill>
        <p:spPr>
          <a:xfrm>
            <a:off x="240765" y="1071271"/>
            <a:ext cx="8449580" cy="3502087"/>
          </a:xfrm>
          <a:prstGeom prst="rect">
            <a:avLst/>
          </a:prstGeom>
        </p:spPr>
      </p:pic>
    </p:spTree>
    <p:extLst>
      <p:ext uri="{BB962C8B-B14F-4D97-AF65-F5344CB8AC3E}">
        <p14:creationId xmlns:p14="http://schemas.microsoft.com/office/powerpoint/2010/main" val="1924534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5468" y="33202"/>
            <a:ext cx="8339138" cy="706437"/>
          </a:xfrm>
        </p:spPr>
        <p:txBody>
          <a:bodyPr/>
          <a:lstStyle/>
          <a:p>
            <a:r>
              <a:rPr lang="en-US" dirty="0">
                <a:solidFill>
                  <a:schemeClr val="tx1"/>
                </a:solidFill>
              </a:rPr>
              <a:t>SLA Design considerations; print speed </a:t>
            </a:r>
          </a:p>
        </p:txBody>
      </p:sp>
      <p:pic>
        <p:nvPicPr>
          <p:cNvPr id="5" name="Picture 4"/>
          <p:cNvPicPr>
            <a:picLocks noChangeAspect="1"/>
          </p:cNvPicPr>
          <p:nvPr/>
        </p:nvPicPr>
        <p:blipFill>
          <a:blip r:embed="rId2"/>
          <a:stretch>
            <a:fillRect/>
          </a:stretch>
        </p:blipFill>
        <p:spPr>
          <a:xfrm>
            <a:off x="648314" y="940514"/>
            <a:ext cx="7638266" cy="3858884"/>
          </a:xfrm>
          <a:prstGeom prst="rect">
            <a:avLst/>
          </a:prstGeom>
        </p:spPr>
      </p:pic>
    </p:spTree>
    <p:extLst>
      <p:ext uri="{BB962C8B-B14F-4D97-AF65-F5344CB8AC3E}">
        <p14:creationId xmlns:p14="http://schemas.microsoft.com/office/powerpoint/2010/main" val="2278112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31" y="89696"/>
            <a:ext cx="8339138" cy="706437"/>
          </a:xfrm>
        </p:spPr>
        <p:txBody>
          <a:bodyPr/>
          <a:lstStyle/>
          <a:p>
            <a:r>
              <a:rPr lang="en-US" dirty="0">
                <a:solidFill>
                  <a:schemeClr val="tx1"/>
                </a:solidFill>
              </a:rPr>
              <a:t>Print Speed comparison </a:t>
            </a:r>
          </a:p>
        </p:txBody>
      </p:sp>
      <p:pic>
        <p:nvPicPr>
          <p:cNvPr id="5" name="Picture 4"/>
          <p:cNvPicPr>
            <a:picLocks noChangeAspect="1"/>
          </p:cNvPicPr>
          <p:nvPr/>
        </p:nvPicPr>
        <p:blipFill>
          <a:blip r:embed="rId2"/>
          <a:stretch>
            <a:fillRect/>
          </a:stretch>
        </p:blipFill>
        <p:spPr>
          <a:xfrm>
            <a:off x="1377846" y="867016"/>
            <a:ext cx="5399479" cy="3776421"/>
          </a:xfrm>
          <a:prstGeom prst="rect">
            <a:avLst/>
          </a:prstGeom>
        </p:spPr>
      </p:pic>
    </p:spTree>
    <p:extLst>
      <p:ext uri="{BB962C8B-B14F-4D97-AF65-F5344CB8AC3E}">
        <p14:creationId xmlns:p14="http://schemas.microsoft.com/office/powerpoint/2010/main" val="2943864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0" y="116447"/>
            <a:ext cx="8339138" cy="706437"/>
          </a:xfrm>
        </p:spPr>
        <p:txBody>
          <a:bodyPr/>
          <a:lstStyle/>
          <a:p>
            <a:r>
              <a:rPr lang="en-US" dirty="0">
                <a:solidFill>
                  <a:schemeClr val="tx1"/>
                </a:solidFill>
              </a:rPr>
              <a:t>Post Processing considerations</a:t>
            </a:r>
          </a:p>
        </p:txBody>
      </p:sp>
      <p:pic>
        <p:nvPicPr>
          <p:cNvPr id="5" name="Picture 4"/>
          <p:cNvPicPr>
            <a:picLocks noChangeAspect="1"/>
          </p:cNvPicPr>
          <p:nvPr/>
        </p:nvPicPr>
        <p:blipFill>
          <a:blip r:embed="rId2"/>
          <a:stretch>
            <a:fillRect/>
          </a:stretch>
        </p:blipFill>
        <p:spPr>
          <a:xfrm>
            <a:off x="1134319" y="950205"/>
            <a:ext cx="6402186" cy="3644027"/>
          </a:xfrm>
          <a:prstGeom prst="rect">
            <a:avLst/>
          </a:prstGeom>
        </p:spPr>
      </p:pic>
    </p:spTree>
    <p:extLst>
      <p:ext uri="{BB962C8B-B14F-4D97-AF65-F5344CB8AC3E}">
        <p14:creationId xmlns:p14="http://schemas.microsoft.com/office/powerpoint/2010/main" val="2784555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87" y="100451"/>
            <a:ext cx="8339138" cy="706437"/>
          </a:xfrm>
        </p:spPr>
        <p:txBody>
          <a:bodyPr/>
          <a:lstStyle/>
          <a:p>
            <a:r>
              <a:rPr lang="en-US" dirty="0">
                <a:solidFill>
                  <a:schemeClr val="tx1"/>
                </a:solidFill>
              </a:rPr>
              <a:t>Support removal – </a:t>
            </a:r>
            <a:r>
              <a:rPr lang="en-US" dirty="0" err="1">
                <a:solidFill>
                  <a:schemeClr val="tx1"/>
                </a:solidFill>
              </a:rPr>
              <a:t>FDM</a:t>
            </a:r>
            <a:r>
              <a:rPr lang="en-US" dirty="0">
                <a:solidFill>
                  <a:schemeClr val="tx1"/>
                </a:solidFill>
              </a:rPr>
              <a:t> – dissolvable or break away </a:t>
            </a:r>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6753" r="35085"/>
          <a:stretch/>
        </p:blipFill>
        <p:spPr>
          <a:xfrm>
            <a:off x="5827236" y="806888"/>
            <a:ext cx="2853160" cy="2561169"/>
          </a:xfrm>
        </p:spPr>
      </p:pic>
      <p:pic>
        <p:nvPicPr>
          <p:cNvPr id="4" name="Picture 3"/>
          <p:cNvPicPr>
            <a:picLocks noChangeAspect="1"/>
          </p:cNvPicPr>
          <p:nvPr/>
        </p:nvPicPr>
        <p:blipFill>
          <a:blip r:embed="rId3"/>
          <a:stretch>
            <a:fillRect/>
          </a:stretch>
        </p:blipFill>
        <p:spPr>
          <a:xfrm>
            <a:off x="145301" y="1200151"/>
            <a:ext cx="5376440" cy="29639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1742" y="2752838"/>
            <a:ext cx="3505204" cy="1906639"/>
          </a:xfrm>
          <a:prstGeom prst="rect">
            <a:avLst/>
          </a:prstGeom>
        </p:spPr>
      </p:pic>
    </p:spTree>
    <p:extLst>
      <p:ext uri="{BB962C8B-B14F-4D97-AF65-F5344CB8AC3E}">
        <p14:creationId xmlns:p14="http://schemas.microsoft.com/office/powerpoint/2010/main" val="4157457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231" y="112153"/>
            <a:ext cx="8339138" cy="706437"/>
          </a:xfrm>
        </p:spPr>
        <p:txBody>
          <a:bodyPr/>
          <a:lstStyle/>
          <a:p>
            <a:r>
              <a:rPr lang="en-US" dirty="0">
                <a:solidFill>
                  <a:schemeClr val="tx1"/>
                </a:solidFill>
              </a:rPr>
              <a:t>Support removal – SLA – break away </a:t>
            </a:r>
          </a:p>
        </p:txBody>
      </p:sp>
      <p:pic>
        <p:nvPicPr>
          <p:cNvPr id="5" name="Picture 4"/>
          <p:cNvPicPr>
            <a:picLocks noChangeAspect="1"/>
          </p:cNvPicPr>
          <p:nvPr/>
        </p:nvPicPr>
        <p:blipFill>
          <a:blip r:embed="rId2"/>
          <a:stretch>
            <a:fillRect/>
          </a:stretch>
        </p:blipFill>
        <p:spPr>
          <a:xfrm>
            <a:off x="211961" y="1076297"/>
            <a:ext cx="3532382" cy="2535003"/>
          </a:xfrm>
          <a:prstGeom prst="rect">
            <a:avLst/>
          </a:prstGeom>
        </p:spPr>
      </p:pic>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476500" y="2048570"/>
            <a:ext cx="4038600" cy="2692655"/>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5889" y="993104"/>
            <a:ext cx="3377493" cy="2110933"/>
          </a:xfrm>
          <a:prstGeom prst="rect">
            <a:avLst/>
          </a:prstGeom>
        </p:spPr>
      </p:pic>
    </p:spTree>
    <p:extLst>
      <p:ext uri="{BB962C8B-B14F-4D97-AF65-F5344CB8AC3E}">
        <p14:creationId xmlns:p14="http://schemas.microsoft.com/office/powerpoint/2010/main" val="4152231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45" y="85939"/>
            <a:ext cx="8339138" cy="706437"/>
          </a:xfrm>
        </p:spPr>
        <p:txBody>
          <a:bodyPr/>
          <a:lstStyle/>
          <a:p>
            <a:r>
              <a:rPr lang="en-US" dirty="0">
                <a:solidFill>
                  <a:schemeClr val="tx1"/>
                </a:solidFill>
              </a:rPr>
              <a:t>Support removal – SLS powder  </a:t>
            </a:r>
          </a:p>
        </p:txBody>
      </p:sp>
      <p:pic>
        <p:nvPicPr>
          <p:cNvPr id="5" name="Picture 4"/>
          <p:cNvPicPr>
            <a:picLocks noChangeAspect="1"/>
          </p:cNvPicPr>
          <p:nvPr/>
        </p:nvPicPr>
        <p:blipFill>
          <a:blip r:embed="rId2"/>
          <a:stretch>
            <a:fillRect/>
          </a:stretch>
        </p:blipFill>
        <p:spPr>
          <a:xfrm>
            <a:off x="964252" y="927055"/>
            <a:ext cx="6325903" cy="3614134"/>
          </a:xfrm>
          <a:prstGeom prst="rect">
            <a:avLst/>
          </a:prstGeom>
        </p:spPr>
      </p:pic>
    </p:spTree>
    <p:extLst>
      <p:ext uri="{BB962C8B-B14F-4D97-AF65-F5344CB8AC3E}">
        <p14:creationId xmlns:p14="http://schemas.microsoft.com/office/powerpoint/2010/main" val="376418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46" y="236445"/>
            <a:ext cx="8339138" cy="706437"/>
          </a:xfrm>
        </p:spPr>
        <p:txBody>
          <a:bodyPr/>
          <a:lstStyle/>
          <a:p>
            <a:r>
              <a:rPr lang="en-US" dirty="0">
                <a:solidFill>
                  <a:schemeClr val="tx1"/>
                </a:solidFill>
              </a:rPr>
              <a:t>Great skills and technical training for a strong future!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126" y="942882"/>
            <a:ext cx="4546179" cy="3030786"/>
          </a:xfrm>
          <a:prstGeom prst="rect">
            <a:avLst/>
          </a:prstGeom>
        </p:spPr>
      </p:pic>
      <p:sp>
        <p:nvSpPr>
          <p:cNvPr id="4" name="TextBox 3"/>
          <p:cNvSpPr txBox="1"/>
          <p:nvPr/>
        </p:nvSpPr>
        <p:spPr>
          <a:xfrm>
            <a:off x="2172563" y="4136323"/>
            <a:ext cx="4625625" cy="307777"/>
          </a:xfrm>
          <a:prstGeom prst="rect">
            <a:avLst/>
          </a:prstGeom>
          <a:noFill/>
        </p:spPr>
        <p:txBody>
          <a:bodyPr wrap="none" lIns="45720" rIns="45720" rtlCol="0">
            <a:spAutoFit/>
          </a:bodyPr>
          <a:lstStyle/>
          <a:p>
            <a:r>
              <a:rPr lang="en-US" dirty="0">
                <a:solidFill>
                  <a:schemeClr val="bg2"/>
                </a:solidFill>
                <a:cs typeface="Arial" pitchFamily="34" charset="0"/>
              </a:rPr>
              <a:t>3D Printing; Mass is expensive and complexity is free</a:t>
            </a:r>
            <a:endParaRPr lang="en-US" sz="14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390737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96" y="70215"/>
            <a:ext cx="8339138" cy="706437"/>
          </a:xfrm>
        </p:spPr>
        <p:txBody>
          <a:bodyPr/>
          <a:lstStyle/>
          <a:p>
            <a:pPr algn="ctr"/>
            <a:r>
              <a:rPr lang="en-US" dirty="0">
                <a:solidFill>
                  <a:schemeClr val="tx1"/>
                </a:solidFill>
              </a:rPr>
              <a:t>Engineering pathways in the Design &amp; Manufacturing Technologies Department at De Anza College</a:t>
            </a:r>
          </a:p>
        </p:txBody>
      </p:sp>
      <p:sp>
        <p:nvSpPr>
          <p:cNvPr id="3" name="Content Placeholder 2"/>
          <p:cNvSpPr>
            <a:spLocks noGrp="1"/>
          </p:cNvSpPr>
          <p:nvPr>
            <p:ph sz="half" idx="1"/>
          </p:nvPr>
        </p:nvSpPr>
        <p:spPr>
          <a:xfrm>
            <a:off x="457200" y="1100913"/>
            <a:ext cx="3988052" cy="3661209"/>
          </a:xfrm>
        </p:spPr>
        <p:txBody>
          <a:bodyPr/>
          <a:lstStyle/>
          <a:p>
            <a:r>
              <a:rPr lang="en-US" dirty="0">
                <a:hlinkClick r:id="rId2"/>
              </a:rPr>
              <a:t>DMT 55</a:t>
            </a:r>
            <a:endParaRPr lang="en-US" dirty="0"/>
          </a:p>
          <a:p>
            <a:r>
              <a:rPr lang="en-US" sz="1400" b="1" dirty="0"/>
              <a:t>4 weeks of rudimentary parametric solid modeling “CAD”, projects and best practices of engineering software.</a:t>
            </a:r>
          </a:p>
          <a:p>
            <a:r>
              <a:rPr lang="en-US" sz="1400" b="1" dirty="0"/>
              <a:t>4 weeks of hands on Mill, Lathe, how to read a drawing and basic measurement tools usage</a:t>
            </a:r>
          </a:p>
          <a:p>
            <a:r>
              <a:rPr lang="en-US" sz="1400" b="1" dirty="0"/>
              <a:t>4 weeks of 3D Printing, current industry technology, fixing &amp; editing STL files, slicing software and basic Design for Additive Manufacturing “</a:t>
            </a:r>
            <a:r>
              <a:rPr lang="en-US" sz="1400" b="1" dirty="0" err="1"/>
              <a:t>DfAM</a:t>
            </a:r>
            <a:r>
              <a:rPr lang="en-US" sz="1400" b="1" dirty="0"/>
              <a:t>”</a:t>
            </a:r>
          </a:p>
        </p:txBody>
      </p:sp>
      <p:pic>
        <p:nvPicPr>
          <p:cNvPr id="4" name="Picture 3">
            <a:extLst>
              <a:ext uri="{FF2B5EF4-FFF2-40B4-BE49-F238E27FC236}">
                <a16:creationId xmlns:a16="http://schemas.microsoft.com/office/drawing/2014/main" id="{9F1E1EBE-E37F-4961-A616-45760BFC855F}"/>
              </a:ext>
            </a:extLst>
          </p:cNvPr>
          <p:cNvPicPr>
            <a:picLocks noChangeAspect="1"/>
          </p:cNvPicPr>
          <p:nvPr/>
        </p:nvPicPr>
        <p:blipFill>
          <a:blip r:embed="rId3"/>
          <a:stretch>
            <a:fillRect/>
          </a:stretch>
        </p:blipFill>
        <p:spPr>
          <a:xfrm>
            <a:off x="4363965" y="1100913"/>
            <a:ext cx="4515913" cy="3211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54ACFDC0-1905-438C-A20A-AB8F20CB74D5}"/>
              </a:ext>
            </a:extLst>
          </p:cNvPr>
          <p:cNvPicPr>
            <a:picLocks noChangeAspect="1"/>
          </p:cNvPicPr>
          <p:nvPr/>
        </p:nvPicPr>
        <p:blipFill>
          <a:blip r:embed="rId4"/>
          <a:stretch>
            <a:fillRect/>
          </a:stretch>
        </p:blipFill>
        <p:spPr>
          <a:xfrm>
            <a:off x="866260" y="3709298"/>
            <a:ext cx="2932118" cy="1148841"/>
          </a:xfrm>
          <a:prstGeom prst="rect">
            <a:avLst/>
          </a:prstGeom>
        </p:spPr>
      </p:pic>
    </p:spTree>
    <p:extLst>
      <p:ext uri="{BB962C8B-B14F-4D97-AF65-F5344CB8AC3E}">
        <p14:creationId xmlns:p14="http://schemas.microsoft.com/office/powerpoint/2010/main" val="2899189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243" y="116088"/>
            <a:ext cx="8339138" cy="699076"/>
          </a:xfrm>
        </p:spPr>
        <p:txBody>
          <a:bodyPr/>
          <a:lstStyle/>
          <a:p>
            <a:r>
              <a:rPr lang="en-US" dirty="0">
                <a:solidFill>
                  <a:schemeClr val="tx1"/>
                </a:solidFill>
              </a:rPr>
              <a:t>This and more at De Anza College in the </a:t>
            </a:r>
            <a:r>
              <a:rPr lang="en-US" dirty="0" err="1">
                <a:solidFill>
                  <a:schemeClr val="tx1"/>
                </a:solidFill>
              </a:rPr>
              <a:t>DMT</a:t>
            </a:r>
            <a:r>
              <a:rPr lang="en-US" dirty="0">
                <a:solidFill>
                  <a:schemeClr val="tx1"/>
                </a:solidFill>
              </a:rPr>
              <a:t> Dep’t</a:t>
            </a:r>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0210" y="1562854"/>
            <a:ext cx="3226980" cy="2641261"/>
          </a:xfrm>
        </p:spPr>
      </p:pic>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6543" y="1562853"/>
            <a:ext cx="4695577" cy="2641261"/>
          </a:xfrm>
        </p:spPr>
      </p:pic>
      <p:sp>
        <p:nvSpPr>
          <p:cNvPr id="11" name="Title 1"/>
          <p:cNvSpPr txBox="1">
            <a:spLocks/>
          </p:cNvSpPr>
          <p:nvPr/>
        </p:nvSpPr>
        <p:spPr bwMode="auto">
          <a:xfrm>
            <a:off x="433243" y="815164"/>
            <a:ext cx="8339138" cy="699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0977" tIns="0" rIns="60977" bIns="0" numCol="1" anchor="ctr" anchorCtr="0" compatLnSpc="1">
            <a:prstTxWarp prst="textNoShape">
              <a:avLst/>
            </a:prstTxWarp>
          </a:bodyPr>
          <a:lstStyle>
            <a:lvl1pPr algn="l" rtl="0" eaLnBrk="1" fontAlgn="base" hangingPunct="1">
              <a:spcBef>
                <a:spcPct val="0"/>
              </a:spcBef>
              <a:spcAft>
                <a:spcPct val="0"/>
              </a:spcAft>
              <a:defRPr sz="2400" b="1" kern="1200">
                <a:solidFill>
                  <a:schemeClr val="bg1"/>
                </a:solidFill>
                <a:latin typeface="Arial" pitchFamily="34" charset="0"/>
                <a:ea typeface="ヒラギノ角ゴ Pro W3" charset="0"/>
                <a:cs typeface="Arial" pitchFamily="34" charset="0"/>
              </a:defRPr>
            </a:lvl1pPr>
            <a:lvl2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2pPr>
            <a:lvl3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3pPr>
            <a:lvl4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4pPr>
            <a:lvl5pPr algn="l" rtl="0" eaLnBrk="1" fontAlgn="base" hangingPunct="1">
              <a:spcBef>
                <a:spcPct val="0"/>
              </a:spcBef>
              <a:spcAft>
                <a:spcPct val="0"/>
              </a:spcAft>
              <a:defRPr sz="3700" b="1">
                <a:solidFill>
                  <a:schemeClr val="bg1"/>
                </a:solidFill>
                <a:latin typeface="Arial" pitchFamily="34" charset="0"/>
                <a:ea typeface="ヒラギノ角ゴ Pro W3" charset="0"/>
                <a:cs typeface="Arial" pitchFamily="34" charset="0"/>
              </a:defRPr>
            </a:lvl5pPr>
            <a:lvl6pPr marL="609753" algn="l" rtl="0" eaLnBrk="1" fontAlgn="base" hangingPunct="1">
              <a:spcBef>
                <a:spcPct val="0"/>
              </a:spcBef>
              <a:spcAft>
                <a:spcPct val="0"/>
              </a:spcAft>
              <a:defRPr sz="3700" b="1">
                <a:solidFill>
                  <a:schemeClr val="bg1"/>
                </a:solidFill>
                <a:latin typeface="Arial" pitchFamily="34" charset="0"/>
                <a:cs typeface="Arial" pitchFamily="34" charset="0"/>
              </a:defRPr>
            </a:lvl6pPr>
            <a:lvl7pPr marL="1219505" algn="l" rtl="0" eaLnBrk="1" fontAlgn="base" hangingPunct="1">
              <a:spcBef>
                <a:spcPct val="0"/>
              </a:spcBef>
              <a:spcAft>
                <a:spcPct val="0"/>
              </a:spcAft>
              <a:defRPr sz="3700" b="1">
                <a:solidFill>
                  <a:schemeClr val="bg1"/>
                </a:solidFill>
                <a:latin typeface="Arial" pitchFamily="34" charset="0"/>
                <a:cs typeface="Arial" pitchFamily="34" charset="0"/>
              </a:defRPr>
            </a:lvl7pPr>
            <a:lvl8pPr marL="1829258" algn="l" rtl="0" eaLnBrk="1" fontAlgn="base" hangingPunct="1">
              <a:spcBef>
                <a:spcPct val="0"/>
              </a:spcBef>
              <a:spcAft>
                <a:spcPct val="0"/>
              </a:spcAft>
              <a:defRPr sz="3700" b="1">
                <a:solidFill>
                  <a:schemeClr val="bg1"/>
                </a:solidFill>
                <a:latin typeface="Arial" pitchFamily="34" charset="0"/>
                <a:cs typeface="Arial" pitchFamily="34" charset="0"/>
              </a:defRPr>
            </a:lvl8pPr>
            <a:lvl9pPr marL="2439010" algn="l" rtl="0" eaLnBrk="1" fontAlgn="base" hangingPunct="1">
              <a:spcBef>
                <a:spcPct val="0"/>
              </a:spcBef>
              <a:spcAft>
                <a:spcPct val="0"/>
              </a:spcAft>
              <a:defRPr sz="3700" b="1">
                <a:solidFill>
                  <a:schemeClr val="bg1"/>
                </a:solidFill>
                <a:latin typeface="Arial" pitchFamily="34" charset="0"/>
                <a:cs typeface="Arial" pitchFamily="34" charset="0"/>
              </a:defRPr>
            </a:lvl9pPr>
          </a:lstStyle>
          <a:p>
            <a:pPr algn="ctr"/>
            <a:r>
              <a:rPr lang="en-US" dirty="0">
                <a:solidFill>
                  <a:schemeClr val="tx1"/>
                </a:solidFill>
              </a:rPr>
              <a:t>www.DeAnza.edu/DMT</a:t>
            </a:r>
            <a:endParaRPr lang="en-US" dirty="0"/>
          </a:p>
        </p:txBody>
      </p:sp>
      <p:sp>
        <p:nvSpPr>
          <p:cNvPr id="3" name="TextBox 2"/>
          <p:cNvSpPr txBox="1"/>
          <p:nvPr/>
        </p:nvSpPr>
        <p:spPr>
          <a:xfrm>
            <a:off x="1403499" y="4366437"/>
            <a:ext cx="6222216" cy="307777"/>
          </a:xfrm>
          <a:prstGeom prst="rect">
            <a:avLst/>
          </a:prstGeom>
          <a:noFill/>
        </p:spPr>
        <p:txBody>
          <a:bodyPr wrap="none" lIns="45720" rIns="45720" rtlCol="0">
            <a:spAutoFit/>
          </a:bodyPr>
          <a:lstStyle/>
          <a:p>
            <a:r>
              <a:rPr lang="en-US" sz="1400" dirty="0">
                <a:solidFill>
                  <a:schemeClr val="bg2"/>
                </a:solidFill>
                <a:latin typeface="Arial" pitchFamily="34" charset="0"/>
                <a:cs typeface="Arial" pitchFamily="34" charset="0"/>
              </a:rPr>
              <a:t>Build your skills and career opportunities with us now and for the future</a:t>
            </a:r>
          </a:p>
        </p:txBody>
      </p:sp>
    </p:spTree>
    <p:extLst>
      <p:ext uri="{BB962C8B-B14F-4D97-AF65-F5344CB8AC3E}">
        <p14:creationId xmlns:p14="http://schemas.microsoft.com/office/powerpoint/2010/main" val="2299106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4581" y="4329193"/>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1895850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31" y="0"/>
            <a:ext cx="8339138" cy="706437"/>
          </a:xfrm>
        </p:spPr>
        <p:txBody>
          <a:bodyPr/>
          <a:lstStyle/>
          <a:p>
            <a:r>
              <a:rPr lang="en-US" dirty="0">
                <a:solidFill>
                  <a:schemeClr val="tx1"/>
                </a:solidFill>
              </a:rPr>
              <a:t>Engineering pathways in the Design &amp; Manufacturing Technologies Department at De Anza College</a:t>
            </a:r>
          </a:p>
        </p:txBody>
      </p:sp>
      <p:sp>
        <p:nvSpPr>
          <p:cNvPr id="15" name="AutoShape 4" descr="Image result for onewheel logo"/>
          <p:cNvSpPr>
            <a:spLocks noChangeAspect="1" noChangeArrowheads="1"/>
          </p:cNvSpPr>
          <p:nvPr/>
        </p:nvSpPr>
        <p:spPr bwMode="auto">
          <a:xfrm>
            <a:off x="2388751" y="827888"/>
            <a:ext cx="1323975" cy="1323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descr="A group of people sitting at computers&#10;&#10;Description automatically generated with medium confidence">
            <a:extLst>
              <a:ext uri="{FF2B5EF4-FFF2-40B4-BE49-F238E27FC236}">
                <a16:creationId xmlns:a16="http://schemas.microsoft.com/office/drawing/2014/main" id="{518B3E0C-651E-F4B3-572A-7BE46459B1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875" y="1033548"/>
            <a:ext cx="3879771" cy="3561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Content Placeholder 3">
            <a:extLst>
              <a:ext uri="{FF2B5EF4-FFF2-40B4-BE49-F238E27FC236}">
                <a16:creationId xmlns:a16="http://schemas.microsoft.com/office/drawing/2014/main" id="{FF5ECC0E-2AAF-4BDC-8FF0-9A4F087817BC}"/>
              </a:ext>
            </a:extLst>
          </p:cNvPr>
          <p:cNvSpPr txBox="1">
            <a:spLocks/>
          </p:cNvSpPr>
          <p:nvPr/>
        </p:nvSpPr>
        <p:spPr bwMode="auto">
          <a:xfrm>
            <a:off x="402431" y="1171904"/>
            <a:ext cx="4241156" cy="342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54" tIns="60977" rIns="121954" bIns="60977" numCol="1" anchor="t" anchorCtr="0" compatLnSpc="1">
            <a:prstTxWarp prst="textNoShape">
              <a:avLst/>
            </a:prstTxWarp>
          </a:bodyPr>
          <a:lstStyle>
            <a:lvl1pPr marL="309110" indent="-309110" algn="l" rtl="0" eaLnBrk="1" fontAlgn="base" hangingPunct="1">
              <a:spcBef>
                <a:spcPts val="0"/>
              </a:spcBef>
              <a:spcAft>
                <a:spcPct val="0"/>
              </a:spcAft>
              <a:buClr>
                <a:schemeClr val="tx2"/>
              </a:buClr>
              <a:buFont typeface="Wingdings" charset="0"/>
              <a:buChar char="§"/>
              <a:defRPr sz="28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sz="2400"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0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0" dirty="0">
                <a:hlinkClick r:id="rId3"/>
              </a:rPr>
              <a:t>DMT 53</a:t>
            </a:r>
            <a:endParaRPr lang="en-US" b="0" dirty="0"/>
          </a:p>
          <a:p>
            <a:pPr marL="0" indent="0">
              <a:buFont typeface="Wingdings" charset="0"/>
              <a:buNone/>
            </a:pPr>
            <a:r>
              <a:rPr lang="en-US" sz="1400" b="1" dirty="0"/>
              <a:t>Course Description – Winter 2026</a:t>
            </a:r>
          </a:p>
          <a:p>
            <a:pPr marL="0" indent="0">
              <a:buFont typeface="Wingdings" charset="0"/>
              <a:buNone/>
            </a:pPr>
            <a:endParaRPr lang="en-US" sz="1400" b="0" dirty="0"/>
          </a:p>
          <a:p>
            <a:pPr marL="0" indent="0">
              <a:buFont typeface="Wingdings" charset="0"/>
              <a:buNone/>
            </a:pPr>
            <a:r>
              <a:rPr lang="en-US" sz="1400" b="0" dirty="0"/>
              <a:t>The objective of this course is to present a comprehensive overview of 3D Printing, spanning from fundamentals to applications and technology trends. Participants will learn the fundamentals of (AM) Additive Manufacturing/3D Printing of polymers, metals, composites, and biomaterials, and will realize how process capabilities (rate, cost, quality) are determined by the material characteristics, process parameters, and machine designs.</a:t>
            </a:r>
          </a:p>
          <a:p>
            <a:r>
              <a:rPr lang="en-US" sz="1400" b="0" dirty="0"/>
              <a:t>High School </a:t>
            </a:r>
            <a:r>
              <a:rPr lang="en-US" sz="1400" b="0" dirty="0">
                <a:hlinkClick r:id="rId4"/>
              </a:rPr>
              <a:t>Dual Enrolment</a:t>
            </a:r>
            <a:r>
              <a:rPr lang="en-US" sz="1400" b="0" dirty="0"/>
              <a:t> class</a:t>
            </a:r>
          </a:p>
        </p:txBody>
      </p:sp>
    </p:spTree>
    <p:extLst>
      <p:ext uri="{BB962C8B-B14F-4D97-AF65-F5344CB8AC3E}">
        <p14:creationId xmlns:p14="http://schemas.microsoft.com/office/powerpoint/2010/main" val="149352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31" y="0"/>
            <a:ext cx="8339138" cy="706437"/>
          </a:xfrm>
        </p:spPr>
        <p:txBody>
          <a:bodyPr/>
          <a:lstStyle/>
          <a:p>
            <a:r>
              <a:rPr lang="en-US" dirty="0">
                <a:solidFill>
                  <a:schemeClr val="tx1"/>
                </a:solidFill>
              </a:rPr>
              <a:t>Engineering pathways in the Design &amp; Manufacturing Technologies Department at De Anza College</a:t>
            </a:r>
          </a:p>
        </p:txBody>
      </p:sp>
      <p:sp>
        <p:nvSpPr>
          <p:cNvPr id="15" name="AutoShape 4" descr="Image result for onewheel logo"/>
          <p:cNvSpPr>
            <a:spLocks noChangeAspect="1" noChangeArrowheads="1"/>
          </p:cNvSpPr>
          <p:nvPr/>
        </p:nvSpPr>
        <p:spPr bwMode="auto">
          <a:xfrm>
            <a:off x="2388751" y="827888"/>
            <a:ext cx="1323975" cy="1323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Content Placeholder 3">
            <a:extLst>
              <a:ext uri="{FF2B5EF4-FFF2-40B4-BE49-F238E27FC236}">
                <a16:creationId xmlns:a16="http://schemas.microsoft.com/office/drawing/2014/main" id="{FF5ECC0E-2AAF-4BDC-8FF0-9A4F087817BC}"/>
              </a:ext>
            </a:extLst>
          </p:cNvPr>
          <p:cNvSpPr txBox="1">
            <a:spLocks/>
          </p:cNvSpPr>
          <p:nvPr/>
        </p:nvSpPr>
        <p:spPr bwMode="auto">
          <a:xfrm>
            <a:off x="402431" y="1171904"/>
            <a:ext cx="4241156" cy="3346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54" tIns="60977" rIns="121954" bIns="60977" numCol="1" anchor="t" anchorCtr="0" compatLnSpc="1">
            <a:prstTxWarp prst="textNoShape">
              <a:avLst/>
            </a:prstTxWarp>
          </a:bodyPr>
          <a:lstStyle>
            <a:lvl1pPr marL="309110" indent="-309110" algn="l" rtl="0" eaLnBrk="1" fontAlgn="base" hangingPunct="1">
              <a:spcBef>
                <a:spcPts val="0"/>
              </a:spcBef>
              <a:spcAft>
                <a:spcPct val="0"/>
              </a:spcAft>
              <a:buClr>
                <a:schemeClr val="tx2"/>
              </a:buClr>
              <a:buFont typeface="Wingdings" charset="0"/>
              <a:buChar char="§"/>
              <a:defRPr sz="2800" kern="1200">
                <a:solidFill>
                  <a:schemeClr val="tx1"/>
                </a:solidFill>
                <a:latin typeface="Arial" pitchFamily="34" charset="0"/>
                <a:ea typeface="ヒラギノ角ゴ Pro W3" charset="0"/>
                <a:cs typeface="Arial" pitchFamily="34" charset="0"/>
              </a:defRPr>
            </a:lvl1pPr>
            <a:lvl2pPr marL="766425" indent="-304877" algn="l" rtl="0" eaLnBrk="1" fontAlgn="base" hangingPunct="1">
              <a:spcBef>
                <a:spcPts val="0"/>
              </a:spcBef>
              <a:spcAft>
                <a:spcPct val="0"/>
              </a:spcAft>
              <a:buClr>
                <a:schemeClr val="tx2"/>
              </a:buClr>
              <a:buFont typeface="Wingdings" charset="0"/>
              <a:buChar char="§"/>
              <a:defRPr sz="2400" kern="1200">
                <a:solidFill>
                  <a:schemeClr val="bg2"/>
                </a:solidFill>
                <a:latin typeface="Arial" pitchFamily="34" charset="0"/>
                <a:ea typeface="Arial" charset="0"/>
                <a:cs typeface="Arial" pitchFamily="34" charset="0"/>
              </a:defRPr>
            </a:lvl2pPr>
            <a:lvl3pPr marL="1219505" indent="-304877" algn="l" rtl="0" eaLnBrk="1" fontAlgn="base" hangingPunct="1">
              <a:spcBef>
                <a:spcPts val="0"/>
              </a:spcBef>
              <a:spcAft>
                <a:spcPct val="0"/>
              </a:spcAft>
              <a:buClr>
                <a:schemeClr val="tx2"/>
              </a:buClr>
              <a:buFont typeface="Wingdings" charset="0"/>
              <a:buChar char="§"/>
              <a:defRPr sz="2000" kern="1200">
                <a:solidFill>
                  <a:schemeClr val="bg2"/>
                </a:solidFill>
                <a:latin typeface="Arial" pitchFamily="34" charset="0"/>
                <a:ea typeface="Arial" charset="0"/>
                <a:cs typeface="Arial" pitchFamily="34" charset="0"/>
              </a:defRPr>
            </a:lvl3pPr>
            <a:lvl4pPr marL="168105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4pPr>
            <a:lvl5pPr marL="2134134" indent="-304877" algn="l" rtl="0" eaLnBrk="1" fontAlgn="base" hangingPunct="1">
              <a:spcBef>
                <a:spcPts val="0"/>
              </a:spcBef>
              <a:spcAft>
                <a:spcPct val="0"/>
              </a:spcAft>
              <a:buClr>
                <a:schemeClr val="tx2"/>
              </a:buClr>
              <a:buFont typeface="Wingdings" charset="0"/>
              <a:buChar char="§"/>
              <a:defRPr sz="1800" kern="1200">
                <a:solidFill>
                  <a:schemeClr val="bg2"/>
                </a:solidFill>
                <a:latin typeface="Arial" pitchFamily="34" charset="0"/>
                <a:ea typeface="Arial" charset="0"/>
                <a:cs typeface="Arial" pitchFamily="34" charset="0"/>
              </a:defRPr>
            </a:lvl5pPr>
            <a:lvl6pPr marL="3353639"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3963391"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4573143"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5182895" indent="-304877" algn="l" defTabSz="1219505"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b="0" dirty="0">
                <a:hlinkClick r:id="rId2"/>
              </a:rPr>
              <a:t>DMT 53</a:t>
            </a:r>
            <a:endParaRPr lang="en-US" b="0" dirty="0"/>
          </a:p>
          <a:p>
            <a:pPr marL="0" indent="0">
              <a:buFont typeface="Wingdings" charset="0"/>
              <a:buNone/>
            </a:pPr>
            <a:r>
              <a:rPr lang="en-US" sz="1400" b="1" dirty="0"/>
              <a:t>Course Review – Winter 2026 </a:t>
            </a:r>
          </a:p>
          <a:p>
            <a:r>
              <a:rPr lang="en-US" sz="1400" b="0" dirty="0"/>
              <a:t>Recent high school student comment</a:t>
            </a:r>
          </a:p>
          <a:p>
            <a:pPr marL="0" indent="0">
              <a:buFont typeface="Wingdings" charset="0"/>
              <a:buNone/>
            </a:pPr>
            <a:endParaRPr lang="en-US" sz="1400" b="0" dirty="0"/>
          </a:p>
          <a:p>
            <a:pPr marL="0" indent="0">
              <a:buNone/>
            </a:pPr>
            <a:r>
              <a:rPr lang="en-US" sz="1200" dirty="0"/>
              <a:t>“I also just wanted to thank you for being a great professor during the quarter. You and Max both did a wonderful job at instructing a fun </a:t>
            </a:r>
            <a:r>
              <a:rPr lang="en-US" sz="1200" i="1" dirty="0"/>
              <a:t>and </a:t>
            </a:r>
            <a:r>
              <a:rPr lang="en-US" sz="1200" dirty="0"/>
              <a:t>efficient course to get people familiar with additive manufacturing and I am very grateful to have been a part of it. I have learned a lot through DMT 53 (and also DMT 55), and will definitely retain this knowledge not only through the parts we've printed and created but also through the entire industry to which I have been newly exposed to. </a:t>
            </a:r>
            <a:br>
              <a:rPr lang="en-US" sz="1200" dirty="0"/>
            </a:br>
            <a:br>
              <a:rPr lang="en-US" sz="1200" dirty="0"/>
            </a:br>
            <a:r>
              <a:rPr lang="en-US" sz="1200" dirty="0"/>
              <a:t>Thank you for being you, it was an awesome quarter.” </a:t>
            </a:r>
            <a:endParaRPr lang="en-US" sz="1200" b="0" dirty="0"/>
          </a:p>
        </p:txBody>
      </p:sp>
      <p:pic>
        <p:nvPicPr>
          <p:cNvPr id="4" name="Picture 3">
            <a:extLst>
              <a:ext uri="{FF2B5EF4-FFF2-40B4-BE49-F238E27FC236}">
                <a16:creationId xmlns:a16="http://schemas.microsoft.com/office/drawing/2014/main" id="{F8938FCB-91D0-4DAF-9BC4-0800DC66D3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8913" y="1456213"/>
            <a:ext cx="3928984" cy="2946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433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4396" y="70215"/>
            <a:ext cx="8339138" cy="706437"/>
          </a:xfrm>
        </p:spPr>
        <p:txBody>
          <a:bodyPr/>
          <a:lstStyle/>
          <a:p>
            <a:pPr algn="ctr"/>
            <a:r>
              <a:rPr lang="en-US" dirty="0">
                <a:solidFill>
                  <a:schemeClr val="tx1"/>
                </a:solidFill>
              </a:rPr>
              <a:t>Class offerings in the Design and Manufacturing Technologies Department at De Anza College</a:t>
            </a:r>
          </a:p>
        </p:txBody>
      </p:sp>
      <p:sp>
        <p:nvSpPr>
          <p:cNvPr id="3" name="Content Placeholder 2"/>
          <p:cNvSpPr>
            <a:spLocks noGrp="1"/>
          </p:cNvSpPr>
          <p:nvPr>
            <p:ph sz="half" idx="1"/>
          </p:nvPr>
        </p:nvSpPr>
        <p:spPr>
          <a:xfrm>
            <a:off x="457200" y="1100914"/>
            <a:ext cx="4038600" cy="3394472"/>
          </a:xfrm>
        </p:spPr>
        <p:txBody>
          <a:bodyPr/>
          <a:lstStyle/>
          <a:p>
            <a:r>
              <a:rPr lang="en-US" dirty="0">
                <a:hlinkClick r:id="rId2"/>
              </a:rPr>
              <a:t>CAD</a:t>
            </a:r>
            <a:endParaRPr lang="en-US" dirty="0"/>
          </a:p>
          <a:p>
            <a:pPr lvl="1"/>
            <a:r>
              <a:rPr lang="en-US" dirty="0"/>
              <a:t>Creo Parametric </a:t>
            </a:r>
          </a:p>
          <a:p>
            <a:pPr lvl="2"/>
            <a:r>
              <a:rPr lang="en-US" dirty="0" err="1"/>
              <a:t>DMT</a:t>
            </a:r>
            <a:r>
              <a:rPr lang="en-US" dirty="0"/>
              <a:t> 65,66,67,68</a:t>
            </a:r>
          </a:p>
          <a:p>
            <a:pPr lvl="1"/>
            <a:r>
              <a:rPr lang="en-US" dirty="0"/>
              <a:t>Pro/Engineer</a:t>
            </a:r>
          </a:p>
          <a:p>
            <a:pPr lvl="1"/>
            <a:r>
              <a:rPr lang="en-US" dirty="0" err="1"/>
              <a:t>SolidWoks</a:t>
            </a:r>
            <a:endParaRPr lang="en-US" dirty="0"/>
          </a:p>
          <a:p>
            <a:pPr lvl="2"/>
            <a:r>
              <a:rPr lang="en-US" dirty="0" err="1"/>
              <a:t>DMT</a:t>
            </a:r>
            <a:r>
              <a:rPr lang="en-US" dirty="0"/>
              <a:t> 60,61,62,63</a:t>
            </a:r>
          </a:p>
          <a:p>
            <a:pPr lvl="1"/>
            <a:r>
              <a:rPr lang="en-US" dirty="0"/>
              <a:t>Siemens </a:t>
            </a:r>
            <a:r>
              <a:rPr lang="en-US" dirty="0" err="1"/>
              <a:t>NX</a:t>
            </a:r>
            <a:endParaRPr lang="en-US" dirty="0"/>
          </a:p>
          <a:p>
            <a:pPr lvl="1"/>
            <a:r>
              <a:rPr lang="en-US" dirty="0"/>
              <a:t>Autodesk Inventor</a:t>
            </a:r>
          </a:p>
          <a:p>
            <a:pPr lvl="1"/>
            <a:r>
              <a:rPr lang="en-US" dirty="0" err="1"/>
              <a:t>GD&amp;T</a:t>
            </a:r>
            <a:endParaRPr lang="en-US" dirty="0"/>
          </a:p>
        </p:txBody>
      </p:sp>
      <p:sp>
        <p:nvSpPr>
          <p:cNvPr id="4" name="Content Placeholder 3"/>
          <p:cNvSpPr>
            <a:spLocks noGrp="1"/>
          </p:cNvSpPr>
          <p:nvPr>
            <p:ph sz="half" idx="2"/>
          </p:nvPr>
        </p:nvSpPr>
        <p:spPr>
          <a:xfrm>
            <a:off x="4676553" y="1100914"/>
            <a:ext cx="4241156" cy="2670100"/>
          </a:xfrm>
        </p:spPr>
        <p:txBody>
          <a:bodyPr/>
          <a:lstStyle/>
          <a:p>
            <a:r>
              <a:rPr lang="en-US" dirty="0"/>
              <a:t>3D Printing “</a:t>
            </a:r>
            <a:r>
              <a:rPr lang="en-US" dirty="0">
                <a:hlinkClick r:id="rId3"/>
              </a:rPr>
              <a:t>AM</a:t>
            </a:r>
            <a:r>
              <a:rPr lang="en-US" dirty="0"/>
              <a:t>”</a:t>
            </a:r>
          </a:p>
          <a:p>
            <a:pPr lvl="1"/>
            <a:r>
              <a:rPr lang="en-US" dirty="0"/>
              <a:t>Intro to 3D Printing</a:t>
            </a:r>
          </a:p>
          <a:p>
            <a:pPr lvl="2"/>
            <a:r>
              <a:rPr lang="en-US" dirty="0" err="1"/>
              <a:t>DMT</a:t>
            </a:r>
            <a:r>
              <a:rPr lang="en-US" dirty="0"/>
              <a:t> 53</a:t>
            </a:r>
          </a:p>
          <a:p>
            <a:pPr lvl="1"/>
            <a:r>
              <a:rPr lang="en-US" dirty="0"/>
              <a:t>Beginning Design</a:t>
            </a:r>
          </a:p>
          <a:p>
            <a:pPr lvl="2"/>
            <a:r>
              <a:rPr lang="en-US" dirty="0" err="1"/>
              <a:t>DMT</a:t>
            </a:r>
            <a:r>
              <a:rPr lang="en-US" dirty="0"/>
              <a:t> 54</a:t>
            </a:r>
          </a:p>
          <a:p>
            <a:pPr lvl="1"/>
            <a:r>
              <a:rPr lang="en-US" dirty="0"/>
              <a:t>AM Technician </a:t>
            </a:r>
          </a:p>
          <a:p>
            <a:pPr lvl="1"/>
            <a:r>
              <a:rPr lang="en-US" dirty="0" err="1"/>
              <a:t>DfAM</a:t>
            </a:r>
            <a:r>
              <a:rPr lang="en-US" dirty="0"/>
              <a:t> </a:t>
            </a:r>
          </a:p>
          <a:p>
            <a:pPr lvl="2"/>
            <a:r>
              <a:rPr lang="en-US" dirty="0"/>
              <a:t>Design for Additive </a:t>
            </a:r>
            <a:r>
              <a:rPr lang="en-US" dirty="0" err="1"/>
              <a:t>Mfg</a:t>
            </a:r>
            <a:endParaRPr lang="en-US" dirty="0"/>
          </a:p>
        </p:txBody>
      </p:sp>
      <p:sp>
        <p:nvSpPr>
          <p:cNvPr id="5" name="TextBox 4"/>
          <p:cNvSpPr txBox="1"/>
          <p:nvPr/>
        </p:nvSpPr>
        <p:spPr>
          <a:xfrm>
            <a:off x="5309881" y="4095276"/>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1501465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83" y="116087"/>
            <a:ext cx="8513669" cy="706437"/>
          </a:xfrm>
        </p:spPr>
        <p:txBody>
          <a:bodyPr/>
          <a:lstStyle/>
          <a:p>
            <a:r>
              <a:rPr lang="en-US" dirty="0">
                <a:solidFill>
                  <a:schemeClr val="tx1"/>
                </a:solidFill>
              </a:rPr>
              <a:t>DMT Dept’ offers professional Engineering pathway skills</a:t>
            </a:r>
          </a:p>
        </p:txBody>
      </p:sp>
      <p:sp>
        <p:nvSpPr>
          <p:cNvPr id="3" name="Content Placeholder 2"/>
          <p:cNvSpPr>
            <a:spLocks noGrp="1"/>
          </p:cNvSpPr>
          <p:nvPr>
            <p:ph sz="half" idx="1"/>
          </p:nvPr>
        </p:nvSpPr>
        <p:spPr>
          <a:xfrm>
            <a:off x="488092" y="960482"/>
            <a:ext cx="4038600" cy="3394472"/>
          </a:xfrm>
        </p:spPr>
        <p:txBody>
          <a:bodyPr/>
          <a:lstStyle/>
          <a:p>
            <a:r>
              <a:rPr lang="en-US" dirty="0">
                <a:hlinkClick r:id="rId2"/>
              </a:rPr>
              <a:t>CAD</a:t>
            </a:r>
            <a:endParaRPr lang="en-US" dirty="0"/>
          </a:p>
          <a:p>
            <a:pPr marL="0" indent="0">
              <a:buNone/>
            </a:pPr>
            <a:endParaRPr lang="en-US" sz="1400" dirty="0"/>
          </a:p>
          <a:p>
            <a:pPr marL="0" indent="0">
              <a:buNone/>
            </a:pPr>
            <a:r>
              <a:rPr lang="en-US" sz="2000" dirty="0"/>
              <a:t>CAD designers use specialized computer software to generate drawings, blueprints, plans, and other design documents for use across a wide variety of fields (mechanical design, architecture, construction, engineering, etc.</a:t>
            </a:r>
          </a:p>
          <a:p>
            <a:pPr marL="0" indent="0">
              <a:buNone/>
            </a:pPr>
            <a:endParaRPr lang="en-US" sz="2000" dirty="0"/>
          </a:p>
          <a:p>
            <a:pPr marL="0" indent="0">
              <a:buNone/>
            </a:pPr>
            <a:r>
              <a:rPr lang="en-US" sz="2000" dirty="0"/>
              <a:t>Design Your Future in CAD</a:t>
            </a:r>
          </a:p>
        </p:txBody>
      </p:sp>
      <p:sp>
        <p:nvSpPr>
          <p:cNvPr id="4" name="Content Placeholder 3"/>
          <p:cNvSpPr>
            <a:spLocks noGrp="1"/>
          </p:cNvSpPr>
          <p:nvPr>
            <p:ph sz="half" idx="2"/>
          </p:nvPr>
        </p:nvSpPr>
        <p:spPr>
          <a:xfrm>
            <a:off x="4676553" y="960482"/>
            <a:ext cx="4038600" cy="2670100"/>
          </a:xfrm>
        </p:spPr>
        <p:txBody>
          <a:bodyPr/>
          <a:lstStyle/>
          <a:p>
            <a:r>
              <a:rPr lang="en-US" dirty="0"/>
              <a:t>3D Printing “</a:t>
            </a:r>
            <a:r>
              <a:rPr lang="en-US" dirty="0">
                <a:hlinkClick r:id="rId3"/>
              </a:rPr>
              <a:t>AM</a:t>
            </a:r>
            <a:r>
              <a:rPr lang="en-US" dirty="0"/>
              <a:t>”</a:t>
            </a:r>
          </a:p>
          <a:p>
            <a:pPr marL="0" indent="0">
              <a:buNone/>
            </a:pPr>
            <a:r>
              <a:rPr lang="en-US" sz="2000" dirty="0"/>
              <a:t>Additive Manufacturing is rewriting the rules for how we design, build, and create in every major industry. From consumer product and industrial design, automotive, medical to Aerospace industries, the landscape is changing fast and we are here to train the future workforce.</a:t>
            </a:r>
          </a:p>
        </p:txBody>
      </p:sp>
      <p:sp>
        <p:nvSpPr>
          <p:cNvPr id="5" name="TextBox 4"/>
          <p:cNvSpPr txBox="1"/>
          <p:nvPr/>
        </p:nvSpPr>
        <p:spPr>
          <a:xfrm>
            <a:off x="697713" y="4420485"/>
            <a:ext cx="3290777" cy="400110"/>
          </a:xfrm>
          <a:prstGeom prst="rect">
            <a:avLst/>
          </a:prstGeom>
          <a:noFill/>
        </p:spPr>
        <p:txBody>
          <a:bodyPr wrap="square" lIns="45720" rIns="45720" rtlCol="0">
            <a:spAutoFit/>
          </a:bodyPr>
          <a:lstStyle/>
          <a:p>
            <a:r>
              <a:rPr lang="en-US" sz="2000" dirty="0">
                <a:cs typeface="Arial" pitchFamily="34" charset="0"/>
              </a:rPr>
              <a:t>www.deanza.edu/dmt/</a:t>
            </a:r>
          </a:p>
        </p:txBody>
      </p:sp>
    </p:spTree>
    <p:extLst>
      <p:ext uri="{BB962C8B-B14F-4D97-AF65-F5344CB8AC3E}">
        <p14:creationId xmlns:p14="http://schemas.microsoft.com/office/powerpoint/2010/main" val="2308314503"/>
      </p:ext>
    </p:extLst>
  </p:cSld>
  <p:clrMapOvr>
    <a:masterClrMapping/>
  </p:clrMapOvr>
</p:sld>
</file>

<file path=ppt/theme/theme1.xml><?xml version="1.0" encoding="utf-8"?>
<a:theme xmlns:a="http://schemas.openxmlformats.org/drawingml/2006/main" name="Theme3">
  <a:themeElements>
    <a:clrScheme name="KLA">
      <a:dk1>
        <a:sysClr val="windowText" lastClr="000000"/>
      </a:dk1>
      <a:lt1>
        <a:sysClr val="window" lastClr="FFFFFF"/>
      </a:lt1>
      <a:dk2>
        <a:srgbClr val="1E076A"/>
      </a:dk2>
      <a:lt2>
        <a:srgbClr val="4F555B"/>
      </a:lt2>
      <a:accent1>
        <a:srgbClr val="3F9C35"/>
      </a:accent1>
      <a:accent2>
        <a:srgbClr val="EC7A08"/>
      </a:accent2>
      <a:accent3>
        <a:srgbClr val="0089C4"/>
      </a:accent3>
      <a:accent4>
        <a:srgbClr val="5E6A71"/>
      </a:accent4>
      <a:accent5>
        <a:srgbClr val="EF3829"/>
      </a:accent5>
      <a:accent6>
        <a:srgbClr val="66569B"/>
      </a:accent6>
      <a:hlink>
        <a:srgbClr val="0000FF"/>
      </a:hlink>
      <a:folHlink>
        <a:srgbClr val="800080"/>
      </a:folHlink>
    </a:clrScheme>
    <a:fontScheme name="KT2010">
      <a:majorFont>
        <a:latin typeface="Arial"/>
        <a:ea typeface=""/>
        <a:cs typeface=""/>
      </a:majorFont>
      <a:minorFont>
        <a:latin typeface="Arial"/>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rIns="45720" rtlCol="0">
        <a:spAutoFit/>
      </a:bodyPr>
      <a:lstStyle>
        <a:defPPr>
          <a:defRPr sz="1400" dirty="0" smtClean="0">
            <a:solidFill>
              <a:schemeClr val="bg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Theme3" id="{02715306-D732-4714-81DF-F29566B81DDF}" vid="{0AF03943-27FD-46CC-BFA1-1F29C4F123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Theme3</Template>
  <TotalTime>18816</TotalTime>
  <Words>2041</Words>
  <Application>Microsoft Office PowerPoint</Application>
  <PresentationFormat>On-screen Show (16:9)</PresentationFormat>
  <Paragraphs>297</Paragraphs>
  <Slides>51</Slides>
  <Notes>2</Notes>
  <HiddenSlides>11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ＭＳ Ｐゴシック</vt:lpstr>
      <vt:lpstr>Arial</vt:lpstr>
      <vt:lpstr>Calibri</vt:lpstr>
      <vt:lpstr>Century Gothic</vt:lpstr>
      <vt:lpstr>Khmer UI</vt:lpstr>
      <vt:lpstr>Times New Roman</vt:lpstr>
      <vt:lpstr>Verdana</vt:lpstr>
      <vt:lpstr>Wingdings</vt:lpstr>
      <vt:lpstr>ヒラギノ角ゴ Pro W3</vt:lpstr>
      <vt:lpstr>Theme3</vt:lpstr>
      <vt:lpstr>PowerPoint Presentation</vt:lpstr>
      <vt:lpstr>PowerPoint Presentation</vt:lpstr>
      <vt:lpstr>PowerPoint Presentation</vt:lpstr>
      <vt:lpstr>Engineering pathways in the Design &amp; Manufacturing Technologies Department at De Anza College</vt:lpstr>
      <vt:lpstr>Engineering pathways in the Design &amp; Manufacturing Technologies Department at De Anza College</vt:lpstr>
      <vt:lpstr>Engineering pathways in the Design &amp; Manufacturing Technologies Department at De Anza College</vt:lpstr>
      <vt:lpstr>Engineering pathways in the Design &amp; Manufacturing Technologies Department at De Anza College</vt:lpstr>
      <vt:lpstr>Class offerings in the Design and Manufacturing Technologies Department at De Anza College</vt:lpstr>
      <vt:lpstr>DMT Dept’ offers professional Engineering pathway skills</vt:lpstr>
      <vt:lpstr>Local companies that use CAD to design products</vt:lpstr>
      <vt:lpstr>Current Internships, Industry &amp; career connections  </vt:lpstr>
      <vt:lpstr>Nearly every industries use CAD &amp; Most use 3D Printing</vt:lpstr>
      <vt:lpstr>Nearly every industries uses CAD &amp; Many use 3D Printing</vt:lpstr>
      <vt:lpstr>PowerPoint Presentation</vt:lpstr>
      <vt:lpstr>De Anza College training technology for your success </vt:lpstr>
      <vt:lpstr>Universal aspects of all 3D printing</vt:lpstr>
      <vt:lpstr>Basics of 3D Printing Technology</vt:lpstr>
      <vt:lpstr>PowerPoint Presentation</vt:lpstr>
      <vt:lpstr>PowerPoint Presentation</vt:lpstr>
      <vt:lpstr>Resent Success story – A vision &amp; passion for success </vt:lpstr>
      <vt:lpstr>PowerPoint Presentation</vt:lpstr>
      <vt:lpstr>PowerPoint Presentation</vt:lpstr>
      <vt:lpstr>Slicing software</vt:lpstr>
      <vt:lpstr>FDM slicing with support structure</vt:lpstr>
      <vt:lpstr>SLA &amp; DLP slicing with support structure</vt:lpstr>
      <vt:lpstr>Considerations when picking print technology</vt:lpstr>
      <vt:lpstr>Fused Deposition Modeling / Fused Filament Fabrication FDM / FFF  </vt:lpstr>
      <vt:lpstr>There are a wide range of thermoplastics for FDM  PLA, PETG, ABS, PC, PEEK, etc.</vt:lpstr>
      <vt:lpstr>FDM Print Often Requires Support Structures</vt:lpstr>
      <vt:lpstr>FDM is not solid like other processes  “Infill &amp; Shell Thickness” </vt:lpstr>
      <vt:lpstr>FDM/FFF: parts are anisotropic</vt:lpstr>
      <vt:lpstr>Design considerations for FDM:  More significant layer lines compared to SLS, SLA, DLP</vt:lpstr>
      <vt:lpstr>FDM Parts are generally not watertight or airtight</vt:lpstr>
      <vt:lpstr>SLS: Selective Laser Sintering</vt:lpstr>
      <vt:lpstr>SLS: All part geometry's are functionally self-supporting</vt:lpstr>
      <vt:lpstr>3D Nesting in SLS powder bed fusion “cake” </vt:lpstr>
      <vt:lpstr>SLS: Nylon is ideal for a range of functional applications, from engineering consumer products to healthcare.</vt:lpstr>
      <vt:lpstr>Design considerations of SLS, heat up and cool down time.  </vt:lpstr>
      <vt:lpstr>SLA &amp; DLP</vt:lpstr>
      <vt:lpstr>SLA</vt:lpstr>
      <vt:lpstr>SLA – super fine resolution</vt:lpstr>
      <vt:lpstr>SLA parts are highly isotropic, watertight parts </vt:lpstr>
      <vt:lpstr>SLA Design considerations; print speed </vt:lpstr>
      <vt:lpstr>Print Speed comparison </vt:lpstr>
      <vt:lpstr>Post Processing considerations</vt:lpstr>
      <vt:lpstr>Support removal – FDM – dissolvable or break away </vt:lpstr>
      <vt:lpstr>Support removal – SLA – break away </vt:lpstr>
      <vt:lpstr>Support removal – SLS powder  </vt:lpstr>
      <vt:lpstr>Great skills and technical training for a strong future!</vt:lpstr>
      <vt:lpstr>This and more at De Anza College in the DMT Dep’t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 Jeffery Gilleland</dc:creator>
  <cp:lastModifiedBy>Max Gilleland</cp:lastModifiedBy>
  <cp:revision>176</cp:revision>
  <dcterms:created xsi:type="dcterms:W3CDTF">2018-07-17T01:45:53Z</dcterms:created>
  <dcterms:modified xsi:type="dcterms:W3CDTF">2025-01-29T01:22:08Z</dcterms:modified>
</cp:coreProperties>
</file>