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358" r:id="rId2"/>
    <p:sldId id="422" r:id="rId3"/>
    <p:sldId id="473" r:id="rId4"/>
    <p:sldId id="486" r:id="rId5"/>
    <p:sldId id="472" r:id="rId6"/>
    <p:sldId id="454" r:id="rId7"/>
    <p:sldId id="455" r:id="rId8"/>
    <p:sldId id="456" r:id="rId9"/>
    <p:sldId id="481" r:id="rId10"/>
    <p:sldId id="458" r:id="rId11"/>
    <p:sldId id="457" r:id="rId12"/>
    <p:sldId id="484" r:id="rId13"/>
    <p:sldId id="487" r:id="rId14"/>
    <p:sldId id="488" r:id="rId15"/>
    <p:sldId id="476" r:id="rId16"/>
    <p:sldId id="477" r:id="rId17"/>
    <p:sldId id="494" r:id="rId18"/>
    <p:sldId id="478" r:id="rId19"/>
    <p:sldId id="479" r:id="rId20"/>
    <p:sldId id="480" r:id="rId21"/>
    <p:sldId id="482" r:id="rId22"/>
    <p:sldId id="483" r:id="rId23"/>
    <p:sldId id="491" r:id="rId24"/>
    <p:sldId id="495" r:id="rId25"/>
    <p:sldId id="447" r:id="rId26"/>
    <p:sldId id="427" r:id="rId27"/>
    <p:sldId id="474" r:id="rId28"/>
    <p:sldId id="448" r:id="rId29"/>
    <p:sldId id="449" r:id="rId30"/>
    <p:sldId id="485" r:id="rId31"/>
  </p:sldIdLst>
  <p:sldSz cx="10160000" cy="5715000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0B00"/>
    <a:srgbClr val="990102"/>
    <a:srgbClr val="A50001"/>
    <a:srgbClr val="DD7330"/>
    <a:srgbClr val="BB7C3C"/>
    <a:srgbClr val="C1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6" autoAdjust="0"/>
    <p:restoredTop sz="97020" autoAdjust="0"/>
  </p:normalViewPr>
  <p:slideViewPr>
    <p:cSldViewPr snapToGrid="0" snapToObjects="1">
      <p:cViewPr varScale="1">
        <p:scale>
          <a:sx n="119" d="100"/>
          <a:sy n="119" d="100"/>
        </p:scale>
        <p:origin x="-120" y="-2912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49D54-E5E5-674A-9E60-7057C5B965E9}" type="datetimeFigureOut">
              <a:rPr lang="en-US" smtClean="0"/>
              <a:t>3/17/22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12900-0737-5C4E-A5CA-3CC60C93A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85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12900-0737-5C4E-A5CA-3CC60C93A93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13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49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21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70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87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21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18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12900-0737-5C4E-A5CA-3CC60C93A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922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12900-0737-5C4E-A5CA-3CC60C93A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933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12900-0737-5C4E-A5CA-3CC60C93A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365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12900-0737-5C4E-A5CA-3CC60C93A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916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5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12900-0737-5C4E-A5CA-3CC60C93A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429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12900-0737-5C4E-A5CA-3CC60C93A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43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12900-0737-5C4E-A5CA-3CC60C93A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83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12900-0737-5C4E-A5CA-3CC60C93A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298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12900-0737-5C4E-A5CA-3CC60C93A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806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37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791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87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598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0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385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12900-0737-5C4E-A5CA-3CC60C93A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229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4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2900-0737-5C4E-A5CA-3CC60C93A9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80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12900-0737-5C4E-A5CA-3CC60C93A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296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12900-0737-5C4E-A5CA-3CC60C93A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069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12900-0737-5C4E-A5CA-3CC60C93A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78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12900-0737-5C4E-A5CA-3CC60C93A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758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695222" y="1"/>
            <a:ext cx="7464778" cy="830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931333" y="1092201"/>
            <a:ext cx="9228667" cy="462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4646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695222" y="1"/>
            <a:ext cx="7464778" cy="833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931333" y="1092201"/>
            <a:ext cx="9228667" cy="462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2127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695222" y="1"/>
            <a:ext cx="7464778" cy="830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931333" y="1092201"/>
            <a:ext cx="9228667" cy="462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6946" y="158750"/>
            <a:ext cx="1580688" cy="56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4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761985" rtl="0" eaLnBrk="1" latinLnBrk="0" hangingPunct="1">
        <a:lnSpc>
          <a:spcPct val="90000"/>
        </a:lnSpc>
        <a:spcBef>
          <a:spcPct val="0"/>
        </a:spcBef>
        <a:buNone/>
        <a:defRPr sz="3667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761985" rtl="0" eaLnBrk="1" latinLnBrk="0" hangingPunct="1">
        <a:lnSpc>
          <a:spcPct val="90000"/>
        </a:lnSpc>
        <a:spcBef>
          <a:spcPts val="833"/>
        </a:spcBef>
        <a:buFont typeface="Arial"/>
        <a:buNone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89" indent="-190496" algn="l" defTabSz="761985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80" indent="-190496" algn="l" defTabSz="761985" rtl="0" eaLnBrk="1" latinLnBrk="0" hangingPunct="1">
        <a:lnSpc>
          <a:spcPct val="90000"/>
        </a:lnSpc>
        <a:spcBef>
          <a:spcPts val="417"/>
        </a:spcBef>
        <a:buFont typeface="Wingdings" charset="2"/>
        <a:buChar char="§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73" indent="-190496" algn="l" defTabSz="761985" rtl="0" eaLnBrk="1" latinLnBrk="0" hangingPunct="1">
        <a:lnSpc>
          <a:spcPct val="90000"/>
        </a:lnSpc>
        <a:spcBef>
          <a:spcPts val="417"/>
        </a:spcBef>
        <a:buFont typeface="Wingdings" charset="2"/>
        <a:buChar char="Ø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66" indent="-190496" algn="l" defTabSz="761985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58" indent="-190496" algn="l" defTabSz="761985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51" indent="-190496" algn="l" defTabSz="761985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443" indent="-190496" algn="l" defTabSz="761985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435" indent="-190496" algn="l" defTabSz="761985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2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85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77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70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62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54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47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40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hyperlink" Target="https://rpgroup.org/Portals/0/Documents/Projects/CCC_Guided_Pathways/UsingSSRDSuccessFactorsToEnsureLearning_June2020.pdf?ver=2020-06-04-095909-493" TargetMode="External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hyperlink" Target="https://rpgroup.org/Portals/0/Documents/Projects/CCC_Guided_Pathways/UsingSSRDSuccessFactorsToEnsureLearning_June2020.pdf?ver=2020-06-04-095909-493" TargetMode="External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hyperlink" Target="https://www.deanza.edu/strategic/" TargetMode="External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DAFC4185-C443-C943-9C38-352962FD4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53779"/>
            <a:ext cx="10159999" cy="130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b="1" dirty="0">
                <a:solidFill>
                  <a:srgbClr val="900B00"/>
                </a:solidFill>
                <a:cs typeface="Arial"/>
              </a:rPr>
              <a:t>STRATEGIC PLANNING WORKSHOP #4</a:t>
            </a:r>
          </a:p>
          <a:p>
            <a:pPr algn="ctr">
              <a:spcBef>
                <a:spcPts val="800"/>
              </a:spcBef>
            </a:pPr>
            <a:r>
              <a:rPr lang="en-US" altLang="en-US" b="1" dirty="0">
                <a:solidFill>
                  <a:srgbClr val="900B00"/>
                </a:solidFill>
                <a:cs typeface="Arial"/>
              </a:rPr>
              <a:t>Ensuring Learning Through the Student Success Factors</a:t>
            </a:r>
          </a:p>
          <a:p>
            <a:pPr algn="ctr"/>
            <a:r>
              <a:rPr lang="en-US" altLang="en-US" b="1" dirty="0">
                <a:solidFill>
                  <a:srgbClr val="900B00"/>
                </a:solidFill>
                <a:cs typeface="Arial"/>
              </a:rPr>
              <a:t>March 14, 2022</a:t>
            </a:r>
          </a:p>
        </p:txBody>
      </p:sp>
    </p:spTree>
    <p:extLst>
      <p:ext uri="{BB962C8B-B14F-4D97-AF65-F5344CB8AC3E}">
        <p14:creationId xmlns:p14="http://schemas.microsoft.com/office/powerpoint/2010/main" val="37789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346202" y="1247306"/>
            <a:ext cx="9270410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R="0" lvl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Faced with a continuing enrollment decline and incorporating input</a:t>
            </a:r>
            <a:r>
              <a:rPr kumimoji="0" lang="en-US" sz="2300" i="0" u="none" strike="noStrike" kern="1200" cap="none" spc="0" normalizeH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the strategic planning process thus far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we are proposing that we focus on five main areas:</a:t>
            </a:r>
            <a:endParaRPr kumimoji="0" lang="en-US" sz="2300" i="0" u="none" strike="noStrike" kern="1200" cap="none" spc="0" normalizeH="0" noProof="0" dirty="0">
              <a:ln>
                <a:noFill/>
              </a:ln>
              <a:solidFill>
                <a:srgbClr val="900B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97230" marR="0" lvl="0" indent="-51435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to attract </a:t>
            </a:r>
            <a:r>
              <a:rPr lang="en-US" altLang="en-US" sz="23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student populations</a:t>
            </a:r>
            <a:r>
              <a:rPr lang="en-US" alt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including those from </a:t>
            </a:r>
            <a:r>
              <a:rPr lang="en-US" altLang="en-US" sz="23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historically underrepresented</a:t>
            </a:r>
            <a:r>
              <a:rPr lang="en-US" alt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communities</a:t>
            </a:r>
          </a:p>
          <a:p>
            <a:pPr marL="697230" marR="0" lvl="0" indent="-51435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Emphasize </a:t>
            </a:r>
            <a:r>
              <a:rPr lang="en-US" altLang="en-US" sz="23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</a:t>
            </a:r>
            <a:r>
              <a:rPr lang="en-US" alt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efforts </a:t>
            </a:r>
            <a:r>
              <a:rPr lang="en-US" altLang="en-US" sz="23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the classroom</a:t>
            </a:r>
          </a:p>
          <a:p>
            <a:pPr marL="697230" marR="0" lvl="0" indent="-51435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 </a:t>
            </a:r>
            <a:r>
              <a:rPr lang="en-US" altLang="en-US" sz="23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</a:t>
            </a:r>
            <a:r>
              <a:rPr lang="en-US" alt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efforts </a:t>
            </a:r>
            <a:r>
              <a:rPr lang="en-US" altLang="en-US" sz="23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 the classroom</a:t>
            </a:r>
          </a:p>
          <a:p>
            <a:pPr marL="697230" marR="0" lvl="0" indent="-51435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</a:t>
            </a:r>
            <a:r>
              <a:rPr lang="en-US" altLang="en-US" sz="23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pockets</a:t>
            </a:r>
            <a:r>
              <a:rPr lang="en-US" alt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altLang="en-US" sz="23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 growth</a:t>
            </a:r>
          </a:p>
          <a:p>
            <a:pPr marL="697230" marR="0" lvl="0" indent="-51435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to </a:t>
            </a:r>
            <a:r>
              <a:rPr lang="en-US" altLang="en-US" sz="23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transfer and CTE</a:t>
            </a:r>
            <a:r>
              <a:rPr lang="en-US" alt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pathways and align with </a:t>
            </a:r>
            <a:r>
              <a:rPr lang="en-US" altLang="en-US" sz="23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high-demand careers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934" y="144222"/>
            <a:ext cx="7551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Areas of Focus (Proposed)</a:t>
            </a:r>
            <a:endParaRPr lang="en-US" altLang="en-US" sz="40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53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924675" y="1190685"/>
            <a:ext cx="8026214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R="0" lvl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are faced with regional population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declines and local enrollment declines.</a:t>
            </a:r>
          </a:p>
          <a:p>
            <a:pPr marL="640080" marR="0" lvl="0" indent="-45720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>
                <a:solidFill>
                  <a:srgbClr val="900B00"/>
                </a:solidFill>
              </a:rPr>
              <a:t>The Silicon Valley region experienced its </a:t>
            </a:r>
            <a:r>
              <a:rPr lang="en-US" altLang="en-US" b="1" dirty="0">
                <a:solidFill>
                  <a:srgbClr val="900B00"/>
                </a:solidFill>
              </a:rPr>
              <a:t>first population decline</a:t>
            </a:r>
            <a:r>
              <a:rPr lang="en-US" altLang="en-US" dirty="0">
                <a:solidFill>
                  <a:srgbClr val="900B00"/>
                </a:solidFill>
              </a:rPr>
              <a:t> in more than 12 years</a:t>
            </a:r>
          </a:p>
          <a:p>
            <a:pPr marL="640080" marR="0" lvl="0" indent="-45720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>
                <a:solidFill>
                  <a:srgbClr val="900B00"/>
                </a:solidFill>
              </a:rPr>
              <a:t>Families are </a:t>
            </a:r>
            <a:r>
              <a:rPr lang="en-US" altLang="en-US" b="1" dirty="0">
                <a:solidFill>
                  <a:srgbClr val="900B00"/>
                </a:solidFill>
              </a:rPr>
              <a:t>moving out of the area</a:t>
            </a:r>
            <a:r>
              <a:rPr lang="en-US" altLang="en-US" dirty="0">
                <a:solidFill>
                  <a:srgbClr val="900B00"/>
                </a:solidFill>
              </a:rPr>
              <a:t> and state, while others are moving in at historically lower rates</a:t>
            </a:r>
          </a:p>
          <a:p>
            <a:pPr marL="640080" marR="0" lvl="0" indent="-45720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b="1" dirty="0">
                <a:solidFill>
                  <a:srgbClr val="900B00"/>
                </a:solidFill>
              </a:rPr>
              <a:t>Birth rates declined</a:t>
            </a:r>
            <a:r>
              <a:rPr lang="en-US" altLang="en-US" dirty="0">
                <a:solidFill>
                  <a:srgbClr val="900B00"/>
                </a:solidFill>
              </a:rPr>
              <a:t> 18-20 years ago, and are again at their lowest rate since 1979</a:t>
            </a:r>
          </a:p>
          <a:p>
            <a:pPr marL="64008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900B00"/>
                </a:solidFill>
              </a:rPr>
              <a:t>De Anza College </a:t>
            </a:r>
            <a:r>
              <a:rPr lang="en-US" altLang="en-US" b="1" dirty="0">
                <a:solidFill>
                  <a:srgbClr val="900B00"/>
                </a:solidFill>
              </a:rPr>
              <a:t>enrollment has declined 20%</a:t>
            </a:r>
            <a:r>
              <a:rPr lang="en-US" altLang="en-US" dirty="0">
                <a:solidFill>
                  <a:srgbClr val="900B00"/>
                </a:solidFill>
              </a:rPr>
              <a:t> in the past nine years</a:t>
            </a:r>
          </a:p>
          <a:p>
            <a:pPr marR="0" lvl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altLang="en-US" dirty="0">
              <a:solidFill>
                <a:srgbClr val="900B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dirty="0">
              <a:solidFill>
                <a:srgbClr val="900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0" y="141467"/>
            <a:ext cx="7551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Summary of Key Trends</a:t>
            </a:r>
            <a:endParaRPr lang="en-US" altLang="en-US" sz="40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66892" y="1286203"/>
            <a:ext cx="8256401" cy="453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 the pandemic, </a:t>
            </a:r>
            <a:r>
              <a:rPr lang="en-US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79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of enrollment was </a:t>
            </a:r>
            <a:r>
              <a:rPr lang="en-US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in-person or hybrid (combination of in-person and online), and 21% was fully online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342900" marR="0" lvl="0" indent="-34290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srgbClr val="900B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we transition post-pandemic and respond to student needs, it is possible to adjust the way in which we have historically offered instruction. </a:t>
            </a:r>
          </a:p>
          <a:p>
            <a:pPr marL="342900" marR="0" lvl="0" indent="-34290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srgbClr val="900B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anticipate students will want a large selection of hybrid offerings, with many in-person classes including an online component. </a:t>
            </a:r>
          </a:p>
          <a:p>
            <a:pPr marL="457200" marR="0" lvl="0" indent="-45720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dirty="0">
              <a:solidFill>
                <a:srgbClr val="900B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dirty="0">
              <a:solidFill>
                <a:srgbClr val="900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0" y="27500"/>
            <a:ext cx="75512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What Do We Look Like When We Emerge </a:t>
            </a:r>
          </a:p>
          <a:p>
            <a:pPr algn="ctr"/>
            <a:r>
              <a:rPr lang="en-US" altLang="en-US" sz="28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From the Pandemic?</a:t>
            </a:r>
            <a:endParaRPr lang="en-US" altLang="en-US" sz="28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68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546847" y="1292128"/>
            <a:ext cx="6427695" cy="469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R="0" lvl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order to best serve students</a:t>
            </a:r>
            <a:r>
              <a:rPr lang="en-US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hat percentage of classes do </a:t>
            </a:r>
            <a:r>
              <a:rPr lang="en-US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think we will need to offer with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US" b="1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in-person</a:t>
            </a:r>
            <a:r>
              <a:rPr lang="en-US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component during the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five years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72009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70-80% (~ pre-pandemic level)</a:t>
            </a:r>
          </a:p>
          <a:p>
            <a:pPr marL="72009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60%</a:t>
            </a:r>
          </a:p>
          <a:p>
            <a:pPr marL="72009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</a:t>
            </a:r>
            <a:r>
              <a:rPr lang="en-US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  <a:p>
            <a:pPr marL="72009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40%</a:t>
            </a:r>
          </a:p>
          <a:p>
            <a:pPr marL="72009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20-30% (~ current level)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900B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altLang="en-US" dirty="0">
              <a:solidFill>
                <a:srgbClr val="900B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dirty="0">
              <a:solidFill>
                <a:srgbClr val="900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381" y="151348"/>
            <a:ext cx="7551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4000" b="1" dirty="0">
                <a:solidFill>
                  <a:prstClr val="white"/>
                </a:solidFill>
                <a:latin typeface="Arial"/>
                <a:ea typeface="ＭＳ Ｐゴシック"/>
                <a:cs typeface="Arial"/>
              </a:rPr>
              <a:t>Poll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6040AD-4DCC-BB45-A71C-7CC0C2D00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381" y="1461247"/>
            <a:ext cx="2875162" cy="3891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1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66893" y="1227085"/>
            <a:ext cx="8026214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R="0" lvl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Because we know we will emerge from the pandemic with multiple class and services modalities, this is a key question we need to address as part of strategic planning:</a:t>
            </a:r>
          </a:p>
          <a:p>
            <a:pPr marR="0" lvl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do we ensure learning in ALL formats? </a:t>
            </a:r>
            <a:endParaRPr kumimoji="0" lang="en-US" b="1" i="0" u="none" strike="noStrike" kern="1200" cap="none" spc="0" normalizeH="0" noProof="0" dirty="0">
              <a:ln>
                <a:noFill/>
              </a:ln>
              <a:solidFill>
                <a:srgbClr val="900B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dirty="0">
              <a:solidFill>
                <a:srgbClr val="900B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dirty="0">
              <a:solidFill>
                <a:srgbClr val="900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898" y="164791"/>
            <a:ext cx="7551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4000" b="1" dirty="0">
                <a:solidFill>
                  <a:prstClr val="white"/>
                </a:solidFill>
                <a:latin typeface="Arial"/>
                <a:ea typeface="ＭＳ Ｐゴシック"/>
                <a:cs typeface="Arial"/>
              </a:rPr>
              <a:t>Ensuring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33232E-69CD-634C-95C6-87C4E26A8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693" y="3355870"/>
            <a:ext cx="3174316" cy="2118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3E05AB-703E-7848-825D-0664C761E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314" y="3357013"/>
            <a:ext cx="3174316" cy="21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11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0" y="141467"/>
            <a:ext cx="7551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Student Success Factors</a:t>
            </a:r>
            <a:endParaRPr lang="en-US" altLang="en-US" sz="40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image2.png">
            <a:extLst>
              <a:ext uri="{FF2B5EF4-FFF2-40B4-BE49-F238E27FC236}">
                <a16:creationId xmlns:a16="http://schemas.microsoft.com/office/drawing/2014/main" xmlns="" id="{44D1C4FA-0914-4032-91DD-1C6F1A4BAA8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80" r="38836"/>
          <a:stretch/>
        </p:blipFill>
        <p:spPr>
          <a:xfrm>
            <a:off x="1645828" y="1060143"/>
            <a:ext cx="7084935" cy="4533834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9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708570" y="1268678"/>
            <a:ext cx="8704372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64008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 information </a:t>
            </a:r>
            <a:r>
              <a:rPr lang="en-US" sz="2200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the beginning and throughout the quarter that is essential to your students’ success</a:t>
            </a:r>
          </a:p>
          <a:p>
            <a:pPr marL="64008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Make expectations for your course explicit to help </a:t>
            </a: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ensure students know what is required of them to succeed</a:t>
            </a:r>
          </a:p>
          <a:p>
            <a:pPr marL="64008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 about your students, </a:t>
            </a:r>
            <a:r>
              <a:rPr lang="en-US" sz="2200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help them learn about you and each other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17" y="109022"/>
            <a:ext cx="7551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Ensuring Learning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979759-8FD3-406A-9444-9B72F0AE5B62}"/>
              </a:ext>
            </a:extLst>
          </p:cNvPr>
          <p:cNvSpPr txBox="1"/>
          <p:nvPr/>
        </p:nvSpPr>
        <p:spPr>
          <a:xfrm>
            <a:off x="8546084" y="5310954"/>
            <a:ext cx="1610360" cy="30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Additional </a:t>
            </a:r>
            <a:r>
              <a:rPr lang="en-US" dirty="0">
                <a:hlinkClick r:id="rId4"/>
              </a:rPr>
              <a:t>resource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8DFD58-5E17-BF45-81F6-772B1776BB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5068" y="3709541"/>
            <a:ext cx="2801098" cy="1835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E29173-426C-5E41-9291-836A05D59E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664" y="3707154"/>
            <a:ext cx="2753300" cy="1837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2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708567" y="1241783"/>
            <a:ext cx="8785055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64008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 a sense of community and belonging </a:t>
            </a:r>
            <a:r>
              <a:rPr lang="en-US" sz="2200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demonstrate to your students that you care about their success </a:t>
            </a:r>
          </a:p>
          <a:p>
            <a:pPr marL="64008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Create an </a:t>
            </a: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 that encourages student learning</a:t>
            </a:r>
          </a:p>
          <a:p>
            <a:pPr marL="64008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Encourage the development of </a:t>
            </a: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adaptive mindset skills</a:t>
            </a:r>
          </a:p>
          <a:p>
            <a:pPr marL="64008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Demonstrate the relevance of your course to </a:t>
            </a: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students’ lives and goals</a:t>
            </a:r>
            <a:endParaRPr lang="en-US" altLang="en-US" sz="2200" b="1" dirty="0">
              <a:solidFill>
                <a:srgbClr val="900B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17" y="109022"/>
            <a:ext cx="7551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Ensuring Learning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979759-8FD3-406A-9444-9B72F0AE5B62}"/>
              </a:ext>
            </a:extLst>
          </p:cNvPr>
          <p:cNvSpPr txBox="1"/>
          <p:nvPr/>
        </p:nvSpPr>
        <p:spPr>
          <a:xfrm>
            <a:off x="8546084" y="5310954"/>
            <a:ext cx="1610360" cy="30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Additional </a:t>
            </a:r>
            <a:r>
              <a:rPr lang="en-US" dirty="0">
                <a:hlinkClick r:id="rId4"/>
              </a:rPr>
              <a:t>resource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5D7FAE-4094-A845-BAB0-709506A81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068" y="3707154"/>
            <a:ext cx="2756274" cy="1837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69709E-5107-8244-9129-69E234C2B5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177" y="3707154"/>
            <a:ext cx="2756274" cy="1837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5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0" y="141467"/>
            <a:ext cx="7551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Directed and Focused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6" name="Google Shape;413;p73">
            <a:extLst>
              <a:ext uri="{FF2B5EF4-FFF2-40B4-BE49-F238E27FC236}">
                <a16:creationId xmlns:a16="http://schemas.microsoft.com/office/drawing/2014/main" xmlns="" id="{0B47B29C-3A51-43F4-9F26-9F21385B3584}"/>
              </a:ext>
            </a:extLst>
          </p:cNvPr>
          <p:cNvSpPr txBox="1">
            <a:spLocks/>
          </p:cNvSpPr>
          <p:nvPr/>
        </p:nvSpPr>
        <p:spPr>
          <a:xfrm>
            <a:off x="498078" y="1173897"/>
            <a:ext cx="4719381" cy="42138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71418" tIns="35700" rIns="71418" bIns="35700" rtlCol="0" anchor="t" anchorCtr="0">
            <a:noAutofit/>
          </a:bodyPr>
          <a:lstStyle>
            <a:lvl1pPr marL="0" indent="0" algn="l" defTabSz="761985" rtl="0" eaLnBrk="1" latinLnBrk="0" hangingPunct="1">
              <a:lnSpc>
                <a:spcPct val="90000"/>
              </a:lnSpc>
              <a:spcBef>
                <a:spcPts val="833"/>
              </a:spcBef>
              <a:buFont typeface="Arial"/>
              <a:buNone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89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80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§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7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Ø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66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58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51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44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435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590"/>
            </a:pPr>
            <a:r>
              <a:rPr lang="en-US" sz="24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</a:t>
            </a:r>
          </a:p>
          <a:p>
            <a:pPr marL="603504" indent="-34747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59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</a:t>
            </a:r>
            <a:r>
              <a:rPr lang="en-US" sz="24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and educational goal exploration </a:t>
            </a:r>
            <a:r>
              <a:rPr lang="en-US" sz="24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assignments </a:t>
            </a:r>
          </a:p>
          <a:p>
            <a:pPr marL="603504" indent="-34747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59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24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and meaningful feedback </a:t>
            </a:r>
            <a:r>
              <a:rPr lang="en-US" sz="24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students about their performance and progress towards their goals </a:t>
            </a:r>
          </a:p>
          <a:p>
            <a:pPr marL="91440">
              <a:lnSpc>
                <a:spcPct val="100000"/>
              </a:lnSpc>
              <a:spcBef>
                <a:spcPts val="781"/>
              </a:spcBef>
              <a:spcAft>
                <a:spcPts val="600"/>
              </a:spcAft>
              <a:buSzPts val="2590"/>
            </a:pPr>
            <a:endParaRPr lang="en-US" sz="1875" i="1" dirty="0"/>
          </a:p>
        </p:txBody>
      </p:sp>
      <p:sp>
        <p:nvSpPr>
          <p:cNvPr id="7" name="Google Shape;414;p73">
            <a:extLst>
              <a:ext uri="{FF2B5EF4-FFF2-40B4-BE49-F238E27FC236}">
                <a16:creationId xmlns:a16="http://schemas.microsoft.com/office/drawing/2014/main" xmlns="" id="{DC4D1A8F-5C68-407A-868C-7E80F54296E1}"/>
              </a:ext>
            </a:extLst>
          </p:cNvPr>
          <p:cNvSpPr txBox="1">
            <a:spLocks/>
          </p:cNvSpPr>
          <p:nvPr/>
        </p:nvSpPr>
        <p:spPr>
          <a:xfrm>
            <a:off x="5224014" y="1173897"/>
            <a:ext cx="4708880" cy="3523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18" tIns="35700" rIns="71418" bIns="35700" anchor="t" anchorCtr="0">
            <a:noAutofit/>
          </a:bodyPr>
          <a:lstStyle>
            <a:lvl1pPr marL="0" indent="0" algn="l" defTabSz="761985" rtl="0" eaLnBrk="1" latinLnBrk="0" hangingPunct="1">
              <a:lnSpc>
                <a:spcPct val="90000"/>
              </a:lnSpc>
              <a:spcBef>
                <a:spcPts val="833"/>
              </a:spcBef>
              <a:buFont typeface="Arial"/>
              <a:buNone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89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80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§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7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Ø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66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58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51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44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435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590"/>
            </a:pPr>
            <a:r>
              <a:rPr lang="en-US" sz="2400" b="1" dirty="0" err="1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Campuswide</a:t>
            </a:r>
            <a:endParaRPr lang="en-US" sz="2400" b="1" dirty="0">
              <a:solidFill>
                <a:srgbClr val="900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504" indent="-34747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59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students </a:t>
            </a:r>
            <a:r>
              <a:rPr lang="en-US" sz="24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their educational and career goals</a:t>
            </a:r>
          </a:p>
          <a:p>
            <a:pPr marL="603504" indent="-34747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59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en-US" sz="24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expectations for students</a:t>
            </a:r>
            <a:r>
              <a:rPr lang="en-US" sz="24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hold them accountable </a:t>
            </a:r>
          </a:p>
          <a:p>
            <a:pPr marL="603504" indent="-34747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590"/>
            </a:pPr>
            <a:endParaRPr lang="en-US" sz="2023" dirty="0"/>
          </a:p>
          <a:p>
            <a:pPr marL="91440">
              <a:lnSpc>
                <a:spcPct val="100000"/>
              </a:lnSpc>
              <a:spcBef>
                <a:spcPts val="405"/>
              </a:spcBef>
              <a:spcAft>
                <a:spcPts val="600"/>
              </a:spcAft>
              <a:buSzPts val="2590"/>
            </a:pPr>
            <a:endParaRPr lang="en-US" sz="2023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0A0EAD-03B4-AA4A-A33F-42E3CD2305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6737" y="3646786"/>
            <a:ext cx="3460435" cy="194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9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0" y="141467"/>
            <a:ext cx="7551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Engaged and Connected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6" name="Google Shape;413;p73">
            <a:extLst>
              <a:ext uri="{FF2B5EF4-FFF2-40B4-BE49-F238E27FC236}">
                <a16:creationId xmlns:a16="http://schemas.microsoft.com/office/drawing/2014/main" xmlns="" id="{0B47B29C-3A51-43F4-9F26-9F21385B3584}"/>
              </a:ext>
            </a:extLst>
          </p:cNvPr>
          <p:cNvSpPr txBox="1">
            <a:spLocks/>
          </p:cNvSpPr>
          <p:nvPr/>
        </p:nvSpPr>
        <p:spPr>
          <a:xfrm>
            <a:off x="399466" y="1189674"/>
            <a:ext cx="4602839" cy="57669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71418" tIns="35700" rIns="71418" bIns="35700" rtlCol="0" anchor="t" anchorCtr="0">
            <a:noAutofit/>
          </a:bodyPr>
          <a:lstStyle>
            <a:lvl1pPr marL="0" indent="0" algn="l" defTabSz="761985" rtl="0" eaLnBrk="1" latinLnBrk="0" hangingPunct="1">
              <a:lnSpc>
                <a:spcPct val="90000"/>
              </a:lnSpc>
              <a:spcBef>
                <a:spcPts val="833"/>
              </a:spcBef>
              <a:buFont typeface="Arial"/>
              <a:buNone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89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80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§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7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Ø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66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58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51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44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435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590"/>
            </a:pPr>
            <a:r>
              <a:rPr lang="en-US" sz="21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</a:t>
            </a:r>
          </a:p>
          <a:p>
            <a:pPr marL="603504" indent="-34747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2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Regularly ask students if they understand the material and </a:t>
            </a:r>
            <a:r>
              <a:rPr lang="en-US" sz="21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them to available assistance </a:t>
            </a:r>
            <a:r>
              <a:rPr lang="en-US" sz="21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needed </a:t>
            </a:r>
          </a:p>
          <a:p>
            <a:pPr marL="603504" indent="-34747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2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or provide students with </a:t>
            </a:r>
            <a:r>
              <a:rPr lang="en-US" sz="21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to help their peers </a:t>
            </a:r>
          </a:p>
          <a:p>
            <a:pPr marL="603504" indent="-34747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2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opportunities for and encourage students to </a:t>
            </a:r>
            <a:r>
              <a:rPr lang="en-US" sz="21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with and support each other </a:t>
            </a:r>
          </a:p>
          <a:p>
            <a:pPr marL="548640" indent="-34747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590"/>
            </a:pPr>
            <a:endParaRPr lang="en-US" sz="2100" i="1" dirty="0"/>
          </a:p>
        </p:txBody>
      </p:sp>
      <p:sp>
        <p:nvSpPr>
          <p:cNvPr id="7" name="Google Shape;414;p73">
            <a:extLst>
              <a:ext uri="{FF2B5EF4-FFF2-40B4-BE49-F238E27FC236}">
                <a16:creationId xmlns:a16="http://schemas.microsoft.com/office/drawing/2014/main" xmlns="" id="{DC4D1A8F-5C68-407A-868C-7E80F54296E1}"/>
              </a:ext>
            </a:extLst>
          </p:cNvPr>
          <p:cNvSpPr txBox="1">
            <a:spLocks/>
          </p:cNvSpPr>
          <p:nvPr/>
        </p:nvSpPr>
        <p:spPr>
          <a:xfrm>
            <a:off x="5313661" y="1189675"/>
            <a:ext cx="4574409" cy="435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18" tIns="35700" rIns="71418" bIns="35700" anchor="t" anchorCtr="0">
            <a:noAutofit/>
          </a:bodyPr>
          <a:lstStyle>
            <a:lvl1pPr marL="0" indent="0" algn="l" defTabSz="761985" rtl="0" eaLnBrk="1" latinLnBrk="0" hangingPunct="1">
              <a:lnSpc>
                <a:spcPct val="90000"/>
              </a:lnSpc>
              <a:spcBef>
                <a:spcPts val="833"/>
              </a:spcBef>
              <a:buFont typeface="Arial"/>
              <a:buNone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89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80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§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7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Ø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66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58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51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44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435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2590"/>
            </a:pPr>
            <a:r>
              <a:rPr lang="en-US" sz="2100" b="1" dirty="0" err="1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Campuswide</a:t>
            </a:r>
            <a:endParaRPr lang="en-US" sz="2100" b="1" dirty="0">
              <a:solidFill>
                <a:srgbClr val="900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843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2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students for </a:t>
            </a:r>
            <a:r>
              <a:rPr lang="en-US" sz="21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about their experience</a:t>
            </a:r>
            <a:r>
              <a:rPr lang="en-US" sz="21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including what works, what needs improvement and what’s missing </a:t>
            </a:r>
          </a:p>
          <a:p>
            <a:pPr marL="603843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2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</a:t>
            </a:r>
            <a:r>
              <a:rPr lang="en-US" sz="21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in out-of-class </a:t>
            </a:r>
            <a:r>
              <a:rPr lang="en-US" sz="21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</a:p>
          <a:p>
            <a:pPr marL="603843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2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students </a:t>
            </a:r>
            <a:r>
              <a:rPr lang="en-US" sz="21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are proud to work</a:t>
            </a:r>
            <a:r>
              <a:rPr lang="en-US" sz="21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your school </a:t>
            </a:r>
            <a:r>
              <a:rPr lang="en-US" sz="21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that they should be proud to be enrolled at your school</a:t>
            </a:r>
          </a:p>
          <a:p>
            <a:pPr marL="357165" indent="-357165">
              <a:lnSpc>
                <a:spcPct val="100000"/>
              </a:lnSpc>
              <a:spcBef>
                <a:spcPts val="781"/>
              </a:spcBef>
              <a:buSzPts val="2590"/>
            </a:pPr>
            <a:endParaRPr lang="en-US" sz="2100" dirty="0"/>
          </a:p>
          <a:p>
            <a:pPr>
              <a:lnSpc>
                <a:spcPct val="100000"/>
              </a:lnSpc>
              <a:spcBef>
                <a:spcPts val="405"/>
              </a:spcBef>
              <a:buSzPts val="2590"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55816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402" y="153626"/>
            <a:ext cx="76267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Strategic Planning Series</a:t>
            </a:r>
            <a:endParaRPr lang="en-US" altLang="en-US" sz="36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E47E8FF-50D1-1049-823E-915ED7BF1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35" y="1192004"/>
            <a:ext cx="4661647" cy="2618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4D3840-0CDE-F040-9F14-3E72C17D6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435" y="1193883"/>
            <a:ext cx="4661647" cy="2615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Google Shape;414;p73">
            <a:extLst>
              <a:ext uri="{FF2B5EF4-FFF2-40B4-BE49-F238E27FC236}">
                <a16:creationId xmlns:a16="http://schemas.microsoft.com/office/drawing/2014/main" xmlns="" id="{DFAA66D2-F8F4-944E-B78A-4968B70DC4F4}"/>
              </a:ext>
            </a:extLst>
          </p:cNvPr>
          <p:cNvSpPr txBox="1">
            <a:spLocks/>
          </p:cNvSpPr>
          <p:nvPr/>
        </p:nvSpPr>
        <p:spPr>
          <a:xfrm>
            <a:off x="320320" y="3917576"/>
            <a:ext cx="4348480" cy="1413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18" tIns="35700" rIns="71418" bIns="35700" anchor="t" anchorCtr="0">
            <a:noAutofit/>
          </a:bodyPr>
          <a:lstStyle>
            <a:lvl1pPr marL="0" indent="0" algn="l" defTabSz="761985" rtl="0" eaLnBrk="1" latinLnBrk="0" hangingPunct="1">
              <a:lnSpc>
                <a:spcPct val="90000"/>
              </a:lnSpc>
              <a:spcBef>
                <a:spcPts val="833"/>
              </a:spcBef>
              <a:buFont typeface="Arial"/>
              <a:buNone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89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80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§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7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Ø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66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58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51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44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435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2590"/>
            </a:pP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No. 1:</a:t>
            </a:r>
          </a:p>
          <a:p>
            <a:pPr indent="-287697">
              <a:lnSpc>
                <a:spcPct val="100000"/>
              </a:lnSpc>
              <a:spcBef>
                <a:spcPts val="781"/>
              </a:spcBef>
              <a:buClrTx/>
              <a:buSzPts val="2200"/>
            </a:pP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Overview, Data and Initiatives</a:t>
            </a:r>
          </a:p>
          <a:p>
            <a:pPr indent="-287697">
              <a:lnSpc>
                <a:spcPct val="100000"/>
              </a:lnSpc>
              <a:spcBef>
                <a:spcPts val="781"/>
              </a:spcBef>
              <a:buClrTx/>
              <a:buSzPts val="2200"/>
            </a:pPr>
            <a:r>
              <a:rPr lang="en-US" sz="22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(Introductory Workshop)</a:t>
            </a:r>
            <a:endParaRPr lang="en-US" sz="2200" dirty="0"/>
          </a:p>
        </p:txBody>
      </p:sp>
      <p:sp>
        <p:nvSpPr>
          <p:cNvPr id="15" name="Google Shape;414;p73">
            <a:extLst>
              <a:ext uri="{FF2B5EF4-FFF2-40B4-BE49-F238E27FC236}">
                <a16:creationId xmlns:a16="http://schemas.microsoft.com/office/drawing/2014/main" xmlns="" id="{FE5AE1A5-F65D-8741-B506-947780310BA2}"/>
              </a:ext>
            </a:extLst>
          </p:cNvPr>
          <p:cNvSpPr txBox="1">
            <a:spLocks/>
          </p:cNvSpPr>
          <p:nvPr/>
        </p:nvSpPr>
        <p:spPr>
          <a:xfrm>
            <a:off x="5241110" y="3917576"/>
            <a:ext cx="4593171" cy="1413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18" tIns="35700" rIns="71418" bIns="35700" anchor="t" anchorCtr="0">
            <a:noAutofit/>
          </a:bodyPr>
          <a:lstStyle>
            <a:lvl1pPr marL="0" indent="0" algn="l" defTabSz="761985" rtl="0" eaLnBrk="1" latinLnBrk="0" hangingPunct="1">
              <a:lnSpc>
                <a:spcPct val="90000"/>
              </a:lnSpc>
              <a:spcBef>
                <a:spcPts val="833"/>
              </a:spcBef>
              <a:buFont typeface="Arial"/>
              <a:buNone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89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80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§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7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Ø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66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58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51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44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435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2590"/>
            </a:pP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No. 2:</a:t>
            </a:r>
          </a:p>
          <a:p>
            <a:pPr indent="-287697">
              <a:lnSpc>
                <a:spcPct val="100000"/>
              </a:lnSpc>
              <a:spcBef>
                <a:spcPts val="781"/>
              </a:spcBef>
              <a:buClrTx/>
              <a:buSzPts val="2200"/>
            </a:pP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Cultural and Structural Equity Through Guided Pathways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83449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086" y="141467"/>
            <a:ext cx="7551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Nurtured and Valued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6" name="Google Shape;413;p73">
            <a:extLst>
              <a:ext uri="{FF2B5EF4-FFF2-40B4-BE49-F238E27FC236}">
                <a16:creationId xmlns:a16="http://schemas.microsoft.com/office/drawing/2014/main" xmlns="" id="{0B47B29C-3A51-43F4-9F26-9F21385B3584}"/>
              </a:ext>
            </a:extLst>
          </p:cNvPr>
          <p:cNvSpPr txBox="1">
            <a:spLocks/>
          </p:cNvSpPr>
          <p:nvPr/>
        </p:nvSpPr>
        <p:spPr>
          <a:xfrm>
            <a:off x="336492" y="1119034"/>
            <a:ext cx="4719601" cy="44659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71418" tIns="35700" rIns="71418" bIns="35700" rtlCol="0" anchor="t" anchorCtr="0">
            <a:noAutofit/>
          </a:bodyPr>
          <a:lstStyle>
            <a:lvl1pPr marL="0" indent="0" algn="l" defTabSz="761985" rtl="0" eaLnBrk="1" latinLnBrk="0" hangingPunct="1">
              <a:lnSpc>
                <a:spcPct val="90000"/>
              </a:lnSpc>
              <a:spcBef>
                <a:spcPts val="833"/>
              </a:spcBef>
              <a:buFont typeface="Arial"/>
              <a:buNone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89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80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§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7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Ø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66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58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51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44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435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590"/>
            </a:pP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</a:t>
            </a:r>
          </a:p>
          <a:p>
            <a:pPr marL="64008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2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your students </a:t>
            </a: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they are doing and listen to their response</a:t>
            </a:r>
          </a:p>
          <a:p>
            <a:pPr marL="64008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2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Incorporate opportunities for students to </a:t>
            </a: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their personal and family history and culture </a:t>
            </a:r>
            <a:r>
              <a:rPr lang="en-US" sz="22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class assignments </a:t>
            </a:r>
          </a:p>
          <a:p>
            <a:pPr marL="64008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2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opportunities for </a:t>
            </a: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to provide feedback </a:t>
            </a:r>
            <a:r>
              <a:rPr lang="en-US" sz="22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their experience</a:t>
            </a:r>
          </a:p>
          <a:p>
            <a:pPr marL="50099">
              <a:lnSpc>
                <a:spcPct val="100000"/>
              </a:lnSpc>
              <a:spcBef>
                <a:spcPts val="781"/>
              </a:spcBef>
              <a:buSzPts val="2590"/>
            </a:pPr>
            <a:endParaRPr lang="en-US" sz="2200" i="1" dirty="0"/>
          </a:p>
        </p:txBody>
      </p:sp>
      <p:sp>
        <p:nvSpPr>
          <p:cNvPr id="7" name="Google Shape;414;p73">
            <a:extLst>
              <a:ext uri="{FF2B5EF4-FFF2-40B4-BE49-F238E27FC236}">
                <a16:creationId xmlns:a16="http://schemas.microsoft.com/office/drawing/2014/main" xmlns="" id="{DC4D1A8F-5C68-407A-868C-7E80F54296E1}"/>
              </a:ext>
            </a:extLst>
          </p:cNvPr>
          <p:cNvSpPr txBox="1">
            <a:spLocks/>
          </p:cNvSpPr>
          <p:nvPr/>
        </p:nvSpPr>
        <p:spPr>
          <a:xfrm>
            <a:off x="5414888" y="1216570"/>
            <a:ext cx="4419394" cy="435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18" tIns="35700" rIns="71418" bIns="35700" anchor="t" anchorCtr="0">
            <a:noAutofit/>
          </a:bodyPr>
          <a:lstStyle>
            <a:lvl1pPr marL="0" indent="0" algn="l" defTabSz="761985" rtl="0" eaLnBrk="1" latinLnBrk="0" hangingPunct="1">
              <a:lnSpc>
                <a:spcPct val="90000"/>
              </a:lnSpc>
              <a:spcBef>
                <a:spcPts val="833"/>
              </a:spcBef>
              <a:buFont typeface="Arial"/>
              <a:buNone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89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80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§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7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Ø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66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58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51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44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435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590"/>
            </a:pPr>
            <a:r>
              <a:rPr lang="en-US" sz="2200" b="1" dirty="0" err="1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Campuswide</a:t>
            </a:r>
            <a:endParaRPr lang="en-US" sz="2200" b="1" dirty="0">
              <a:solidFill>
                <a:srgbClr val="900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0" indent="-34747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2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Communicate and demonstrate to students that you </a:t>
            </a: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about their success </a:t>
            </a:r>
          </a:p>
          <a:p>
            <a:pPr marL="640080" indent="-34747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2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 the value of students’ talents, abilities, skills and experiences and </a:t>
            </a: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them with opportunities to contribute </a:t>
            </a:r>
          </a:p>
          <a:p>
            <a:pPr marL="640080" indent="-34747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590"/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100000"/>
              </a:lnSpc>
              <a:spcBef>
                <a:spcPts val="405"/>
              </a:spcBef>
              <a:buSzPts val="2590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2024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62CA698A-95F3-4AEF-AEEB-61637110B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518"/>
              </p:ext>
            </p:extLst>
          </p:nvPr>
        </p:nvGraphicFramePr>
        <p:xfrm>
          <a:off x="50242" y="1077218"/>
          <a:ext cx="10059516" cy="4502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615">
                  <a:extLst>
                    <a:ext uri="{9D8B030D-6E8A-4147-A177-3AD203B41FA5}">
                      <a16:colId xmlns:a16="http://schemas.microsoft.com/office/drawing/2014/main" xmlns="" val="189813358"/>
                    </a:ext>
                  </a:extLst>
                </a:gridCol>
                <a:gridCol w="2467429">
                  <a:extLst>
                    <a:ext uri="{9D8B030D-6E8A-4147-A177-3AD203B41FA5}">
                      <a16:colId xmlns:a16="http://schemas.microsoft.com/office/drawing/2014/main" xmlns="" val="940775922"/>
                    </a:ext>
                  </a:extLst>
                </a:gridCol>
                <a:gridCol w="6263472">
                  <a:extLst>
                    <a:ext uri="{9D8B030D-6E8A-4147-A177-3AD203B41FA5}">
                      <a16:colId xmlns:a16="http://schemas.microsoft.com/office/drawing/2014/main" xmlns="" val="773071063"/>
                    </a:ext>
                  </a:extLst>
                </a:gridCol>
              </a:tblGrid>
              <a:tr h="434515">
                <a:tc>
                  <a:txBody>
                    <a:bodyPr/>
                    <a:lstStyle/>
                    <a:p>
                      <a:r>
                        <a:rPr lang="en-US" dirty="0"/>
                        <a:t>Success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 we…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Through efforts such as…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2832965"/>
                  </a:ext>
                </a:extLst>
              </a:tr>
              <a:tr h="1337627">
                <a:tc>
                  <a:txBody>
                    <a:bodyPr/>
                    <a:lstStyle/>
                    <a:p>
                      <a:r>
                        <a:rPr lang="en-US" dirty="0"/>
                        <a:t>Directed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Know and communicate what it takes to be successful at the next phase of their education or career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Alignment of program learning outcomes to transfer institutions and employers’ expectations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Student and college personnel relationships with transfer institutions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Advisory committees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Employer engagement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4486809"/>
                  </a:ext>
                </a:extLst>
              </a:tr>
              <a:tr h="1190600">
                <a:tc>
                  <a:txBody>
                    <a:bodyPr/>
                    <a:lstStyle/>
                    <a:p>
                      <a:r>
                        <a:rPr lang="en-US" dirty="0"/>
                        <a:t>Focused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Help students to know that they are making gains in their 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Database of student learning outcomes accessible to students that allows them to track their learning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Classroom assessment techniques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Assessment of program-level outcomes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Regular feedback from the faculty to students on their performance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9332173"/>
                  </a:ext>
                </a:extLst>
              </a:tr>
              <a:tr h="1495585">
                <a:tc>
                  <a:txBody>
                    <a:bodyPr/>
                    <a:lstStyle/>
                    <a:p>
                      <a:r>
                        <a:rPr lang="en-US" dirty="0"/>
                        <a:t>Nurtured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Show students that individuals on the campus care about their learning as well as the factors that can either enhance or hinder their 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Mentoring or counseling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Student success teams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Faculty advising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Learning management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67882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1E6358-31B6-674B-BC28-AD9D0C4E0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131" y="268941"/>
            <a:ext cx="75512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Success Factors and Ensuring Learning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78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166" y="62753"/>
            <a:ext cx="75512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Success Factors and Ensuring Learning (cont’d)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62CA698A-95F3-4AEF-AEEB-61637110B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17165"/>
              </p:ext>
            </p:extLst>
          </p:nvPr>
        </p:nvGraphicFramePr>
        <p:xfrm>
          <a:off x="111090" y="1036259"/>
          <a:ext cx="9937819" cy="4699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542">
                  <a:extLst>
                    <a:ext uri="{9D8B030D-6E8A-4147-A177-3AD203B41FA5}">
                      <a16:colId xmlns:a16="http://schemas.microsoft.com/office/drawing/2014/main" xmlns="" val="189813358"/>
                    </a:ext>
                  </a:extLst>
                </a:gridCol>
                <a:gridCol w="2437578">
                  <a:extLst>
                    <a:ext uri="{9D8B030D-6E8A-4147-A177-3AD203B41FA5}">
                      <a16:colId xmlns:a16="http://schemas.microsoft.com/office/drawing/2014/main" xmlns="" val="940775922"/>
                    </a:ext>
                  </a:extLst>
                </a:gridCol>
                <a:gridCol w="6187699">
                  <a:extLst>
                    <a:ext uri="{9D8B030D-6E8A-4147-A177-3AD203B41FA5}">
                      <a16:colId xmlns:a16="http://schemas.microsoft.com/office/drawing/2014/main" xmlns="" val="773071063"/>
                    </a:ext>
                  </a:extLst>
                </a:gridCol>
              </a:tblGrid>
              <a:tr h="565926">
                <a:tc>
                  <a:txBody>
                    <a:bodyPr/>
                    <a:lstStyle/>
                    <a:p>
                      <a:r>
                        <a:rPr lang="en-US" dirty="0"/>
                        <a:t>Success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 we…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Through efforts such as…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9180876"/>
                  </a:ext>
                </a:extLst>
              </a:tr>
              <a:tr h="933724">
                <a:tc>
                  <a:txBody>
                    <a:bodyPr/>
                    <a:lstStyle/>
                    <a:p>
                      <a:r>
                        <a:rPr lang="en-US" dirty="0"/>
                        <a:t>Nurtured (cont’d)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Improve teaching practices based on analyses of student learning outcomes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Course or program assessments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Classroom assessment techniques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Student portfolios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4486809"/>
                  </a:ext>
                </a:extLst>
              </a:tr>
              <a:tr h="1670661">
                <a:tc>
                  <a:txBody>
                    <a:bodyPr/>
                    <a:lstStyle/>
                    <a:p>
                      <a:r>
                        <a:rPr lang="en-US" dirty="0"/>
                        <a:t>Engaged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Involve students in culturally-responsive pedagogy and active learning strategies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Student-centered learning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Capstone project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Community-based learning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Project-based learning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Diverse scholar voices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Faculty-led improvement of teaching practices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Study and peer groups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9332173"/>
                  </a:ext>
                </a:extLst>
              </a:tr>
              <a:tr h="1508431">
                <a:tc>
                  <a:txBody>
                    <a:bodyPr/>
                    <a:lstStyle/>
                    <a:p>
                      <a:r>
                        <a:rPr lang="en-US" dirty="0"/>
                        <a:t>Engaged</a:t>
                      </a:r>
                    </a:p>
                    <a:p>
                      <a:r>
                        <a:rPr lang="en-US" dirty="0"/>
                        <a:t>(cont’d)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Engage students in applied learning experiences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Internships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Clinical experiences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Apprenticeships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Work experience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Community-based learning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Service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678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520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62CA698A-95F3-4AEF-AEEB-61637110B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181112"/>
              </p:ext>
            </p:extLst>
          </p:nvPr>
        </p:nvGraphicFramePr>
        <p:xfrm>
          <a:off x="403429" y="1434352"/>
          <a:ext cx="9385537" cy="3435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99">
                  <a:extLst>
                    <a:ext uri="{9D8B030D-6E8A-4147-A177-3AD203B41FA5}">
                      <a16:colId xmlns:a16="http://schemas.microsoft.com/office/drawing/2014/main" xmlns="" val="189813358"/>
                    </a:ext>
                  </a:extLst>
                </a:gridCol>
                <a:gridCol w="2302113">
                  <a:extLst>
                    <a:ext uri="{9D8B030D-6E8A-4147-A177-3AD203B41FA5}">
                      <a16:colId xmlns:a16="http://schemas.microsoft.com/office/drawing/2014/main" xmlns="" val="940775922"/>
                    </a:ext>
                  </a:extLst>
                </a:gridCol>
                <a:gridCol w="5843825">
                  <a:extLst>
                    <a:ext uri="{9D8B030D-6E8A-4147-A177-3AD203B41FA5}">
                      <a16:colId xmlns:a16="http://schemas.microsoft.com/office/drawing/2014/main" xmlns="" val="773071063"/>
                    </a:ext>
                  </a:extLst>
                </a:gridCol>
              </a:tblGrid>
              <a:tr h="482447">
                <a:tc>
                  <a:txBody>
                    <a:bodyPr/>
                    <a:lstStyle/>
                    <a:p>
                      <a:r>
                        <a:rPr lang="en-US" dirty="0"/>
                        <a:t>Success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 we…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Through efforts such as…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9180876"/>
                  </a:ext>
                </a:extLst>
              </a:tr>
              <a:tr h="1247230">
                <a:tc>
                  <a:txBody>
                    <a:bodyPr/>
                    <a:lstStyle/>
                    <a:p>
                      <a:r>
                        <a:rPr lang="en-US" dirty="0"/>
                        <a:t>Connected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Offer structured opportunities for students to connect in the classroom and on campus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Mentoring and advising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Student clubs and government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Faculty office hours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Campus jobs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Service learning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Academic and career communities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4486809"/>
                  </a:ext>
                </a:extLst>
              </a:tr>
              <a:tr h="1424225">
                <a:tc>
                  <a:txBody>
                    <a:bodyPr/>
                    <a:lstStyle/>
                    <a:p>
                      <a:r>
                        <a:rPr lang="en-US" dirty="0"/>
                        <a:t>Valued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Provide opportunities for students to give feedback on their classroom experiences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Faculty evaluation surveys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Student focus groups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Interviews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Surveys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93321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EA5FC8-9C06-E249-87CE-6F468D00B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166" y="62753"/>
            <a:ext cx="75512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Success Factors and Ensuring Learning (cont’d)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864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653774-41BC-4277-993E-8321F5B39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214" y="206015"/>
            <a:ext cx="8059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Institutional Initiatives (Proposed)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A9370826-47DE-334A-B8F5-D414BDA8E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60" y="1813994"/>
            <a:ext cx="4763060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57200" marR="0" lvl="0" indent="-45720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Outreach  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300" dirty="0">
                <a:solidFill>
                  <a:srgbClr val="900B00"/>
                </a:solidFill>
                <a:latin typeface="Arial"/>
                <a:ea typeface="ＭＳ Ｐゴシック"/>
                <a:cs typeface="Arial"/>
              </a:rPr>
              <a:t>Student-Centered Instruction and Services 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 </a:t>
            </a:r>
          </a:p>
          <a:p>
            <a:pPr marL="457200" marR="0" lvl="0" indent="-45720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Retention  </a:t>
            </a:r>
          </a:p>
          <a:p>
            <a:pPr marL="457200" marR="0" lvl="0" indent="-45720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Civic Capacity for Community and Social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3632CF-7233-E147-9F68-F88F44D75948}"/>
              </a:ext>
            </a:extLst>
          </p:cNvPr>
          <p:cNvSpPr txBox="1"/>
          <p:nvPr/>
        </p:nvSpPr>
        <p:spPr>
          <a:xfrm>
            <a:off x="424493" y="4655991"/>
            <a:ext cx="686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Incorporating </a:t>
            </a:r>
            <a:r>
              <a:rPr lang="en-US" sz="23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Guided Pathways</a:t>
            </a:r>
            <a:r>
              <a:rPr 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achieving </a:t>
            </a:r>
            <a:r>
              <a:rPr lang="en-US" sz="23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Success Factors</a:t>
            </a:r>
            <a:r>
              <a:rPr 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</a:t>
            </a:r>
            <a:r>
              <a:rPr lang="en-US" sz="23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  <a:r>
              <a:rPr 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core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83DB2C-7959-D04F-ACBF-4C07E4EA9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957" y="1156447"/>
            <a:ext cx="3953436" cy="39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8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249803" y="1135262"/>
            <a:ext cx="9766761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900B00"/>
                </a:solidFill>
                <a:cs typeface="Arial"/>
              </a:rPr>
              <a:t>Institutional Initiatives and Student Success Factors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900B00"/>
                </a:solidFill>
                <a:cs typeface="Arial"/>
              </a:rPr>
              <a:t>How do we achieve each goal – </a:t>
            </a:r>
            <a:r>
              <a:rPr lang="en-US" sz="2000" b="1" dirty="0">
                <a:solidFill>
                  <a:srgbClr val="900B00"/>
                </a:solidFill>
                <a:cs typeface="Arial"/>
              </a:rPr>
              <a:t>both online and in-person – </a:t>
            </a:r>
            <a:r>
              <a:rPr lang="en-US" sz="2000" dirty="0">
                <a:solidFill>
                  <a:srgbClr val="900B00"/>
                </a:solidFill>
                <a:cs typeface="Arial"/>
              </a:rPr>
              <a:t>while</a:t>
            </a:r>
            <a:r>
              <a:rPr lang="en-US" sz="2000" b="1" dirty="0">
                <a:solidFill>
                  <a:srgbClr val="900B00"/>
                </a:solidFill>
                <a:cs typeface="Arial"/>
              </a:rPr>
              <a:t> </a:t>
            </a:r>
            <a:r>
              <a:rPr lang="en-US" sz="2000" dirty="0">
                <a:solidFill>
                  <a:srgbClr val="900B00"/>
                </a:solidFill>
                <a:cs typeface="Arial"/>
              </a:rPr>
              <a:t>keeping equity and the success factors in mind?</a:t>
            </a:r>
            <a:endParaRPr lang="en-US" sz="2000" b="1" dirty="0">
              <a:solidFill>
                <a:srgbClr val="900B00"/>
              </a:solidFill>
              <a:cs typeface="Arial"/>
            </a:endParaRPr>
          </a:p>
          <a:p>
            <a:pPr marL="61722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  <a:cs typeface="Arial"/>
              </a:rPr>
              <a:t>Outreach</a:t>
            </a:r>
            <a:r>
              <a:rPr lang="en-US" sz="2000" dirty="0">
                <a:solidFill>
                  <a:srgbClr val="900B00"/>
                </a:solidFill>
                <a:cs typeface="Arial"/>
              </a:rPr>
              <a:t> (Goal 1)</a:t>
            </a:r>
          </a:p>
          <a:p>
            <a:pPr marL="61722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  <a:cs typeface="Arial"/>
              </a:rPr>
              <a:t>Retention</a:t>
            </a:r>
            <a:r>
              <a:rPr lang="en-US" sz="2000" dirty="0">
                <a:solidFill>
                  <a:srgbClr val="900B00"/>
                </a:solidFill>
                <a:cs typeface="Arial"/>
              </a:rPr>
              <a:t> </a:t>
            </a:r>
            <a:r>
              <a:rPr lang="en-US" sz="2000">
                <a:solidFill>
                  <a:srgbClr val="900B00"/>
                </a:solidFill>
                <a:cs typeface="Arial"/>
              </a:rPr>
              <a:t>– </a:t>
            </a:r>
            <a:r>
              <a:rPr lang="en-US" sz="2000" smtClean="0">
                <a:solidFill>
                  <a:srgbClr val="900B00"/>
                </a:solidFill>
                <a:cs typeface="Arial"/>
              </a:rPr>
              <a:t>achieving </a:t>
            </a:r>
            <a:r>
              <a:rPr lang="en-US" sz="2000" dirty="0">
                <a:solidFill>
                  <a:srgbClr val="900B00"/>
                </a:solidFill>
                <a:cs typeface="Arial"/>
              </a:rPr>
              <a:t>success factors (Goal 2)</a:t>
            </a:r>
          </a:p>
          <a:p>
            <a:pPr marL="61722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  <a:cs typeface="Arial"/>
              </a:rPr>
              <a:t>Student-Centered Instruction and Services </a:t>
            </a:r>
            <a:r>
              <a:rPr lang="en-US" sz="2000" dirty="0">
                <a:solidFill>
                  <a:srgbClr val="900B00"/>
                </a:solidFill>
                <a:cs typeface="Arial"/>
              </a:rPr>
              <a:t>(for short-term success) – course success (Goal 3) and math and English completion (Goal 4)</a:t>
            </a:r>
          </a:p>
          <a:p>
            <a:pPr marL="61722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  <a:cs typeface="Arial"/>
              </a:rPr>
              <a:t>Student-Centered Instruction and Services </a:t>
            </a:r>
            <a:r>
              <a:rPr lang="en-US" sz="2000" dirty="0">
                <a:solidFill>
                  <a:srgbClr val="900B00"/>
                </a:solidFill>
                <a:cs typeface="Arial"/>
              </a:rPr>
              <a:t>(for longer term success) – transfer (Goal 5), degree (Goal 6), certificate (Goal 7) and workforce training (Goal 8)</a:t>
            </a:r>
          </a:p>
          <a:p>
            <a:pPr marL="61722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  <a:cs typeface="Arial"/>
              </a:rPr>
              <a:t>Civic Capacity for Community and Social Change </a:t>
            </a:r>
            <a:r>
              <a:rPr lang="en-US" sz="2000" dirty="0">
                <a:solidFill>
                  <a:srgbClr val="900B00"/>
                </a:solidFill>
                <a:cs typeface="Arial"/>
              </a:rPr>
              <a:t>(Goal 9)</a:t>
            </a:r>
          </a:p>
          <a:p>
            <a:pPr marL="61722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  <a:cs typeface="Arial"/>
              </a:rPr>
              <a:t>Meeting Basic Needs </a:t>
            </a:r>
            <a:r>
              <a:rPr lang="en-US" sz="2000" dirty="0">
                <a:solidFill>
                  <a:srgbClr val="900B00"/>
                </a:solidFill>
                <a:cs typeface="Arial"/>
              </a:rPr>
              <a:t>(Goal 10)</a:t>
            </a:r>
          </a:p>
          <a:p>
            <a:pPr marL="274320">
              <a:spcAft>
                <a:spcPts val="600"/>
              </a:spcAft>
            </a:pPr>
            <a:endParaRPr lang="en-US" sz="2000" dirty="0">
              <a:solidFill>
                <a:srgbClr val="900B00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D60663-D658-4947-A354-1A724582D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293" y="162204"/>
            <a:ext cx="82137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Breakout Room Topics</a:t>
            </a:r>
            <a:endParaRPr lang="en-US" altLang="en-US" sz="40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173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482832" y="1297349"/>
            <a:ext cx="9298166" cy="352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900B00"/>
                </a:solidFill>
                <a:cs typeface="Arial"/>
              </a:rPr>
              <a:t>We’ll have </a:t>
            </a:r>
            <a:r>
              <a:rPr lang="en-US" sz="2200" b="1" dirty="0">
                <a:solidFill>
                  <a:srgbClr val="900B00"/>
                </a:solidFill>
                <a:cs typeface="Arial"/>
              </a:rPr>
              <a:t>five</a:t>
            </a:r>
            <a:r>
              <a:rPr lang="en-US" sz="2200" dirty="0">
                <a:solidFill>
                  <a:srgbClr val="900B00"/>
                </a:solidFill>
                <a:cs typeface="Arial"/>
              </a:rPr>
              <a:t> discussion topics – you may choose which room </a:t>
            </a:r>
            <a:br>
              <a:rPr lang="en-US" sz="2200" dirty="0">
                <a:solidFill>
                  <a:srgbClr val="900B00"/>
                </a:solidFill>
                <a:cs typeface="Arial"/>
              </a:rPr>
            </a:br>
            <a:r>
              <a:rPr lang="en-US" sz="2200" dirty="0">
                <a:solidFill>
                  <a:srgbClr val="900B00"/>
                </a:solidFill>
                <a:cs typeface="Arial"/>
              </a:rPr>
              <a:t>to enter.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900B00"/>
                </a:solidFill>
                <a:cs typeface="Arial"/>
              </a:rPr>
              <a:t>If the first room on the topic is </a:t>
            </a:r>
            <a:r>
              <a:rPr lang="en-US" sz="2200" b="1" dirty="0">
                <a:solidFill>
                  <a:srgbClr val="900B00"/>
                </a:solidFill>
                <a:cs typeface="Arial"/>
              </a:rPr>
              <a:t>full (about 10 people)</a:t>
            </a:r>
            <a:r>
              <a:rPr lang="en-US" sz="2200" dirty="0">
                <a:solidFill>
                  <a:srgbClr val="900B00"/>
                </a:solidFill>
                <a:cs typeface="Arial"/>
              </a:rPr>
              <a:t>,</a:t>
            </a:r>
            <a:r>
              <a:rPr lang="en-US" sz="2200" b="1" dirty="0">
                <a:solidFill>
                  <a:srgbClr val="900B00"/>
                </a:solidFill>
                <a:cs typeface="Arial"/>
              </a:rPr>
              <a:t> </a:t>
            </a:r>
            <a:r>
              <a:rPr lang="en-US" sz="2200" dirty="0">
                <a:solidFill>
                  <a:srgbClr val="900B00"/>
                </a:solidFill>
                <a:cs typeface="Arial"/>
              </a:rPr>
              <a:t>please </a:t>
            </a:r>
            <a:r>
              <a:rPr lang="en-US" sz="2200" b="1" dirty="0">
                <a:solidFill>
                  <a:srgbClr val="900B00"/>
                </a:solidFill>
                <a:cs typeface="Arial"/>
              </a:rPr>
              <a:t>select the second room </a:t>
            </a:r>
            <a:r>
              <a:rPr lang="en-US" sz="2200" dirty="0">
                <a:solidFill>
                  <a:srgbClr val="900B00"/>
                </a:solidFill>
                <a:cs typeface="Arial"/>
              </a:rPr>
              <a:t>on the same topic.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900B00"/>
                </a:solidFill>
                <a:cs typeface="Arial"/>
              </a:rPr>
              <a:t>You will have approximately </a:t>
            </a:r>
            <a:r>
              <a:rPr lang="en-US" sz="2200" b="1" dirty="0">
                <a:solidFill>
                  <a:srgbClr val="900B00"/>
                </a:solidFill>
                <a:cs typeface="Arial"/>
              </a:rPr>
              <a:t>40 minutes</a:t>
            </a:r>
            <a:r>
              <a:rPr lang="en-US" sz="2200" dirty="0">
                <a:solidFill>
                  <a:srgbClr val="900B00"/>
                </a:solidFill>
                <a:cs typeface="Arial"/>
              </a:rPr>
              <a:t>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900B00"/>
                </a:solidFill>
                <a:cs typeface="Arial"/>
              </a:rPr>
              <a:t>Address the prompts</a:t>
            </a:r>
            <a:r>
              <a:rPr lang="en-US" sz="2200" dirty="0">
                <a:solidFill>
                  <a:srgbClr val="900B00"/>
                </a:solidFill>
                <a:cs typeface="Arial"/>
              </a:rPr>
              <a:t> for each room that are listed in the Padlet.  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900B00"/>
                </a:solidFill>
                <a:cs typeface="Arial"/>
              </a:rPr>
              <a:t>Write your thoughts </a:t>
            </a:r>
            <a:r>
              <a:rPr lang="en-US" sz="2200" dirty="0">
                <a:solidFill>
                  <a:srgbClr val="900B00"/>
                </a:solidFill>
                <a:cs typeface="Arial"/>
              </a:rPr>
              <a:t>in the Padlet. 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900B00"/>
                </a:solidFill>
                <a:cs typeface="Arial"/>
              </a:rPr>
              <a:t>We will </a:t>
            </a:r>
            <a:r>
              <a:rPr lang="en-US" sz="2200" b="1" dirty="0">
                <a:solidFill>
                  <a:srgbClr val="900B00"/>
                </a:solidFill>
                <a:cs typeface="Arial"/>
              </a:rPr>
              <a:t>reconvene</a:t>
            </a:r>
            <a:r>
              <a:rPr lang="en-US" sz="2200" dirty="0">
                <a:solidFill>
                  <a:srgbClr val="900B00"/>
                </a:solidFill>
                <a:cs typeface="Arial"/>
              </a:rPr>
              <a:t> in the main room and </a:t>
            </a:r>
            <a:r>
              <a:rPr lang="en-US" sz="2200" b="1" dirty="0">
                <a:solidFill>
                  <a:srgbClr val="900B00"/>
                </a:solidFill>
                <a:cs typeface="Arial"/>
              </a:rPr>
              <a:t>share thoughts</a:t>
            </a:r>
            <a:r>
              <a:rPr lang="en-US" sz="2200" dirty="0">
                <a:solidFill>
                  <a:srgbClr val="900B00"/>
                </a:solidFill>
                <a:cs typeface="Arial"/>
              </a:rPr>
              <a:t> from two </a:t>
            </a:r>
            <a:br>
              <a:rPr lang="en-US" sz="2200" dirty="0">
                <a:solidFill>
                  <a:srgbClr val="900B00"/>
                </a:solidFill>
                <a:cs typeface="Arial"/>
              </a:rPr>
            </a:br>
            <a:r>
              <a:rPr lang="en-US" sz="2200" dirty="0">
                <a:solidFill>
                  <a:srgbClr val="900B00"/>
                </a:solidFill>
                <a:cs typeface="Arial"/>
              </a:rPr>
              <a:t>or three breakout rooms.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244" y="162204"/>
            <a:ext cx="82137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Breakout Room Instructions</a:t>
            </a:r>
            <a:endParaRPr lang="en-US" altLang="en-US" sz="40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0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61" y="162204"/>
            <a:ext cx="82137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Padlet</a:t>
            </a:r>
            <a:endParaRPr lang="en-US" altLang="en-US" sz="40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01E040-D630-459D-9DA8-9745A3DC5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9" y="1055067"/>
            <a:ext cx="10213675" cy="498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377505" y="1931419"/>
            <a:ext cx="954667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3600" dirty="0">
                <a:solidFill>
                  <a:srgbClr val="900B00"/>
                </a:solidFill>
                <a:cs typeface="Arial"/>
              </a:rPr>
              <a:t>Let’s hear from two or three rooms. </a:t>
            </a:r>
            <a:br>
              <a:rPr lang="en-US" sz="3600" dirty="0">
                <a:solidFill>
                  <a:srgbClr val="900B00"/>
                </a:solidFill>
                <a:cs typeface="Arial"/>
              </a:rPr>
            </a:br>
            <a:r>
              <a:rPr lang="en-US" sz="3600" dirty="0">
                <a:solidFill>
                  <a:srgbClr val="900B00"/>
                </a:solidFill>
                <a:cs typeface="Arial"/>
              </a:rPr>
              <a:t>Please keep your answers brief – up to two minutes for each speaker.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948" y="110833"/>
            <a:ext cx="561545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Welcome Back!</a:t>
            </a:r>
            <a:endParaRPr lang="en-US" altLang="en-US" sz="48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249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88550" y="1498461"/>
            <a:ext cx="9928753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en-US" sz="3200" dirty="0">
                <a:solidFill>
                  <a:srgbClr val="900B00"/>
                </a:solidFill>
                <a:cs typeface="Arial"/>
              </a:rPr>
              <a:t>Please join us for our upcoming special event</a:t>
            </a:r>
          </a:p>
          <a:p>
            <a:pPr algn="ctr"/>
            <a:r>
              <a:rPr lang="en-US" sz="3200" b="1" dirty="0">
                <a:solidFill>
                  <a:srgbClr val="900B00"/>
                </a:solidFill>
                <a:cs typeface="Arial"/>
              </a:rPr>
              <a:t>Strategic Planning Workshops Recap:</a:t>
            </a:r>
          </a:p>
          <a:p>
            <a:pPr algn="ctr"/>
            <a:r>
              <a:rPr lang="en-US" sz="3200" b="1" dirty="0">
                <a:solidFill>
                  <a:srgbClr val="900B00"/>
                </a:solidFill>
                <a:cs typeface="Arial"/>
              </a:rPr>
              <a:t>Your Feedback</a:t>
            </a:r>
          </a:p>
          <a:p>
            <a:pPr algn="ctr"/>
            <a:r>
              <a:rPr lang="en-US" sz="3200" dirty="0">
                <a:solidFill>
                  <a:srgbClr val="900B00"/>
                </a:solidFill>
                <a:cs typeface="Arial"/>
              </a:rPr>
              <a:t>Monday, April 18, 1-2 p.m.</a:t>
            </a:r>
          </a:p>
          <a:p>
            <a:pPr algn="ctr"/>
            <a:endParaRPr lang="en-US" sz="2000" dirty="0">
              <a:solidFill>
                <a:srgbClr val="900B00"/>
              </a:solidFill>
              <a:cs typeface="Arial"/>
            </a:endParaRPr>
          </a:p>
          <a:p>
            <a:pPr algn="ctr"/>
            <a:r>
              <a:rPr lang="en-US" sz="3600" dirty="0">
                <a:solidFill>
                  <a:srgbClr val="900B00"/>
                </a:solidFill>
                <a:cs typeface="Arial"/>
              </a:rPr>
              <a:t>Thank you for participating!</a:t>
            </a:r>
          </a:p>
          <a:p>
            <a:pPr algn="ctr"/>
            <a:endParaRPr lang="en-US" sz="3600" dirty="0">
              <a:solidFill>
                <a:srgbClr val="900B00"/>
              </a:solidFill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271" y="59462"/>
            <a:ext cx="56154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bg1"/>
                </a:solidFill>
                <a:cs typeface="Arial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4623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402" y="153626"/>
            <a:ext cx="76267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Strategic Planning Series</a:t>
            </a:r>
            <a:endParaRPr lang="en-US" altLang="en-US" sz="36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8D11C5-9FF5-894E-B62D-EFB0557AA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40" y="1192004"/>
            <a:ext cx="4652837" cy="2618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Google Shape;414;p73">
            <a:extLst>
              <a:ext uri="{FF2B5EF4-FFF2-40B4-BE49-F238E27FC236}">
                <a16:creationId xmlns:a16="http://schemas.microsoft.com/office/drawing/2014/main" xmlns="" id="{2AF81245-D9BF-8440-BE81-4C79F35A7F03}"/>
              </a:ext>
            </a:extLst>
          </p:cNvPr>
          <p:cNvSpPr txBox="1">
            <a:spLocks/>
          </p:cNvSpPr>
          <p:nvPr/>
        </p:nvSpPr>
        <p:spPr>
          <a:xfrm>
            <a:off x="320319" y="3899648"/>
            <a:ext cx="4619233" cy="154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18" tIns="35700" rIns="71418" bIns="35700" anchor="t" anchorCtr="0">
            <a:noAutofit/>
          </a:bodyPr>
          <a:lstStyle>
            <a:lvl1pPr marL="0" indent="0" algn="l" defTabSz="761985" rtl="0" eaLnBrk="1" latinLnBrk="0" hangingPunct="1">
              <a:lnSpc>
                <a:spcPct val="90000"/>
              </a:lnSpc>
              <a:spcBef>
                <a:spcPts val="833"/>
              </a:spcBef>
              <a:buFont typeface="Arial"/>
              <a:buNone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89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80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§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7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Ø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66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58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51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44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435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590"/>
            </a:pP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No. 3:</a:t>
            </a:r>
          </a:p>
          <a:p>
            <a:pPr indent="-287697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200"/>
            </a:pPr>
            <a:r>
              <a:rPr lang="en-US" sz="20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Trends, Enrollment and Retention</a:t>
            </a:r>
          </a:p>
          <a:p>
            <a:pPr marL="603843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Monday, Feb. 28</a:t>
            </a:r>
            <a:r>
              <a:rPr lang="en-US" sz="20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1-2:30 p.m.</a:t>
            </a:r>
          </a:p>
          <a:p>
            <a:pPr indent="-287697">
              <a:lnSpc>
                <a:spcPct val="100000"/>
              </a:lnSpc>
              <a:spcBef>
                <a:spcPts val="781"/>
              </a:spcBef>
              <a:buClrTx/>
              <a:buSzPts val="2200"/>
            </a:pPr>
            <a:endParaRPr lang="en-US" sz="2200" dirty="0"/>
          </a:p>
        </p:txBody>
      </p:sp>
      <p:sp>
        <p:nvSpPr>
          <p:cNvPr id="8" name="Google Shape;414;p73">
            <a:extLst>
              <a:ext uri="{FF2B5EF4-FFF2-40B4-BE49-F238E27FC236}">
                <a16:creationId xmlns:a16="http://schemas.microsoft.com/office/drawing/2014/main" xmlns="" id="{02A540B6-FF33-9340-A496-D54064870726}"/>
              </a:ext>
            </a:extLst>
          </p:cNvPr>
          <p:cNvSpPr txBox="1">
            <a:spLocks/>
          </p:cNvSpPr>
          <p:nvPr/>
        </p:nvSpPr>
        <p:spPr>
          <a:xfrm>
            <a:off x="5241110" y="1232647"/>
            <a:ext cx="4593171" cy="4482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18" tIns="35700" rIns="71418" bIns="35700" anchor="t" anchorCtr="0">
            <a:noAutofit/>
          </a:bodyPr>
          <a:lstStyle>
            <a:lvl1pPr marL="0" indent="0" algn="l" defTabSz="761985" rtl="0" eaLnBrk="1" latinLnBrk="0" hangingPunct="1">
              <a:lnSpc>
                <a:spcPct val="90000"/>
              </a:lnSpc>
              <a:spcBef>
                <a:spcPts val="833"/>
              </a:spcBef>
              <a:buFont typeface="Arial"/>
              <a:buNone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89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80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§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7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Wingdings" charset="2"/>
              <a:buChar char="Ø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66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58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51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44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435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590"/>
            </a:pPr>
            <a:r>
              <a:rPr lang="en-US" sz="22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No. 4:</a:t>
            </a:r>
          </a:p>
          <a:p>
            <a:pPr indent="-287697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200"/>
            </a:pPr>
            <a:r>
              <a:rPr lang="en-US" sz="20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Learning Through Student Success Factors</a:t>
            </a:r>
          </a:p>
          <a:p>
            <a:pPr indent="-287697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200"/>
            </a:pPr>
            <a:r>
              <a:rPr lang="en-US" sz="20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(Special Q&amp;A with Senior Staff)</a:t>
            </a:r>
          </a:p>
          <a:p>
            <a:pPr marL="603843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2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Monday, March 14</a:t>
            </a:r>
            <a:r>
              <a:rPr lang="en-US" sz="20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1-2:30 p.m.</a:t>
            </a:r>
          </a:p>
          <a:p>
            <a:pPr marL="603843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2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via Zoom</a:t>
            </a:r>
          </a:p>
          <a:p>
            <a:pPr indent="-287697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200"/>
            </a:pPr>
            <a:r>
              <a:rPr lang="en-US" sz="20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last of four workshops will explore how the college can build on Guided Pathways Pillar Four (“Ensuring Learning”) to enhance the student experience, within and outside the classroom.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9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7190BC-55D1-1A45-9468-9E2F57655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53779"/>
            <a:ext cx="10159999" cy="130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b="1" dirty="0">
                <a:solidFill>
                  <a:srgbClr val="900B00"/>
                </a:solidFill>
                <a:cs typeface="Arial"/>
              </a:rPr>
              <a:t>STRATEGIC PLANNING WORKSHOP #4</a:t>
            </a:r>
          </a:p>
          <a:p>
            <a:pPr algn="ctr">
              <a:spcBef>
                <a:spcPts val="800"/>
              </a:spcBef>
            </a:pPr>
            <a:r>
              <a:rPr lang="en-US" altLang="en-US" b="1" dirty="0">
                <a:solidFill>
                  <a:srgbClr val="900B00"/>
                </a:solidFill>
                <a:cs typeface="Arial"/>
              </a:rPr>
              <a:t>Ensuring Learning Through the Student Success Factors</a:t>
            </a:r>
          </a:p>
          <a:p>
            <a:pPr algn="ctr"/>
            <a:r>
              <a:rPr lang="en-US" altLang="en-US" b="1" dirty="0">
                <a:solidFill>
                  <a:srgbClr val="900B00"/>
                </a:solidFill>
                <a:cs typeface="Arial"/>
              </a:rPr>
              <a:t>March 14, 2022</a:t>
            </a:r>
          </a:p>
        </p:txBody>
      </p:sp>
    </p:spTree>
    <p:extLst>
      <p:ext uri="{BB962C8B-B14F-4D97-AF65-F5344CB8AC3E}">
        <p14:creationId xmlns:p14="http://schemas.microsoft.com/office/powerpoint/2010/main" val="2445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402" y="153626"/>
            <a:ext cx="76267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Strategic Planning Series</a:t>
            </a:r>
            <a:endParaRPr lang="en-US" altLang="en-US" sz="36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F15D5A-7452-8B4E-837D-4557D5B1E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43" y="1319002"/>
            <a:ext cx="9582345" cy="4086478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27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D6FB482-265B-47AA-9897-8D05346540EC}"/>
              </a:ext>
            </a:extLst>
          </p:cNvPr>
          <p:cNvSpPr/>
          <p:nvPr/>
        </p:nvSpPr>
        <p:spPr>
          <a:xfrm>
            <a:off x="768435" y="1387730"/>
            <a:ext cx="8611440" cy="28246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7F75B-2800-D84E-96CE-01145B0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402" y="153626"/>
            <a:ext cx="76267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Strategic Planning Series</a:t>
            </a:r>
            <a:endParaRPr lang="en-US" altLang="en-US" sz="36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xmlns="" id="{F9CC47D0-33E6-4E52-B2EF-1CBFD0CB3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963" y="1626995"/>
            <a:ext cx="7996385" cy="23739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9226D5-8702-461D-B43D-B20DF58D12C2}"/>
              </a:ext>
            </a:extLst>
          </p:cNvPr>
          <p:cNvSpPr txBox="1"/>
          <p:nvPr/>
        </p:nvSpPr>
        <p:spPr>
          <a:xfrm>
            <a:off x="386279" y="4553229"/>
            <a:ext cx="9387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900B00"/>
                </a:solidFill>
              </a:rPr>
              <a:t>deanza.edu</a:t>
            </a:r>
            <a:r>
              <a:rPr lang="en-US" sz="4000" b="1" dirty="0">
                <a:solidFill>
                  <a:srgbClr val="900B00"/>
                </a:solidFill>
              </a:rPr>
              <a:t>/strategic</a:t>
            </a:r>
          </a:p>
        </p:txBody>
      </p:sp>
    </p:spTree>
    <p:extLst>
      <p:ext uri="{BB962C8B-B14F-4D97-AF65-F5344CB8AC3E}">
        <p14:creationId xmlns:p14="http://schemas.microsoft.com/office/powerpoint/2010/main" val="97860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653774-41BC-4277-993E-8321F5B39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214" y="206015"/>
            <a:ext cx="8059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Institutional Initiatives (Proposed)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D1F91D17-08C4-4FF5-BC0A-731B8100D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60" y="1813994"/>
            <a:ext cx="4763060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57200" marR="0" lvl="0" indent="-45720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Outreach  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300" dirty="0">
                <a:solidFill>
                  <a:srgbClr val="900B00"/>
                </a:solidFill>
                <a:latin typeface="Arial"/>
                <a:ea typeface="ＭＳ Ｐゴシック"/>
                <a:cs typeface="Arial"/>
              </a:rPr>
              <a:t>Student-Centered Instruction and Services 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 </a:t>
            </a:r>
          </a:p>
          <a:p>
            <a:pPr marL="457200" marR="0" lvl="0" indent="-45720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Retention  </a:t>
            </a:r>
          </a:p>
          <a:p>
            <a:pPr marL="457200" marR="0" lvl="0" indent="-45720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Civic Capacity for Community and Social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4E5C6D-FD92-5442-836E-45A133613A8F}"/>
              </a:ext>
            </a:extLst>
          </p:cNvPr>
          <p:cNvSpPr txBox="1"/>
          <p:nvPr/>
        </p:nvSpPr>
        <p:spPr>
          <a:xfrm>
            <a:off x="424493" y="4655991"/>
            <a:ext cx="686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Incorporating </a:t>
            </a:r>
            <a:r>
              <a:rPr lang="en-US" sz="23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Guided Pathways</a:t>
            </a:r>
            <a:r>
              <a:rPr 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achieving </a:t>
            </a:r>
            <a:r>
              <a:rPr lang="en-US" sz="23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Success Factors</a:t>
            </a:r>
            <a:r>
              <a:rPr 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</a:t>
            </a:r>
            <a:r>
              <a:rPr lang="en-US" sz="2300" b="1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  <a:r>
              <a:rPr lang="en-US" sz="2300" dirty="0">
                <a:solidFill>
                  <a:srgbClr val="900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core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04626A-CFF6-B447-BD43-8349C02FF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957" y="1156447"/>
            <a:ext cx="3953436" cy="39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6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653774-41BC-4277-993E-8321F5B39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8903" y="12948"/>
            <a:ext cx="80592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Student Population Areas of Focus (Proposed)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D1F91D17-08C4-4FF5-BC0A-731B8100D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9425" y="1555586"/>
            <a:ext cx="4946151" cy="407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57200" marR="0" lvl="0" indent="-45720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Black </a:t>
            </a:r>
          </a:p>
          <a:p>
            <a:pPr marL="457200" marR="0" lvl="0" indent="-45720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Filipinx</a:t>
            </a:r>
          </a:p>
          <a:p>
            <a:pPr marL="457200" marR="0" lvl="0" indent="-45720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Foster Youth</a:t>
            </a:r>
          </a:p>
          <a:p>
            <a:pPr marL="457200" marR="0" lvl="0" indent="-45720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Latinx </a:t>
            </a:r>
          </a:p>
          <a:p>
            <a:pPr marL="457200" marR="0" lvl="0" indent="-45720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LGBTQ+</a:t>
            </a:r>
          </a:p>
          <a:p>
            <a:pPr marL="457200" marR="0" lvl="0" indent="-45720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Native American</a:t>
            </a:r>
          </a:p>
          <a:p>
            <a:pPr marL="457200" marR="0" lvl="0" indent="-45720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Pacific Islander </a:t>
            </a:r>
          </a:p>
          <a:p>
            <a:pPr marL="0" marR="0" lvl="0" indent="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900B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EC0857-8A53-3046-B349-62180B99D9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369" y="1356187"/>
            <a:ext cx="4592548" cy="3952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131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653774-41BC-4277-993E-8321F5B39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937" y="205970"/>
            <a:ext cx="8059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Institutional Goals (Proposed)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D1F91D17-08C4-4FF5-BC0A-731B8100D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394" y="1261879"/>
            <a:ext cx="4359039" cy="417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68630" marR="0" lvl="0" indent="-46863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Outreach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 to Underrepresented Populations</a:t>
            </a:r>
          </a:p>
          <a:p>
            <a:pPr marL="468630" marR="0" lvl="0" indent="-46863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Achieving the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Student Success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Factors</a:t>
            </a:r>
          </a:p>
          <a:p>
            <a:pPr marL="468630" marR="0" lvl="0" indent="-46863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Course Success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 </a:t>
            </a:r>
          </a:p>
          <a:p>
            <a:pPr marL="468630" marR="0" lvl="0" indent="-46863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English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and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Math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Completion</a:t>
            </a:r>
          </a:p>
          <a:p>
            <a:pPr marL="468630" marR="0" lvl="0" indent="-46863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Transfer</a:t>
            </a:r>
          </a:p>
          <a:p>
            <a:pPr marL="468630" marR="0" lvl="0" indent="-46863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300" i="0" u="none" strike="noStrike" kern="1200" cap="none" spc="0" normalizeH="0" baseline="0" noProof="0" dirty="0">
              <a:ln>
                <a:noFill/>
              </a:ln>
              <a:solidFill>
                <a:srgbClr val="900B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14639C5E-277D-4506-BAF5-D6B11ABD7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322" y="1299979"/>
            <a:ext cx="5133626" cy="306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68630" marR="0" lvl="0" indent="-46863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Degree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Attainment</a:t>
            </a:r>
          </a:p>
          <a:p>
            <a:pPr marL="468630" marR="0" lvl="0" indent="-46863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Certificate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Attainment</a:t>
            </a:r>
          </a:p>
          <a:p>
            <a:pPr marL="468630" marR="0" lvl="0" indent="-46863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Workforce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Training</a:t>
            </a:r>
          </a:p>
          <a:p>
            <a:pPr marL="468630" marR="0" lvl="0" indent="-46863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Developing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Civic Capacity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for Community and Social Change</a:t>
            </a:r>
          </a:p>
          <a:p>
            <a:pPr marL="468630" marR="0" lvl="0" indent="-46863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Meeting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900B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Basic Needs</a:t>
            </a:r>
          </a:p>
          <a:p>
            <a:pPr marL="468630" marR="0" lvl="0" indent="-468630" algn="l" defTabSz="7132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300" i="0" u="none" strike="noStrike" kern="1200" cap="none" spc="0" normalizeH="0" baseline="0" noProof="0" dirty="0">
              <a:ln>
                <a:noFill/>
              </a:ln>
              <a:solidFill>
                <a:srgbClr val="900B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B07BBF-0600-394C-B68C-16C378D012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424" y="4108043"/>
            <a:ext cx="1954129" cy="12550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4E510D-61FA-C24F-A270-55B8E2E1AA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9835" y="4110194"/>
            <a:ext cx="1716304" cy="1256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F4590A-9D58-C649-AE87-3E5F7FC8F0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701" y="4129427"/>
            <a:ext cx="2048119" cy="1256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312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653774-41BC-4277-993E-8321F5B39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937" y="205970"/>
            <a:ext cx="8059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Institutional Metrics (Proposed)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1BF6FC-0A8F-4060-BBBE-FF6A9C19B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567" y="1045069"/>
            <a:ext cx="6720585" cy="462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1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AC_Template" id="{EB2FF78A-7718-4B4A-83A7-EA50E7D8EECF}" vid="{D6A5656A-864E-1249-B678-AEC420613C0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DAC_Template</Template>
  <TotalTime>19676</TotalTime>
  <Words>1448</Words>
  <Application>Microsoft Macintosh PowerPoint</Application>
  <PresentationFormat>Custom</PresentationFormat>
  <Paragraphs>246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Brandon</cp:lastModifiedBy>
  <cp:revision>229</cp:revision>
  <cp:lastPrinted>2022-03-15T16:59:05Z</cp:lastPrinted>
  <dcterms:created xsi:type="dcterms:W3CDTF">2018-09-14T16:02:45Z</dcterms:created>
  <dcterms:modified xsi:type="dcterms:W3CDTF">2022-03-17T17:27:16Z</dcterms:modified>
</cp:coreProperties>
</file>