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63" r:id="rId7"/>
    <p:sldId id="262" r:id="rId8"/>
    <p:sldId id="261" r:id="rId9"/>
    <p:sldId id="260" r:id="rId10"/>
    <p:sldId id="259" r:id="rId11"/>
    <p:sldId id="258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6" r:id="rId21"/>
    <p:sldId id="275" r:id="rId22"/>
    <p:sldId id="274" r:id="rId23"/>
    <p:sldId id="273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are Type II errors worse than Type I errors?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6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99204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climate change really that bad?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human-generated climate change make the Earth uninhabitable for us?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No, the Earth is fine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Yes, climate change is real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570517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088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25314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climate change really that bad?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FALSE</a:t>
                      </a:r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human-generated climate change make the Earth uninhabitable for us?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No, the Earth is fine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Yes, climate change is real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570517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7368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12594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climate change really that bad?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is FALSE</a:t>
                      </a:r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Make some serious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changes!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Keep on keeping 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human-generated climate change make the Earth uninhabitable for us?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No, the Earth is fine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Yes, climate change is real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570517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7520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65520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climate change really that bad?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is FALSE</a:t>
                      </a:r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Make some serious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changes!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WE NEED</a:t>
                      </a:r>
                      <a:r>
                        <a:rPr lang="en-US" baseline="0" dirty="0" smtClean="0"/>
                        <a:t> TO</a:t>
                      </a:r>
                      <a:r>
                        <a:rPr lang="en-US" dirty="0" smtClean="0"/>
                        <a:t> SAVE THE EARTH!</a:t>
                      </a:r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Keep </a:t>
                      </a:r>
                      <a:r>
                        <a:rPr lang="en-US" smtClean="0"/>
                        <a:t>on keeping on.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harm, no foul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human-generated climate change make the Earth uninhabitable for us?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No, the Earth is fine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Yes, climate change is real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570517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9530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61982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climate change really that bad?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is FALSE</a:t>
                      </a:r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Make some serious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changes!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Type I error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Unnecessary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changes are made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smtClean="0"/>
                        <a:t>WE NEED</a:t>
                      </a:r>
                      <a:r>
                        <a:rPr lang="en-US" baseline="0" smtClean="0"/>
                        <a:t> TO</a:t>
                      </a:r>
                      <a:r>
                        <a:rPr lang="en-US" smtClean="0"/>
                        <a:t> </a:t>
                      </a:r>
                      <a:r>
                        <a:rPr lang="en-US" dirty="0" smtClean="0"/>
                        <a:t>SAVE THE EARTH!</a:t>
                      </a:r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Keep </a:t>
                      </a:r>
                      <a:r>
                        <a:rPr lang="en-US" smtClean="0"/>
                        <a:t>on keeping on.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harm, no foul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human-generated climate change make the Earth uninhabitable for us?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No, the Earth is fine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Yes, climate change is real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570517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052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85502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climate change really that bad?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is FALSE</a:t>
                      </a:r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Make some serious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changes!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Type I error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Unnecessary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smtClean="0">
                          <a:solidFill>
                            <a:srgbClr val="FF0000"/>
                          </a:solidFill>
                        </a:rPr>
                        <a:t>changes are made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smtClean="0"/>
                        <a:t>WE NEED</a:t>
                      </a:r>
                      <a:r>
                        <a:rPr lang="en-US" baseline="0" smtClean="0"/>
                        <a:t> TO</a:t>
                      </a:r>
                      <a:r>
                        <a:rPr lang="en-US" smtClean="0"/>
                        <a:t> </a:t>
                      </a:r>
                      <a:r>
                        <a:rPr lang="en-US" dirty="0" smtClean="0"/>
                        <a:t>SAVE THE EARTH!</a:t>
                      </a:r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Keep </a:t>
                      </a:r>
                      <a:r>
                        <a:rPr lang="en-US" smtClean="0"/>
                        <a:t>on keeping on.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harm, no foul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Type II error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CIVILIZATION ENDS!!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human-generated climate change make the Earth uninhabitable for us?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No, the Earth is fine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Yes, climate change is real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570517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8705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17561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 student actually qualified?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student qualified?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3553" y="1599350"/>
            <a:ext cx="437472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0</a:t>
            </a:r>
            <a:r>
              <a:rPr lang="en-US" sz="2300" dirty="0" smtClean="0"/>
              <a:t>:</a:t>
            </a:r>
            <a:endParaRPr lang="en-US" sz="23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mtClean="0"/>
              <a:t>H</a:t>
            </a:r>
            <a:r>
              <a:rPr lang="en-US" sz="2300" baseline="-25000" smtClean="0"/>
              <a:t>a</a:t>
            </a:r>
            <a:r>
              <a:rPr lang="en-US" sz="2300" smtClean="0"/>
              <a:t>:</a:t>
            </a:r>
            <a:endParaRPr lang="en-US" sz="2300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74941" y="4426943"/>
            <a:ext cx="2754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What we as instructors conclude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35301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64651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 student actually qualified?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student qualified?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3553" y="1599350"/>
            <a:ext cx="437472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0</a:t>
            </a:r>
            <a:r>
              <a:rPr lang="en-US" sz="2300" dirty="0" smtClean="0"/>
              <a:t>: No, they need more instruction</a:t>
            </a:r>
            <a:endParaRPr lang="en-US" sz="23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a</a:t>
            </a:r>
            <a:r>
              <a:rPr lang="en-US" sz="2300" dirty="0" smtClean="0"/>
              <a:t>: Yes, they can pass the class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174941" y="4426943"/>
            <a:ext cx="2754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What we as instructors conclude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073212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624078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 student actually qualified?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FALSE</a:t>
                      </a:r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Pass the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Fail the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student qualified?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3553" y="1599350"/>
            <a:ext cx="437472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0</a:t>
            </a:r>
            <a:r>
              <a:rPr lang="en-US" sz="2300" dirty="0" smtClean="0"/>
              <a:t>: No, they need more instruction</a:t>
            </a:r>
            <a:endParaRPr lang="en-US" sz="23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a</a:t>
            </a:r>
            <a:r>
              <a:rPr lang="en-US" sz="2300" dirty="0" smtClean="0"/>
              <a:t>: Yes, they can pass the class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174941" y="4426943"/>
            <a:ext cx="2754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What we as instructors conclude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891544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185181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 student actually qualified?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FALSE</a:t>
                      </a:r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Pass the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Successful</a:t>
                      </a:r>
                      <a:r>
                        <a:rPr lang="en-US" baseline="0" dirty="0" smtClean="0"/>
                        <a:t> student</a:t>
                      </a:r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Fail the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Student needs to repeat</a:t>
                      </a:r>
                      <a:r>
                        <a:rPr lang="en-US" baseline="0" dirty="0" smtClean="0"/>
                        <a:t> the class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student qualified?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3553" y="1599350"/>
            <a:ext cx="437472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0</a:t>
            </a:r>
            <a:r>
              <a:rPr lang="en-US" sz="2300" dirty="0" smtClean="0"/>
              <a:t>: No, they need more instruction</a:t>
            </a:r>
            <a:endParaRPr lang="en-US" sz="23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a</a:t>
            </a:r>
            <a:r>
              <a:rPr lang="en-US" sz="2300" dirty="0" smtClean="0"/>
              <a:t>: Yes, they can pass the class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174941" y="4426943"/>
            <a:ext cx="2754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What we as instructors conclude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9587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80251"/>
              </p:ext>
            </p:extLst>
          </p:nvPr>
        </p:nvGraphicFramePr>
        <p:xfrm>
          <a:off x="1952522" y="2399025"/>
          <a:ext cx="5839278" cy="3711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75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there actually a monster under the bed?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monster under the bed?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69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790036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6457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617490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 student actually qualified?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FALSE</a:t>
                      </a:r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Pass the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Type I error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Student struggles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in the next class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Successful</a:t>
                      </a:r>
                      <a:r>
                        <a:rPr lang="en-US" baseline="0" dirty="0" smtClean="0"/>
                        <a:t> student</a:t>
                      </a:r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Fail the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Student needs to repeat</a:t>
                      </a:r>
                      <a:r>
                        <a:rPr lang="en-US" baseline="0" dirty="0" smtClean="0"/>
                        <a:t> the class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student qualified?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3553" y="1599350"/>
            <a:ext cx="437472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0</a:t>
            </a:r>
            <a:r>
              <a:rPr lang="en-US" sz="2300" dirty="0" smtClean="0"/>
              <a:t>: No, they need more instruction</a:t>
            </a:r>
            <a:endParaRPr lang="en-US" sz="23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a</a:t>
            </a:r>
            <a:r>
              <a:rPr lang="en-US" sz="2300" dirty="0" smtClean="0"/>
              <a:t>: Yes, they can pass the class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174941" y="4426943"/>
            <a:ext cx="2754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What we as instructors conclude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314492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62542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 student actually qualified?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is FALSE</a:t>
                      </a:r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Pass the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Type I error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Student struggles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in the next class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Successful</a:t>
                      </a:r>
                      <a:r>
                        <a:rPr lang="en-US" baseline="0" dirty="0" smtClean="0"/>
                        <a:t> student</a:t>
                      </a:r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Fail the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Student needs to repeat</a:t>
                      </a:r>
                      <a:r>
                        <a:rPr lang="en-US" baseline="0" dirty="0" smtClean="0"/>
                        <a:t> the class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Type II error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What impact does this have?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student qualified?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3553" y="1599350"/>
            <a:ext cx="437472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0</a:t>
            </a:r>
            <a:r>
              <a:rPr lang="en-US" sz="2300" dirty="0" smtClean="0"/>
              <a:t>: No, they need more instruction</a:t>
            </a:r>
            <a:endParaRPr lang="en-US" sz="23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H</a:t>
            </a:r>
            <a:r>
              <a:rPr lang="en-US" sz="2300" baseline="-25000" dirty="0" smtClean="0"/>
              <a:t>a</a:t>
            </a:r>
            <a:r>
              <a:rPr lang="en-US" sz="2300" dirty="0" smtClean="0"/>
              <a:t>: Yes, they can pass the class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174941" y="4426943"/>
            <a:ext cx="2754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What we as instructors conclude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96756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70026"/>
              </p:ext>
            </p:extLst>
          </p:nvPr>
        </p:nvGraphicFramePr>
        <p:xfrm>
          <a:off x="1952522" y="2399025"/>
          <a:ext cx="5839278" cy="3711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75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there actually a monster under the bed?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monster under the bed?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There is no monster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69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THERE’S A MONSTER!!!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790036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57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412018"/>
              </p:ext>
            </p:extLst>
          </p:nvPr>
        </p:nvGraphicFramePr>
        <p:xfrm>
          <a:off x="1952522" y="2399025"/>
          <a:ext cx="5839278" cy="3711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75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there actually a monster under the bed?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TRUE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FALSE</a:t>
                      </a:r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monster under the bed?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There is no monster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69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THERE’S A MONSTER!!!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790036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372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327945"/>
              </p:ext>
            </p:extLst>
          </p:nvPr>
        </p:nvGraphicFramePr>
        <p:xfrm>
          <a:off x="1952522" y="2399025"/>
          <a:ext cx="5839278" cy="3711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75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there actually a monster under the bed?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TRUE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FALSE</a:t>
                      </a:r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We say there is a MONSTER!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 r</a:t>
                      </a:r>
                      <a:r>
                        <a:rPr lang="en-US" dirty="0" smtClean="0"/>
                        <a:t>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algn="l"/>
                      <a:r>
                        <a:rPr lang="en-US" dirty="0" smtClean="0"/>
                        <a:t>We say there is no monster.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monster under the bed?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There is no monster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69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THERE’S A MONSTER!!!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790036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14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81813"/>
              </p:ext>
            </p:extLst>
          </p:nvPr>
        </p:nvGraphicFramePr>
        <p:xfrm>
          <a:off x="1952522" y="2399025"/>
          <a:ext cx="5839278" cy="3711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75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there actually a monster under the bed?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TRUE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FALSE</a:t>
                      </a:r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We say there is a MONSTER!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RUN FOR </a:t>
                      </a:r>
                    </a:p>
                    <a:p>
                      <a:pPr algn="ctr"/>
                      <a:r>
                        <a:rPr lang="en-US" dirty="0" smtClean="0"/>
                        <a:t>YOUR LIFE!!!!</a:t>
                      </a:r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 r</a:t>
                      </a:r>
                      <a:r>
                        <a:rPr lang="en-US" dirty="0" smtClean="0"/>
                        <a:t>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algn="l"/>
                      <a:r>
                        <a:rPr lang="en-US" dirty="0" smtClean="0"/>
                        <a:t>We say there is no monster.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back to bed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monster under the bed?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There is no monster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69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THERE’S A MONSTER!!!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790036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9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661122"/>
              </p:ext>
            </p:extLst>
          </p:nvPr>
        </p:nvGraphicFramePr>
        <p:xfrm>
          <a:off x="1952522" y="2399025"/>
          <a:ext cx="5839278" cy="3711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75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there actually a monster under the bed?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TRUE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FALSE</a:t>
                      </a:r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We say there is a MONSTER!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Type I error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Child is frightened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unnecessarily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RUN FOR </a:t>
                      </a:r>
                    </a:p>
                    <a:p>
                      <a:pPr algn="ctr"/>
                      <a:r>
                        <a:rPr lang="en-US" dirty="0" smtClean="0"/>
                        <a:t>YOUR LIFE!!!!</a:t>
                      </a:r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 r</a:t>
                      </a:r>
                      <a:r>
                        <a:rPr lang="en-US" dirty="0" smtClean="0"/>
                        <a:t>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algn="l"/>
                      <a:r>
                        <a:rPr lang="en-US" dirty="0" smtClean="0"/>
                        <a:t>We say there is no monster.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back to bed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monster under the bed?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There is no monster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69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THERE’S A MONSTER!!!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790036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634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54862"/>
              </p:ext>
            </p:extLst>
          </p:nvPr>
        </p:nvGraphicFramePr>
        <p:xfrm>
          <a:off x="1952522" y="2399025"/>
          <a:ext cx="5839278" cy="3711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75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there actually a monster under the bed?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TRUE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YES!!</a:t>
                      </a:r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is FALSE</a:t>
                      </a:r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r>
                        <a:rPr lang="en-US" dirty="0" smtClean="0"/>
                        <a:t>Reject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We say there is a MONSTER!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Type I error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Child is frightened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unnecessarily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RUN FOR </a:t>
                      </a:r>
                    </a:p>
                    <a:p>
                      <a:pPr algn="ctr"/>
                      <a:r>
                        <a:rPr lang="en-US" dirty="0" smtClean="0"/>
                        <a:t>YOUR LIFE!!!!</a:t>
                      </a:r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 r</a:t>
                      </a:r>
                      <a:r>
                        <a:rPr lang="en-US" dirty="0" smtClean="0"/>
                        <a:t>eject 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algn="l"/>
                      <a:r>
                        <a:rPr lang="en-US" dirty="0" smtClean="0"/>
                        <a:t>We say there is no monster.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(Correct)</a:t>
                      </a:r>
                    </a:p>
                    <a:p>
                      <a:pPr algn="ctr"/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back to bed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Type II error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WE’RE EATEN ALIVE!!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monster under the bed?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There is no monster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69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THERE’S A MONSTER!!!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790036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976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4369"/>
              </p:ext>
            </p:extLst>
          </p:nvPr>
        </p:nvGraphicFramePr>
        <p:xfrm>
          <a:off x="1952522" y="2399025"/>
          <a:ext cx="5839278" cy="34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63"/>
                <a:gridCol w="2114089"/>
                <a:gridCol w="1946426"/>
              </a:tblGrid>
              <a:tr h="533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climate change really that bad?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1014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3895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human-generated climate change make the Earth uninhabitable for us?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430" y="1599350"/>
            <a:ext cx="32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8275" y="1599350"/>
            <a:ext cx="3887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5315" y="4570517"/>
            <a:ext cx="2492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conclude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178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222</TotalTime>
  <Words>1253</Words>
  <Application>Microsoft Macintosh PowerPoint</Application>
  <PresentationFormat>On-screen Show (4:3)</PresentationFormat>
  <Paragraphs>264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When are Type II errors worse than Type I errors?</vt:lpstr>
      <vt:lpstr>Is there a monster under the bed?</vt:lpstr>
      <vt:lpstr>Is there a monster under the bed?</vt:lpstr>
      <vt:lpstr>Is there a monster under the bed?</vt:lpstr>
      <vt:lpstr>Is there a monster under the bed?</vt:lpstr>
      <vt:lpstr>Is there a monster under the bed?</vt:lpstr>
      <vt:lpstr>Is there a monster under the bed?</vt:lpstr>
      <vt:lpstr>Is there a monster under the bed?</vt:lpstr>
      <vt:lpstr>Will human-generated climate change make the Earth uninhabitable for us?</vt:lpstr>
      <vt:lpstr>Will human-generated climate change make the Earth uninhabitable for us?</vt:lpstr>
      <vt:lpstr>Will human-generated climate change make the Earth uninhabitable for us?</vt:lpstr>
      <vt:lpstr>Will human-generated climate change make the Earth uninhabitable for us?</vt:lpstr>
      <vt:lpstr>Will human-generated climate change make the Earth uninhabitable for us?</vt:lpstr>
      <vt:lpstr>Will human-generated climate change make the Earth uninhabitable for us?</vt:lpstr>
      <vt:lpstr>Will human-generated climate change make the Earth uninhabitable for us?</vt:lpstr>
      <vt:lpstr>Is this student qualified?</vt:lpstr>
      <vt:lpstr>Is this student qualified?</vt:lpstr>
      <vt:lpstr>Is this student qualified?</vt:lpstr>
      <vt:lpstr>Is this student qualified?</vt:lpstr>
      <vt:lpstr>Is this student qualified?</vt:lpstr>
      <vt:lpstr>Is this student qualified?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FHDA</cp:lastModifiedBy>
  <cp:revision>42</cp:revision>
  <dcterms:created xsi:type="dcterms:W3CDTF">2010-04-12T23:12:02Z</dcterms:created>
  <dcterms:modified xsi:type="dcterms:W3CDTF">2018-05-17T02:01:50Z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