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95" r:id="rId2"/>
    <p:sldId id="293" r:id="rId3"/>
    <p:sldId id="296" r:id="rId4"/>
    <p:sldId id="297" r:id="rId5"/>
    <p:sldId id="298" r:id="rId6"/>
    <p:sldId id="299" r:id="rId7"/>
    <p:sldId id="301" r:id="rId8"/>
    <p:sldId id="302" r:id="rId9"/>
    <p:sldId id="303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 autoAdjust="0"/>
    <p:restoredTop sz="89837" autoAdjust="0"/>
  </p:normalViewPr>
  <p:slideViewPr>
    <p:cSldViewPr>
      <p:cViewPr>
        <p:scale>
          <a:sx n="113" d="100"/>
          <a:sy n="113" d="100"/>
        </p:scale>
        <p:origin x="20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2A37EBE-DDE9-4CE4-897B-EE15B79DB54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85C3806-9805-4179-866D-3B4BF9900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C2B64D-2BEA-418A-BE87-48A2C4301D1F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A3EB832-3C5A-4B27-B9FD-B452F43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money.cnn.com</a:t>
            </a:r>
            <a:r>
              <a:rPr lang="en-US" dirty="0" smtClean="0"/>
              <a:t>/2016/04/12/news/economy/</a:t>
            </a:r>
            <a:r>
              <a:rPr lang="en-US" dirty="0" err="1" smtClean="0"/>
              <a:t>millennials</a:t>
            </a:r>
            <a:r>
              <a:rPr lang="en-US" dirty="0" smtClean="0"/>
              <a:t>-change-jobs-frequently/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B832-3C5A-4B27-B9FD-B452F4341B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lesson will focus on the</a:t>
            </a:r>
            <a:r>
              <a:rPr lang="en-US" baseline="0" dirty="0" smtClean="0"/>
              <a:t> first two attributes listed on the left 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8C1B0-E2A1-5946-8AB4-67C40291A0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this lesson will primarily focus on the first two traits of Analysis/Solution Mindset (in bold).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ECC3-A83F-7E4E-963E-3C362B2767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to learners</a:t>
            </a:r>
            <a:r>
              <a:rPr lang="en-US" baseline="0" dirty="0" smtClean="0"/>
              <a:t> that this lesson will primarily focus on Attributes 1 &amp; 2 of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Explain to students this lesson will primarily focus on attributes 1 &amp; 2 of Empathy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2CF483F-1339-5F42-9114-90578CB6D47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689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all four attributes, let students know the two in bold will be the focus of this lesson.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C0089-F375-7745-BDB2-36BD6FB8A7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students know of</a:t>
            </a:r>
            <a:r>
              <a:rPr lang="en-US" baseline="0" dirty="0" smtClean="0"/>
              <a:t> the four attributes in Social/Diversity Awareness, this lesson will primarily focus on the first set in bold.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9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reative Commons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46627" y="6236947"/>
            <a:ext cx="793898" cy="279668"/>
          </a:xfrm>
          <a:prstGeom prst="rect">
            <a:avLst/>
          </a:prstGeom>
        </p:spPr>
      </p:pic>
      <p:pic>
        <p:nvPicPr>
          <p:cNvPr id="16" name="Picture 15" descr="DWM_Logo_Horizontal-0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41841" y="6161160"/>
            <a:ext cx="1728751" cy="431242"/>
          </a:xfrm>
          <a:prstGeom prst="rect">
            <a:avLst/>
          </a:prstGeom>
        </p:spPr>
      </p:pic>
      <p:pic>
        <p:nvPicPr>
          <p:cNvPr id="17" name="Picture 16" descr="NEW WoW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16560" y="6144124"/>
            <a:ext cx="1850078" cy="4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7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1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9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4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70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3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8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EW WoW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401" y="6553200"/>
            <a:ext cx="761999" cy="1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3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4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2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FBBB1B-0764-4E41-92BE-6021BD601521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69D43C-B249-4DA6-AFEF-6AE6B7A8D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in the 21</a:t>
            </a:r>
            <a:r>
              <a:rPr lang="en-US" baseline="30000" dirty="0"/>
              <a:t>st</a:t>
            </a:r>
            <a:r>
              <a:rPr lang="en-US" dirty="0"/>
              <a:t> Century: </a:t>
            </a:r>
            <a:br>
              <a:rPr lang="en-US" dirty="0"/>
            </a:br>
            <a:r>
              <a:rPr lang="en-US" dirty="0"/>
              <a:t>It’s a Whole New World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Employability Skills: </a:t>
            </a:r>
          </a:p>
          <a:p>
            <a:endParaRPr lang="en-US" dirty="0"/>
          </a:p>
        </p:txBody>
      </p:sp>
      <p:pic>
        <p:nvPicPr>
          <p:cNvPr id="6" name="Picture 5" descr="nwow-LockUp-upda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8200"/>
            <a:ext cx="274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Stats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college degree used to correlate to about a 40 year career</a:t>
            </a:r>
          </a:p>
          <a:p>
            <a:r>
              <a:rPr lang="en-US" dirty="0" smtClean="0"/>
              <a:t>Gen-</a:t>
            </a:r>
            <a:r>
              <a:rPr lang="en-US" dirty="0" err="1" smtClean="0"/>
              <a:t>Xers</a:t>
            </a:r>
            <a:r>
              <a:rPr lang="en-US" dirty="0" smtClean="0"/>
              <a:t> who graduated from college from 1986-1990 averaged two job changes in their first ten years of employment</a:t>
            </a:r>
          </a:p>
          <a:p>
            <a:r>
              <a:rPr lang="en-US" dirty="0" smtClean="0"/>
              <a:t>Millennials can change jobs four or more times in their first ten years of employment</a:t>
            </a:r>
          </a:p>
          <a:p>
            <a:r>
              <a:rPr lang="en-US" dirty="0" smtClean="0"/>
              <a:t>Modern workers aren’t just changing jobs, they often change to completely different </a:t>
            </a:r>
            <a:r>
              <a:rPr lang="en-US" dirty="0" smtClean="0"/>
              <a:t>industries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17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Adaptability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Considers a variety of viewpoints and suggestions to get the job done.</a:t>
            </a:r>
          </a:p>
          <a:p>
            <a:pPr marL="0" lv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Can handle normal amounts of stress, use feedback in a positive way, and learn from things that go wrong.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600" b="1" dirty="0">
                <a:solidFill>
                  <a:schemeClr val="tx1"/>
                </a:solidFill>
              </a:rPr>
              <a:t>Notices when things change, like new technology or new responsibilities, and sees it as an opportunity rather than being negative about it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  <a:endParaRPr lang="en-US" sz="2600" b="1" dirty="0">
              <a:solidFill>
                <a:schemeClr val="tx1"/>
              </a:solidFill>
            </a:endParaRPr>
          </a:p>
          <a:p>
            <a:pPr lvl="0"/>
            <a:r>
              <a:rPr lang="en-US" sz="2600" b="1" dirty="0">
                <a:solidFill>
                  <a:schemeClr val="tx1"/>
                </a:solidFill>
              </a:rPr>
              <a:t>Open to new experiences by trying out different work environments, roles, and tasks.</a:t>
            </a:r>
          </a:p>
          <a:p>
            <a:pPr lvl="0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704" y="6299595"/>
            <a:ext cx="1236288" cy="3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What is an Analysis/Solution Mindset?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7732"/>
            <a:ext cx="7583488" cy="368931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Considering </a:t>
            </a:r>
            <a:r>
              <a:rPr lang="en-US" b="1" dirty="0"/>
              <a:t>different viewpoints and </a:t>
            </a:r>
            <a:r>
              <a:rPr lang="en-US" b="1" dirty="0" smtClean="0"/>
              <a:t>putting </a:t>
            </a:r>
            <a:r>
              <a:rPr lang="en-US" b="1" dirty="0"/>
              <a:t>effort into understanding why information may be presented in a certain way.</a:t>
            </a:r>
          </a:p>
          <a:p>
            <a:r>
              <a:rPr lang="en-US" b="1" dirty="0" smtClean="0"/>
              <a:t> Looking </a:t>
            </a:r>
            <a:r>
              <a:rPr lang="en-US" b="1" dirty="0"/>
              <a:t>at the bigger picture of the work situation, community, or society when solving problems.</a:t>
            </a:r>
          </a:p>
          <a:p>
            <a:r>
              <a:rPr lang="en-US" b="1" dirty="0" smtClean="0"/>
              <a:t> Examining </a:t>
            </a:r>
            <a:r>
              <a:rPr lang="en-US" b="1" dirty="0"/>
              <a:t>information and data using critical thinking skills.</a:t>
            </a:r>
          </a:p>
          <a:p>
            <a:r>
              <a:rPr lang="en-US" b="1" dirty="0" smtClean="0"/>
              <a:t>Taking </a:t>
            </a:r>
            <a:r>
              <a:rPr lang="en-US" b="1" dirty="0"/>
              <a:t>time to think about different ways of solving a problem and </a:t>
            </a:r>
            <a:r>
              <a:rPr lang="en-US" b="1" dirty="0" smtClean="0"/>
              <a:t>testing </a:t>
            </a:r>
            <a:r>
              <a:rPr lang="en-US" b="1" dirty="0"/>
              <a:t>out ideas to see which one is best.</a:t>
            </a:r>
          </a:p>
          <a:p>
            <a:endParaRPr lang="en-US" b="1" dirty="0"/>
          </a:p>
        </p:txBody>
      </p:sp>
      <p:pic>
        <p:nvPicPr>
          <p:cNvPr id="4" name="Picture 3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4651" y="6268200"/>
            <a:ext cx="761999" cy="1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587501"/>
            <a:ext cx="7042109" cy="5302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Primary Attributes (Traits) of Collaboration: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</a:t>
            </a:r>
            <a:r>
              <a:rPr lang="en-US" b="1" dirty="0" smtClean="0"/>
              <a:t>An understanding </a:t>
            </a:r>
            <a:r>
              <a:rPr lang="en-US" b="1" dirty="0"/>
              <a:t>that a diverse team, in person or remote, benefits everyone.  Willing to use technology to assist in team tasks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2. </a:t>
            </a:r>
            <a:r>
              <a:rPr lang="en-US" b="1" dirty="0" smtClean="0"/>
              <a:t>A respect for people’s </a:t>
            </a:r>
            <a:r>
              <a:rPr lang="en-US" b="1" dirty="0"/>
              <a:t>differences while at the same time finding what they have in common that allows the team to work together.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3. </a:t>
            </a:r>
            <a:r>
              <a:rPr lang="en-US" b="1" dirty="0" smtClean="0"/>
              <a:t>Sharing </a:t>
            </a:r>
            <a:r>
              <a:rPr lang="en-US" b="1" dirty="0"/>
              <a:t>leadership by gathering ideas and using the skills of all team members. </a:t>
            </a:r>
            <a:r>
              <a:rPr lang="en-US" b="1" dirty="0" smtClean="0"/>
              <a:t>Offering </a:t>
            </a:r>
            <a:r>
              <a:rPr lang="en-US" b="1" dirty="0"/>
              <a:t>help and </a:t>
            </a:r>
            <a:r>
              <a:rPr lang="en-US" b="1" dirty="0" smtClean="0"/>
              <a:t>encouraging </a:t>
            </a:r>
            <a:r>
              <a:rPr lang="en-US" b="1" dirty="0"/>
              <a:t>everyone to share responsibilities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4. </a:t>
            </a:r>
            <a:r>
              <a:rPr lang="en-US" b="1" dirty="0" smtClean="0"/>
              <a:t>Finding </a:t>
            </a:r>
            <a:r>
              <a:rPr lang="en-US" b="1" dirty="0"/>
              <a:t>positive ways to deal with conflict amongst team members and </a:t>
            </a:r>
            <a:r>
              <a:rPr lang="en-US" b="1" dirty="0" smtClean="0"/>
              <a:t>seeing </a:t>
            </a:r>
            <a:r>
              <a:rPr lang="en-US" b="1" dirty="0"/>
              <a:t>failure as a way to learn.</a:t>
            </a:r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4 Primary Attributes of </a:t>
            </a:r>
            <a:r>
              <a:rPr lang="en-US" sz="3600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677" y="1678941"/>
            <a:ext cx="3657600" cy="4950459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 smtClean="0"/>
              <a:t>1.  </a:t>
            </a:r>
            <a:r>
              <a:rPr lang="en-US" b="1" dirty="0"/>
              <a:t>Speaks in a professional manner, uses appropriate content, and says things in a way that others will understand. </a:t>
            </a:r>
            <a:endParaRPr lang="en-US" b="1" dirty="0" smtClean="0"/>
          </a:p>
          <a:p>
            <a:pPr marL="82296" indent="0">
              <a:buNone/>
            </a:pPr>
            <a:r>
              <a:rPr lang="en-US" b="1" dirty="0" smtClean="0"/>
              <a:t>2.  </a:t>
            </a:r>
            <a:r>
              <a:rPr lang="en-US" b="1" dirty="0"/>
              <a:t>Can communicate using technology tools like email, LinkedIn, or PowerPoint slide shows. Knows how to use social media appropriately in work settings. 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743422"/>
            <a:ext cx="3657600" cy="477827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3. </a:t>
            </a:r>
            <a:r>
              <a:rPr lang="en-US" b="1" dirty="0" smtClean="0"/>
              <a:t> Knows </a:t>
            </a:r>
            <a:r>
              <a:rPr lang="en-US" b="1" dirty="0"/>
              <a:t>how to choose words wisely and use non-verbal communication to make meaning clear. When writing uses correct spelling and grammar to make meaning clear. </a:t>
            </a:r>
          </a:p>
          <a:p>
            <a:pPr marL="82296" indent="0">
              <a:buNone/>
            </a:pPr>
            <a:r>
              <a:rPr lang="en-US" b="1" dirty="0"/>
              <a:t>4</a:t>
            </a:r>
            <a:r>
              <a:rPr lang="en-US" b="1" dirty="0" smtClean="0"/>
              <a:t>.  </a:t>
            </a:r>
            <a:r>
              <a:rPr lang="en-US" b="1" dirty="0"/>
              <a:t>Is an attentive listener and asks questions or repeats back what was heard to make sure everything was understood correctly. </a:t>
            </a:r>
          </a:p>
          <a:p>
            <a:pPr marL="82296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8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 charset="0"/>
                <a:ea typeface="MS PGothic" charset="0"/>
              </a:rPr>
              <a:t>Primary Attributes (Traits) of Empathy: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402682"/>
            <a:ext cx="3296840" cy="31468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1. 	Knows </a:t>
            </a:r>
            <a:r>
              <a:rPr lang="en-US" b="1" dirty="0"/>
              <a:t>the difference between </a:t>
            </a:r>
            <a:r>
              <a:rPr lang="en-US" b="1" dirty="0" smtClean="0"/>
              <a:t>	empathy </a:t>
            </a:r>
            <a:r>
              <a:rPr lang="en-US" b="1" dirty="0"/>
              <a:t>(putting yourself in </a:t>
            </a:r>
            <a:r>
              <a:rPr lang="en-US" b="1" dirty="0" smtClean="0"/>
              <a:t>	someone </a:t>
            </a:r>
            <a:r>
              <a:rPr lang="en-US" b="1" dirty="0"/>
              <a:t>else’s shoes) versus </a:t>
            </a:r>
            <a:r>
              <a:rPr lang="en-US" b="1" dirty="0" smtClean="0"/>
              <a:t>	sympathy </a:t>
            </a:r>
            <a:r>
              <a:rPr lang="en-US" b="1" dirty="0"/>
              <a:t>(feeling sorry for/ </a:t>
            </a:r>
            <a:r>
              <a:rPr lang="en-US" b="1" dirty="0" smtClean="0"/>
              <a:t>	understanding </a:t>
            </a:r>
            <a:r>
              <a:rPr lang="en-US" b="1" dirty="0"/>
              <a:t>what someone is </a:t>
            </a:r>
            <a:r>
              <a:rPr lang="en-US" b="1" dirty="0" smtClean="0"/>
              <a:t>	going </a:t>
            </a:r>
            <a:r>
              <a:rPr lang="en-US" b="1" dirty="0"/>
              <a:t>through) and knows when </a:t>
            </a:r>
            <a:r>
              <a:rPr lang="en-US" b="1" dirty="0" smtClean="0"/>
              <a:t>	to </a:t>
            </a:r>
            <a:r>
              <a:rPr lang="en-US" b="1" dirty="0"/>
              <a:t>use one approach or the other. </a:t>
            </a:r>
            <a:endParaRPr lang="en-US" b="1" dirty="0" smtClean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 smtClean="0"/>
              <a:t>2. 	Connects </a:t>
            </a:r>
            <a:r>
              <a:rPr lang="en-US" b="1" dirty="0"/>
              <a:t>with others by being a </a:t>
            </a:r>
            <a:r>
              <a:rPr lang="en-US" b="1" dirty="0" smtClean="0"/>
              <a:t>	good </a:t>
            </a:r>
            <a:r>
              <a:rPr lang="en-US" b="1" dirty="0"/>
              <a:t>listener, asking </a:t>
            </a:r>
            <a:r>
              <a:rPr lang="en-US" b="1" dirty="0" smtClean="0"/>
              <a:t>questions 	help </a:t>
            </a:r>
            <a:r>
              <a:rPr lang="en-US" b="1" dirty="0"/>
              <a:t>understand what the other </a:t>
            </a:r>
            <a:r>
              <a:rPr lang="en-US" b="1" dirty="0" smtClean="0"/>
              <a:t>	person </a:t>
            </a:r>
            <a:r>
              <a:rPr lang="en-US" b="1" dirty="0"/>
              <a:t>is feeling, being honest, </a:t>
            </a:r>
            <a:r>
              <a:rPr lang="en-US" b="1" dirty="0" smtClean="0"/>
              <a:t>	and </a:t>
            </a:r>
            <a:r>
              <a:rPr lang="en-US" b="1" dirty="0"/>
              <a:t>mirroring positive nonverbal </a:t>
            </a:r>
            <a:r>
              <a:rPr lang="en-US" b="1" dirty="0" smtClean="0"/>
              <a:t>	communication </a:t>
            </a:r>
            <a:r>
              <a:rPr lang="en-US" b="1" dirty="0"/>
              <a:t>to build trust. 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241006" y="2399110"/>
            <a:ext cx="3296841" cy="31503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entury Gothic" charset="0"/>
                <a:ea typeface="MS PGothic" charset="0"/>
              </a:rPr>
              <a:t>3. 	Develops </a:t>
            </a:r>
            <a:r>
              <a:rPr lang="en-US" b="1" dirty="0">
                <a:latin typeface="Century Gothic" charset="0"/>
                <a:ea typeface="MS PGothic" charset="0"/>
              </a:rPr>
              <a:t>good relationships </a:t>
            </a:r>
            <a:r>
              <a:rPr lang="en-US" b="1" dirty="0" smtClean="0">
                <a:latin typeface="Century Gothic" charset="0"/>
                <a:ea typeface="MS PGothic" charset="0"/>
              </a:rPr>
              <a:t>	with</a:t>
            </a:r>
            <a:r>
              <a:rPr lang="en-US" b="1" dirty="0">
                <a:latin typeface="Century Gothic" charset="0"/>
                <a:ea typeface="MS PGothic" charset="0"/>
              </a:rPr>
              <a:t>	people from different 	backgrounds and cultures </a:t>
            </a:r>
            <a:r>
              <a:rPr lang="en-US" b="1" dirty="0" smtClean="0">
                <a:latin typeface="Century Gothic" charset="0"/>
                <a:ea typeface="MS PGothic" charset="0"/>
              </a:rPr>
              <a:t>	by showing </a:t>
            </a:r>
            <a:r>
              <a:rPr lang="en-US" b="1" dirty="0">
                <a:latin typeface="Century Gothic" charset="0"/>
                <a:ea typeface="MS PGothic" charset="0"/>
              </a:rPr>
              <a:t>they are </a:t>
            </a:r>
            <a:r>
              <a:rPr lang="en-US" b="1" dirty="0" smtClean="0">
                <a:latin typeface="Century Gothic" charset="0"/>
                <a:ea typeface="MS PGothic" charset="0"/>
              </a:rPr>
              <a:t>	respected </a:t>
            </a:r>
            <a:r>
              <a:rPr lang="en-US" b="1" dirty="0">
                <a:latin typeface="Century Gothic" charset="0"/>
                <a:ea typeface="MS PGothic" charset="0"/>
              </a:rPr>
              <a:t>and </a:t>
            </a:r>
            <a:r>
              <a:rPr lang="en-US" b="1" dirty="0" smtClean="0">
                <a:latin typeface="Century Gothic" charset="0"/>
                <a:ea typeface="MS PGothic" charset="0"/>
              </a:rPr>
              <a:t>valued</a:t>
            </a:r>
            <a:r>
              <a:rPr lang="en-US" b="1" dirty="0">
                <a:latin typeface="Century Gothic" charset="0"/>
                <a:ea typeface="MS PGothic" charset="0"/>
              </a:rPr>
              <a:t>. </a:t>
            </a:r>
            <a:endParaRPr lang="en-US" b="1" dirty="0" smtClean="0">
              <a:latin typeface="Century Gothic" charset="0"/>
              <a:ea typeface="MS PGothic" charset="0"/>
            </a:endParaRPr>
          </a:p>
          <a:p>
            <a:pPr marL="0" indent="0">
              <a:buNone/>
            </a:pPr>
            <a:endParaRPr lang="en-US" b="1" dirty="0">
              <a:latin typeface="Century Gothic" charset="0"/>
              <a:ea typeface="MS PGothic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charset="0"/>
                <a:ea typeface="MS PGothic" charset="0"/>
              </a:rPr>
              <a:t>4. 	When working with clients or 	customers, makes decisions 	based on client or customer 	needs and points of view, </a:t>
            </a:r>
            <a:r>
              <a:rPr lang="en-US" b="1" dirty="0" smtClean="0">
                <a:latin typeface="Century Gothic" charset="0"/>
                <a:ea typeface="MS PGothic" charset="0"/>
              </a:rPr>
              <a:t>	and asks </a:t>
            </a:r>
            <a:r>
              <a:rPr lang="en-US" b="1" dirty="0">
                <a:latin typeface="Century Gothic" charset="0"/>
                <a:ea typeface="MS PGothic" charset="0"/>
              </a:rPr>
              <a:t>how satisfied they </a:t>
            </a:r>
            <a:r>
              <a:rPr lang="en-US" b="1" dirty="0" smtClean="0">
                <a:latin typeface="Century Gothic" charset="0"/>
                <a:ea typeface="MS PGothic" charset="0"/>
              </a:rPr>
              <a:t>	are </a:t>
            </a:r>
            <a:r>
              <a:rPr lang="en-US" b="1" dirty="0">
                <a:latin typeface="Century Gothic" charset="0"/>
                <a:ea typeface="MS PGothic" charset="0"/>
              </a:rPr>
              <a:t>with </a:t>
            </a:r>
            <a:r>
              <a:rPr lang="en-US" b="1" dirty="0" smtClean="0">
                <a:latin typeface="Century Gothic" charset="0"/>
                <a:ea typeface="MS PGothic" charset="0"/>
              </a:rPr>
              <a:t>the </a:t>
            </a:r>
            <a:r>
              <a:rPr lang="en-US" b="1" dirty="0">
                <a:latin typeface="Century Gothic" charset="0"/>
                <a:ea typeface="MS PGothic" charset="0"/>
              </a:rPr>
              <a:t>outcome. </a:t>
            </a:r>
          </a:p>
          <a:p>
            <a:pPr marL="0" indent="0">
              <a:buNone/>
            </a:pPr>
            <a:endParaRPr lang="en-US" b="1" dirty="0">
              <a:latin typeface="Century Gothic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Resilience: </a:t>
            </a:r>
            <a:r>
              <a:rPr lang="en-US" dirty="0" smtClean="0">
                <a:solidFill>
                  <a:schemeClr val="accent5"/>
                </a:solidFill>
              </a:rPr>
              <a:t>Attributes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800600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Believes </a:t>
            </a:r>
            <a:r>
              <a:rPr lang="en-US" sz="2000" b="1" dirty="0"/>
              <a:t>in personal growth and change by seeing new knowledge and skills as a way of life, not just a one-time thing</a:t>
            </a:r>
            <a:r>
              <a:rPr lang="en-US" sz="2000" b="1" dirty="0" smtClean="0"/>
              <a:t>.</a:t>
            </a:r>
            <a:endParaRPr lang="en-US" sz="2000" dirty="0"/>
          </a:p>
          <a:p>
            <a:r>
              <a:rPr lang="en-US" sz="2000" b="1" dirty="0" smtClean="0"/>
              <a:t>Sets </a:t>
            </a:r>
            <a:r>
              <a:rPr lang="en-US" sz="2000" b="1" dirty="0"/>
              <a:t>priorities and goals, anticipates possible consequences, and has back-up plans.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Bounces back when things go wrong. Figures out what happened and how to learn from it when making future decisions. 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Listens to others’ views while also speaking up for oneself in order to learn from feedback and resolve conflicts </a:t>
            </a:r>
          </a:p>
        </p:txBody>
      </p:sp>
      <p:pic>
        <p:nvPicPr>
          <p:cNvPr id="7" name="Picture 6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513949"/>
            <a:ext cx="761999" cy="1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73480"/>
            <a:ext cx="7520940" cy="7315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8595B"/>
                </a:solidFill>
              </a:rPr>
              <a:t>Diversity</a:t>
            </a:r>
            <a:r>
              <a:rPr lang="en-US" sz="3600" dirty="0" smtClean="0">
                <a:solidFill>
                  <a:srgbClr val="58595B"/>
                </a:solidFill>
              </a:rPr>
              <a:t>: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Gender </a:t>
            </a:r>
            <a:r>
              <a:rPr lang="en-US" sz="3600" dirty="0" smtClean="0">
                <a:solidFill>
                  <a:srgbClr val="58595B"/>
                </a:solidFill>
              </a:rPr>
              <a:t>&amp;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604A7B"/>
                </a:solidFill>
              </a:rPr>
              <a:t>Ethnicity</a:t>
            </a:r>
            <a:endParaRPr lang="en-US" sz="3600" dirty="0">
              <a:solidFill>
                <a:srgbClr val="604A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2819400"/>
            <a:ext cx="3200400" cy="3352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900" b="1" dirty="0"/>
              <a:t>Respectful of differences in others’ backgrounds and beliefs in local communities and the world at large. </a:t>
            </a:r>
            <a:endParaRPr lang="en-US" sz="19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1900" b="1" dirty="0"/>
              <a:t>Uses social or cultural differences to help expand the concept of what is “normal” and uses this to generate new ideas.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819400"/>
            <a:ext cx="3643884" cy="3352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u"/>
            </a:pPr>
            <a:r>
              <a:rPr lang="en-US" sz="7200" b="1" dirty="0"/>
              <a:t>Values diversity in the workplace, including gender, sexual orientation, ethnicity, and age. Understands these differences can actually improve products, services, or work processes. </a:t>
            </a:r>
          </a:p>
          <a:p>
            <a:pPr>
              <a:buFont typeface="Wingdings" charset="2"/>
              <a:buChar char="u"/>
            </a:pPr>
            <a:r>
              <a:rPr lang="en-US" sz="7200" b="1" dirty="0"/>
              <a:t>Develops and improves relationships with people of different backgrounds and beliefs by improving self- awareness, sensitivity to others’ feelings, and professionalism. </a:t>
            </a:r>
          </a:p>
          <a:p>
            <a:endParaRPr lang="en-US" b="1" dirty="0"/>
          </a:p>
        </p:txBody>
      </p:sp>
      <p:pic>
        <p:nvPicPr>
          <p:cNvPr id="8" name="Picture 7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943600"/>
            <a:ext cx="815441" cy="205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745" y="25756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13228</TotalTime>
  <Words>758</Words>
  <Application>Microsoft Macintosh PowerPoint</Application>
  <PresentationFormat>On-screen Show (4:3)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Garamond</vt:lpstr>
      <vt:lpstr>MS PGothic</vt:lpstr>
      <vt:lpstr>Wingdings</vt:lpstr>
      <vt:lpstr>Arial</vt:lpstr>
      <vt:lpstr>Organic</vt:lpstr>
      <vt:lpstr>Work in the 21st Century:  It’s a Whole New World </vt:lpstr>
      <vt:lpstr>Quick Stats </vt:lpstr>
      <vt:lpstr>Adaptability </vt:lpstr>
      <vt:lpstr>What is an Analysis/Solution Mindset?</vt:lpstr>
      <vt:lpstr>Primary Attributes (Traits) of Collaboration: </vt:lpstr>
      <vt:lpstr>4 Primary Attributes of Communication</vt:lpstr>
      <vt:lpstr>Primary Attributes (Traits) of Empathy:</vt:lpstr>
      <vt:lpstr>Resilience: Attributes </vt:lpstr>
      <vt:lpstr>Diversity: Gender &amp; Ethnicity</vt:lpstr>
    </vt:vector>
  </TitlesOfParts>
  <Company>Feather River College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Work &amp; Education…</dc:title>
  <dc:creator>Amelia Schulz</dc:creator>
  <cp:lastModifiedBy>Dave Capitolo</cp:lastModifiedBy>
  <cp:revision>85</cp:revision>
  <cp:lastPrinted>2013-06-13T19:42:22Z</cp:lastPrinted>
  <dcterms:created xsi:type="dcterms:W3CDTF">2013-06-10T18:32:23Z</dcterms:created>
  <dcterms:modified xsi:type="dcterms:W3CDTF">2018-04-25T04:02:56Z</dcterms:modified>
</cp:coreProperties>
</file>