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312" r:id="rId2"/>
    <p:sldId id="264" r:id="rId3"/>
    <p:sldId id="313" r:id="rId4"/>
    <p:sldId id="257" r:id="rId5"/>
    <p:sldId id="258" r:id="rId6"/>
    <p:sldId id="259" r:id="rId7"/>
    <p:sldId id="277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9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g4701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759" autoAdjust="0"/>
  </p:normalViewPr>
  <p:slideViewPr>
    <p:cSldViewPr>
      <p:cViewPr varScale="1">
        <p:scale>
          <a:sx n="71" d="100"/>
          <a:sy n="71" d="100"/>
        </p:scale>
        <p:origin x="17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E4C52-0113-0D41-AAD6-9BAB0928A811}" type="doc">
      <dgm:prSet loTypeId="urn:microsoft.com/office/officeart/2005/8/layout/arrow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2600E96-25C3-2D4A-9918-C65B6C0F3182}">
      <dgm:prSet custT="1"/>
      <dgm:spPr/>
      <dgm:t>
        <a:bodyPr/>
        <a:lstStyle/>
        <a:p>
          <a:pPr rtl="0"/>
          <a:r>
            <a:rPr lang="en-US" sz="1600" dirty="0" smtClean="0"/>
            <a:t>Cultural Conflict</a:t>
          </a:r>
          <a:endParaRPr lang="en-US" sz="1600" dirty="0"/>
        </a:p>
      </dgm:t>
    </dgm:pt>
    <dgm:pt modelId="{A4C71DC9-CDEE-704D-A162-12F6518FDA1B}" type="parTrans" cxnId="{18AAD748-A7E9-CA4F-8D8D-F521012917FC}">
      <dgm:prSet/>
      <dgm:spPr/>
      <dgm:t>
        <a:bodyPr/>
        <a:lstStyle/>
        <a:p>
          <a:endParaRPr lang="en-US"/>
        </a:p>
      </dgm:t>
    </dgm:pt>
    <dgm:pt modelId="{B810262D-94AC-9B41-ABB2-2D9B2424FABD}" type="sibTrans" cxnId="{18AAD748-A7E9-CA4F-8D8D-F521012917FC}">
      <dgm:prSet/>
      <dgm:spPr/>
      <dgm:t>
        <a:bodyPr/>
        <a:lstStyle/>
        <a:p>
          <a:endParaRPr lang="en-US"/>
        </a:p>
      </dgm:t>
    </dgm:pt>
    <dgm:pt modelId="{D14BB100-EB34-3248-B260-2AE9FDE3CD27}">
      <dgm:prSet custT="1"/>
      <dgm:spPr/>
      <dgm:t>
        <a:bodyPr/>
        <a:lstStyle/>
        <a:p>
          <a:pPr rtl="0"/>
          <a:r>
            <a:rPr lang="en-US" sz="1600" dirty="0" smtClean="0"/>
            <a:t>Prejudice and Racism</a:t>
          </a:r>
          <a:endParaRPr lang="en-US" sz="1600" dirty="0"/>
        </a:p>
      </dgm:t>
    </dgm:pt>
    <dgm:pt modelId="{E9BCE9A4-523C-5341-9FFA-D56322744CD5}" type="parTrans" cxnId="{D727B28D-41A9-C54A-BF67-1ADF65F939BD}">
      <dgm:prSet/>
      <dgm:spPr/>
      <dgm:t>
        <a:bodyPr/>
        <a:lstStyle/>
        <a:p>
          <a:endParaRPr lang="en-US"/>
        </a:p>
      </dgm:t>
    </dgm:pt>
    <dgm:pt modelId="{30FF275A-48D8-2F49-892A-D9290C0CF676}" type="sibTrans" cxnId="{D727B28D-41A9-C54A-BF67-1ADF65F939BD}">
      <dgm:prSet/>
      <dgm:spPr/>
      <dgm:t>
        <a:bodyPr/>
        <a:lstStyle/>
        <a:p>
          <a:endParaRPr lang="en-US"/>
        </a:p>
      </dgm:t>
    </dgm:pt>
    <dgm:pt modelId="{94339069-7178-AB4F-B8AF-48D5902CDD14}">
      <dgm:prSet custT="1"/>
      <dgm:spPr/>
      <dgm:t>
        <a:bodyPr/>
        <a:lstStyle/>
        <a:p>
          <a:pPr rtl="0"/>
          <a:r>
            <a:rPr lang="en-US" sz="1600" dirty="0" smtClean="0"/>
            <a:t>Ethnocentrism</a:t>
          </a:r>
          <a:endParaRPr lang="en-US" sz="1600" dirty="0"/>
        </a:p>
      </dgm:t>
    </dgm:pt>
    <dgm:pt modelId="{971E8DA7-4035-C74B-A73A-845554E5B39D}" type="parTrans" cxnId="{7A0EFDAF-E86E-564F-B55A-8E1205F7441B}">
      <dgm:prSet/>
      <dgm:spPr/>
      <dgm:t>
        <a:bodyPr/>
        <a:lstStyle/>
        <a:p>
          <a:endParaRPr lang="en-US"/>
        </a:p>
      </dgm:t>
    </dgm:pt>
    <dgm:pt modelId="{D0DFC4EC-D6B8-7D4E-A37A-053CBA9F5A64}" type="sibTrans" cxnId="{7A0EFDAF-E86E-564F-B55A-8E1205F7441B}">
      <dgm:prSet/>
      <dgm:spPr/>
      <dgm:t>
        <a:bodyPr/>
        <a:lstStyle/>
        <a:p>
          <a:endParaRPr lang="en-US"/>
        </a:p>
      </dgm:t>
    </dgm:pt>
    <dgm:pt modelId="{22F53B7D-E45F-4746-866E-C8B5052BEDD0}">
      <dgm:prSet custT="1"/>
      <dgm:spPr/>
      <dgm:t>
        <a:bodyPr/>
        <a:lstStyle/>
        <a:p>
          <a:pPr rtl="0"/>
          <a:r>
            <a:rPr lang="en-US" sz="1600" dirty="0" smtClean="0"/>
            <a:t>Cultural Shock</a:t>
          </a:r>
          <a:endParaRPr lang="en-US" sz="1600" dirty="0"/>
        </a:p>
      </dgm:t>
    </dgm:pt>
    <dgm:pt modelId="{913029DB-2F82-174B-920D-3B0F1C23D8D0}" type="parTrans" cxnId="{9F8A24B8-A36D-9B47-B933-5B55B3EC3276}">
      <dgm:prSet/>
      <dgm:spPr/>
      <dgm:t>
        <a:bodyPr/>
        <a:lstStyle/>
        <a:p>
          <a:endParaRPr lang="en-US"/>
        </a:p>
      </dgm:t>
    </dgm:pt>
    <dgm:pt modelId="{432AE635-EC76-EC45-81F7-8109BCD65BD0}" type="sibTrans" cxnId="{9F8A24B8-A36D-9B47-B933-5B55B3EC3276}">
      <dgm:prSet/>
      <dgm:spPr/>
      <dgm:t>
        <a:bodyPr/>
        <a:lstStyle/>
        <a:p>
          <a:endParaRPr lang="en-US"/>
        </a:p>
      </dgm:t>
    </dgm:pt>
    <dgm:pt modelId="{F8636E96-BEC2-5143-9ECB-7C37DE06A525}">
      <dgm:prSet/>
      <dgm:spPr/>
      <dgm:t>
        <a:bodyPr/>
        <a:lstStyle/>
        <a:p>
          <a:pPr rtl="0"/>
          <a:r>
            <a:rPr lang="en-US" dirty="0" smtClean="0"/>
            <a:t>Stereotyping</a:t>
          </a:r>
          <a:endParaRPr lang="en-US" dirty="0"/>
        </a:p>
      </dgm:t>
    </dgm:pt>
    <dgm:pt modelId="{5D41DB75-46CD-5242-8EFF-B11CF4A4F8B4}" type="parTrans" cxnId="{7E0F7E0C-B612-7A47-8F46-27A895F14998}">
      <dgm:prSet/>
      <dgm:spPr/>
      <dgm:t>
        <a:bodyPr/>
        <a:lstStyle/>
        <a:p>
          <a:endParaRPr lang="en-US"/>
        </a:p>
      </dgm:t>
    </dgm:pt>
    <dgm:pt modelId="{BFD0AD9D-CBC4-844E-8FB8-6E9B4AEF6FE3}" type="sibTrans" cxnId="{7E0F7E0C-B612-7A47-8F46-27A895F14998}">
      <dgm:prSet/>
      <dgm:spPr/>
      <dgm:t>
        <a:bodyPr/>
        <a:lstStyle/>
        <a:p>
          <a:endParaRPr lang="en-US"/>
        </a:p>
      </dgm:t>
    </dgm:pt>
    <dgm:pt modelId="{B070F077-95FE-E449-AFBA-1ADDD56BADAD}">
      <dgm:prSet custT="1"/>
      <dgm:spPr/>
      <dgm:t>
        <a:bodyPr/>
        <a:lstStyle/>
        <a:p>
          <a:pPr rtl="0"/>
          <a:r>
            <a:rPr lang="en-US" sz="1600" dirty="0" smtClean="0"/>
            <a:t>Cultural Imposition</a:t>
          </a:r>
          <a:endParaRPr lang="en-US" sz="1600" dirty="0"/>
        </a:p>
      </dgm:t>
    </dgm:pt>
    <dgm:pt modelId="{9683CD2D-D47D-2C40-8FC0-7AA3AE372A08}" type="parTrans" cxnId="{12C468BB-1D01-634E-886C-3A2EA3A229A0}">
      <dgm:prSet/>
      <dgm:spPr/>
      <dgm:t>
        <a:bodyPr/>
        <a:lstStyle/>
        <a:p>
          <a:endParaRPr lang="en-US"/>
        </a:p>
      </dgm:t>
    </dgm:pt>
    <dgm:pt modelId="{4B8FF64A-1C5B-504C-9C89-66666C461D40}" type="sibTrans" cxnId="{12C468BB-1D01-634E-886C-3A2EA3A229A0}">
      <dgm:prSet/>
      <dgm:spPr/>
      <dgm:t>
        <a:bodyPr/>
        <a:lstStyle/>
        <a:p>
          <a:endParaRPr lang="en-US"/>
        </a:p>
      </dgm:t>
    </dgm:pt>
    <dgm:pt modelId="{092FE5F1-4F41-D94B-848A-1E0657106102}" type="pres">
      <dgm:prSet presAssocID="{3B1E4C52-0113-0D41-AAD6-9BAB0928A8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D7873-B979-D142-9738-E1F5AF401F18}" type="pres">
      <dgm:prSet presAssocID="{32600E96-25C3-2D4A-9918-C65B6C0F3182}" presName="arrow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4C47E-72D9-1B4B-BD1C-102EE9388B1E}" type="pres">
      <dgm:prSet presAssocID="{D14BB100-EB34-3248-B260-2AE9FDE3CD27}" presName="arrow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86125-BB97-5945-A7AD-A6E3762384BD}" type="pres">
      <dgm:prSet presAssocID="{94339069-7178-AB4F-B8AF-48D5902CDD14}" presName="arrow" presStyleLbl="node1" presStyleIdx="2" presStyleCnt="6" custScaleY="10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1BA50-21BB-1245-98F2-F40EFA9FE903}" type="pres">
      <dgm:prSet presAssocID="{22F53B7D-E45F-4746-866E-C8B5052BEDD0}" presName="arrow" presStyleLbl="node1" presStyleIdx="3" presStyleCnt="6" custScaleY="10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5E11-760B-8F44-B366-1664118387ED}" type="pres">
      <dgm:prSet presAssocID="{F8636E96-BEC2-5143-9ECB-7C37DE06A525}" presName="arrow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A5CC6-F64C-3E4C-AD77-8D858CFFFA84}" type="pres">
      <dgm:prSet presAssocID="{B070F077-95FE-E449-AFBA-1ADDD56BADAD}" presName="arrow" presStyleLbl="node1" presStyleIdx="5" presStyleCnt="6" custRadScaleRad="101054" custRadScaleInc="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A082E-3AA8-8E4E-8CB8-242D58BBA4D9}" type="presOf" srcId="{32600E96-25C3-2D4A-9918-C65B6C0F3182}" destId="{786D7873-B979-D142-9738-E1F5AF401F18}" srcOrd="0" destOrd="0" presId="urn:microsoft.com/office/officeart/2005/8/layout/arrow1"/>
    <dgm:cxn modelId="{D727B28D-41A9-C54A-BF67-1ADF65F939BD}" srcId="{3B1E4C52-0113-0D41-AAD6-9BAB0928A811}" destId="{D14BB100-EB34-3248-B260-2AE9FDE3CD27}" srcOrd="1" destOrd="0" parTransId="{E9BCE9A4-523C-5341-9FFA-D56322744CD5}" sibTransId="{30FF275A-48D8-2F49-892A-D9290C0CF676}"/>
    <dgm:cxn modelId="{39A8D910-DAC1-E648-9656-CCB2483FF7A3}" type="presOf" srcId="{3B1E4C52-0113-0D41-AAD6-9BAB0928A811}" destId="{092FE5F1-4F41-D94B-848A-1E0657106102}" srcOrd="0" destOrd="0" presId="urn:microsoft.com/office/officeart/2005/8/layout/arrow1"/>
    <dgm:cxn modelId="{005EB564-A263-9241-A84E-43D3EFFD259C}" type="presOf" srcId="{B070F077-95FE-E449-AFBA-1ADDD56BADAD}" destId="{53EA5CC6-F64C-3E4C-AD77-8D858CFFFA84}" srcOrd="0" destOrd="0" presId="urn:microsoft.com/office/officeart/2005/8/layout/arrow1"/>
    <dgm:cxn modelId="{E0A895DF-A3AB-1041-8EB4-E40B32E0349D}" type="presOf" srcId="{22F53B7D-E45F-4746-866E-C8B5052BEDD0}" destId="{A841BA50-21BB-1245-98F2-F40EFA9FE903}" srcOrd="0" destOrd="0" presId="urn:microsoft.com/office/officeart/2005/8/layout/arrow1"/>
    <dgm:cxn modelId="{5496A04E-63A7-C041-9BC3-3D3AFF51C334}" type="presOf" srcId="{94339069-7178-AB4F-B8AF-48D5902CDD14}" destId="{98986125-BB97-5945-A7AD-A6E3762384BD}" srcOrd="0" destOrd="0" presId="urn:microsoft.com/office/officeart/2005/8/layout/arrow1"/>
    <dgm:cxn modelId="{7E0F7E0C-B612-7A47-8F46-27A895F14998}" srcId="{3B1E4C52-0113-0D41-AAD6-9BAB0928A811}" destId="{F8636E96-BEC2-5143-9ECB-7C37DE06A525}" srcOrd="4" destOrd="0" parTransId="{5D41DB75-46CD-5242-8EFF-B11CF4A4F8B4}" sibTransId="{BFD0AD9D-CBC4-844E-8FB8-6E9B4AEF6FE3}"/>
    <dgm:cxn modelId="{E4A3C9BA-9E5E-E04A-91DD-49175E39CA32}" type="presOf" srcId="{D14BB100-EB34-3248-B260-2AE9FDE3CD27}" destId="{5F74C47E-72D9-1B4B-BD1C-102EE9388B1E}" srcOrd="0" destOrd="0" presId="urn:microsoft.com/office/officeart/2005/8/layout/arrow1"/>
    <dgm:cxn modelId="{18AAD748-A7E9-CA4F-8D8D-F521012917FC}" srcId="{3B1E4C52-0113-0D41-AAD6-9BAB0928A811}" destId="{32600E96-25C3-2D4A-9918-C65B6C0F3182}" srcOrd="0" destOrd="0" parTransId="{A4C71DC9-CDEE-704D-A162-12F6518FDA1B}" sibTransId="{B810262D-94AC-9B41-ABB2-2D9B2424FABD}"/>
    <dgm:cxn modelId="{7A0EFDAF-E86E-564F-B55A-8E1205F7441B}" srcId="{3B1E4C52-0113-0D41-AAD6-9BAB0928A811}" destId="{94339069-7178-AB4F-B8AF-48D5902CDD14}" srcOrd="2" destOrd="0" parTransId="{971E8DA7-4035-C74B-A73A-845554E5B39D}" sibTransId="{D0DFC4EC-D6B8-7D4E-A37A-053CBA9F5A64}"/>
    <dgm:cxn modelId="{A5AEF780-2CB3-E84D-850C-DD1F79356185}" type="presOf" srcId="{F8636E96-BEC2-5143-9ECB-7C37DE06A525}" destId="{CFC95E11-760B-8F44-B366-1664118387ED}" srcOrd="0" destOrd="0" presId="urn:microsoft.com/office/officeart/2005/8/layout/arrow1"/>
    <dgm:cxn modelId="{9F8A24B8-A36D-9B47-B933-5B55B3EC3276}" srcId="{3B1E4C52-0113-0D41-AAD6-9BAB0928A811}" destId="{22F53B7D-E45F-4746-866E-C8B5052BEDD0}" srcOrd="3" destOrd="0" parTransId="{913029DB-2F82-174B-920D-3B0F1C23D8D0}" sibTransId="{432AE635-EC76-EC45-81F7-8109BCD65BD0}"/>
    <dgm:cxn modelId="{12C468BB-1D01-634E-886C-3A2EA3A229A0}" srcId="{3B1E4C52-0113-0D41-AAD6-9BAB0928A811}" destId="{B070F077-95FE-E449-AFBA-1ADDD56BADAD}" srcOrd="5" destOrd="0" parTransId="{9683CD2D-D47D-2C40-8FC0-7AA3AE372A08}" sibTransId="{4B8FF64A-1C5B-504C-9C89-66666C461D40}"/>
    <dgm:cxn modelId="{73A66A27-94AA-FB49-B7EA-EC72E45DBACA}" type="presParOf" srcId="{092FE5F1-4F41-D94B-848A-1E0657106102}" destId="{786D7873-B979-D142-9738-E1F5AF401F18}" srcOrd="0" destOrd="0" presId="urn:microsoft.com/office/officeart/2005/8/layout/arrow1"/>
    <dgm:cxn modelId="{EB540C45-F945-FB45-97FF-97E36C30F6B5}" type="presParOf" srcId="{092FE5F1-4F41-D94B-848A-1E0657106102}" destId="{5F74C47E-72D9-1B4B-BD1C-102EE9388B1E}" srcOrd="1" destOrd="0" presId="urn:microsoft.com/office/officeart/2005/8/layout/arrow1"/>
    <dgm:cxn modelId="{EB00FE2A-7E08-9D4C-9909-DF15290A3281}" type="presParOf" srcId="{092FE5F1-4F41-D94B-848A-1E0657106102}" destId="{98986125-BB97-5945-A7AD-A6E3762384BD}" srcOrd="2" destOrd="0" presId="urn:microsoft.com/office/officeart/2005/8/layout/arrow1"/>
    <dgm:cxn modelId="{9F7BFD36-7C37-F440-9EAD-275A60170293}" type="presParOf" srcId="{092FE5F1-4F41-D94B-848A-1E0657106102}" destId="{A841BA50-21BB-1245-98F2-F40EFA9FE903}" srcOrd="3" destOrd="0" presId="urn:microsoft.com/office/officeart/2005/8/layout/arrow1"/>
    <dgm:cxn modelId="{0D8BCDC5-82F4-F147-BE98-563AFB61D4B3}" type="presParOf" srcId="{092FE5F1-4F41-D94B-848A-1E0657106102}" destId="{CFC95E11-760B-8F44-B366-1664118387ED}" srcOrd="4" destOrd="0" presId="urn:microsoft.com/office/officeart/2005/8/layout/arrow1"/>
    <dgm:cxn modelId="{B8AA3073-A838-8C49-99CF-196C1F3A8AA5}" type="presParOf" srcId="{092FE5F1-4F41-D94B-848A-1E0657106102}" destId="{53EA5CC6-F64C-3E4C-AD77-8D858CFFFA84}" srcOrd="5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91715-9A15-BB45-9E30-03D50AC256DB}" type="doc">
      <dgm:prSet loTypeId="urn:microsoft.com/office/officeart/2005/8/layout/arrow1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9DC064B-F5B3-5F4D-8902-AF0C0079D74D}">
      <dgm:prSet/>
      <dgm:spPr/>
      <dgm:t>
        <a:bodyPr/>
        <a:lstStyle/>
        <a:p>
          <a:pPr rtl="0"/>
          <a:r>
            <a:rPr lang="en-US" smtClean="0"/>
            <a:t>Generalization</a:t>
          </a:r>
          <a:endParaRPr lang="en-US"/>
        </a:p>
      </dgm:t>
    </dgm:pt>
    <dgm:pt modelId="{3BC41DB6-442F-D644-9B20-9B48AA64B0D4}" type="parTrans" cxnId="{084959EA-324F-6B47-BFD1-7724D1270790}">
      <dgm:prSet/>
      <dgm:spPr/>
      <dgm:t>
        <a:bodyPr/>
        <a:lstStyle/>
        <a:p>
          <a:endParaRPr lang="en-US"/>
        </a:p>
      </dgm:t>
    </dgm:pt>
    <dgm:pt modelId="{ED6FB0D4-8D02-5748-9789-7601B2CFAFC6}" type="sibTrans" cxnId="{084959EA-324F-6B47-BFD1-7724D1270790}">
      <dgm:prSet/>
      <dgm:spPr/>
      <dgm:t>
        <a:bodyPr/>
        <a:lstStyle/>
        <a:p>
          <a:endParaRPr lang="en-US"/>
        </a:p>
      </dgm:t>
    </dgm:pt>
    <dgm:pt modelId="{57A89B23-CA5F-8142-AA65-6F6FF77B5CD5}">
      <dgm:prSet/>
      <dgm:spPr/>
      <dgm:t>
        <a:bodyPr/>
        <a:lstStyle/>
        <a:p>
          <a:pPr rtl="0"/>
          <a:r>
            <a:rPr lang="en-US" smtClean="0"/>
            <a:t>Stereotype</a:t>
          </a:r>
          <a:endParaRPr lang="en-US"/>
        </a:p>
      </dgm:t>
    </dgm:pt>
    <dgm:pt modelId="{4FC9A37A-8780-4448-8AA6-7630D0A004D0}" type="parTrans" cxnId="{14A74B67-7E7D-4A40-BD0B-FC10325A3E17}">
      <dgm:prSet/>
      <dgm:spPr/>
      <dgm:t>
        <a:bodyPr/>
        <a:lstStyle/>
        <a:p>
          <a:endParaRPr lang="en-US"/>
        </a:p>
      </dgm:t>
    </dgm:pt>
    <dgm:pt modelId="{7605F840-33BB-8D44-911B-61D5786BF3A8}" type="sibTrans" cxnId="{14A74B67-7E7D-4A40-BD0B-FC10325A3E17}">
      <dgm:prSet/>
      <dgm:spPr/>
      <dgm:t>
        <a:bodyPr/>
        <a:lstStyle/>
        <a:p>
          <a:endParaRPr lang="en-US"/>
        </a:p>
      </dgm:t>
    </dgm:pt>
    <dgm:pt modelId="{338B0223-3710-1249-88CB-F3F3CAF5FBB8}" type="pres">
      <dgm:prSet presAssocID="{0AA91715-9A15-BB45-9E30-03D50AC25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EE463F-33C9-7749-BC6C-CADB288B7889}" type="pres">
      <dgm:prSet presAssocID="{A9DC064B-F5B3-5F4D-8902-AF0C0079D7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984BC-58CB-CC42-AF17-F16B99849F0A}" type="pres">
      <dgm:prSet presAssocID="{57A89B23-CA5F-8142-AA65-6F6FF77B5CD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E0D97-26DE-A842-9D1F-D2F95488335F}" type="presOf" srcId="{0AA91715-9A15-BB45-9E30-03D50AC256DB}" destId="{338B0223-3710-1249-88CB-F3F3CAF5FBB8}" srcOrd="0" destOrd="0" presId="urn:microsoft.com/office/officeart/2005/8/layout/arrow1"/>
    <dgm:cxn modelId="{14A74B67-7E7D-4A40-BD0B-FC10325A3E17}" srcId="{0AA91715-9A15-BB45-9E30-03D50AC256DB}" destId="{57A89B23-CA5F-8142-AA65-6F6FF77B5CD5}" srcOrd="1" destOrd="0" parTransId="{4FC9A37A-8780-4448-8AA6-7630D0A004D0}" sibTransId="{7605F840-33BB-8D44-911B-61D5786BF3A8}"/>
    <dgm:cxn modelId="{66B9A565-9725-BC40-995C-30FD1EAF7D08}" type="presOf" srcId="{57A89B23-CA5F-8142-AA65-6F6FF77B5CD5}" destId="{7B6984BC-58CB-CC42-AF17-F16B99849F0A}" srcOrd="0" destOrd="0" presId="urn:microsoft.com/office/officeart/2005/8/layout/arrow1"/>
    <dgm:cxn modelId="{084959EA-324F-6B47-BFD1-7724D1270790}" srcId="{0AA91715-9A15-BB45-9E30-03D50AC256DB}" destId="{A9DC064B-F5B3-5F4D-8902-AF0C0079D74D}" srcOrd="0" destOrd="0" parTransId="{3BC41DB6-442F-D644-9B20-9B48AA64B0D4}" sibTransId="{ED6FB0D4-8D02-5748-9789-7601B2CFAFC6}"/>
    <dgm:cxn modelId="{8CEDFF3F-29D6-3746-9B08-7F0CDF531BDB}" type="presOf" srcId="{A9DC064B-F5B3-5F4D-8902-AF0C0079D74D}" destId="{A1EE463F-33C9-7749-BC6C-CADB288B7889}" srcOrd="0" destOrd="0" presId="urn:microsoft.com/office/officeart/2005/8/layout/arrow1"/>
    <dgm:cxn modelId="{A53C244E-DA74-CC41-AF3D-A15E7F56319E}" type="presParOf" srcId="{338B0223-3710-1249-88CB-F3F3CAF5FBB8}" destId="{A1EE463F-33C9-7749-BC6C-CADB288B7889}" srcOrd="0" destOrd="0" presId="urn:microsoft.com/office/officeart/2005/8/layout/arrow1"/>
    <dgm:cxn modelId="{3568300F-FF27-174F-9602-29B4E8A91999}" type="presParOf" srcId="{338B0223-3710-1249-88CB-F3F3CAF5FBB8}" destId="{7B6984BC-58CB-CC42-AF17-F16B99849F0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7873-B979-D142-9738-E1F5AF401F18}">
      <dsp:nvSpPr>
        <dsp:cNvPr id="0" name=""/>
        <dsp:cNvSpPr/>
      </dsp:nvSpPr>
      <dsp:spPr>
        <a:xfrm>
          <a:off x="3415384" y="-7600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Cultural Conflict</a:t>
          </a:r>
          <a:endParaRPr lang="en-US" sz="1600" kern="1200" dirty="0"/>
        </a:p>
      </dsp:txBody>
      <dsp:txXfrm>
        <a:off x="3863890" y="306354"/>
        <a:ext cx="897012" cy="1480070"/>
      </dsp:txXfrm>
    </dsp:sp>
    <dsp:sp modelId="{5F74C47E-72D9-1B4B-BD1C-102EE9388B1E}">
      <dsp:nvSpPr>
        <dsp:cNvPr id="0" name=""/>
        <dsp:cNvSpPr/>
      </dsp:nvSpPr>
      <dsp:spPr>
        <a:xfrm rot="3600000">
          <a:off x="4901151" y="850207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Prejudice and Racism</a:t>
          </a:r>
          <a:endParaRPr lang="en-US" sz="1600" kern="1200" dirty="0"/>
        </a:p>
      </dsp:txBody>
      <dsp:txXfrm rot="-5400000">
        <a:off x="4922182" y="1377202"/>
        <a:ext cx="1480070" cy="897012"/>
      </dsp:txXfrm>
    </dsp:sp>
    <dsp:sp modelId="{98986125-BB97-5945-A7AD-A6E3762384BD}">
      <dsp:nvSpPr>
        <dsp:cNvPr id="0" name=""/>
        <dsp:cNvSpPr/>
      </dsp:nvSpPr>
      <dsp:spPr>
        <a:xfrm rot="7200000">
          <a:off x="4901151" y="2558298"/>
          <a:ext cx="1794024" cy="180907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Ethnocentrism</a:t>
          </a:r>
          <a:endParaRPr lang="en-US" sz="1600" kern="1200" dirty="0"/>
        </a:p>
      </dsp:txBody>
      <dsp:txXfrm rot="-5400000">
        <a:off x="4914656" y="2935842"/>
        <a:ext cx="1495122" cy="897012"/>
      </dsp:txXfrm>
    </dsp:sp>
    <dsp:sp modelId="{A841BA50-21BB-1245-98F2-F40EFA9FE903}">
      <dsp:nvSpPr>
        <dsp:cNvPr id="0" name=""/>
        <dsp:cNvSpPr/>
      </dsp:nvSpPr>
      <dsp:spPr>
        <a:xfrm rot="10800000">
          <a:off x="3415384" y="3407916"/>
          <a:ext cx="1794024" cy="1825455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Cultural Shock</a:t>
          </a:r>
          <a:endParaRPr lang="en-US" sz="1600" kern="1200" dirty="0"/>
        </a:p>
      </dsp:txBody>
      <dsp:txXfrm rot="10800000">
        <a:off x="3863890" y="3407916"/>
        <a:ext cx="897012" cy="1511501"/>
      </dsp:txXfrm>
    </dsp:sp>
    <dsp:sp modelId="{CFC95E11-760B-8F44-B366-1664118387ED}">
      <dsp:nvSpPr>
        <dsp:cNvPr id="0" name=""/>
        <dsp:cNvSpPr/>
      </dsp:nvSpPr>
      <dsp:spPr>
        <a:xfrm rot="14400000">
          <a:off x="1929616" y="2565824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Stereotyping</a:t>
          </a:r>
          <a:endParaRPr lang="en-US" sz="1700" kern="1200" dirty="0"/>
        </a:p>
      </dsp:txBody>
      <dsp:txXfrm rot="5400000">
        <a:off x="2222539" y="2935842"/>
        <a:ext cx="1480070" cy="897012"/>
      </dsp:txXfrm>
    </dsp:sp>
    <dsp:sp modelId="{53EA5CC6-F64C-3E4C-AD77-8D858CFFFA84}">
      <dsp:nvSpPr>
        <dsp:cNvPr id="0" name=""/>
        <dsp:cNvSpPr/>
      </dsp:nvSpPr>
      <dsp:spPr>
        <a:xfrm rot="18000000">
          <a:off x="1916386" y="836971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Cultural Imposition</a:t>
          </a:r>
          <a:endParaRPr lang="en-US" sz="1600" kern="1200" dirty="0"/>
        </a:p>
      </dsp:txBody>
      <dsp:txXfrm rot="5400000">
        <a:off x="2209309" y="1363966"/>
        <a:ext cx="1480070" cy="897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463F-33C9-7749-BC6C-CADB288B7889}">
      <dsp:nvSpPr>
        <dsp:cNvPr id="0" name=""/>
        <dsp:cNvSpPr/>
      </dsp:nvSpPr>
      <dsp:spPr>
        <a:xfrm rot="16200000">
          <a:off x="315" y="299313"/>
          <a:ext cx="3610302" cy="361030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Generalization</a:t>
          </a:r>
          <a:endParaRPr lang="en-US" sz="3200" kern="1200"/>
        </a:p>
      </dsp:txBody>
      <dsp:txXfrm rot="5400000">
        <a:off x="632118" y="1201888"/>
        <a:ext cx="2978499" cy="1805151"/>
      </dsp:txXfrm>
    </dsp:sp>
    <dsp:sp modelId="{7B6984BC-58CB-CC42-AF17-F16B99849F0A}">
      <dsp:nvSpPr>
        <dsp:cNvPr id="0" name=""/>
        <dsp:cNvSpPr/>
      </dsp:nvSpPr>
      <dsp:spPr>
        <a:xfrm rot="5400000">
          <a:off x="3972869" y="299313"/>
          <a:ext cx="3610302" cy="361030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1766667"/>
            <a:satOff val="24834"/>
            <a:lumOff val="-19804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Stereotype</a:t>
          </a:r>
          <a:endParaRPr lang="en-US" sz="3200" kern="1200"/>
        </a:p>
      </dsp:txBody>
      <dsp:txXfrm rot="-5400000">
        <a:off x="3972869" y="1201889"/>
        <a:ext cx="2978499" cy="180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425D-0887-3F45-8BCB-B465C979D39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F4A9-97B7-A94A-8976-BEAF2FDE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1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F458-B2AC-453D-8B5D-C93B687B85C2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861B-E125-477E-BEE8-C970BBAD7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5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33B1D3-2BBD-AD4F-8A49-18C6763DD34F}" type="slidenum">
              <a:rPr lang="en-US"/>
              <a:pPr algn="r"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61B-E125-477E-BEE8-C970BBAD77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8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61B-E125-477E-BEE8-C970BBAD77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50416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E68949-C9B2-A243-BBB9-BE9B9D369182}" type="slidenum">
              <a:rPr lang="en-US"/>
              <a:pPr algn="r"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0B120-54E4-274B-B9A2-9F7FB106D00B}" type="slidenum">
              <a:rPr lang="en-US"/>
              <a:pPr algn="r"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0B120-54E4-274B-B9A2-9F7FB106D00B}" type="slidenum">
              <a:rPr lang="en-US"/>
              <a:pPr algn="r"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B4CE1E-E468-F64A-B3B1-937AC8679783}" type="slidenum">
              <a:rPr lang="en-US"/>
              <a:pPr algn="r"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D680F92-A91A-6E41-9D44-498C6BA7EA80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47E7DC67-CE66-E04F-82C4-C66002ADC8C0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A7E0-4B6B-5A45-A175-A8F3781275A7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8A6E-A294-3642-9159-0158EDFBCDC4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6829-89BD-3A45-B45E-E6A7A1C64344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2373-F34C-474B-BF74-0DFAE69419F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5A6-FA41-374B-8A39-070062FF517D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65C71CC-DFE1-AD4B-AADE-BC6038BDA6A8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E0D0CD-5989-BB4A-94D9-2CFFF0529C64}" type="datetime1">
              <a:rPr lang="en-US" smtClean="0"/>
              <a:t>6/11/2019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08E-9543-B947-B6D4-F7C21B826564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69A-D99D-224D-A2CD-558AFDC48836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F2F-AD9B-1447-BE13-092F84F0D9C2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A65E-E1A0-5442-93B2-E17A6929F0AC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7E91B4D-38A2-F541-8FE8-E0EEEA95F83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087EAF-61E7-2F41-BDB4-FE8A13EC3760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7460542" cy="9144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Culture in Nursing and Healthcare</a:t>
            </a:r>
            <a:endParaRPr lang="en-US" sz="3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Catherine </a:t>
            </a:r>
            <a:r>
              <a:rPr lang="en-US" sz="2800" dirty="0" err="1" smtClean="0"/>
              <a:t>Hrycyk</a:t>
            </a:r>
            <a:r>
              <a:rPr lang="en-US" sz="2800" dirty="0" smtClean="0"/>
              <a:t>, </a:t>
            </a:r>
            <a:r>
              <a:rPr lang="en-US" sz="2800" dirty="0" err="1" smtClean="0"/>
              <a:t>MScN</a:t>
            </a:r>
            <a:r>
              <a:rPr lang="en-US" sz="2800" smtClean="0"/>
              <a:t>, </a:t>
            </a:r>
            <a:r>
              <a:rPr lang="en-US" sz="2800" smtClean="0"/>
              <a:t>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1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"/>
            <a:ext cx="7787630" cy="5909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905750" cy="1044388"/>
          </a:xfrm>
        </p:spPr>
        <p:txBody>
          <a:bodyPr lIns="91440" tIns="45720" rIns="91440" bIns="45720"/>
          <a:lstStyle/>
          <a:p>
            <a:r>
              <a:rPr lang="en-US" dirty="0"/>
              <a:t>Ms. </a:t>
            </a:r>
            <a:r>
              <a:rPr lang="en-US" dirty="0" err="1" smtClean="0"/>
              <a:t>Fellner</a:t>
            </a:r>
            <a:r>
              <a:rPr lang="en-US" dirty="0" smtClean="0"/>
              <a:t>: Case Study on Race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8011"/>
            <a:ext cx="4463694" cy="445844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B</a:t>
            </a:r>
            <a:r>
              <a:rPr lang="en-US" dirty="0" smtClean="0"/>
              <a:t>orn in Recife, Brazil 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Paternal grandparents: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Grandfather Danish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Grandmother African slave in Brazil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Maternal grandparents: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</a:t>
            </a:r>
            <a:r>
              <a:rPr lang="en-US" dirty="0" smtClean="0"/>
              <a:t>randfather Serbian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Grandmother Greek Jew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Racial classification changed when she moved to USA</a:t>
            </a:r>
            <a:endParaRPr lang="en-US" dirty="0"/>
          </a:p>
        </p:txBody>
      </p:sp>
      <p:pic>
        <p:nvPicPr>
          <p:cNvPr id="3" name="Content Placeholder 2" descr="Brazili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r="6466"/>
          <a:stretch>
            <a:fillRect/>
          </a:stretch>
        </p:blipFill>
        <p:spPr>
          <a:xfrm>
            <a:off x="4920894" y="1828800"/>
            <a:ext cx="3637757" cy="448181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 lIns="91440" tIns="45720" rIns="91440" bIns="45720"/>
          <a:lstStyle/>
          <a:p>
            <a:r>
              <a:rPr lang="en-US" dirty="0"/>
              <a:t>Race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949824"/>
            <a:ext cx="7753351" cy="400722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A </a:t>
            </a:r>
            <a:r>
              <a:rPr lang="en-US" sz="2600" b="1" u="sng" dirty="0">
                <a:solidFill>
                  <a:schemeClr val="tx1"/>
                </a:solidFill>
              </a:rPr>
              <a:t>social classification </a:t>
            </a:r>
            <a:r>
              <a:rPr lang="en-US" sz="2400" dirty="0"/>
              <a:t>that relies on physical </a:t>
            </a:r>
            <a:r>
              <a:rPr lang="en-US" sz="2400" dirty="0" smtClean="0"/>
              <a:t>markers </a:t>
            </a:r>
            <a:r>
              <a:rPr lang="en-US" sz="2400" dirty="0"/>
              <a:t>to </a:t>
            </a:r>
            <a:r>
              <a:rPr lang="en-US" sz="2400" dirty="0" smtClean="0"/>
              <a:t>assign </a:t>
            </a:r>
            <a:r>
              <a:rPr lang="en-US" sz="2400" dirty="0"/>
              <a:t>group membership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Race is </a:t>
            </a:r>
            <a:r>
              <a:rPr lang="en-US" sz="2400" b="1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/>
              <a:t> culture</a:t>
            </a:r>
          </a:p>
          <a:p>
            <a:pPr lvl="2">
              <a:buFont typeface="Wingdings" charset="2"/>
              <a:buChar char="§"/>
            </a:pPr>
            <a:r>
              <a:rPr lang="en-US" sz="2200" dirty="0" smtClean="0"/>
              <a:t>Individuals </a:t>
            </a:r>
            <a:r>
              <a:rPr lang="en-US" sz="2200" dirty="0"/>
              <a:t>may be the same race but of different </a:t>
            </a:r>
            <a:r>
              <a:rPr lang="en-US" sz="2200" dirty="0" smtClean="0"/>
              <a:t>cultures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Biological aspect becoming obsolete with advancement of science and a greater focus on individual origins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61410" y="381000"/>
            <a:ext cx="7701540" cy="1044388"/>
          </a:xfrm>
        </p:spPr>
        <p:txBody>
          <a:bodyPr lIns="91440" tIns="45720" rIns="91440" bIns="45720"/>
          <a:lstStyle/>
          <a:p>
            <a:r>
              <a:rPr lang="en-US" dirty="0"/>
              <a:t>Ethnicity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4444679" cy="42973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Sociocultural category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A group of qualities that marks one’s association with a particular group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Ethnic group is a collection of people who share culture and cultural identity </a:t>
            </a:r>
            <a:endParaRPr lang="en-US" sz="2400" dirty="0"/>
          </a:p>
        </p:txBody>
      </p:sp>
      <p:pic>
        <p:nvPicPr>
          <p:cNvPr id="7" name="Content Placeholder 6" descr="ChangingFace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2" r="-17162"/>
          <a:stretch>
            <a:fillRect/>
          </a:stretch>
        </p:blipFill>
        <p:spPr>
          <a:xfrm>
            <a:off x="4876800" y="1143000"/>
            <a:ext cx="3822952" cy="494861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381000"/>
            <a:ext cx="7905750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US Census Bureau Nomenclature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44780"/>
            <a:ext cx="8229600" cy="45907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Widely used by health agencies and academia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What are the possible implications / problems associated with these labels?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Caucasian / White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Asian / Asian American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dirty="0"/>
              <a:t>Latino / Hispanic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African </a:t>
            </a:r>
            <a:r>
              <a:rPr lang="en-US" dirty="0" smtClean="0"/>
              <a:t>American / Black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dirty="0"/>
              <a:t>Native Indian / Alaska Native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Native Hawaiian / Other Pacific Islander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28" y="381000"/>
            <a:ext cx="7833823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Transcultural Nursing (TN)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28" y="1733104"/>
            <a:ext cx="8347001" cy="47495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Cultural studies:</a:t>
            </a:r>
          </a:p>
          <a:p>
            <a:pPr lvl="2">
              <a:buFont typeface="Wingdings" charset="2"/>
              <a:buChar char="§"/>
            </a:pPr>
            <a:r>
              <a:rPr lang="en-US" sz="2200" dirty="0" smtClean="0"/>
              <a:t>Center for Contemporary Cultural Studies, University of Birmingham, UK – 1964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Theories of transcultural nursing predate establishment of cultural studies as a distinct discipline - GO NURSES!!!!! </a:t>
            </a:r>
          </a:p>
          <a:p>
            <a:pPr lvl="2">
              <a:buFont typeface="Wingdings" charset="2"/>
              <a:buChar char="§"/>
            </a:pPr>
            <a:r>
              <a:rPr lang="en-US" sz="2200" dirty="0" err="1" smtClean="0"/>
              <a:t>Leininger’s</a:t>
            </a:r>
            <a:r>
              <a:rPr lang="en-US" sz="2200" dirty="0" smtClean="0"/>
              <a:t> Sunrise Model – 1955</a:t>
            </a:r>
          </a:p>
          <a:p>
            <a:pPr>
              <a:buFont typeface="Wingdings" charset="2"/>
              <a:buChar char="§"/>
            </a:pPr>
            <a:r>
              <a:rPr lang="en-US" sz="2400" b="1"/>
              <a:t>Cultural Humility / </a:t>
            </a:r>
            <a:r>
              <a:rPr lang="en-US" sz="2400" b="1" smtClean="0"/>
              <a:t>Competence:</a:t>
            </a:r>
          </a:p>
          <a:p>
            <a:pPr lvl="1">
              <a:buFont typeface="Wingdings" charset="2"/>
              <a:buChar char="§"/>
            </a:pPr>
            <a:r>
              <a:rPr lang="en-US" sz="2200"/>
              <a:t>A core competency for all registered nurses </a:t>
            </a:r>
          </a:p>
          <a:p>
            <a:pPr lvl="1">
              <a:buFont typeface="Wingdings" charset="2"/>
              <a:buChar char="§"/>
            </a:pPr>
            <a:r>
              <a:rPr lang="en-US" sz="2200"/>
              <a:t>Requires lifelong learning</a:t>
            </a:r>
          </a:p>
          <a:p>
            <a:pPr>
              <a:buFont typeface="Wingdings" charset="2"/>
              <a:buChar char="§"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96453"/>
          </a:xfrm>
        </p:spPr>
        <p:txBody>
          <a:bodyPr lIns="91440" tIns="45720" rIns="91440" bIns="45720">
            <a:normAutofit/>
          </a:bodyPr>
          <a:lstStyle/>
          <a:p>
            <a:pPr algn="ctr"/>
            <a:r>
              <a:rPr lang="en-US" dirty="0" smtClean="0"/>
              <a:t>Barriers to Cultural </a:t>
            </a:r>
            <a:r>
              <a:rPr lang="en-US" dirty="0"/>
              <a:t>Competence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3204"/>
              </p:ext>
            </p:extLst>
          </p:nvPr>
        </p:nvGraphicFramePr>
        <p:xfrm>
          <a:off x="317476" y="1322981"/>
          <a:ext cx="8624793" cy="522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23367"/>
          </a:xfrm>
        </p:spPr>
        <p:txBody>
          <a:bodyPr/>
          <a:lstStyle/>
          <a:p>
            <a:r>
              <a:rPr lang="en-US" dirty="0" smtClean="0"/>
              <a:t>Discuss the difference…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62039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118100"/>
          </a:xfrm>
        </p:spPr>
        <p:txBody>
          <a:bodyPr/>
          <a:lstStyle/>
          <a:p>
            <a:r>
              <a:rPr lang="en-US" sz="2800" dirty="0"/>
              <a:t>Work with the colleague sitting next to you:</a:t>
            </a:r>
          </a:p>
          <a:p>
            <a:pPr marL="0" indent="0">
              <a:buNone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Identify two culturally specific health maintenance practices from your </a:t>
            </a:r>
            <a:r>
              <a:rPr lang="en-US" sz="2400" dirty="0" smtClean="0"/>
              <a:t>culture.</a:t>
            </a:r>
            <a:endParaRPr lang="en-US" sz="2400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What are the effects of illness on a family as a system?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How does culture influences the way people use healthcare services?</a:t>
            </a:r>
          </a:p>
        </p:txBody>
      </p:sp>
    </p:spTree>
    <p:extLst>
      <p:ext uri="{BB962C8B-B14F-4D97-AF65-F5344CB8AC3E}">
        <p14:creationId xmlns:p14="http://schemas.microsoft.com/office/powerpoint/2010/main" val="604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Theory – a change in one part of the system results in changes in other parts</a:t>
            </a:r>
          </a:p>
          <a:p>
            <a:pPr lvl="1"/>
            <a:r>
              <a:rPr lang="en-US" dirty="0" smtClean="0"/>
              <a:t>Example: Family as a system. A change in one member affects the other members.  </a:t>
            </a:r>
          </a:p>
          <a:p>
            <a:r>
              <a:rPr lang="en-US" dirty="0" smtClean="0"/>
              <a:t>Nursing supports health, manages illness, and addresses complex changes and human responses to illness.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10757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Illness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Illness is a personal experience</a:t>
            </a:r>
          </a:p>
          <a:p>
            <a:r>
              <a:rPr lang="en-US" sz="2600" dirty="0" smtClean="0"/>
              <a:t>Acute illness: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udden onset,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imited duration,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Can return to the state of relative health.</a:t>
            </a:r>
          </a:p>
          <a:p>
            <a:r>
              <a:rPr lang="en-US" sz="2400" dirty="0"/>
              <a:t>Chronic </a:t>
            </a:r>
            <a:r>
              <a:rPr lang="en-US" sz="2400" dirty="0" smtClean="0"/>
              <a:t>illness: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Gradual onset,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ongoing </a:t>
            </a:r>
            <a:r>
              <a:rPr lang="en-US" dirty="0" smtClean="0"/>
              <a:t>attention and care, </a:t>
            </a:r>
            <a:endParaRPr lang="en-US" dirty="0"/>
          </a:p>
          <a:p>
            <a:pPr marL="857250" lvl="1" indent="-514350">
              <a:buFont typeface="+mj-lt"/>
              <a:buAutoNum type="arabicPeriod"/>
            </a:pPr>
            <a:r>
              <a:rPr lang="en-US" dirty="0" smtClean="0"/>
              <a:t>Progressive course</a:t>
            </a:r>
            <a:r>
              <a:rPr lang="en-US" dirty="0"/>
              <a:t> </a:t>
            </a:r>
            <a:r>
              <a:rPr lang="en-US" dirty="0" smtClean="0"/>
              <a:t>(unlikely return to pre-morbid state of health)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 smtClean="0"/>
              <a:t>Adjusting to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829551" cy="4007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Follows </a:t>
            </a:r>
            <a:r>
              <a:rPr lang="en-US" sz="3000" dirty="0" err="1" smtClean="0"/>
              <a:t>Kubler</a:t>
            </a:r>
            <a:r>
              <a:rPr lang="en-US" sz="3000" dirty="0" smtClean="0"/>
              <a:t>-Ross Model: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Disbelief and </a:t>
            </a:r>
            <a:r>
              <a:rPr lang="en-US" sz="3000" dirty="0"/>
              <a:t>d</a:t>
            </a:r>
            <a:r>
              <a:rPr lang="en-US" sz="3000" dirty="0" smtClean="0"/>
              <a:t>enial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Irritability and a</a:t>
            </a:r>
            <a:r>
              <a:rPr lang="en-US" sz="3200" dirty="0" smtClean="0"/>
              <a:t>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Attempting to gain </a:t>
            </a:r>
            <a:r>
              <a:rPr lang="en-US" sz="3200" dirty="0" smtClean="0"/>
              <a:t>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Depression and g</a:t>
            </a:r>
            <a:r>
              <a:rPr lang="en-US" sz="3200" dirty="0" smtClean="0"/>
              <a:t>rief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Acceptance and </a:t>
            </a:r>
            <a:r>
              <a:rPr lang="en-US" sz="3200" dirty="0" smtClean="0"/>
              <a:t>participation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Influences </a:t>
            </a:r>
            <a:r>
              <a:rPr lang="en-US" dirty="0"/>
              <a:t>on </a:t>
            </a:r>
            <a:r>
              <a:rPr lang="en-US" dirty="0" smtClean="0"/>
              <a:t>Illness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343400" cy="39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Internal:</a:t>
            </a:r>
          </a:p>
          <a:p>
            <a:r>
              <a:rPr lang="en-US" sz="2400" dirty="0" smtClean="0"/>
              <a:t>Dependence </a:t>
            </a:r>
            <a:r>
              <a:rPr lang="en-US" sz="2400" dirty="0"/>
              <a:t>/</a:t>
            </a:r>
            <a:r>
              <a:rPr lang="en-US" sz="2400" dirty="0" smtClean="0"/>
              <a:t> independence</a:t>
            </a:r>
          </a:p>
          <a:p>
            <a:r>
              <a:rPr lang="en-US" sz="2400" dirty="0" smtClean="0"/>
              <a:t>Coping ability</a:t>
            </a:r>
          </a:p>
          <a:p>
            <a:r>
              <a:rPr lang="en-US" sz="2400" dirty="0" smtClean="0"/>
              <a:t>Resourcefulness</a:t>
            </a:r>
          </a:p>
          <a:p>
            <a:r>
              <a:rPr lang="en-US" sz="2400" dirty="0" smtClean="0"/>
              <a:t>Resilience</a:t>
            </a:r>
          </a:p>
          <a:p>
            <a:r>
              <a:rPr lang="en-US" sz="2400" dirty="0" smtClean="0"/>
              <a:t>Spirituality and religion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657600" cy="38989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External:</a:t>
            </a:r>
          </a:p>
          <a:p>
            <a:r>
              <a:rPr lang="en-US" sz="2400" dirty="0"/>
              <a:t>Past experiences</a:t>
            </a:r>
          </a:p>
          <a:p>
            <a:r>
              <a:rPr lang="en-US" sz="2400" dirty="0"/>
              <a:t>Culture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 smtClean="0"/>
              <a:t>Cultural Competence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9824"/>
            <a:ext cx="8153400" cy="4298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Definition: It is having the attitudes, knowledge, and skills necessary for providing quality care to diverse populations (AACN, 2008).</a:t>
            </a:r>
          </a:p>
          <a:p>
            <a:r>
              <a:rPr lang="en-US" sz="2400" dirty="0" smtClean="0"/>
              <a:t>It focuses on patient-specific needs shaped by culture. </a:t>
            </a:r>
          </a:p>
          <a:p>
            <a:r>
              <a:rPr lang="en-US" sz="2400" dirty="0" smtClean="0"/>
              <a:t>The culturally competent nurse is more likely attuned to health disparities. </a:t>
            </a:r>
          </a:p>
          <a:p>
            <a:r>
              <a:rPr lang="en-US" sz="2400" dirty="0" smtClean="0"/>
              <a:t>The “non-compliant” patient and the need to understand the patient’s perception of illness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413466" y="2560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/>
              <a:t>A set of beliefs, values, and assumptions about life that are widely held among a group of people and that are transmitted </a:t>
            </a:r>
            <a:r>
              <a:rPr lang="en-US" sz="2600" dirty="0" err="1" smtClean="0"/>
              <a:t>intergenerationally</a:t>
            </a:r>
            <a:r>
              <a:rPr lang="en-US" sz="2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Leininger</a:t>
            </a:r>
            <a:r>
              <a:rPr lang="en-US" sz="1600" dirty="0"/>
              <a:t>, M. &amp; </a:t>
            </a:r>
            <a:r>
              <a:rPr lang="en-US" sz="1600" dirty="0" smtClean="0"/>
              <a:t>McFarland, 2002) </a:t>
            </a:r>
            <a:endParaRPr lang="en-US" sz="2600" dirty="0"/>
          </a:p>
          <a:p>
            <a:pPr>
              <a:buFont typeface="Wingdings" charset="2"/>
              <a:buChar char="§"/>
            </a:pPr>
            <a:r>
              <a:rPr lang="en-US" sz="2600" dirty="0" smtClean="0"/>
              <a:t>Learned behavior of a society or a group </a:t>
            </a:r>
            <a:r>
              <a:rPr lang="en-US" sz="1600" dirty="0" smtClean="0"/>
              <a:t>(</a:t>
            </a:r>
            <a:r>
              <a:rPr lang="en-US" sz="1600" dirty="0" err="1" smtClean="0"/>
              <a:t>Sardar</a:t>
            </a:r>
            <a:r>
              <a:rPr lang="en-US" sz="1600" dirty="0" smtClean="0"/>
              <a:t> &amp; Van Loon, 2013)</a:t>
            </a:r>
            <a:endParaRPr lang="en-US" sz="2600" dirty="0" smtClean="0"/>
          </a:p>
          <a:p>
            <a:pPr>
              <a:buFont typeface="Wingdings" charset="2"/>
              <a:buChar char="§"/>
            </a:pPr>
            <a:r>
              <a:rPr lang="en-US" sz="2600" dirty="0" smtClean="0"/>
              <a:t>The ensemble of stories we tell ourselves about ourselves </a:t>
            </a:r>
            <a:r>
              <a:rPr lang="en-US" sz="1600" dirty="0"/>
              <a:t>(</a:t>
            </a:r>
            <a:r>
              <a:rPr lang="en-US" sz="1600" dirty="0" err="1"/>
              <a:t>Sardar</a:t>
            </a:r>
            <a:r>
              <a:rPr lang="en-US" sz="1600" dirty="0"/>
              <a:t> &amp; Van Loon, 2013)</a:t>
            </a:r>
          </a:p>
          <a:p>
            <a:pPr>
              <a:buFont typeface="Wingdings" charset="2"/>
              <a:buChar char="§"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is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69688"/>
            <a:ext cx="7583487" cy="38680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 smtClean="0"/>
              <a:t>Socially acquired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Shared by a group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Lends identity to individuals and groups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Influences perceptions and defines the worldview  </a:t>
            </a:r>
          </a:p>
          <a:p>
            <a:pPr>
              <a:buFont typeface="Wingdings" charset="2"/>
              <a:buChar char="§"/>
            </a:pPr>
            <a:r>
              <a:rPr lang="en-US" sz="2600" dirty="0" smtClean="0"/>
              <a:t>Develops over time and is resistant to change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836</TotalTime>
  <Words>627</Words>
  <Application>Microsoft Office PowerPoint</Application>
  <PresentationFormat>On-screen Show (4:3)</PresentationFormat>
  <Paragraphs>130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Corbel</vt:lpstr>
      <vt:lpstr>Wingdings</vt:lpstr>
      <vt:lpstr>Wingdings 2</vt:lpstr>
      <vt:lpstr>Pixel</vt:lpstr>
      <vt:lpstr>Culture in Nursing and Healthcare</vt:lpstr>
      <vt:lpstr>PowerPoint Presentation</vt:lpstr>
      <vt:lpstr>Introduction</vt:lpstr>
      <vt:lpstr>Illness</vt:lpstr>
      <vt:lpstr>Adjusting to Illness</vt:lpstr>
      <vt:lpstr>Influences on Illness Behaviors</vt:lpstr>
      <vt:lpstr>Cultural Competence </vt:lpstr>
      <vt:lpstr>What is Culture?</vt:lpstr>
      <vt:lpstr>Culture is ….</vt:lpstr>
      <vt:lpstr>PowerPoint Presentation</vt:lpstr>
      <vt:lpstr>Ms. Fellner: Case Study on Race</vt:lpstr>
      <vt:lpstr>Race</vt:lpstr>
      <vt:lpstr>Ethnicity</vt:lpstr>
      <vt:lpstr>US Census Bureau Nomenclature</vt:lpstr>
      <vt:lpstr>Transcultural Nursing (TN)</vt:lpstr>
      <vt:lpstr>Barriers to Cultural Competence</vt:lpstr>
      <vt:lpstr>Discuss the difference…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lmanalo</dc:creator>
  <cp:lastModifiedBy>De Anza Community College</cp:lastModifiedBy>
  <cp:revision>83</cp:revision>
  <dcterms:created xsi:type="dcterms:W3CDTF">2015-11-16T20:13:59Z</dcterms:created>
  <dcterms:modified xsi:type="dcterms:W3CDTF">2019-06-11T16:24:23Z</dcterms:modified>
</cp:coreProperties>
</file>