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30"/>
  </p:notesMasterIdLst>
  <p:handoutMasterIdLst>
    <p:handoutMasterId r:id="rId31"/>
  </p:handoutMasterIdLst>
  <p:sldIdLst>
    <p:sldId id="256" r:id="rId2"/>
    <p:sldId id="339" r:id="rId3"/>
    <p:sldId id="338" r:id="rId4"/>
    <p:sldId id="326" r:id="rId5"/>
    <p:sldId id="327" r:id="rId6"/>
    <p:sldId id="328" r:id="rId7"/>
    <p:sldId id="330" r:id="rId8"/>
    <p:sldId id="332" r:id="rId9"/>
    <p:sldId id="333" r:id="rId10"/>
    <p:sldId id="334" r:id="rId11"/>
    <p:sldId id="340" r:id="rId12"/>
    <p:sldId id="336" r:id="rId13"/>
    <p:sldId id="260" r:id="rId14"/>
    <p:sldId id="261" r:id="rId15"/>
    <p:sldId id="263" r:id="rId16"/>
    <p:sldId id="264" r:id="rId17"/>
    <p:sldId id="265" r:id="rId18"/>
    <p:sldId id="295" r:id="rId19"/>
    <p:sldId id="303" r:id="rId20"/>
    <p:sldId id="266" r:id="rId21"/>
    <p:sldId id="305" r:id="rId22"/>
    <p:sldId id="269" r:id="rId23"/>
    <p:sldId id="273" r:id="rId24"/>
    <p:sldId id="337" r:id="rId25"/>
    <p:sldId id="280" r:id="rId26"/>
    <p:sldId id="281" r:id="rId27"/>
    <p:sldId id="282" r:id="rId28"/>
    <p:sldId id="288" r:id="rId29"/>
  </p:sldIdLst>
  <p:sldSz cx="9144000" cy="6858000" type="screen4x3"/>
  <p:notesSz cx="70770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1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202508" initials="S" lastIdx="1" clrIdx="0"/>
  <p:cmAuthor id="1" name="pg4701" initials="p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1" autoAdjust="0"/>
    <p:restoredTop sz="83333" autoAdjust="0"/>
  </p:normalViewPr>
  <p:slideViewPr>
    <p:cSldViewPr>
      <p:cViewPr varScale="1">
        <p:scale>
          <a:sx n="95" d="100"/>
          <a:sy n="95" d="100"/>
        </p:scale>
        <p:origin x="20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1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471"/>
          </a:xfrm>
          <a:prstGeom prst="rect">
            <a:avLst/>
          </a:prstGeom>
        </p:spPr>
        <p:txBody>
          <a:bodyPr vert="horz" lIns="93973" tIns="46986" rIns="93973" bIns="469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471"/>
          </a:xfrm>
          <a:prstGeom prst="rect">
            <a:avLst/>
          </a:prstGeom>
        </p:spPr>
        <p:txBody>
          <a:bodyPr vert="horz" lIns="93973" tIns="46986" rIns="93973" bIns="46986" rtlCol="0"/>
          <a:lstStyle>
            <a:lvl1pPr algn="r">
              <a:defRPr sz="1200"/>
            </a:lvl1pPr>
          </a:lstStyle>
          <a:p>
            <a:fld id="{156A2E90-37AD-E84D-BBD2-BF513139ADD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9328"/>
            <a:ext cx="3066733" cy="468471"/>
          </a:xfrm>
          <a:prstGeom prst="rect">
            <a:avLst/>
          </a:prstGeom>
        </p:spPr>
        <p:txBody>
          <a:bodyPr vert="horz" lIns="93973" tIns="46986" rIns="93973" bIns="469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9328"/>
            <a:ext cx="3066733" cy="468471"/>
          </a:xfrm>
          <a:prstGeom prst="rect">
            <a:avLst/>
          </a:prstGeom>
        </p:spPr>
        <p:txBody>
          <a:bodyPr vert="horz" lIns="93973" tIns="46986" rIns="93973" bIns="46986" rtlCol="0" anchor="b"/>
          <a:lstStyle>
            <a:lvl1pPr algn="r">
              <a:defRPr sz="1200"/>
            </a:lvl1pPr>
          </a:lstStyle>
          <a:p>
            <a:fld id="{AB157189-E3C0-5240-92D6-04FFFBE64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598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471"/>
          </a:xfrm>
          <a:prstGeom prst="rect">
            <a:avLst/>
          </a:prstGeom>
        </p:spPr>
        <p:txBody>
          <a:bodyPr vert="horz" lIns="93973" tIns="46986" rIns="93973" bIns="4698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471"/>
          </a:xfrm>
          <a:prstGeom prst="rect">
            <a:avLst/>
          </a:prstGeom>
        </p:spPr>
        <p:txBody>
          <a:bodyPr vert="horz" lIns="93973" tIns="46986" rIns="93973" bIns="46986" rtlCol="0"/>
          <a:lstStyle>
            <a:lvl1pPr algn="r">
              <a:defRPr sz="1200"/>
            </a:lvl1pPr>
          </a:lstStyle>
          <a:p>
            <a:fld id="{C25F4063-8492-4028-948D-0B23F232BC54}" type="datetimeFigureOut">
              <a:rPr lang="en-US" smtClean="0"/>
              <a:pPr/>
              <a:t>6/11/2019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3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73" tIns="46986" rIns="93973" bIns="4698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50477"/>
            <a:ext cx="5661660" cy="4216241"/>
          </a:xfrm>
          <a:prstGeom prst="rect">
            <a:avLst/>
          </a:prstGeom>
        </p:spPr>
        <p:txBody>
          <a:bodyPr vert="horz" lIns="93973" tIns="46986" rIns="93973" bIns="469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328"/>
            <a:ext cx="3066733" cy="468471"/>
          </a:xfrm>
          <a:prstGeom prst="rect">
            <a:avLst/>
          </a:prstGeom>
        </p:spPr>
        <p:txBody>
          <a:bodyPr vert="horz" lIns="93973" tIns="46986" rIns="93973" bIns="4698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9328"/>
            <a:ext cx="3066733" cy="468471"/>
          </a:xfrm>
          <a:prstGeom prst="rect">
            <a:avLst/>
          </a:prstGeom>
        </p:spPr>
        <p:txBody>
          <a:bodyPr vert="horz" lIns="93973" tIns="46986" rIns="93973" bIns="46986" rtlCol="0" anchor="b"/>
          <a:lstStyle>
            <a:lvl1pPr algn="r">
              <a:defRPr sz="1200"/>
            </a:lvl1pPr>
          </a:lstStyle>
          <a:p>
            <a:fld id="{C5D8E4A7-A78D-4F10-9A58-BF890A92538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4603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8E4A7-A78D-4F10-9A58-BF890A92538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9302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9729">
              <a:defRPr/>
            </a:pPr>
            <a:r>
              <a:rPr lang="en-US" dirty="0"/>
              <a:t>NSSRN – National Sample Survey of Registered Nurses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8E4A7-A78D-4F10-9A58-BF890A92538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6599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8E4A7-A78D-4F10-9A58-BF890A92538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121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8E4A7-A78D-4F10-9A58-BF890A925384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0762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8E4A7-A78D-4F10-9A58-BF890A925384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0912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8E4A7-A78D-4F10-9A58-BF890A925384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1016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8E4A7-A78D-4F10-9A58-BF890A925384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3836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8E4A7-A78D-4F10-9A58-BF890A925384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6395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8E4A7-A78D-4F10-9A58-BF890A925384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6685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8E4A7-A78D-4F10-9A58-BF890A925384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7097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8E4A7-A78D-4F10-9A58-BF890A925384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536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FF9C-AD6B-48A6-8954-0DB8EAE6BC5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5456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8E4A7-A78D-4F10-9A58-BF890A925384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7097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8E4A7-A78D-4F10-9A58-BF890A925384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6960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8E4A7-A78D-4F10-9A58-BF890A925384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2531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8E4A7-A78D-4F10-9A58-BF890A925384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768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EF3FC-C8AE-4425-91D2-64C3A311F07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52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EF3FC-C8AE-4425-91D2-64C3A311F07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368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EF3FC-C8AE-4425-91D2-64C3A311F07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988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EF3FC-C8AE-4425-91D2-64C3A311F07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036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EF3FC-C8AE-4425-91D2-64C3A311F07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028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8E4A7-A78D-4F10-9A58-BF890A92538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3860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EF3FC-C8AE-4425-91D2-64C3A311F07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28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C61865B-838B-004E-A052-6137A2C0F0B9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en-US">
                <a:solidFill>
                  <a:schemeClr val="tx1"/>
                </a:solidFill>
              </a:rPr>
              <a:t>Copyright © 2017 by Elsevier Inc. All rights reserved.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D49F5DC3-E6D0-EB44-B981-EAC94429A95F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r>
              <a:rPr lang="en-US"/>
              <a:t>Copyright © 2017 by Elsevier Inc.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A92DECB8-B2AB-4217-BB8D-B4B27DCE6E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D3CD-A75D-D74D-9D49-0D8CB6763ADF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2017 by Elsevier Inc. All rights reserved</a:t>
            </a:r>
            <a:r>
              <a:rPr lang="en-US" altLang="en-US"/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9CF5-6564-AB41-AFBF-9E71860FD77A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2017 by Elsevier Inc. All rights reserved</a:t>
            </a:r>
            <a:r>
              <a:rPr lang="en-US" altLang="en-US"/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91E1-19F6-BC4C-ADEE-074F32A92AB6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2017 by Elsevier Inc.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617F4-CCA7-CB40-9CC2-ED8B141FF963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2017 by Elsevier Inc.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04C6-832C-0A41-8CA1-B6803EA768A1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2017 by Elsevier Inc.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AEFF559-D2A6-F342-BC9E-9C1239A5DFC2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Copyright © 2017 by Elsevier Inc. All rights reserved</a:t>
            </a:r>
            <a:r>
              <a:rPr lang="en-US" altLang="en-US"/>
              <a:t>.</a:t>
            </a:r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Copyright © 2017 by Elsevier Inc. All rights reserved.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835B2D3E-1515-1744-92D1-4CCE4573FBA3}" type="datetime1">
              <a:rPr lang="en-US" smtClean="0"/>
              <a:t>6/11/2019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90B19-7E76-504B-9769-FEE471D88BC4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Copyright © 2017 by Elsevier Inc.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ADC8-9168-6D48-A1D6-CAE36E3398BD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2017 by Elsevier Inc.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85A5-6AA6-6C4B-8B83-55D26A46A3AA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2017 by Elsevier Inc.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E09B-F25E-3544-B717-1715D73CAF7E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2017 by Elsevier Inc.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820676C6-D72B-CF4F-80A7-922AF8F5517A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r>
              <a:rPr lang="en-US"/>
              <a:t>Copyright © 2017 by Elsevier Inc.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A92DECB8-B2AB-4217-BB8D-B4B27DCE6E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CCEA1D2-92FB-B44D-9B05-77B2732CE693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Copyright © 2017 by Elsevier Inc. All rights reserved</a:t>
            </a:r>
            <a:r>
              <a:rPr lang="en-US" altLang="en-US"/>
              <a:t>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2DECB8-B2AB-4217-BB8D-B4B27DCE6E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bhpr.hrsa.gov/healthworkforce/rnsurveys/rnsurveyfinal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52400" y="3886200"/>
            <a:ext cx="7591778" cy="762001"/>
          </a:xfrm>
        </p:spPr>
        <p:txBody>
          <a:bodyPr>
            <a:noAutofit/>
          </a:bodyPr>
          <a:lstStyle/>
          <a:p>
            <a:pPr algn="l"/>
            <a:r>
              <a:rPr lang="en-US" sz="5000" dirty="0"/>
              <a:t>History and Social Context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04800" y="4953000"/>
            <a:ext cx="7239000" cy="1371600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>Catherine </a:t>
            </a:r>
            <a:r>
              <a:rPr lang="en-US" sz="2800" dirty="0" err="1"/>
              <a:t>Hrycyk</a:t>
            </a:r>
            <a:r>
              <a:rPr lang="en-US" sz="2800" dirty="0"/>
              <a:t>, </a:t>
            </a:r>
            <a:r>
              <a:rPr lang="en-US" sz="2800" dirty="0" err="1"/>
              <a:t>MScN</a:t>
            </a:r>
            <a:r>
              <a:rPr lang="en-US" sz="2800" dirty="0"/>
              <a:t>, RN</a:t>
            </a:r>
          </a:p>
        </p:txBody>
      </p:sp>
    </p:spTree>
    <p:extLst>
      <p:ext uri="{BB962C8B-B14F-4D97-AF65-F5344CB8AC3E}">
        <p14:creationId xmlns:p14="http://schemas.microsoft.com/office/powerpoint/2010/main" val="4226379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Historic Events in 20</a:t>
            </a:r>
            <a:r>
              <a:rPr lang="en-US" baseline="30000" dirty="0"/>
              <a:t>th</a:t>
            </a:r>
            <a:r>
              <a:rPr lang="en-US" dirty="0"/>
              <a:t>/21</a:t>
            </a:r>
            <a:r>
              <a:rPr lang="en-US" baseline="30000" dirty="0"/>
              <a:t>st</a:t>
            </a:r>
            <a:r>
              <a:rPr lang="en-US" dirty="0"/>
              <a:t>  Centuries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81200"/>
            <a:ext cx="3657600" cy="3975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Events influencing nursing:</a:t>
            </a:r>
          </a:p>
          <a:p>
            <a:r>
              <a:rPr lang="en-US" dirty="0"/>
              <a:t>World war 1</a:t>
            </a:r>
          </a:p>
          <a:p>
            <a:r>
              <a:rPr lang="en-US" dirty="0"/>
              <a:t>Flu pandemic</a:t>
            </a:r>
          </a:p>
          <a:p>
            <a:r>
              <a:rPr lang="en-US" dirty="0"/>
              <a:t>TB pandemic</a:t>
            </a:r>
          </a:p>
          <a:p>
            <a:r>
              <a:rPr lang="en-US" dirty="0"/>
              <a:t>World war 2</a:t>
            </a:r>
          </a:p>
          <a:p>
            <a:r>
              <a:rPr lang="en-US" dirty="0"/>
              <a:t>Changing role of women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Vietnam war</a:t>
            </a:r>
          </a:p>
          <a:p>
            <a:r>
              <a:rPr lang="en-US" dirty="0"/>
              <a:t>Human rights movement</a:t>
            </a:r>
          </a:p>
          <a:p>
            <a:r>
              <a:rPr lang="en-US" dirty="0"/>
              <a:t>New pandemics (HIV/AIDS)</a:t>
            </a:r>
          </a:p>
          <a:p>
            <a:r>
              <a:rPr lang="en-US" dirty="0"/>
              <a:t>Climate change and natural disasters</a:t>
            </a:r>
          </a:p>
          <a:p>
            <a:r>
              <a:rPr lang="en-US" dirty="0"/>
              <a:t>Terrorism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441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95833"/>
            <a:ext cx="7677151" cy="999567"/>
          </a:xfrm>
        </p:spPr>
        <p:txBody>
          <a:bodyPr>
            <a:normAutofit/>
          </a:bodyPr>
          <a:lstStyle/>
          <a:p>
            <a:r>
              <a:rPr lang="en-US" dirty="0"/>
              <a:t>Nursing in USA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305800" cy="4343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dirty="0"/>
              <a:t>The Nursing Workforce Surveys :</a:t>
            </a:r>
            <a:endParaRPr lang="en-US" sz="3000" b="1" dirty="0"/>
          </a:p>
          <a:p>
            <a:pPr marL="0" indent="0">
              <a:buNone/>
            </a:pPr>
            <a:r>
              <a:rPr lang="en-US" sz="2800" dirty="0"/>
              <a:t>National Sample Survey of Registered Nurses </a:t>
            </a:r>
            <a:r>
              <a:rPr lang="en-US" dirty="0"/>
              <a:t>(Health Resources and Services Administration [HRSA], 2013)</a:t>
            </a:r>
          </a:p>
          <a:p>
            <a:r>
              <a:rPr lang="en-US" dirty="0"/>
              <a:t>A comprehensive survey of nursing workforce every 4 years since 1977</a:t>
            </a:r>
          </a:p>
          <a:p>
            <a:r>
              <a:rPr lang="en-US" dirty="0"/>
              <a:t>Final 2008 report: </a:t>
            </a:r>
            <a:r>
              <a:rPr lang="en-US" dirty="0">
                <a:hlinkClick r:id="rId3"/>
              </a:rPr>
              <a:t>http://bhpr.hrsa.gov/healthworkforce/rnsurveys/rnsurveyfinal.pdf</a:t>
            </a:r>
            <a:r>
              <a:rPr lang="en-US" i="1" dirty="0"/>
              <a:t>.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sz="3000" dirty="0"/>
              <a:t>2013: Comprehensive national survey of RNs </a:t>
            </a:r>
            <a:r>
              <a:rPr lang="en-US" dirty="0"/>
              <a:t>(</a:t>
            </a:r>
            <a:r>
              <a:rPr lang="en-US" dirty="0" err="1"/>
              <a:t>Budden</a:t>
            </a:r>
            <a:r>
              <a:rPr lang="en-US" dirty="0"/>
              <a:t>, </a:t>
            </a:r>
            <a:r>
              <a:rPr lang="en-US" dirty="0" err="1"/>
              <a:t>Zhong</a:t>
            </a:r>
            <a:r>
              <a:rPr lang="en-US" dirty="0"/>
              <a:t>, &amp; Moulton, 2013)</a:t>
            </a:r>
            <a:endParaRPr lang="en-US" sz="3000" dirty="0"/>
          </a:p>
          <a:p>
            <a:r>
              <a:rPr lang="en-US" dirty="0"/>
              <a:t>National Council of State Boards of Nursing (NCSBN) and the Forum of State Nursing Workforce Centers (FSNWC)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167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Context: Image of Nursing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949824"/>
            <a:ext cx="7583488" cy="4374776"/>
          </a:xfrm>
        </p:spPr>
        <p:txBody>
          <a:bodyPr>
            <a:normAutofit/>
          </a:bodyPr>
          <a:lstStyle/>
          <a:p>
            <a:r>
              <a:rPr lang="en-US" dirty="0"/>
              <a:t>Media depiction of nurses</a:t>
            </a:r>
          </a:p>
          <a:p>
            <a:r>
              <a:rPr lang="en-US" dirty="0"/>
              <a:t>Nursing caps and other forms of identification</a:t>
            </a:r>
          </a:p>
          <a:p>
            <a:r>
              <a:rPr lang="en-US" dirty="0"/>
              <a:t>Gallup surveys: Nurses were rated No 1 among a number of professions and occupations on honesty and ethics every year since 1994 (except 2001, #2)  </a:t>
            </a:r>
          </a:p>
          <a:p>
            <a:r>
              <a:rPr lang="en-US" dirty="0"/>
              <a:t>Woodhull Study on  Nursing and the Media (1997):</a:t>
            </a:r>
          </a:p>
          <a:p>
            <a:pPr lvl="1"/>
            <a:r>
              <a:rPr lang="en-US" sz="1800" dirty="0"/>
              <a:t>“Nurses and the nursing profession are essentially invisible to the media and, consequently, to the American public”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938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1143000"/>
          </a:xfrm>
        </p:spPr>
        <p:txBody>
          <a:bodyPr>
            <a:normAutofit/>
          </a:bodyPr>
          <a:lstStyle/>
          <a:p>
            <a:r>
              <a:rPr lang="en-US" dirty="0"/>
              <a:t>Nurses in the Workforce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810000"/>
          </a:xfrm>
        </p:spPr>
        <p:txBody>
          <a:bodyPr>
            <a:noAutofit/>
          </a:bodyPr>
          <a:lstStyle/>
          <a:p>
            <a:r>
              <a:rPr lang="en-US" sz="2400" dirty="0"/>
              <a:t>2000</a:t>
            </a:r>
            <a:r>
              <a:rPr lang="en-US" sz="1800" dirty="0"/>
              <a:t>s</a:t>
            </a:r>
            <a:r>
              <a:rPr lang="en-US" sz="2400" dirty="0"/>
              <a:t> RN grew by 24.1% (Health Resources and Services Administration, 2013).</a:t>
            </a:r>
          </a:p>
          <a:p>
            <a:r>
              <a:rPr lang="en-US" sz="2400" dirty="0"/>
              <a:t>2013 – More than 4 million held licenses as RNs (</a:t>
            </a:r>
            <a:r>
              <a:rPr lang="en-US" sz="2400" dirty="0" err="1"/>
              <a:t>Budden</a:t>
            </a:r>
            <a:r>
              <a:rPr lang="en-US" sz="2400" dirty="0"/>
              <a:t> et al., 2013). ~2.8 million nurses were working </a:t>
            </a:r>
            <a:r>
              <a:rPr lang="en-US" sz="2000" dirty="0"/>
              <a:t>(HRSA, 2013)</a:t>
            </a:r>
            <a:r>
              <a:rPr lang="en-US" sz="2400" dirty="0"/>
              <a:t>.</a:t>
            </a:r>
          </a:p>
          <a:p>
            <a:r>
              <a:rPr lang="en-US" sz="2400" dirty="0"/>
              <a:t>2008 NSSRN data</a:t>
            </a:r>
          </a:p>
          <a:p>
            <a:pPr lvl="1"/>
            <a:r>
              <a:rPr lang="en-US" sz="2000" dirty="0"/>
              <a:t>90% of </a:t>
            </a:r>
            <a:r>
              <a:rPr lang="en-US" dirty="0"/>
              <a:t>&lt;</a:t>
            </a:r>
            <a:r>
              <a:rPr lang="en-US" sz="2000" dirty="0"/>
              <a:t> 50 years old were employed in nursing full- or part-time.</a:t>
            </a:r>
          </a:p>
          <a:p>
            <a:pPr lvl="1"/>
            <a:r>
              <a:rPr lang="en-US" sz="2000" dirty="0"/>
              <a:t>A significant percentage of nurses held two nursing positions.</a:t>
            </a:r>
          </a:p>
          <a:p>
            <a:pPr marL="349250" lvl="1" indent="0">
              <a:buNone/>
            </a:pP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2017889" y="441677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059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075767"/>
          </a:xfrm>
        </p:spPr>
        <p:txBody>
          <a:bodyPr>
            <a:normAutofit/>
          </a:bodyPr>
          <a:lstStyle/>
          <a:p>
            <a:r>
              <a:rPr lang="en-US" dirty="0"/>
              <a:t>Nurses in the Workforce: Gender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Dominated by women</a:t>
            </a:r>
          </a:p>
          <a:p>
            <a:r>
              <a:rPr lang="en-US" sz="2800" dirty="0"/>
              <a:t>2000–2008: Men in nursing increased by 50% (US DHHS, 2010)</a:t>
            </a:r>
          </a:p>
          <a:p>
            <a:r>
              <a:rPr lang="en-US" sz="2800" dirty="0"/>
              <a:t>Among NCSBN/FSNWC survey </a:t>
            </a:r>
          </a:p>
          <a:p>
            <a:pPr lvl="1"/>
            <a:r>
              <a:rPr lang="en-US" sz="2400" dirty="0"/>
              <a:t>Before 2000: 5% men</a:t>
            </a:r>
          </a:p>
          <a:p>
            <a:pPr lvl="1"/>
            <a:r>
              <a:rPr lang="en-US" sz="2400" dirty="0"/>
              <a:t>2010 and 2013: 11% men (Budden et al., 2013)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393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999567"/>
          </a:xfrm>
        </p:spPr>
        <p:txBody>
          <a:bodyPr/>
          <a:lstStyle/>
          <a:p>
            <a:r>
              <a:rPr lang="en-US" dirty="0"/>
              <a:t>Nurses in the Workforce: 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419600"/>
          </a:xfrm>
        </p:spPr>
        <p:txBody>
          <a:bodyPr>
            <a:normAutofit/>
          </a:bodyPr>
          <a:lstStyle/>
          <a:p>
            <a:r>
              <a:rPr lang="en-US" sz="2800" dirty="0"/>
              <a:t>Average age of RN in US is over 50:</a:t>
            </a:r>
          </a:p>
          <a:p>
            <a:pPr lvl="1"/>
            <a:r>
              <a:rPr lang="en-US" dirty="0"/>
              <a:t>Why? Recent economic downturn and high unemployment rates</a:t>
            </a:r>
          </a:p>
          <a:p>
            <a:pPr lvl="1"/>
            <a:r>
              <a:rPr lang="en-US" dirty="0"/>
              <a:t>Older nurses are more likely to remain in the workforce because the nursing field is reasonably protected from the layoffs and downsizing experienced in other professions.</a:t>
            </a:r>
          </a:p>
          <a:p>
            <a:r>
              <a:rPr lang="en-US" sz="2800" dirty="0"/>
              <a:t>RNs &lt; 40 year old were  25.9% of total RN workforce in 2008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042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Nurses in the Workforce: Race and Ethnicity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382000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Racial and ethnic minorities 37% of Americans. </a:t>
            </a:r>
          </a:p>
          <a:p>
            <a:pPr marL="0" indent="0">
              <a:buNone/>
            </a:pPr>
            <a:r>
              <a:rPr lang="en-US" sz="2400" dirty="0"/>
              <a:t>Only 19% of the RN population are minorities (Budden et al., 2013).</a:t>
            </a:r>
          </a:p>
          <a:p>
            <a:r>
              <a:rPr lang="en-US" sz="2400" dirty="0"/>
              <a:t>Hispanics/Latinos: 15.4% of the U.S. vs. 3.6% of RNs</a:t>
            </a:r>
          </a:p>
          <a:p>
            <a:r>
              <a:rPr lang="en-US" sz="2400" dirty="0"/>
              <a:t>Black/African American: 12.2% of the U.S. vs. 5.4% of RNs. </a:t>
            </a:r>
          </a:p>
          <a:p>
            <a:r>
              <a:rPr lang="en-US" sz="2400" dirty="0"/>
              <a:t>Asian or Native Hawaiian/Pacific Islander: 4.5% of the US vs. 5.8% of RNs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368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95833"/>
            <a:ext cx="7829551" cy="999567"/>
          </a:xfrm>
        </p:spPr>
        <p:txBody>
          <a:bodyPr/>
          <a:lstStyle/>
          <a:p>
            <a:r>
              <a:rPr lang="en-US" dirty="0"/>
              <a:t>Nurses in the Workforce: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1756"/>
            <a:ext cx="8229600" cy="45014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/>
              <a:t>Entry level into Practice </a:t>
            </a:r>
          </a:p>
          <a:p>
            <a:pPr lvl="1"/>
            <a:r>
              <a:rPr lang="en-US" sz="2200" dirty="0"/>
              <a:t>Successful completion of pre-licensure education</a:t>
            </a:r>
          </a:p>
          <a:p>
            <a:pPr lvl="1"/>
            <a:r>
              <a:rPr lang="en-US" sz="2200" dirty="0"/>
              <a:t>Successful passing the NCLEX-RN. Successfully passing the NCLEX-RN</a:t>
            </a:r>
            <a:r>
              <a:rPr lang="en-US" sz="2200" dirty="0">
                <a:sym typeface="Symbol" panose="05050102010706020507" pitchFamily="18" charset="2"/>
              </a:rPr>
              <a:t> </a:t>
            </a:r>
            <a:r>
              <a:rPr lang="en-US" sz="2200" dirty="0"/>
              <a:t>then qualifies you to be licensed as an RN.</a:t>
            </a:r>
          </a:p>
          <a:p>
            <a:pPr>
              <a:buNone/>
            </a:pPr>
            <a:r>
              <a:rPr lang="en-US" sz="2400" dirty="0"/>
              <a:t>Multiple educational pathways to qualify to take </a:t>
            </a:r>
            <a:r>
              <a:rPr lang="en-US" sz="2400"/>
              <a:t>the NCLEX </a:t>
            </a:r>
            <a:endParaRPr lang="en-US" sz="2400" dirty="0"/>
          </a:p>
          <a:p>
            <a:pPr marL="800100" lvl="1" indent="-457200">
              <a:buAutoNum type="arabicParenBoth"/>
            </a:pPr>
            <a:r>
              <a:rPr lang="en-US" sz="2200" dirty="0"/>
              <a:t>Bachelor of Science in Nursing (BSN) degree,</a:t>
            </a:r>
          </a:p>
          <a:p>
            <a:pPr marL="800100" lvl="1" indent="-457200">
              <a:buAutoNum type="arabicParenBoth"/>
            </a:pPr>
            <a:r>
              <a:rPr lang="en-US" sz="2200" dirty="0"/>
              <a:t>Graduate programs (MSN, DNP),</a:t>
            </a:r>
          </a:p>
          <a:p>
            <a:pPr marL="800100" lvl="1" indent="-457200">
              <a:buAutoNum type="arabicParenBoth"/>
            </a:pPr>
            <a:r>
              <a:rPr lang="en-US" sz="2200" dirty="0"/>
              <a:t>Associate of Science in Nursing (ADN),</a:t>
            </a:r>
          </a:p>
          <a:p>
            <a:pPr marL="800100" lvl="1" indent="-457200">
              <a:buAutoNum type="arabicParenBoth"/>
            </a:pPr>
            <a:r>
              <a:rPr lang="en-US" sz="2200" dirty="0"/>
              <a:t>Diploma programs.</a:t>
            </a:r>
          </a:p>
          <a:p>
            <a:r>
              <a:rPr lang="en-US" sz="2000" b="1" dirty="0"/>
              <a:t>The number of BSN and graduate prepared nursing steadily increasing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003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839200" cy="1075767"/>
          </a:xfrm>
        </p:spPr>
        <p:txBody>
          <a:bodyPr>
            <a:normAutofit/>
          </a:bodyPr>
          <a:lstStyle/>
          <a:p>
            <a:r>
              <a:rPr lang="en-US" sz="3600" dirty="0"/>
              <a:t>Nurses in the Workforce: Foreign Educated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49824"/>
            <a:ext cx="8382000" cy="4527176"/>
          </a:xfrm>
        </p:spPr>
        <p:txBody>
          <a:bodyPr>
            <a:noAutofit/>
          </a:bodyPr>
          <a:lstStyle/>
          <a:p>
            <a:r>
              <a:rPr lang="en-US" sz="2400" dirty="0"/>
              <a:t>Increasing recruitment internationally educated nurses (3.7% in 2004 to 5.6% in 2008</a:t>
            </a:r>
            <a:r>
              <a:rPr lang="en-US" dirty="0"/>
              <a:t> </a:t>
            </a:r>
            <a:r>
              <a:rPr lang="en-US" sz="2000" dirty="0"/>
              <a:t>(</a:t>
            </a:r>
            <a:r>
              <a:rPr lang="en-US" sz="2000" dirty="0" err="1"/>
              <a:t>Thekdi</a:t>
            </a:r>
            <a:r>
              <a:rPr lang="en-US" sz="2000" dirty="0"/>
              <a:t>, Wilson, and Xu, 2011)</a:t>
            </a:r>
            <a:r>
              <a:rPr lang="en-US" sz="2400" dirty="0"/>
              <a:t>: </a:t>
            </a:r>
          </a:p>
          <a:p>
            <a:pPr lvl="1"/>
            <a:r>
              <a:rPr lang="en-US" dirty="0"/>
              <a:t>Strategy to expand the nursing workforce in response to the recent nursing shortages. </a:t>
            </a:r>
          </a:p>
          <a:p>
            <a:pPr lvl="1"/>
            <a:r>
              <a:rPr lang="en-US" dirty="0"/>
              <a:t>Importing nurses from countries with comparable/equivalent education </a:t>
            </a:r>
          </a:p>
          <a:p>
            <a:r>
              <a:rPr lang="en-US" sz="2400" dirty="0"/>
              <a:t>Issues facing the foreign-educated nurses:</a:t>
            </a:r>
          </a:p>
          <a:p>
            <a:pPr lvl="1"/>
            <a:r>
              <a:rPr lang="en-US" dirty="0"/>
              <a:t>Different views of gender, authority, power, and age (</a:t>
            </a:r>
            <a:r>
              <a:rPr lang="en-US" dirty="0" err="1"/>
              <a:t>Thekdi</a:t>
            </a:r>
            <a:r>
              <a:rPr lang="en-US" dirty="0"/>
              <a:t> at al., 2011) . </a:t>
            </a:r>
          </a:p>
          <a:p>
            <a:pPr lvl="1"/>
            <a:r>
              <a:rPr lang="en-US" dirty="0"/>
              <a:t>Absolute respect for experts and teachers among foreign </a:t>
            </a:r>
            <a:r>
              <a:rPr lang="en-US" dirty="0" err="1"/>
              <a:t>tranined</a:t>
            </a:r>
            <a:r>
              <a:rPr lang="en-US" dirty="0"/>
              <a:t> nurse creates permanent barrier between nurse-managers and foreign-educated nurses.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003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999567"/>
          </a:xfrm>
        </p:spPr>
        <p:txBody>
          <a:bodyPr>
            <a:normAutofit/>
          </a:bodyPr>
          <a:lstStyle/>
          <a:p>
            <a:r>
              <a:rPr lang="en-US" sz="4000" dirty="0"/>
              <a:t>Four Most Common Roles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448551" cy="4114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/>
              <a:t>Direct patient care 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Administrative roles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Research and education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Advanced practice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999567"/>
          </a:xfrm>
        </p:spPr>
        <p:txBody>
          <a:bodyPr/>
          <a:lstStyle/>
          <a:p>
            <a:r>
              <a:rPr lang="en-US" sz="4000"/>
              <a:t>History and Social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/>
              <a:t>Work in pairs.  Answer the following questions (write them down):</a:t>
            </a:r>
          </a:p>
          <a:p>
            <a:pPr marL="863600" lvl="1" indent="-514350">
              <a:buFont typeface="+mj-lt"/>
              <a:buAutoNum type="arabicPeriod"/>
            </a:pPr>
            <a:endParaRPr lang="en-US" sz="2800" dirty="0"/>
          </a:p>
          <a:p>
            <a:pPr marL="863600" lvl="1" indent="-514350">
              <a:buFont typeface="+mj-lt"/>
              <a:buAutoNum type="arabicPeriod"/>
            </a:pPr>
            <a:r>
              <a:rPr lang="en-US" sz="2800" dirty="0"/>
              <a:t>Where do nurses work? </a:t>
            </a:r>
          </a:p>
          <a:p>
            <a:pPr marL="863600" lvl="1" indent="-514350">
              <a:buFont typeface="+mj-lt"/>
              <a:buAutoNum type="arabicPeriod"/>
            </a:pPr>
            <a:r>
              <a:rPr lang="en-US" sz="2800" dirty="0"/>
              <a:t>What is the public image of nursing? </a:t>
            </a:r>
          </a:p>
          <a:p>
            <a:pPr marL="863600" lvl="1" indent="-514350">
              <a:buFont typeface="+mj-lt"/>
              <a:buAutoNum type="arabicPeriod"/>
            </a:pPr>
            <a:r>
              <a:rPr lang="en-US" sz="2800" dirty="0"/>
              <a:t>Whom do nurses report to?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8889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999567"/>
          </a:xfrm>
        </p:spPr>
        <p:txBody>
          <a:bodyPr>
            <a:noAutofit/>
          </a:bodyPr>
          <a:lstStyle/>
          <a:p>
            <a:r>
              <a:rPr lang="en-US" dirty="0"/>
              <a:t>Practice Settings for Professional Nurses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0" y="2133600"/>
            <a:ext cx="7754937" cy="4450976"/>
          </a:xfrm>
        </p:spPr>
        <p:txBody>
          <a:bodyPr/>
          <a:lstStyle/>
          <a:p>
            <a:r>
              <a:rPr lang="en-US" b="1" dirty="0"/>
              <a:t>Acute care settings (e.g. hospitals) 63.2%</a:t>
            </a:r>
          </a:p>
          <a:p>
            <a:r>
              <a:rPr lang="en-US" dirty="0"/>
              <a:t>Ambulatory care 10.5%</a:t>
            </a:r>
          </a:p>
          <a:p>
            <a:r>
              <a:rPr lang="en-US" dirty="0"/>
              <a:t>Public and community health 7.8%</a:t>
            </a:r>
          </a:p>
          <a:p>
            <a:r>
              <a:rPr lang="en-US" dirty="0"/>
              <a:t>Home health 6.4%</a:t>
            </a:r>
          </a:p>
          <a:p>
            <a:r>
              <a:rPr lang="en-US" dirty="0"/>
              <a:t>Extended care facilities 5.3%</a:t>
            </a:r>
          </a:p>
          <a:p>
            <a:r>
              <a:rPr lang="en-US" dirty="0"/>
              <a:t>Others ~6.8%</a:t>
            </a:r>
          </a:p>
          <a:p>
            <a:pPr marL="0" indent="0" algn="r">
              <a:buNone/>
            </a:pPr>
            <a:r>
              <a:rPr lang="en-US" sz="2000" dirty="0"/>
              <a:t>(US DHHS, 2010, 3–9)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4193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999567"/>
          </a:xfrm>
        </p:spPr>
        <p:txBody>
          <a:bodyPr>
            <a:normAutofit/>
          </a:bodyPr>
          <a:lstStyle/>
          <a:p>
            <a:r>
              <a:rPr lang="en-US" dirty="0"/>
              <a:t>Nursing in Hospitals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9824"/>
            <a:ext cx="8305800" cy="4450976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Educational credentials: ADN, BSN, MSN, DNP, PhD</a:t>
            </a:r>
          </a:p>
          <a:p>
            <a:r>
              <a:rPr lang="en-US" sz="2600" dirty="0"/>
              <a:t>Entry-level positions require RN licensure:</a:t>
            </a:r>
          </a:p>
          <a:p>
            <a:pPr lvl="1"/>
            <a:r>
              <a:rPr lang="en-US" sz="2400" dirty="0"/>
              <a:t>BSN may be preferred or required</a:t>
            </a:r>
          </a:p>
          <a:p>
            <a:pPr lvl="2"/>
            <a:r>
              <a:rPr lang="en-US" sz="2200" b="1" dirty="0"/>
              <a:t>As per research, outcomes better in hospitals with higher proportion of RN’s holding BSN</a:t>
            </a:r>
          </a:p>
          <a:p>
            <a:r>
              <a:rPr lang="en-US" sz="2400" b="1" dirty="0"/>
              <a:t>Nurse managers - 24-hour accountability, required to have MSN </a:t>
            </a:r>
            <a:r>
              <a:rPr lang="en-US" sz="2400" b="1"/>
              <a:t>or higher</a:t>
            </a:r>
            <a:endParaRPr lang="en-US" sz="2400" b="1" dirty="0"/>
          </a:p>
          <a:p>
            <a:r>
              <a:rPr lang="en-US" sz="2400" dirty="0"/>
              <a:t>Clinical nurse specialists </a:t>
            </a:r>
            <a:r>
              <a:rPr lang="mr-IN" sz="2400" dirty="0"/>
              <a:t>–</a:t>
            </a:r>
            <a:r>
              <a:rPr lang="en-US" sz="2400" dirty="0"/>
              <a:t> advance practice role</a:t>
            </a:r>
          </a:p>
          <a:p>
            <a:pPr lvl="1"/>
            <a:r>
              <a:rPr lang="en-US" dirty="0"/>
              <a:t>Example: Oncology clinical specialist</a:t>
            </a:r>
          </a:p>
          <a:p>
            <a:r>
              <a:rPr lang="en-US" sz="2400" dirty="0"/>
              <a:t>Strong focus on evidence-based practice (EBP)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7915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999567"/>
          </a:xfrm>
        </p:spPr>
        <p:txBody>
          <a:bodyPr>
            <a:normAutofit/>
          </a:bodyPr>
          <a:lstStyle/>
          <a:p>
            <a:r>
              <a:rPr lang="en-US" dirty="0"/>
              <a:t>Nursing in Communities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49824"/>
            <a:ext cx="8305800" cy="44509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/>
              <a:t>Community nursing:</a:t>
            </a:r>
          </a:p>
          <a:p>
            <a:r>
              <a:rPr lang="en-US" sz="2400" dirty="0"/>
              <a:t>Lillian Wald (1867–1940) and the Henry Street Settlement in New York City in 1895</a:t>
            </a:r>
          </a:p>
          <a:p>
            <a:pPr lvl="1"/>
            <a:r>
              <a:rPr lang="en-US" b="1" dirty="0"/>
              <a:t>Lillian Wald considered the founder for community / public health nursing</a:t>
            </a:r>
            <a:endParaRPr lang="en-US" dirty="0"/>
          </a:p>
          <a:p>
            <a:r>
              <a:rPr lang="en-US" sz="2400" dirty="0"/>
              <a:t>Broad field of community health nursing</a:t>
            </a:r>
            <a:r>
              <a:rPr lang="en-US" dirty="0"/>
              <a:t> </a:t>
            </a:r>
          </a:p>
          <a:p>
            <a:pPr lvl="1"/>
            <a:r>
              <a:rPr lang="en-US" sz="2200" b="1" dirty="0"/>
              <a:t>Focus on prevention and community education</a:t>
            </a:r>
          </a:p>
          <a:p>
            <a:pPr marL="0" indent="0">
              <a:buNone/>
            </a:pPr>
            <a:r>
              <a:rPr lang="en-US" sz="2400" b="1" dirty="0"/>
              <a:t>Homecare:</a:t>
            </a:r>
          </a:p>
          <a:p>
            <a:pPr lvl="1"/>
            <a:r>
              <a:rPr lang="en-US" dirty="0"/>
              <a:t>Emerging specialty distinct from community nursing</a:t>
            </a:r>
          </a:p>
          <a:p>
            <a:pPr lvl="1"/>
            <a:r>
              <a:rPr lang="en-US" dirty="0"/>
              <a:t>Increasing utilization of home based nursing services</a:t>
            </a:r>
          </a:p>
          <a:p>
            <a:pPr lvl="1"/>
            <a:r>
              <a:rPr lang="en-US" dirty="0"/>
              <a:t>Homecare associated with improved outcomes  and is more cost-effective</a:t>
            </a:r>
          </a:p>
          <a:p>
            <a:pPr lvl="1"/>
            <a:r>
              <a:rPr lang="en-US" sz="2200" dirty="0"/>
              <a:t>American Nurses Credentialing Center (ANCC)</a:t>
            </a:r>
          </a:p>
          <a:p>
            <a:endParaRPr lang="en-US" sz="50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1494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923367"/>
          </a:xfrm>
        </p:spPr>
        <p:txBody>
          <a:bodyPr/>
          <a:lstStyle/>
          <a:p>
            <a:r>
              <a:rPr lang="en-US" dirty="0"/>
              <a:t>Nursing in Schools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949824"/>
            <a:ext cx="7907337" cy="4374776"/>
          </a:xfrm>
        </p:spPr>
        <p:txBody>
          <a:bodyPr>
            <a:normAutofit lnSpcReduction="10000"/>
          </a:bodyPr>
          <a:lstStyle/>
          <a:p>
            <a:r>
              <a:rPr lang="en-US" sz="2600" dirty="0"/>
              <a:t>National Association of School Nurses (NASN) (2015): </a:t>
            </a:r>
          </a:p>
          <a:p>
            <a:pPr lvl="1"/>
            <a:r>
              <a:rPr lang="en-US" sz="2200" dirty="0"/>
              <a:t>“School nursing is a specialized practice of professional nursing that advances the well-being, academic success, life-long achievement, and health of students.”</a:t>
            </a:r>
          </a:p>
          <a:p>
            <a:r>
              <a:rPr lang="en-US" sz="2600" dirty="0"/>
              <a:t>Impact of school nursing </a:t>
            </a:r>
          </a:p>
          <a:p>
            <a:r>
              <a:rPr lang="en-US" sz="2600" dirty="0"/>
              <a:t>Requirements including knowledge and skills</a:t>
            </a:r>
          </a:p>
          <a:p>
            <a:r>
              <a:rPr lang="en-US" sz="2600" dirty="0"/>
              <a:t>Counselling, health curriculum, routine illness, and emergencies</a:t>
            </a:r>
          </a:p>
          <a:p>
            <a:r>
              <a:rPr lang="en-US" sz="2600" dirty="0"/>
              <a:t>Specific issues: Abuse, school violence, and obesity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7801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Other Settings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1" y="1981201"/>
            <a:ext cx="3810000" cy="3975100"/>
          </a:xfrm>
        </p:spPr>
        <p:txBody>
          <a:bodyPr>
            <a:normAutofit/>
          </a:bodyPr>
          <a:lstStyle/>
          <a:p>
            <a:r>
              <a:rPr lang="en-US" sz="2400" dirty="0"/>
              <a:t>Outpatient settings (clinics)</a:t>
            </a:r>
          </a:p>
          <a:p>
            <a:r>
              <a:rPr lang="en-US" sz="2400" dirty="0"/>
              <a:t>Occupational health</a:t>
            </a:r>
          </a:p>
          <a:p>
            <a:r>
              <a:rPr lang="en-US" sz="2400" dirty="0"/>
              <a:t>Armed forces:</a:t>
            </a:r>
          </a:p>
          <a:p>
            <a:pPr lvl="1"/>
            <a:r>
              <a:rPr lang="en-US" dirty="0"/>
              <a:t>Scope of practice different / generally wider</a:t>
            </a:r>
          </a:p>
          <a:p>
            <a:r>
              <a:rPr lang="en-US" dirty="0"/>
              <a:t>Palliative care and end-of-life settings</a:t>
            </a:r>
          </a:p>
          <a:p>
            <a:endParaRPr lang="en-US" sz="5000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981201"/>
            <a:ext cx="4038600" cy="3975100"/>
          </a:xfrm>
        </p:spPr>
        <p:txBody>
          <a:bodyPr/>
          <a:lstStyle/>
          <a:p>
            <a:r>
              <a:rPr lang="en-US" sz="2400" dirty="0" err="1"/>
              <a:t>Telehealth</a:t>
            </a:r>
            <a:endParaRPr lang="en-US" sz="2400" dirty="0"/>
          </a:p>
          <a:p>
            <a:r>
              <a:rPr lang="en-US" sz="2400" dirty="0"/>
              <a:t>Nursing informatics</a:t>
            </a:r>
          </a:p>
          <a:p>
            <a:r>
              <a:rPr lang="en-US" sz="2400" dirty="0"/>
              <a:t>Nursing in faith communities</a:t>
            </a:r>
          </a:p>
          <a:p>
            <a:r>
              <a:rPr lang="en-US" sz="2400" dirty="0"/>
              <a:t>Entrepreneurship</a:t>
            </a:r>
          </a:p>
          <a:p>
            <a:r>
              <a:rPr lang="en-US" sz="2400" dirty="0"/>
              <a:t>Nursing education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628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923367"/>
          </a:xfrm>
        </p:spPr>
        <p:txBody>
          <a:bodyPr>
            <a:normAutofit/>
          </a:bodyPr>
          <a:lstStyle/>
          <a:p>
            <a:r>
              <a:rPr lang="en-US" dirty="0"/>
              <a:t>Clinical Nurse Leaders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7583488" cy="4007224"/>
          </a:xfrm>
        </p:spPr>
        <p:txBody>
          <a:bodyPr>
            <a:normAutofit/>
          </a:bodyPr>
          <a:lstStyle/>
          <a:p>
            <a:r>
              <a:rPr lang="en-US" dirty="0"/>
              <a:t>AACN (2008): Clinical nurse leader as a new credential</a:t>
            </a:r>
          </a:p>
          <a:p>
            <a:pPr lvl="1"/>
            <a:r>
              <a:rPr lang="en-US" b="1" dirty="0"/>
              <a:t>Intent: allow master’s-prepared nurses to oversee and manage care at the point of care in various settings </a:t>
            </a:r>
          </a:p>
          <a:p>
            <a:r>
              <a:rPr lang="en-US" dirty="0"/>
              <a:t>Not intended to be administrators or managers, but are clinical experts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3538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923367"/>
          </a:xfrm>
        </p:spPr>
        <p:txBody>
          <a:bodyPr/>
          <a:lstStyle/>
          <a:p>
            <a:r>
              <a:rPr lang="en-US" dirty="0"/>
              <a:t>Advanced Practice Nursing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49824"/>
            <a:ext cx="8077200" cy="4298576"/>
          </a:xfrm>
        </p:spPr>
        <p:txBody>
          <a:bodyPr>
            <a:normAutofit/>
          </a:bodyPr>
          <a:lstStyle/>
          <a:p>
            <a:r>
              <a:rPr lang="en-US" dirty="0"/>
              <a:t>Advanced educational and clinical practice requirements beyond basic pre-licensure nursing education. </a:t>
            </a:r>
          </a:p>
          <a:p>
            <a:r>
              <a:rPr lang="en-US" dirty="0"/>
              <a:t>2008: More than a quarter of a million RNs held the required credentials to work as advanced practice nurses (APNs) (US DHHS, 2010). </a:t>
            </a:r>
          </a:p>
          <a:p>
            <a:r>
              <a:rPr lang="en-US" dirty="0"/>
              <a:t>High patient acceptance and cost-effective </a:t>
            </a:r>
          </a:p>
          <a:p>
            <a:r>
              <a:rPr lang="en-US" dirty="0"/>
              <a:t>Graduate education:</a:t>
            </a:r>
          </a:p>
          <a:p>
            <a:pPr lvl="1"/>
            <a:r>
              <a:rPr lang="en-US" dirty="0"/>
              <a:t>Minimum MSN with post-MSN certificate</a:t>
            </a:r>
          </a:p>
          <a:p>
            <a:pPr lvl="1"/>
            <a:r>
              <a:rPr lang="en-US" dirty="0"/>
              <a:t>DNP - required after 2018)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9320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999567"/>
          </a:xfrm>
        </p:spPr>
        <p:txBody>
          <a:bodyPr>
            <a:normAutofit/>
          </a:bodyPr>
          <a:lstStyle/>
          <a:p>
            <a:r>
              <a:rPr lang="en-US" dirty="0"/>
              <a:t>Advanced Practice Nursing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1"/>
            <a:ext cx="8458200" cy="486092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Nurse Practitioner (NP):</a:t>
            </a:r>
          </a:p>
          <a:p>
            <a:pPr marL="800100" lvl="1" indent="-457200"/>
            <a:r>
              <a:rPr lang="en-US" b="1" dirty="0"/>
              <a:t>Diagnose and treat acute and chronic conditions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Clinical Nurse Specialists (CNS)</a:t>
            </a:r>
          </a:p>
          <a:p>
            <a:pPr lvl="1"/>
            <a:r>
              <a:rPr lang="en-US" b="1" dirty="0"/>
              <a:t>Initially developed in mental health settings, </a:t>
            </a:r>
            <a:r>
              <a:rPr lang="en-US" dirty="0"/>
              <a:t>now work all settings</a:t>
            </a:r>
          </a:p>
          <a:p>
            <a:pPr lvl="1"/>
            <a:r>
              <a:rPr lang="en-US" dirty="0"/>
              <a:t>Perform health assessments, make diagnoses, deliver treatment, and develop quality control methods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Certified Nurse-Midwife</a:t>
            </a:r>
          </a:p>
          <a:p>
            <a:pPr marL="800100" lvl="1" indent="-457200"/>
            <a:r>
              <a:rPr lang="en-US" dirty="0"/>
              <a:t>Focus on maternal and reproductive health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Certified Registered Nurse Anesthetist</a:t>
            </a:r>
          </a:p>
          <a:p>
            <a:pPr marL="800100" lvl="1" indent="-457200"/>
            <a:r>
              <a:rPr lang="en-US" dirty="0"/>
              <a:t>Manage sedation during invasive procedures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8758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999567"/>
          </a:xfrm>
        </p:spPr>
        <p:txBody>
          <a:bodyPr>
            <a:normAutofit/>
          </a:bodyPr>
          <a:lstStyle/>
          <a:p>
            <a:r>
              <a:rPr lang="en-US" dirty="0"/>
              <a:t>Employment Outlook in Nursing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Growing opportunities for nurses</a:t>
            </a:r>
          </a:p>
          <a:p>
            <a:pPr lvl="1"/>
            <a:r>
              <a:rPr lang="en-US" dirty="0"/>
              <a:t>Technological advancements</a:t>
            </a:r>
          </a:p>
          <a:p>
            <a:pPr lvl="1"/>
            <a:r>
              <a:rPr lang="en-US" dirty="0"/>
              <a:t>Increasing emphasis on primary care</a:t>
            </a:r>
          </a:p>
          <a:p>
            <a:pPr lvl="1"/>
            <a:r>
              <a:rPr lang="en-US" dirty="0"/>
              <a:t>Aging population</a:t>
            </a:r>
          </a:p>
          <a:p>
            <a:r>
              <a:rPr lang="en-US" dirty="0"/>
              <a:t>Shift from hospital care to cost-effective home care</a:t>
            </a:r>
          </a:p>
          <a:p>
            <a:r>
              <a:rPr lang="en-US" dirty="0"/>
              <a:t>Increased need for long-term care</a:t>
            </a:r>
          </a:p>
          <a:p>
            <a:r>
              <a:rPr lang="en-US" dirty="0"/>
              <a:t>Nursing salaries including advanced practice nurses</a:t>
            </a:r>
          </a:p>
          <a:p>
            <a:pPr lvl="1"/>
            <a:r>
              <a:rPr lang="en-US" dirty="0"/>
              <a:t>Wage compression – flattening of salaries for experienced nurses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943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95833"/>
            <a:ext cx="7677151" cy="923367"/>
          </a:xfrm>
        </p:spPr>
        <p:txBody>
          <a:bodyPr>
            <a:normAutofit/>
          </a:bodyPr>
          <a:lstStyle/>
          <a:p>
            <a:r>
              <a:rPr lang="en-US" dirty="0"/>
              <a:t>Evolution of Definitions of Nursing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49824"/>
            <a:ext cx="8305800" cy="437477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Reflect the social and political context of the time</a:t>
            </a:r>
          </a:p>
          <a:p>
            <a:pPr lvl="1"/>
            <a:r>
              <a:rPr lang="en-US" dirty="0"/>
              <a:t>Florence Nightingale – Notes on Nursing: What It Is and What It Is Not (originally published 1859)</a:t>
            </a:r>
          </a:p>
          <a:p>
            <a:pPr lvl="1"/>
            <a:r>
              <a:rPr lang="en-US" dirty="0"/>
              <a:t>Early 20</a:t>
            </a:r>
            <a:r>
              <a:rPr lang="en-US" baseline="30000" dirty="0"/>
              <a:t>th</a:t>
            </a:r>
            <a:r>
              <a:rPr lang="en-US" dirty="0"/>
              <a:t> century definitions: Harmer and Henderson (1939)</a:t>
            </a:r>
          </a:p>
          <a:p>
            <a:pPr lvl="1"/>
            <a:r>
              <a:rPr lang="en-US" dirty="0"/>
              <a:t>Professional associations’ definitions</a:t>
            </a:r>
          </a:p>
          <a:p>
            <a:pPr marL="1428750" lvl="3"/>
            <a:r>
              <a:rPr lang="en-US" dirty="0"/>
              <a:t>ANA</a:t>
            </a:r>
          </a:p>
          <a:p>
            <a:pPr marL="1428750" lvl="3"/>
            <a:r>
              <a:rPr lang="en-US" dirty="0"/>
              <a:t>ICN</a:t>
            </a:r>
          </a:p>
          <a:p>
            <a:r>
              <a:rPr lang="en-US" dirty="0"/>
              <a:t>Five common themes in all definitions of nursing.  Nurses: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/>
              <a:t>Promote health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/>
              <a:t>Prevent disease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/>
              <a:t>Restore health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/>
              <a:t>Alleviate suffering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/>
              <a:t>Advocacy for those in need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400050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35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5833"/>
            <a:ext cx="7905751" cy="923367"/>
          </a:xfrm>
        </p:spPr>
        <p:txBody>
          <a:bodyPr/>
          <a:lstStyle/>
          <a:p>
            <a:r>
              <a:rPr lang="en-US" dirty="0"/>
              <a:t>History of Nursing: Classical 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7829551" cy="4343400"/>
          </a:xfrm>
        </p:spPr>
        <p:txBody>
          <a:bodyPr>
            <a:normAutofit/>
          </a:bodyPr>
          <a:lstStyle/>
          <a:p>
            <a:r>
              <a:rPr lang="en-US" sz="2400" dirty="0"/>
              <a:t>Need to care for ill, infirm, children and elders as old as human society</a:t>
            </a:r>
          </a:p>
          <a:p>
            <a:r>
              <a:rPr lang="en-US" sz="2400" dirty="0"/>
              <a:t>Ancient Greece:</a:t>
            </a:r>
          </a:p>
          <a:p>
            <a:pPr lvl="1"/>
            <a:r>
              <a:rPr lang="en-US" dirty="0"/>
              <a:t>Special protected sites for the provision of care</a:t>
            </a:r>
          </a:p>
          <a:p>
            <a:r>
              <a:rPr lang="en-US" sz="2400" dirty="0"/>
              <a:t>Ancient Rome:</a:t>
            </a:r>
          </a:p>
          <a:p>
            <a:pPr lvl="1"/>
            <a:r>
              <a:rPr lang="en-US" dirty="0"/>
              <a:t>Rudimentary regulation of activities that constitute nursing in </a:t>
            </a:r>
            <a:r>
              <a:rPr lang="en-US" dirty="0" err="1"/>
              <a:t>Lex</a:t>
            </a:r>
            <a:r>
              <a:rPr lang="en-US" dirty="0"/>
              <a:t> </a:t>
            </a:r>
            <a:r>
              <a:rPr lang="en-US" dirty="0" err="1"/>
              <a:t>Duodecem</a:t>
            </a:r>
            <a:r>
              <a:rPr lang="en-US" dirty="0"/>
              <a:t> </a:t>
            </a:r>
            <a:r>
              <a:rPr lang="en-US" dirty="0" err="1"/>
              <a:t>Tabularum</a:t>
            </a:r>
            <a:r>
              <a:rPr lang="en-US" dirty="0"/>
              <a:t> (509 BC)</a:t>
            </a:r>
          </a:p>
          <a:p>
            <a:pPr lvl="1"/>
            <a:r>
              <a:rPr lang="en-US" dirty="0"/>
              <a:t>Primary goal to protect recipients of care</a:t>
            </a:r>
          </a:p>
          <a:p>
            <a:pPr lvl="1"/>
            <a:r>
              <a:rPr lang="en-US" dirty="0"/>
              <a:t>Religious orders dedicated to the provision of care</a:t>
            </a:r>
          </a:p>
          <a:p>
            <a:pPr marL="349250" lvl="1" indent="0">
              <a:buNone/>
            </a:pPr>
            <a:endParaRPr lang="en-US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064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5833"/>
            <a:ext cx="7905751" cy="923367"/>
          </a:xfrm>
        </p:spPr>
        <p:txBody>
          <a:bodyPr/>
          <a:lstStyle/>
          <a:p>
            <a:r>
              <a:rPr lang="en-US" dirty="0"/>
              <a:t>History of Nursing: Medieval 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153400" cy="4495800"/>
          </a:xfrm>
        </p:spPr>
        <p:txBody>
          <a:bodyPr>
            <a:normAutofit/>
          </a:bodyPr>
          <a:lstStyle/>
          <a:p>
            <a:r>
              <a:rPr lang="en-US" sz="2400" dirty="0"/>
              <a:t>Religious orders</a:t>
            </a:r>
          </a:p>
          <a:p>
            <a:r>
              <a:rPr lang="en-US" sz="2400" dirty="0"/>
              <a:t>Military units</a:t>
            </a:r>
          </a:p>
          <a:p>
            <a:r>
              <a:rPr lang="en-US" sz="2400" dirty="0"/>
              <a:t>Knight Templars:</a:t>
            </a:r>
          </a:p>
          <a:p>
            <a:pPr lvl="1"/>
            <a:r>
              <a:rPr lang="en-US" dirty="0"/>
              <a:t>Often labeled first ‘professional’ nurses</a:t>
            </a:r>
          </a:p>
          <a:p>
            <a:pPr lvl="1"/>
            <a:r>
              <a:rPr lang="en-US" dirty="0"/>
              <a:t>Men only</a:t>
            </a:r>
          </a:p>
          <a:p>
            <a:pPr lvl="1"/>
            <a:r>
              <a:rPr lang="en-US" dirty="0"/>
              <a:t>Had insignia that identified them as nurses and protected them while tending to wounded soldiers</a:t>
            </a:r>
          </a:p>
          <a:p>
            <a:pPr lvl="1"/>
            <a:r>
              <a:rPr lang="en-US" dirty="0"/>
              <a:t>Nursing pin derived from the insignia</a:t>
            </a:r>
          </a:p>
          <a:p>
            <a:endParaRPr lang="en-US" sz="2400" dirty="0"/>
          </a:p>
          <a:p>
            <a:pPr marL="349250" lvl="1" indent="0">
              <a:buNone/>
            </a:pPr>
            <a:endParaRPr lang="en-US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412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19th Century: Reform of Nursing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599"/>
            <a:ext cx="8382000" cy="48609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Florence Nightingale </a:t>
            </a:r>
          </a:p>
          <a:p>
            <a:r>
              <a:rPr lang="en-US" dirty="0"/>
              <a:t>Reformed nursing practice and education</a:t>
            </a:r>
          </a:p>
          <a:p>
            <a:r>
              <a:rPr lang="en-US" dirty="0"/>
              <a:t>Training: </a:t>
            </a:r>
            <a:r>
              <a:rPr lang="en-US" dirty="0" err="1"/>
              <a:t>Kaiserswerth</a:t>
            </a:r>
            <a:r>
              <a:rPr lang="en-US" dirty="0"/>
              <a:t>, Germany and Sisters of Charity, Paris</a:t>
            </a:r>
          </a:p>
          <a:p>
            <a:r>
              <a:rPr lang="en-US" b="1" dirty="0"/>
              <a:t>Crimean War (1854</a:t>
            </a:r>
            <a:r>
              <a:rPr lang="en-US" b="1" dirty="0">
                <a:latin typeface="Calibri"/>
              </a:rPr>
              <a:t>–</a:t>
            </a:r>
            <a:r>
              <a:rPr lang="en-US" b="1" dirty="0"/>
              <a:t>1956) – hospital set-up in Scutari, Turkey </a:t>
            </a:r>
            <a:r>
              <a:rPr lang="mr-IN" b="1" dirty="0"/>
              <a:t>–</a:t>
            </a:r>
            <a:r>
              <a:rPr lang="en-US" b="1" dirty="0"/>
              <a:t> used scientific methods to evaluate morbidity and mortality</a:t>
            </a:r>
          </a:p>
          <a:p>
            <a:pPr lvl="1"/>
            <a:r>
              <a:rPr lang="en-US" b="1" dirty="0"/>
              <a:t>Introduced scientific methodology to nursing, first RECORDED nurse scientist</a:t>
            </a:r>
          </a:p>
          <a:p>
            <a:r>
              <a:rPr lang="en-US" dirty="0"/>
              <a:t>Data collection on morbidity and mortality to reform the British healthcare </a:t>
            </a:r>
          </a:p>
          <a:p>
            <a:r>
              <a:rPr lang="en-US" dirty="0"/>
              <a:t>1859: Notes on Nursing</a:t>
            </a:r>
          </a:p>
          <a:p>
            <a:r>
              <a:rPr lang="en-US" dirty="0"/>
              <a:t>1860: Founded first </a:t>
            </a:r>
            <a:r>
              <a:rPr lang="en-US" b="1" dirty="0"/>
              <a:t>modern</a:t>
            </a:r>
            <a:r>
              <a:rPr lang="en-US" dirty="0"/>
              <a:t>  school for nurses (St. Thomas’ Hospital, London)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050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5833"/>
            <a:ext cx="8229599" cy="1075767"/>
          </a:xfrm>
        </p:spPr>
        <p:txBody>
          <a:bodyPr>
            <a:normAutofit/>
          </a:bodyPr>
          <a:lstStyle/>
          <a:p>
            <a:r>
              <a:rPr lang="en-US" dirty="0"/>
              <a:t>Historic Events Affecting Nursing in USA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534400" cy="44958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American Civil War:</a:t>
            </a:r>
          </a:p>
          <a:p>
            <a:pPr lvl="1"/>
            <a:r>
              <a:rPr lang="en-US" dirty="0"/>
              <a:t>The war created an impetus for nursing training </a:t>
            </a:r>
          </a:p>
          <a:p>
            <a:pPr lvl="1"/>
            <a:r>
              <a:rPr lang="en-US" dirty="0"/>
              <a:t>No available professional nurses at the start of the war. </a:t>
            </a:r>
          </a:p>
          <a:p>
            <a:pPr marL="857250" lvl="1"/>
            <a:r>
              <a:rPr lang="en-US" dirty="0"/>
              <a:t>It helped advance professional nursing practice</a:t>
            </a:r>
          </a:p>
          <a:p>
            <a:pPr marL="857250" lvl="1"/>
            <a:r>
              <a:rPr lang="en-US" dirty="0"/>
              <a:t>Nursing leaders though achieved dramatic improvements in care</a:t>
            </a:r>
          </a:p>
          <a:p>
            <a:pPr marL="857250" lvl="1"/>
            <a:r>
              <a:rPr lang="en-US" dirty="0"/>
              <a:t>The success in the reform of military hospitals served as a model for reform of civilian hospitals nationwide. </a:t>
            </a:r>
          </a:p>
          <a:p>
            <a:pPr marL="514350"/>
            <a:r>
              <a:rPr lang="en-US" dirty="0"/>
              <a:t>After the Civil War:</a:t>
            </a:r>
          </a:p>
          <a:p>
            <a:pPr lvl="1"/>
            <a:r>
              <a:rPr lang="en-US" dirty="0"/>
              <a:t>1861: Sanitary Commission – relief agency to support wounded and sick soldiers</a:t>
            </a:r>
          </a:p>
          <a:p>
            <a:pPr lvl="2"/>
            <a:r>
              <a:rPr lang="en-US" dirty="0"/>
              <a:t>schools for nurses in large hospitals  </a:t>
            </a:r>
          </a:p>
          <a:p>
            <a:pPr lvl="1"/>
            <a:r>
              <a:rPr lang="en-US" dirty="0"/>
              <a:t>Multiple schools based on Nightingale’s model</a:t>
            </a:r>
          </a:p>
          <a:p>
            <a:r>
              <a:rPr lang="en-US" dirty="0"/>
              <a:t>American Red Cross </a:t>
            </a:r>
          </a:p>
          <a:p>
            <a:pPr lvl="1"/>
            <a:r>
              <a:rPr lang="en-US" b="1" dirty="0"/>
              <a:t>Clara Barton </a:t>
            </a:r>
            <a:r>
              <a:rPr lang="mr-IN" b="1" dirty="0"/>
              <a:t>–</a:t>
            </a:r>
            <a:r>
              <a:rPr lang="en-US" b="1" dirty="0"/>
              <a:t> nurse leader, founder of American Red Cross</a:t>
            </a:r>
          </a:p>
          <a:p>
            <a:pPr marL="51435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431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075767"/>
          </a:xfrm>
        </p:spPr>
        <p:txBody>
          <a:bodyPr>
            <a:noAutofit/>
          </a:bodyPr>
          <a:lstStyle/>
          <a:p>
            <a:br>
              <a:rPr lang="en-US" dirty="0"/>
            </a:br>
            <a:r>
              <a:rPr lang="en-US" dirty="0"/>
              <a:t>The Henry Street Settlement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949824"/>
            <a:ext cx="7907337" cy="4298576"/>
          </a:xfrm>
        </p:spPr>
        <p:txBody>
          <a:bodyPr>
            <a:normAutofit/>
          </a:bodyPr>
          <a:lstStyle/>
          <a:p>
            <a:r>
              <a:rPr lang="en-US" sz="2400" dirty="0"/>
              <a:t>Early in 20th Century</a:t>
            </a:r>
          </a:p>
          <a:p>
            <a:pPr lvl="1"/>
            <a:r>
              <a:rPr lang="en-US" dirty="0"/>
              <a:t>Influx of immigrants and factory work in northeastern US</a:t>
            </a:r>
          </a:p>
          <a:p>
            <a:pPr lvl="1"/>
            <a:r>
              <a:rPr lang="en-US" dirty="0"/>
              <a:t>Infections and overcrowding in inner city tenements</a:t>
            </a:r>
          </a:p>
          <a:p>
            <a:pPr lvl="1"/>
            <a:r>
              <a:rPr lang="en-US" dirty="0"/>
              <a:t>1893: Establishment of Henry Street Settlement</a:t>
            </a:r>
          </a:p>
          <a:p>
            <a:pPr lvl="2"/>
            <a:r>
              <a:rPr lang="en-US" dirty="0"/>
              <a:t>Lillian Wald and Lavinia Dock </a:t>
            </a:r>
          </a:p>
          <a:p>
            <a:pPr lvl="2"/>
            <a:r>
              <a:rPr lang="en-US" dirty="0"/>
              <a:t>They sought finances and formalized public health.</a:t>
            </a:r>
          </a:p>
          <a:p>
            <a:pPr lvl="2"/>
            <a:r>
              <a:rPr lang="en-US" dirty="0"/>
              <a:t>They treated minor illnesses, prevented disease transmission, and provided health education. </a:t>
            </a:r>
          </a:p>
          <a:p>
            <a:pPr lvl="1"/>
            <a:r>
              <a:rPr lang="en-US" dirty="0"/>
              <a:t>Margaret Sanger and Lower East Side (Kennedy, 1970) </a:t>
            </a:r>
          </a:p>
          <a:p>
            <a:pPr lvl="2"/>
            <a:r>
              <a:rPr lang="en-US" dirty="0"/>
              <a:t> Immigrant women</a:t>
            </a:r>
          </a:p>
          <a:p>
            <a:pPr lvl="2"/>
            <a:r>
              <a:rPr lang="en-US" dirty="0"/>
              <a:t>Safe contraception and family planning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065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Nursing Licensure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49824"/>
            <a:ext cx="8077200" cy="4146176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Licensure began in New Zealand, followed by British Columbia  (Canada), UK and NC (USA)</a:t>
            </a:r>
          </a:p>
          <a:p>
            <a:pPr lvl="1"/>
            <a:r>
              <a:rPr lang="en-US" b="1" dirty="0"/>
              <a:t>Ellen Dougherty </a:t>
            </a:r>
            <a:r>
              <a:rPr lang="mr-IN" b="1" dirty="0"/>
              <a:t>–</a:t>
            </a:r>
            <a:r>
              <a:rPr lang="en-US" b="1" dirty="0"/>
              <a:t> first registered nurse (NZ)</a:t>
            </a:r>
          </a:p>
          <a:p>
            <a:r>
              <a:rPr lang="en-US" sz="2600" dirty="0"/>
              <a:t>ICN resolution: Each country and state to provide for licensure of the nurses</a:t>
            </a:r>
          </a:p>
          <a:p>
            <a:pPr lvl="1"/>
            <a:r>
              <a:rPr lang="en-US" dirty="0"/>
              <a:t>1903: Permissive licensure laws: Nurses did not have to be registered to practice but could not use the title of registered nurse (RN) unless registered. </a:t>
            </a:r>
          </a:p>
          <a:p>
            <a:pPr lvl="1"/>
            <a:r>
              <a:rPr lang="en-US" dirty="0"/>
              <a:t>1923: All states required permissive licensure</a:t>
            </a:r>
          </a:p>
          <a:p>
            <a:pPr lvl="1"/>
            <a:r>
              <a:rPr lang="en-US" dirty="0"/>
              <a:t>1947: New York fully mandated licensure</a:t>
            </a:r>
          </a:p>
          <a:p>
            <a:pPr lvl="1"/>
            <a:r>
              <a:rPr lang="en-US" dirty="0"/>
              <a:t>1950: NLN and first nationwide State Board Test Pool Examination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766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2477</TotalTime>
  <Words>1826</Words>
  <Application>Microsoft Office PowerPoint</Application>
  <PresentationFormat>On-screen Show (4:3)</PresentationFormat>
  <Paragraphs>288</Paragraphs>
  <Slides>28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Calibri</vt:lpstr>
      <vt:lpstr>Corbel</vt:lpstr>
      <vt:lpstr>Wingdings 2</vt:lpstr>
      <vt:lpstr>Pixel</vt:lpstr>
      <vt:lpstr>History and Social Context</vt:lpstr>
      <vt:lpstr>History and Social Context</vt:lpstr>
      <vt:lpstr>Evolution of Definitions of Nursing</vt:lpstr>
      <vt:lpstr>History of Nursing: Classical Times</vt:lpstr>
      <vt:lpstr>History of Nursing: Medieval Times</vt:lpstr>
      <vt:lpstr>19th Century: Reform of Nursing</vt:lpstr>
      <vt:lpstr>Historic Events Affecting Nursing in USA</vt:lpstr>
      <vt:lpstr> The Henry Street Settlement</vt:lpstr>
      <vt:lpstr>Nursing Licensure</vt:lpstr>
      <vt:lpstr>Historic Events in 20th/21st  Centuries</vt:lpstr>
      <vt:lpstr>Nursing in USA Today</vt:lpstr>
      <vt:lpstr>Social Context: Image of Nursing</vt:lpstr>
      <vt:lpstr>Nurses in the Workforce </vt:lpstr>
      <vt:lpstr>Nurses in the Workforce: Gender</vt:lpstr>
      <vt:lpstr>Nurses in the Workforce: Age</vt:lpstr>
      <vt:lpstr>Nurses in the Workforce: Race and Ethnicity</vt:lpstr>
      <vt:lpstr>Nurses in the Workforce: Education</vt:lpstr>
      <vt:lpstr>Nurses in the Workforce: Foreign Educated</vt:lpstr>
      <vt:lpstr>Four Most Common Roles </vt:lpstr>
      <vt:lpstr>Practice Settings for Professional Nurses</vt:lpstr>
      <vt:lpstr>Nursing in Hospitals</vt:lpstr>
      <vt:lpstr>Nursing in Communities</vt:lpstr>
      <vt:lpstr>Nursing in Schools</vt:lpstr>
      <vt:lpstr>Other Settings</vt:lpstr>
      <vt:lpstr>Clinical Nurse Leaders</vt:lpstr>
      <vt:lpstr>Advanced Practice Nursing </vt:lpstr>
      <vt:lpstr>Advanced Practice Nursing </vt:lpstr>
      <vt:lpstr>Employment Outlook in Nursing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lmanalo</dc:creator>
  <cp:lastModifiedBy>Catherine Hrycyk</cp:lastModifiedBy>
  <cp:revision>234</cp:revision>
  <cp:lastPrinted>2019-06-11T22:06:01Z</cp:lastPrinted>
  <dcterms:created xsi:type="dcterms:W3CDTF">2015-11-16T20:13:59Z</dcterms:created>
  <dcterms:modified xsi:type="dcterms:W3CDTF">2019-06-11T22:26:14Z</dcterms:modified>
</cp:coreProperties>
</file>