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4"/>
  </p:notesMasterIdLst>
  <p:handoutMasterIdLst>
    <p:handoutMasterId r:id="rId15"/>
  </p:handoutMasterIdLst>
  <p:sldIdLst>
    <p:sldId id="271" r:id="rId2"/>
    <p:sldId id="258" r:id="rId3"/>
    <p:sldId id="259" r:id="rId4"/>
    <p:sldId id="260" r:id="rId5"/>
    <p:sldId id="272" r:id="rId6"/>
    <p:sldId id="261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84568" autoAdjust="0"/>
  </p:normalViewPr>
  <p:slideViewPr>
    <p:cSldViewPr>
      <p:cViewPr varScale="1">
        <p:scale>
          <a:sx n="74" d="100"/>
          <a:sy n="74" d="100"/>
        </p:scale>
        <p:origin x="171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BFD280-810D-1440-B94E-9ECE2C302893}" type="datetimeFigureOut">
              <a:rPr lang="en-US" smtClean="0"/>
              <a:t>6/11/2019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D9C6A0-FFB5-4243-83B3-E24BF5A443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5497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DB4DD5-751E-4F55-A27E-401851840086}" type="datetimeFigureOut">
              <a:rPr lang="en-US" smtClean="0"/>
              <a:pPr/>
              <a:t>6/11/2019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5DA7A5-E1F8-4CF4-AFD4-4722D66675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4988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D8E4A7-A78D-4F10-9A58-BF890A925384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930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A7A5-E1F8-4CF4-AFD4-4722D666758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2336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5DA7A5-E1F8-4CF4-AFD4-4722D666758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759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8D956-7EF1-47FC-A41F-FDE8FE532B9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711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8D956-7EF1-47FC-A41F-FDE8FE532B9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37015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968D956-7EF1-47FC-A41F-FDE8FE532B9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08580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0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5" name="Snip Single Corner Rectangle 14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Teardrop 12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B750C236-54B7-6645-9729-5B736254EAEF}" type="datetime1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en-US" smtClean="0">
                <a:solidFill>
                  <a:schemeClr val="tx1"/>
                </a:solidFill>
              </a:rPr>
              <a:t>Copyright © 2017 by Saunders, an imprint of Elsevier Inc.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0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2" name="Snip Diagonal Corner Rectangle 11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3" name="Teardrop 12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2176272"/>
            <a:ext cx="3657600" cy="1161288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4654475" y="228600"/>
            <a:ext cx="4251960" cy="6391656"/>
          </a:xfrm>
          <a:prstGeom prst="snip2DiagRect">
            <a:avLst>
              <a:gd name="adj1" fmla="val 0"/>
              <a:gd name="adj2" fmla="val 4017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3342401"/>
            <a:ext cx="3657600" cy="259528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58952" y="6300216"/>
            <a:ext cx="1298448" cy="365125"/>
          </a:xfrm>
        </p:spPr>
        <p:txBody>
          <a:bodyPr/>
          <a:lstStyle/>
          <a:p>
            <a:fld id="{9BF55DA3-F895-1D40-B793-C04C8CC0CBB5}" type="datetime1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300216"/>
            <a:ext cx="2340864" cy="365125"/>
          </a:xfrm>
        </p:spPr>
        <p:txBody>
          <a:bodyPr/>
          <a:lstStyle/>
          <a:p>
            <a:r>
              <a:rPr lang="en-US" smtClean="0"/>
              <a:t>Copyright © 2017 by Saunders, an imprint of Elsevier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1752" y="6300216"/>
            <a:ext cx="448056" cy="365125"/>
          </a:xfrm>
        </p:spPr>
        <p:txBody>
          <a:bodyPr/>
          <a:lstStyle>
            <a:lvl1pPr algn="l">
              <a:defRPr/>
            </a:lvl1pPr>
          </a:lstStyle>
          <a:p>
            <a:fld id="{A92DECB8-B2AB-4217-BB8D-B4B27DCE6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4648200"/>
            <a:ext cx="8686800" cy="1963271"/>
          </a:xfrm>
          <a:prstGeom prst="snip2DiagRect">
            <a:avLst>
              <a:gd name="adj1" fmla="val 0"/>
              <a:gd name="adj2" fmla="val 937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48200"/>
            <a:ext cx="8153400" cy="609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b="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71199-D579-DD45-8DCC-5E3FEEBE0AD1}" type="datetime1">
              <a:rPr lang="en-US" smtClean="0"/>
              <a:t>6/11/2019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Copyright © 2017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257799"/>
            <a:ext cx="8156448" cy="820272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ct val="0"/>
              </a:spcBef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 flipH="1">
            <a:off x="228600" y="228600"/>
            <a:ext cx="8677835" cy="4267200"/>
          </a:xfrm>
          <a:prstGeom prst="snip2DiagRect">
            <a:avLst>
              <a:gd name="adj1" fmla="val 0"/>
              <a:gd name="adj2" fmla="val 4332"/>
            </a:avLst>
          </a:prstGeo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8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BB9894-EB22-C64B-A79C-567C388E7925}" type="datetime1">
              <a:rPr lang="en-US" smtClean="0"/>
              <a:t>6/11/2019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Copyright © 2017 by Saunders, an imprint of Elsevier Inc.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CC4BB-59B5-AE42-A8A4-1E38096D8A70}" type="datetime1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2017 by Saunders, an imprint of Elsevier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nip Diagonal Corner Rectangle 7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7600" y="838201"/>
            <a:ext cx="1219200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838201"/>
            <a:ext cx="6307138" cy="51054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A1A89-AF1E-2A4E-96E1-CA4BF339E49B}" type="datetime1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2017 by Saunders, an imprint of Elsevier Inc.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9C6F97-1C6A-E947-B56B-84A49655A606}" type="datetime1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2017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"/>
          <p:cNvGrpSpPr/>
          <p:nvPr/>
        </p:nvGrpSpPr>
        <p:grpSpPr>
          <a:xfrm>
            <a:off x="-1" y="3379694"/>
            <a:ext cx="7543801" cy="2604247"/>
            <a:chOff x="-1" y="3379694"/>
            <a:chExt cx="7543801" cy="2604247"/>
          </a:xfrm>
        </p:grpSpPr>
        <p:grpSp>
          <p:nvGrpSpPr>
            <p:cNvPr id="9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7" name="Snip Single Corner Rectangle 16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6" name="Teardrop 15"/>
            <p:cNvSpPr/>
            <p:nvPr/>
          </p:nvSpPr>
          <p:spPr>
            <a:xfrm>
              <a:off x="681765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3913281"/>
            <a:ext cx="5867400" cy="1470025"/>
          </a:xfrm>
        </p:spPr>
        <p:txBody>
          <a:bodyPr>
            <a:normAutofit/>
          </a:bodyPr>
          <a:lstStyle>
            <a:lvl1pPr algn="r"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396753"/>
            <a:ext cx="5867400" cy="573741"/>
          </a:xfrm>
        </p:spPr>
        <p:txBody>
          <a:bodyPr>
            <a:normAutofit/>
          </a:bodyPr>
          <a:lstStyle>
            <a:lvl1pPr marL="0" indent="0" algn="r">
              <a:spcBef>
                <a:spcPct val="0"/>
              </a:spcBef>
              <a:buNone/>
              <a:defRPr sz="14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734076" y="4503737"/>
            <a:ext cx="2057400" cy="365125"/>
          </a:xfrm>
        </p:spPr>
        <p:txBody>
          <a:bodyPr lIns="91440" tIns="0" bIns="0" anchor="b" anchorCtr="0"/>
          <a:lstStyle>
            <a:lvl1pPr>
              <a:defRPr sz="1400" b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9D677B07-679D-FD4D-9DEF-26F38866FBD5}" type="datetime1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-356811" y="4503737"/>
            <a:ext cx="2057397" cy="365125"/>
          </a:xfrm>
        </p:spPr>
        <p:txBody>
          <a:bodyPr lIns="91440" tIns="0" bIns="0" anchor="t" anchorCtr="0"/>
          <a:lstStyle>
            <a:lvl1pPr algn="l">
              <a:defRPr b="1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en-US" smtClean="0">
                <a:solidFill>
                  <a:schemeClr val="tx1"/>
                </a:solidFill>
              </a:rPr>
              <a:t>Copyright © 2017 by Saunders, an imprint of Elsevier Inc.</a:t>
            </a: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2"/>
          </p:nvPr>
        </p:nvSpPr>
        <p:spPr>
          <a:xfrm>
            <a:off x="0" y="676835"/>
            <a:ext cx="7543800" cy="2587752"/>
          </a:xfrm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6"/>
          <p:cNvGrpSpPr/>
          <p:nvPr/>
        </p:nvGrpSpPr>
        <p:grpSpPr>
          <a:xfrm flipH="1">
            <a:off x="1600199" y="2126877"/>
            <a:ext cx="7543801" cy="2604247"/>
            <a:chOff x="-1" y="3379694"/>
            <a:chExt cx="7543801" cy="2604247"/>
          </a:xfrm>
        </p:grpSpPr>
        <p:grpSp>
          <p:nvGrpSpPr>
            <p:cNvPr id="7" name="Group 11"/>
            <p:cNvGrpSpPr/>
            <p:nvPr/>
          </p:nvGrpSpPr>
          <p:grpSpPr>
            <a:xfrm>
              <a:off x="-1" y="3379694"/>
              <a:ext cx="7543801" cy="2604247"/>
              <a:chOff x="-1" y="3379694"/>
              <a:chExt cx="7543801" cy="2604247"/>
            </a:xfrm>
          </p:grpSpPr>
          <p:sp>
            <p:nvSpPr>
              <p:cNvPr id="10" name="Snip Single Corner Rectangle 9"/>
              <p:cNvSpPr/>
              <p:nvPr/>
            </p:nvSpPr>
            <p:spPr>
              <a:xfrm flipV="1">
                <a:off x="-1" y="3393141"/>
                <a:ext cx="7543800" cy="2590800"/>
              </a:xfrm>
              <a:prstGeom prst="snip1Rect">
                <a:avLst>
                  <a:gd name="adj" fmla="val 7379"/>
                </a:avLst>
              </a:prstGeom>
              <a:solidFill>
                <a:schemeClr val="bg1"/>
              </a:solidFill>
              <a:ln>
                <a:noFill/>
              </a:ln>
              <a:effectLst>
                <a:outerShdw blurRad="50800" dist="63500" dir="2700000" algn="tl" rotWithShape="0">
                  <a:prstClr val="black">
                    <a:alpha val="5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1" name="Straight Connector 10"/>
              <p:cNvCxnSpPr/>
              <p:nvPr/>
            </p:nvCxnSpPr>
            <p:spPr>
              <a:xfrm>
                <a:off x="0" y="3379694"/>
                <a:ext cx="7543800" cy="2377"/>
              </a:xfrm>
              <a:prstGeom prst="line">
                <a:avLst/>
              </a:prstGeom>
              <a:ln w="28575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Teardrop 8"/>
            <p:cNvSpPr/>
            <p:nvPr/>
          </p:nvSpPr>
          <p:spPr>
            <a:xfrm flipH="1">
              <a:off x="228599" y="3621741"/>
              <a:ext cx="394447" cy="394447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6105" y="2653553"/>
            <a:ext cx="5870448" cy="14721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6105" y="4134881"/>
            <a:ext cx="5870448" cy="57607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90000"/>
              <a:buFont typeface="Wingdings 2" pitchFamily="18" charset="2"/>
              <a:buNone/>
              <a:defRPr sz="1400" kern="1200">
                <a:solidFill>
                  <a:schemeClr val="tx1">
                    <a:lumMod val="90000"/>
                    <a:lumOff val="1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16200000">
            <a:off x="8033590" y="3475037"/>
            <a:ext cx="1828801" cy="365125"/>
          </a:xfrm>
        </p:spPr>
        <p:txBody>
          <a:bodyPr vert="horz" lIns="91440" tIns="0" rIns="91440" bIns="0" rtlCol="0" anchor="t" anchorCtr="0"/>
          <a:lstStyle>
            <a:lvl1pPr marL="0" algn="l" defTabSz="914400" rtl="0" eaLnBrk="1" latinLnBrk="0" hangingPunct="1">
              <a:defRPr sz="1100" b="1" kern="1200">
                <a:solidFill>
                  <a:schemeClr val="bg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smtClean="0"/>
              <a:t>Copyright © 2017 by Saunders, an imprint of Elsevier Inc.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7658009" y="3475037"/>
            <a:ext cx="1828800" cy="365125"/>
          </a:xfrm>
        </p:spPr>
        <p:txBody>
          <a:bodyPr vert="horz" lIns="91440" tIns="0" rIns="91440" bIns="0" rtlCol="0" anchor="b" anchorCtr="0"/>
          <a:lstStyle>
            <a:lvl1pPr marL="0" algn="l" defTabSz="914400" rtl="0" eaLnBrk="1" latinLnBrk="0" hangingPunct="1">
              <a:defRPr sz="1400" b="1" kern="120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83D3D9F3-9626-5646-AB7D-009E7FF3181F}" type="datetime1">
              <a:rPr lang="en-US" smtClean="0"/>
              <a:t>6/11/2019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nip Diagonal Corner Rectangle 10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2" name="Snip Diagonal Corner Rectangle 11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5351" y="1981201"/>
            <a:ext cx="3657600" cy="39751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344488">
              <a:defRPr sz="1800"/>
            </a:lvl6pPr>
            <a:lvl7pPr marL="1946275" indent="-344488">
              <a:defRPr sz="1800"/>
            </a:lvl7pPr>
            <a:lvl8pPr marL="1946275" indent="-344488">
              <a:defRPr sz="1800"/>
            </a:lvl8pPr>
            <a:lvl9pPr marL="1946275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F6DB6-6667-F940-ABF5-7F9538440CCE}" type="datetime1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en-US" smtClean="0">
                <a:solidFill>
                  <a:schemeClr val="tx1"/>
                </a:solidFill>
              </a:rPr>
              <a:t>Copyright © 2017 by Saunders, an imprint of Elsevier Inc.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Diagonal Corner Rectangle 11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3" name="Snip Diagonal Corner Rectangle 12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1" y="1852426"/>
            <a:ext cx="3657600" cy="868362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6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1" y="2743200"/>
            <a:ext cx="3657600" cy="32131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3CF61-F614-E245-9F86-DD528980B438}" type="datetime1">
              <a:rPr lang="en-US" smtClean="0"/>
              <a:t>6/11/2019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2017 by Saunders, an imprint of Elsevier Inc.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Diagonal Corner Rectangle 8"/>
          <p:cNvSpPr/>
          <p:nvPr/>
        </p:nvSpPr>
        <p:spPr>
          <a:xfrm flipV="1">
            <a:off x="228600" y="1707776"/>
            <a:ext cx="8686800" cy="4908176"/>
          </a:xfrm>
          <a:prstGeom prst="snip2DiagRect">
            <a:avLst>
              <a:gd name="adj1" fmla="val 0"/>
              <a:gd name="adj2" fmla="val 4003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0" name="Snip Diagonal Corner Rectangle 9"/>
          <p:cNvSpPr/>
          <p:nvPr/>
        </p:nvSpPr>
        <p:spPr>
          <a:xfrm flipV="1">
            <a:off x="228600" y="228597"/>
            <a:ext cx="8686800" cy="1277473"/>
          </a:xfrm>
          <a:prstGeom prst="snip2DiagRect">
            <a:avLst>
              <a:gd name="adj1" fmla="val 0"/>
              <a:gd name="adj2" fmla="val 1167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6D434-E51F-1240-AF91-4A1B2CD54D91}" type="datetime1">
              <a:rPr lang="en-US" smtClean="0"/>
              <a:t>6/11/2019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2017 by Saunders, an imprint of Elsevier Inc.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nip Diagonal Corner Rectangle 5"/>
          <p:cNvSpPr/>
          <p:nvPr/>
        </p:nvSpPr>
        <p:spPr>
          <a:xfrm flipV="1">
            <a:off x="228600" y="228600"/>
            <a:ext cx="8686800" cy="6387352"/>
          </a:xfrm>
          <a:prstGeom prst="snip2DiagRect">
            <a:avLst>
              <a:gd name="adj1" fmla="val 0"/>
              <a:gd name="adj2" fmla="val 2529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D980C-E1F8-8949-8BFD-E2CAE067728A}" type="datetime1">
              <a:rPr lang="en-US" smtClean="0"/>
              <a:t>6/11/2019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Copyright © 2017 by Saunders, an imprint of Elsevier Inc.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1"/>
          <p:cNvGrpSpPr/>
          <p:nvPr/>
        </p:nvGrpSpPr>
        <p:grpSpPr>
          <a:xfrm>
            <a:off x="228600" y="228600"/>
            <a:ext cx="4251960" cy="6387352"/>
            <a:chOff x="228600" y="228600"/>
            <a:chExt cx="4251960" cy="6387352"/>
          </a:xfrm>
        </p:grpSpPr>
        <p:sp>
          <p:nvSpPr>
            <p:cNvPr id="13" name="Snip Diagonal Corner Rectangle 12"/>
            <p:cNvSpPr/>
            <p:nvPr/>
          </p:nvSpPr>
          <p:spPr>
            <a:xfrm flipV="1">
              <a:off x="228600" y="228600"/>
              <a:ext cx="4251960" cy="6387352"/>
            </a:xfrm>
            <a:prstGeom prst="snip2DiagRect">
              <a:avLst>
                <a:gd name="adj1" fmla="val 0"/>
                <a:gd name="adj2" fmla="val 3794"/>
              </a:avLst>
            </a:prstGeom>
            <a:solidFill>
              <a:schemeClr val="bg1"/>
            </a:solidFill>
            <a:ln>
              <a:noFill/>
            </a:ln>
            <a:effectLst>
              <a:outerShdw blurRad="50800" dist="63500" dir="2700000" algn="tl" rotWithShape="0">
                <a:prstClr val="black">
                  <a:alpha val="5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sp>
          <p:nvSpPr>
            <p:cNvPr id="14" name="Teardrop 13"/>
            <p:cNvSpPr>
              <a:spLocks noChangeAspect="1"/>
            </p:cNvSpPr>
            <p:nvPr/>
          </p:nvSpPr>
          <p:spPr>
            <a:xfrm>
              <a:off x="3886200" y="432548"/>
              <a:ext cx="355002" cy="355002"/>
            </a:xfrm>
            <a:prstGeom prst="teardrop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15" name="Snip Diagonal Corner Rectangle 14"/>
          <p:cNvSpPr/>
          <p:nvPr/>
        </p:nvSpPr>
        <p:spPr>
          <a:xfrm flipV="1">
            <a:off x="4648200" y="228600"/>
            <a:ext cx="4251960" cy="6387352"/>
          </a:xfrm>
          <a:prstGeom prst="snip2DiagRect">
            <a:avLst>
              <a:gd name="adj1" fmla="val 0"/>
              <a:gd name="adj2" fmla="val 3794"/>
            </a:avLst>
          </a:prstGeom>
          <a:solidFill>
            <a:schemeClr val="bg1"/>
          </a:solidFill>
          <a:ln>
            <a:noFill/>
          </a:ln>
          <a:effectLst>
            <a:outerShdw blurRad="50800" dist="63500" dir="2700000" algn="tl" rotWithShape="0">
              <a:prstClr val="black">
                <a:alpha val="5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5780" y="2177303"/>
            <a:ext cx="3657600" cy="1162050"/>
          </a:xfrm>
        </p:spPr>
        <p:txBody>
          <a:bodyPr anchor="b">
            <a:normAutofit/>
          </a:bodyPr>
          <a:lstStyle>
            <a:lvl1pPr algn="l">
              <a:defRPr sz="3000" b="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45380" y="609600"/>
            <a:ext cx="3657600" cy="5334000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5780" y="3352799"/>
            <a:ext cx="3657600" cy="2590801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2000" y="6297706"/>
            <a:ext cx="1295400" cy="365125"/>
          </a:xfrm>
        </p:spPr>
        <p:txBody>
          <a:bodyPr/>
          <a:lstStyle/>
          <a:p>
            <a:fld id="{71C9D0C3-00B2-5547-A285-6C9EAE9FE8F1}" type="datetime1">
              <a:rPr lang="en-US" smtClean="0"/>
              <a:t>6/11/2019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057400" y="6297706"/>
            <a:ext cx="2339788" cy="365125"/>
          </a:xfrm>
        </p:spPr>
        <p:txBody>
          <a:bodyPr/>
          <a:lstStyle/>
          <a:p>
            <a:r>
              <a:rPr lang="en-US" smtClean="0"/>
              <a:t>Copyright © 2017 by Saunders, an imprint of Elsevier Inc.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04800" y="6297706"/>
            <a:ext cx="443753" cy="365125"/>
          </a:xfrm>
        </p:spPr>
        <p:txBody>
          <a:bodyPr/>
          <a:lstStyle>
            <a:lvl1pPr algn="l">
              <a:defRPr/>
            </a:lvl1pPr>
          </a:lstStyle>
          <a:p>
            <a:fld id="{A92DECB8-B2AB-4217-BB8D-B4B27DCE6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949824"/>
            <a:ext cx="7583488" cy="4007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24391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5B91810F-00E5-4248-9393-E81CF4724839}" type="datetime1">
              <a:rPr lang="en-US" smtClean="0"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674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 altLang="en-US" smtClean="0">
                <a:solidFill>
                  <a:schemeClr val="tx1"/>
                </a:solidFill>
              </a:rPr>
              <a:t>Copyright © 2017 by Saunders, an imprint of Elsevier Inc.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24840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A92DECB8-B2AB-4217-BB8D-B4B27DCE6EF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 2" pitchFamily="18" charset="2"/>
        <a:buChar char=""/>
        <a:defRPr sz="22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20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 2" pitchFamily="18" charset="2"/>
        <a:buChar char=""/>
        <a:defRPr sz="1800" kern="120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 smtClean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2" pitchFamily="18" charset="2"/>
        <a:buChar char=""/>
        <a:defRPr lang="en-US" sz="1800" kern="1200" dirty="0">
          <a:solidFill>
            <a:schemeClr val="tx1">
              <a:lumMod val="90000"/>
              <a:lumOff val="1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152400" y="4038600"/>
            <a:ext cx="7086600" cy="1066800"/>
          </a:xfrm>
        </p:spPr>
        <p:txBody>
          <a:bodyPr>
            <a:noAutofit/>
          </a:bodyPr>
          <a:lstStyle/>
          <a:p>
            <a:pPr algn="l"/>
            <a:r>
              <a:rPr lang="en-US" sz="3800" dirty="0" smtClean="0"/>
              <a:t>Introduction to Nursing Theory and Science</a:t>
            </a:r>
            <a:endParaRPr lang="en-US" sz="3800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304800" y="5181600"/>
            <a:ext cx="7239000" cy="11430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Catherine </a:t>
            </a:r>
            <a:r>
              <a:rPr lang="en-US" sz="2800" dirty="0" err="1" smtClean="0"/>
              <a:t>Hrycyk</a:t>
            </a:r>
            <a:r>
              <a:rPr lang="en-US" sz="2800" dirty="0" smtClean="0"/>
              <a:t>, </a:t>
            </a:r>
            <a:r>
              <a:rPr lang="en-US" sz="2800" dirty="0" err="1" smtClean="0"/>
              <a:t>MScN</a:t>
            </a:r>
            <a:r>
              <a:rPr lang="en-US" sz="2800" dirty="0" smtClean="0"/>
              <a:t>, </a:t>
            </a:r>
            <a:r>
              <a:rPr lang="en-US" sz="2800" dirty="0" smtClean="0"/>
              <a:t>RN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1379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5833"/>
            <a:ext cx="8305800" cy="999567"/>
          </a:xfrm>
        </p:spPr>
        <p:txBody>
          <a:bodyPr>
            <a:noAutofit/>
          </a:bodyPr>
          <a:lstStyle/>
          <a:p>
            <a:r>
              <a:rPr lang="en-US" sz="3600" dirty="0" smtClean="0"/>
              <a:t>Nursing Research: Improving Patient Care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949824"/>
            <a:ext cx="7678737" cy="4298576"/>
          </a:xfrm>
        </p:spPr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Nursing research – systematic investigation of phenomena related to improving patient care</a:t>
            </a:r>
          </a:p>
          <a:p>
            <a:r>
              <a:rPr lang="en-US" sz="2600" dirty="0" smtClean="0"/>
              <a:t>A problem may be amenable to being addressed by research if:</a:t>
            </a:r>
          </a:p>
          <a:p>
            <a:pPr lvl="1"/>
            <a:r>
              <a:rPr lang="en-US" dirty="0" smtClean="0"/>
              <a:t>A conceptual framework exists or can be constructed from previous research. The problem fits logically and aligns with what is already known. </a:t>
            </a:r>
          </a:p>
          <a:p>
            <a:pPr lvl="1"/>
            <a:r>
              <a:rPr lang="en-US" dirty="0" smtClean="0"/>
              <a:t>Based on related research findings published in professional, peer-reviewed journals or is supported by similar ongoing research in other settings</a:t>
            </a:r>
          </a:p>
          <a:p>
            <a:pPr lvl="1"/>
            <a:r>
              <a:rPr lang="en-US" dirty="0" smtClean="0"/>
              <a:t>Carefully designed. The results will be applicable in similar situations or will generate hypotheses for further research and testing.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4818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Evidence-Based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Definition: An approach to the delivery of healthcare that integrates: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sz="2400" dirty="0" smtClean="0"/>
              <a:t>Best evidence from studies, 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sz="2400" dirty="0" smtClean="0"/>
              <a:t>Patient care date with clinician expertise, and </a:t>
            </a:r>
          </a:p>
          <a:p>
            <a:pPr marL="806450" lvl="1" indent="-457200">
              <a:buFont typeface="+mj-lt"/>
              <a:buAutoNum type="arabicPeriod"/>
            </a:pPr>
            <a:r>
              <a:rPr lang="en-US" sz="2400" dirty="0" smtClean="0"/>
              <a:t>Patient preferences (Melnyk, Fineout-Overholt, Stillwell, et al., 2009 p. 49).</a:t>
            </a: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732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Evidence-Based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49824"/>
            <a:ext cx="8458199" cy="437477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Evidence-based practice is </a:t>
            </a:r>
            <a:r>
              <a:rPr lang="en-US" sz="2400" dirty="0"/>
              <a:t>an element of critical thinking and a good means of improving clinical judgment. </a:t>
            </a:r>
            <a:endParaRPr lang="en-US" sz="2400" dirty="0" smtClean="0"/>
          </a:p>
          <a:p>
            <a:r>
              <a:rPr lang="en-US" sz="2400" dirty="0" smtClean="0"/>
              <a:t>Focusing </a:t>
            </a:r>
            <a:r>
              <a:rPr lang="en-US" sz="2400" dirty="0"/>
              <a:t>on evidence of effective interventions </a:t>
            </a:r>
            <a:r>
              <a:rPr lang="en-US" sz="2400" dirty="0" smtClean="0"/>
              <a:t>helps prevent nursing practice </a:t>
            </a:r>
            <a:r>
              <a:rPr lang="en-US" sz="2400" dirty="0"/>
              <a:t>from deteriorating into routine or traditional </a:t>
            </a:r>
            <a:r>
              <a:rPr lang="en-US" sz="2400" dirty="0" smtClean="0"/>
              <a:t>care.  </a:t>
            </a:r>
          </a:p>
          <a:p>
            <a:r>
              <a:rPr lang="en-US" sz="2400" dirty="0" smtClean="0"/>
              <a:t>Ways to stay current and aware of new evidence:</a:t>
            </a:r>
          </a:p>
          <a:p>
            <a:pPr lvl="1"/>
            <a:r>
              <a:rPr lang="en-US" sz="2200" dirty="0" smtClean="0"/>
              <a:t>Continuing </a:t>
            </a:r>
            <a:r>
              <a:rPr lang="en-US" sz="2200" dirty="0"/>
              <a:t>education courses, </a:t>
            </a:r>
            <a:r>
              <a:rPr lang="en-US" sz="2200" dirty="0" smtClean="0"/>
              <a:t>professional </a:t>
            </a:r>
            <a:r>
              <a:rPr lang="en-US" sz="2200" dirty="0"/>
              <a:t>conferences, </a:t>
            </a:r>
            <a:r>
              <a:rPr lang="en-US" sz="2200" dirty="0" smtClean="0"/>
              <a:t>journals</a:t>
            </a:r>
            <a:r>
              <a:rPr lang="en-US" sz="2200" dirty="0"/>
              <a:t>, and </a:t>
            </a:r>
            <a:r>
              <a:rPr lang="en-US" sz="2200" dirty="0" smtClean="0"/>
              <a:t>membership </a:t>
            </a:r>
            <a:r>
              <a:rPr lang="en-US" sz="2200" dirty="0"/>
              <a:t>in professional </a:t>
            </a:r>
            <a:r>
              <a:rPr lang="en-US" sz="2200" dirty="0" smtClean="0"/>
              <a:t>organizations</a:t>
            </a:r>
          </a:p>
          <a:p>
            <a:r>
              <a:rPr lang="en-US" sz="2400" dirty="0" smtClean="0"/>
              <a:t>Essential component of nursing education. Why?</a:t>
            </a:r>
            <a:endParaRPr lang="en-US" sz="24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500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Theory Important</a:t>
            </a:r>
            <a:r>
              <a:rPr lang="en-US" dirty="0"/>
              <a:t>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Nursing </a:t>
            </a:r>
            <a:r>
              <a:rPr lang="en-US" sz="2400" dirty="0"/>
              <a:t>as a profession is strengthened when nursing knowledge is built on sound theory. </a:t>
            </a:r>
            <a:endParaRPr lang="en-US" sz="2400" dirty="0" smtClean="0"/>
          </a:p>
          <a:p>
            <a:r>
              <a:rPr lang="en-US" sz="2400" dirty="0"/>
              <a:t>T</a:t>
            </a:r>
            <a:r>
              <a:rPr lang="en-US" sz="2400" dirty="0" smtClean="0"/>
              <a:t>heory </a:t>
            </a:r>
            <a:r>
              <a:rPr lang="en-US" sz="2400" dirty="0"/>
              <a:t>is a useful tool for reasoning, critical thinking, and decision making </a:t>
            </a:r>
            <a:r>
              <a:rPr lang="en-US" dirty="0"/>
              <a:t>(</a:t>
            </a:r>
            <a:r>
              <a:rPr lang="en-US" dirty="0" err="1"/>
              <a:t>Tomey</a:t>
            </a:r>
            <a:r>
              <a:rPr lang="en-US" dirty="0"/>
              <a:t> and </a:t>
            </a:r>
            <a:r>
              <a:rPr lang="en-US" dirty="0" err="1"/>
              <a:t>Alligood</a:t>
            </a:r>
            <a:r>
              <a:rPr lang="en-US" dirty="0"/>
              <a:t>, 2010</a:t>
            </a:r>
            <a:r>
              <a:rPr lang="en-US" dirty="0" smtClean="0"/>
              <a:t>).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89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2" y="1949824"/>
            <a:ext cx="7831137" cy="4007224"/>
          </a:xfrm>
        </p:spPr>
        <p:txBody>
          <a:bodyPr/>
          <a:lstStyle/>
          <a:p>
            <a:r>
              <a:rPr lang="en-US" sz="2400" dirty="0" err="1"/>
              <a:t>Metaparadigm</a:t>
            </a:r>
            <a:r>
              <a:rPr lang="en-US" sz="2400" dirty="0"/>
              <a:t> </a:t>
            </a:r>
            <a:r>
              <a:rPr lang="en-US" sz="2400" dirty="0" smtClean="0"/>
              <a:t>is </a:t>
            </a:r>
            <a:r>
              <a:rPr lang="en-US" sz="2400" dirty="0"/>
              <a:t>the most abstract aspect of the structure of nursing knowledge </a:t>
            </a:r>
            <a:r>
              <a:rPr lang="en-US" sz="2000" dirty="0"/>
              <a:t>(March and McCormack, 2009)</a:t>
            </a:r>
            <a:r>
              <a:rPr lang="en-US" sz="2400" dirty="0"/>
              <a:t>. </a:t>
            </a:r>
          </a:p>
          <a:p>
            <a:pPr lvl="1"/>
            <a:r>
              <a:rPr lang="en-US" sz="2200" dirty="0"/>
              <a:t>The metaparadigm of nursing consists of the major concepts of the discipline—person, environment, health, and nursing. </a:t>
            </a:r>
          </a:p>
          <a:p>
            <a:r>
              <a:rPr lang="en-US" sz="2400" dirty="0"/>
              <a:t>A philosophy is a set of beliefs about the nature of how the world works. </a:t>
            </a:r>
            <a:endParaRPr lang="en-US" sz="2400" dirty="0" smtClean="0"/>
          </a:p>
          <a:p>
            <a:pPr lvl="1"/>
            <a:r>
              <a:rPr lang="en-US" sz="2200" dirty="0"/>
              <a:t>A nursing philosophy </a:t>
            </a:r>
            <a:r>
              <a:rPr lang="en-US" sz="2200" dirty="0" smtClean="0"/>
              <a:t>puts </a:t>
            </a:r>
            <a:r>
              <a:rPr lang="en-US" sz="2200" dirty="0"/>
              <a:t>together some or all concepts of the metaparadigm.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057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49824"/>
            <a:ext cx="8229600" cy="4007224"/>
          </a:xfrm>
        </p:spPr>
        <p:txBody>
          <a:bodyPr>
            <a:normAutofit/>
          </a:bodyPr>
          <a:lstStyle/>
          <a:p>
            <a:r>
              <a:rPr lang="en-US" sz="2400" dirty="0"/>
              <a:t>A conceptual model or framework is a more specific organization of nursing phenomena than philosophies. </a:t>
            </a:r>
            <a:endParaRPr lang="en-US" sz="2400" dirty="0" smtClean="0"/>
          </a:p>
          <a:p>
            <a:pPr lvl="1"/>
            <a:r>
              <a:rPr lang="en-US" dirty="0" smtClean="0"/>
              <a:t>“</a:t>
            </a:r>
            <a:r>
              <a:rPr lang="en-US" sz="2200" dirty="0" smtClean="0"/>
              <a:t>Model</a:t>
            </a:r>
            <a:r>
              <a:rPr lang="en-US" sz="2200" dirty="0"/>
              <a:t>” or “framework” </a:t>
            </a:r>
            <a:r>
              <a:rPr lang="en-US" sz="2200" dirty="0" smtClean="0"/>
              <a:t>provides </a:t>
            </a:r>
            <a:r>
              <a:rPr lang="en-US" sz="2200" dirty="0"/>
              <a:t>an organizational structure that makes clearer connections between concepts</a:t>
            </a:r>
            <a:r>
              <a:rPr lang="en-US" sz="2200" dirty="0" smtClean="0"/>
              <a:t>.</a:t>
            </a:r>
          </a:p>
          <a:p>
            <a:r>
              <a:rPr lang="en-US" sz="2400" dirty="0"/>
              <a:t>Theories are more concrete descriptions of concepts that are embedded in propositions. </a:t>
            </a:r>
            <a:endParaRPr lang="en-US" sz="2400" dirty="0" smtClean="0"/>
          </a:p>
          <a:p>
            <a:r>
              <a:rPr lang="en-US" sz="2400" dirty="0"/>
              <a:t>Propositions are statements that describe linkages between concepts and are more prescriptive; that is, they propose an outcome that is testable in practice and research.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753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5833"/>
            <a:ext cx="7583488" cy="999567"/>
          </a:xfrm>
        </p:spPr>
        <p:txBody>
          <a:bodyPr/>
          <a:lstStyle/>
          <a:p>
            <a:r>
              <a:rPr lang="en-US" dirty="0" smtClean="0"/>
              <a:t>Theory Levels </a:t>
            </a:r>
            <a:endParaRPr lang="en-US" dirty="0"/>
          </a:p>
        </p:txBody>
      </p:sp>
      <p:pic>
        <p:nvPicPr>
          <p:cNvPr id="5" name="Content Placeholder 4" descr="img11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67" r="-398"/>
          <a:stretch/>
        </p:blipFill>
        <p:spPr>
          <a:xfrm>
            <a:off x="373063" y="1949450"/>
            <a:ext cx="8466137" cy="429895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222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7583488" cy="1143000"/>
          </a:xfrm>
        </p:spPr>
        <p:txBody>
          <a:bodyPr/>
          <a:lstStyle/>
          <a:p>
            <a:r>
              <a:rPr lang="en-US" dirty="0" smtClean="0"/>
              <a:t>Science and Scientific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8534400" cy="4191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Scientific method – systematic way of thinking </a:t>
            </a:r>
          </a:p>
          <a:p>
            <a:pPr lvl="1"/>
            <a:r>
              <a:rPr lang="en-US" sz="2200" dirty="0" smtClean="0"/>
              <a:t>Quantitative research</a:t>
            </a:r>
          </a:p>
          <a:p>
            <a:pPr lvl="1"/>
            <a:r>
              <a:rPr lang="en-US" sz="2200" dirty="0"/>
              <a:t>Qualitative research (naturalistic inquiry or </a:t>
            </a:r>
            <a:r>
              <a:rPr lang="en-US" sz="2200" dirty="0" err="1"/>
              <a:t>interpretivism</a:t>
            </a:r>
            <a:r>
              <a:rPr lang="en-US" sz="2200" dirty="0"/>
              <a:t>) </a:t>
            </a:r>
          </a:p>
          <a:p>
            <a:pPr lvl="1"/>
            <a:r>
              <a:rPr lang="en-US" sz="2200" dirty="0" smtClean="0"/>
              <a:t>Mixed </a:t>
            </a:r>
            <a:r>
              <a:rPr lang="en-US" sz="2200" dirty="0"/>
              <a:t>methods – combination of qualitative and quantitative </a:t>
            </a:r>
            <a:endParaRPr lang="en-US" sz="2200" dirty="0" smtClean="0"/>
          </a:p>
          <a:p>
            <a:r>
              <a:rPr lang="en-US" sz="2400" dirty="0" smtClean="0"/>
              <a:t>Bias – refers to systematic distortion of a finding from data, often resulting from a problem with the sample.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9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and Scientific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Basic, clinical, and translational science:</a:t>
            </a:r>
          </a:p>
          <a:p>
            <a:pPr lvl="1"/>
            <a:r>
              <a:rPr lang="en-US" sz="2400" dirty="0" smtClean="0"/>
              <a:t>Pure science – summarizes and explains the universe without regard for whether the information is immediately useful – generates new knowledge</a:t>
            </a:r>
          </a:p>
          <a:p>
            <a:pPr lvl="1"/>
            <a:r>
              <a:rPr lang="en-US" sz="2400" dirty="0" smtClean="0"/>
              <a:t>Applied science – practical application of scientific theory and laws – also known as clinical science </a:t>
            </a:r>
          </a:p>
          <a:p>
            <a:pPr lvl="1"/>
            <a:r>
              <a:rPr lang="en-US" sz="2400" dirty="0" smtClean="0"/>
              <a:t> Translational research – conduit between bench research and bedside research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45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Science and Scientific Method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49824"/>
            <a:ext cx="8305800" cy="400722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Inductive reasoning – </a:t>
            </a:r>
            <a:r>
              <a:rPr lang="en-US" sz="2400" dirty="0"/>
              <a:t>the process begins with a particular experience and proceeds to </a:t>
            </a:r>
            <a:r>
              <a:rPr lang="en-US" sz="2400" dirty="0" smtClean="0"/>
              <a:t>generalizations</a:t>
            </a:r>
          </a:p>
          <a:p>
            <a:pPr lvl="1"/>
            <a:r>
              <a:rPr lang="en-US" dirty="0" smtClean="0"/>
              <a:t>Inferences </a:t>
            </a:r>
            <a:r>
              <a:rPr lang="en-US" dirty="0"/>
              <a:t>are made that lead to further </a:t>
            </a:r>
            <a:r>
              <a:rPr lang="en-US" dirty="0" smtClean="0"/>
              <a:t>research.</a:t>
            </a:r>
          </a:p>
          <a:p>
            <a:r>
              <a:rPr lang="en-US" sz="2400" dirty="0" smtClean="0"/>
              <a:t>Deductive reasoning – a </a:t>
            </a:r>
            <a:r>
              <a:rPr lang="en-US" sz="2400" dirty="0"/>
              <a:t>process in which conclusions are drawn by logical inference from given premises. </a:t>
            </a:r>
            <a:r>
              <a:rPr lang="en-US" sz="2400" dirty="0" smtClean="0"/>
              <a:t>It proceeds </a:t>
            </a:r>
            <a:r>
              <a:rPr lang="en-US" sz="2400" dirty="0"/>
              <a:t>from the general case to the specific. </a:t>
            </a:r>
            <a:endParaRPr lang="en-US" sz="2400" dirty="0" smtClean="0"/>
          </a:p>
          <a:p>
            <a:pPr lvl="1"/>
            <a:r>
              <a:rPr lang="en-US" dirty="0" smtClean="0"/>
              <a:t>Valid </a:t>
            </a:r>
            <a:r>
              <a:rPr lang="en-US" dirty="0"/>
              <a:t>rather than </a:t>
            </a:r>
            <a:r>
              <a:rPr lang="en-US" dirty="0" smtClean="0"/>
              <a:t>true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877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95833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Limitations of </a:t>
            </a:r>
            <a:r>
              <a:rPr lang="en-US" dirty="0" smtClean="0"/>
              <a:t>Strict Definition </a:t>
            </a:r>
            <a:r>
              <a:rPr lang="en-US" dirty="0"/>
              <a:t>of </a:t>
            </a:r>
            <a:r>
              <a:rPr lang="en-US" dirty="0" smtClean="0"/>
              <a:t>Scientific Methods </a:t>
            </a:r>
            <a:r>
              <a:rPr lang="en-US" dirty="0"/>
              <a:t>in </a:t>
            </a:r>
            <a:r>
              <a:rPr lang="en-US" dirty="0" smtClean="0"/>
              <a:t>Nursing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</a:t>
            </a:r>
            <a:r>
              <a:rPr lang="en-US" sz="2400" dirty="0" smtClean="0"/>
              <a:t>he </a:t>
            </a:r>
            <a:r>
              <a:rPr lang="en-US" sz="2400" dirty="0"/>
              <a:t>scientific </a:t>
            </a:r>
            <a:r>
              <a:rPr lang="en-US" sz="2400" dirty="0" smtClean="0"/>
              <a:t>method, </a:t>
            </a:r>
            <a:r>
              <a:rPr lang="en-US" sz="2400" dirty="0"/>
              <a:t>as implemented exclusively with quantitative </a:t>
            </a:r>
            <a:r>
              <a:rPr lang="en-US" sz="2400" dirty="0" smtClean="0"/>
              <a:t>techniques, has </a:t>
            </a:r>
            <a:r>
              <a:rPr lang="en-US" sz="2400" dirty="0"/>
              <a:t>limitations when applied to phenomena of interest to nursing.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/>
              <a:t>Health </a:t>
            </a:r>
            <a:r>
              <a:rPr lang="en-US" sz="2200" dirty="0"/>
              <a:t>care settings are not comparable with laboratories</a:t>
            </a:r>
            <a:r>
              <a:rPr lang="en-US" sz="2200" dirty="0" smtClean="0"/>
              <a:t>.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/>
              <a:t>Human </a:t>
            </a:r>
            <a:r>
              <a:rPr lang="en-US" sz="2200" dirty="0"/>
              <a:t>beings are far more than collections of parts that can be dissected and subjected to examination or experimentation. </a:t>
            </a:r>
            <a:endParaRPr lang="en-US" sz="2200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200" dirty="0" smtClean="0"/>
              <a:t>The claim for objectivity (freedom from bias)  </a:t>
            </a:r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2DECB8-B2AB-4217-BB8D-B4B27DCE6EF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48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xel">
  <a:themeElements>
    <a:clrScheme name="Pixel">
      <a:dk1>
        <a:srgbClr val="103154"/>
      </a:dk1>
      <a:lt1>
        <a:srgbClr val="FFFFFF"/>
      </a:lt1>
      <a:dk2>
        <a:srgbClr val="00BFC3"/>
      </a:dk2>
      <a:lt2>
        <a:srgbClr val="0096FF"/>
      </a:lt2>
      <a:accent1>
        <a:srgbClr val="FF7F01"/>
      </a:accent1>
      <a:accent2>
        <a:srgbClr val="F1B015"/>
      </a:accent2>
      <a:accent3>
        <a:srgbClr val="FBEC85"/>
      </a:accent3>
      <a:accent4>
        <a:srgbClr val="D2C2F1"/>
      </a:accent4>
      <a:accent5>
        <a:srgbClr val="DA5AF4"/>
      </a:accent5>
      <a:accent6>
        <a:srgbClr val="9D09D1"/>
      </a:accent6>
      <a:hlink>
        <a:srgbClr val="1286C9"/>
      </a:hlink>
      <a:folHlink>
        <a:srgbClr val="A8C2E7"/>
      </a:folHlink>
    </a:clrScheme>
    <a:fontScheme name="Pixel">
      <a:majorFont>
        <a:latin typeface="Corbel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orbel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ixel">
      <a:fillStyleLst>
        <a:solidFill>
          <a:schemeClr val="phClr"/>
        </a:solidFill>
        <a:solidFill>
          <a:schemeClr val="phClr">
            <a:satMod val="150000"/>
          </a:schemeClr>
        </a:solidFill>
        <a:solidFill>
          <a:schemeClr val="phClr">
            <a:shade val="80000"/>
            <a:lumMod val="9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63500" dir="2700000" sx="102000" sy="102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glow" dir="tl"/>
          </a:scene3d>
          <a:sp3d>
            <a:bevelT w="0" h="0"/>
          </a:sp3d>
        </a:effectStyle>
        <a:effectStyle>
          <a:effectLst>
            <a:outerShdw blurRad="63500" dist="38100" dir="3600000" sx="103000" sy="103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5400000"/>
            </a:lightRig>
          </a:scene3d>
          <a:sp3d prstMaterial="softmetal">
            <a:bevelT w="635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5000"/>
                <a:satMod val="350000"/>
              </a:schemeClr>
            </a:gs>
            <a:gs pos="100000">
              <a:schemeClr val="phClr">
                <a:shade val="20000"/>
                <a:satMod val="15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1000"/>
                <a:satMod val="400000"/>
              </a:schemeClr>
              <a:schemeClr val="phClr">
                <a:tint val="50000"/>
                <a:satMod val="45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Pixel.thmx</Template>
  <TotalTime>353</TotalTime>
  <Words>663</Words>
  <Application>Microsoft Office PowerPoint</Application>
  <PresentationFormat>On-screen Show (4:3)</PresentationFormat>
  <Paragraphs>71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Corbel</vt:lpstr>
      <vt:lpstr>Wingdings 2</vt:lpstr>
      <vt:lpstr>Pixel</vt:lpstr>
      <vt:lpstr>Introduction to Nursing Theory and Science</vt:lpstr>
      <vt:lpstr>Why Is Theory Important? </vt:lpstr>
      <vt:lpstr>Definitions </vt:lpstr>
      <vt:lpstr>Definitions </vt:lpstr>
      <vt:lpstr>Theory Levels </vt:lpstr>
      <vt:lpstr>Science and Scientific Method</vt:lpstr>
      <vt:lpstr>Science and Scientific Method</vt:lpstr>
      <vt:lpstr>Science and Scientific Method</vt:lpstr>
      <vt:lpstr>Limitations of Strict Definition of Scientific Methods in Nursing </vt:lpstr>
      <vt:lpstr>Nursing Research: Improving Patient Care</vt:lpstr>
      <vt:lpstr>Evidence-Based Practice</vt:lpstr>
      <vt:lpstr>Evidence-Based Practice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lmanalo</dc:creator>
  <cp:lastModifiedBy>De Anza Community College</cp:lastModifiedBy>
  <cp:revision>72</cp:revision>
  <dcterms:created xsi:type="dcterms:W3CDTF">2015-11-16T20:13:59Z</dcterms:created>
  <dcterms:modified xsi:type="dcterms:W3CDTF">2019-06-11T16:25:53Z</dcterms:modified>
</cp:coreProperties>
</file>