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21"/>
  </p:notesMasterIdLst>
  <p:handoutMasterIdLst>
    <p:handoutMasterId r:id="rId122"/>
  </p:handoutMasterIdLst>
  <p:sldIdLst>
    <p:sldId id="364" r:id="rId2"/>
    <p:sldId id="365" r:id="rId3"/>
    <p:sldId id="366" r:id="rId4"/>
    <p:sldId id="368" r:id="rId5"/>
    <p:sldId id="369" r:id="rId6"/>
    <p:sldId id="321" r:id="rId7"/>
    <p:sldId id="374" r:id="rId8"/>
    <p:sldId id="314" r:id="rId9"/>
    <p:sldId id="376" r:id="rId10"/>
    <p:sldId id="289" r:id="rId11"/>
    <p:sldId id="377" r:id="rId12"/>
    <p:sldId id="534" r:id="rId13"/>
    <p:sldId id="343" r:id="rId14"/>
    <p:sldId id="339" r:id="rId15"/>
    <p:sldId id="345" r:id="rId16"/>
    <p:sldId id="536" r:id="rId17"/>
    <p:sldId id="380" r:id="rId18"/>
    <p:sldId id="538" r:id="rId19"/>
    <p:sldId id="292" r:id="rId20"/>
    <p:sldId id="338" r:id="rId21"/>
    <p:sldId id="382" r:id="rId22"/>
    <p:sldId id="532" r:id="rId23"/>
    <p:sldId id="384" r:id="rId24"/>
    <p:sldId id="383" r:id="rId25"/>
    <p:sldId id="385" r:id="rId26"/>
    <p:sldId id="386" r:id="rId27"/>
    <p:sldId id="387" r:id="rId28"/>
    <p:sldId id="389" r:id="rId29"/>
    <p:sldId id="336" r:id="rId30"/>
    <p:sldId id="390" r:id="rId31"/>
    <p:sldId id="391" r:id="rId32"/>
    <p:sldId id="392" r:id="rId33"/>
    <p:sldId id="394" r:id="rId34"/>
    <p:sldId id="393" r:id="rId35"/>
    <p:sldId id="395" r:id="rId36"/>
    <p:sldId id="524" r:id="rId37"/>
    <p:sldId id="398" r:id="rId38"/>
    <p:sldId id="337" r:id="rId39"/>
    <p:sldId id="293" r:id="rId40"/>
    <p:sldId id="400" r:id="rId41"/>
    <p:sldId id="401" r:id="rId42"/>
    <p:sldId id="294" r:id="rId43"/>
    <p:sldId id="340" r:id="rId44"/>
    <p:sldId id="346" r:id="rId45"/>
    <p:sldId id="403" r:id="rId46"/>
    <p:sldId id="404" r:id="rId47"/>
    <p:sldId id="325" r:id="rId48"/>
    <p:sldId id="405" r:id="rId49"/>
    <p:sldId id="406" r:id="rId50"/>
    <p:sldId id="407" r:id="rId51"/>
    <p:sldId id="408" r:id="rId52"/>
    <p:sldId id="415" r:id="rId53"/>
    <p:sldId id="326" r:id="rId54"/>
    <p:sldId id="429" r:id="rId55"/>
    <p:sldId id="436" r:id="rId56"/>
    <p:sldId id="443" r:id="rId57"/>
    <p:sldId id="327" r:id="rId58"/>
    <p:sldId id="526" r:id="rId59"/>
    <p:sldId id="450" r:id="rId60"/>
    <p:sldId id="457" r:id="rId61"/>
    <p:sldId id="539" r:id="rId62"/>
    <p:sldId id="464" r:id="rId63"/>
    <p:sldId id="471" r:id="rId64"/>
    <p:sldId id="478" r:id="rId65"/>
    <p:sldId id="485" r:id="rId66"/>
    <p:sldId id="328" r:id="rId67"/>
    <p:sldId id="499" r:id="rId68"/>
    <p:sldId id="506" r:id="rId69"/>
    <p:sldId id="296" r:id="rId70"/>
    <p:sldId id="507" r:id="rId71"/>
    <p:sldId id="508" r:id="rId72"/>
    <p:sldId id="541" r:id="rId73"/>
    <p:sldId id="510" r:id="rId74"/>
    <p:sldId id="511" r:id="rId75"/>
    <p:sldId id="318" r:id="rId76"/>
    <p:sldId id="513" r:id="rId77"/>
    <p:sldId id="514" r:id="rId78"/>
    <p:sldId id="515" r:id="rId79"/>
    <p:sldId id="329" r:id="rId80"/>
    <p:sldId id="512" r:id="rId81"/>
    <p:sldId id="299" r:id="rId82"/>
    <p:sldId id="516" r:id="rId83"/>
    <p:sldId id="517" r:id="rId84"/>
    <p:sldId id="518" r:id="rId85"/>
    <p:sldId id="533" r:id="rId86"/>
    <p:sldId id="519" r:id="rId87"/>
    <p:sldId id="523" r:id="rId88"/>
    <p:sldId id="520" r:id="rId89"/>
    <p:sldId id="300" r:id="rId90"/>
    <p:sldId id="330" r:id="rId91"/>
    <p:sldId id="331" r:id="rId92"/>
    <p:sldId id="527" r:id="rId93"/>
    <p:sldId id="301" r:id="rId94"/>
    <p:sldId id="332" r:id="rId95"/>
    <p:sldId id="317" r:id="rId96"/>
    <p:sldId id="542" r:id="rId97"/>
    <p:sldId id="351" r:id="rId98"/>
    <p:sldId id="319" r:id="rId99"/>
    <p:sldId id="350" r:id="rId100"/>
    <p:sldId id="543" r:id="rId101"/>
    <p:sldId id="529" r:id="rId102"/>
    <p:sldId id="303" r:id="rId103"/>
    <p:sldId id="352" r:id="rId104"/>
    <p:sldId id="353" r:id="rId105"/>
    <p:sldId id="302" r:id="rId106"/>
    <p:sldId id="544" r:id="rId107"/>
    <p:sldId id="355" r:id="rId108"/>
    <p:sldId id="320" r:id="rId109"/>
    <p:sldId id="354" r:id="rId110"/>
    <p:sldId id="545" r:id="rId111"/>
    <p:sldId id="531" r:id="rId112"/>
    <p:sldId id="356" r:id="rId113"/>
    <p:sldId id="304" r:id="rId114"/>
    <p:sldId id="305" r:id="rId115"/>
    <p:sldId id="357" r:id="rId116"/>
    <p:sldId id="335" r:id="rId117"/>
    <p:sldId id="358" r:id="rId118"/>
    <p:sldId id="361" r:id="rId119"/>
    <p:sldId id="362" r:id="rId120"/>
  </p:sldIdLst>
  <p:sldSz cx="9144000" cy="6858000" type="screen4x3"/>
  <p:notesSz cx="6858000" cy="9144000"/>
  <p:embeddedFontLst>
    <p:embeddedFont>
      <p:font typeface="Times" panose="02020603050405020304" charset="0"/>
      <p:regular r:id="rId123"/>
      <p:bold r:id="rId124"/>
      <p:italic r:id="rId125"/>
      <p:boldItalic r:id="rId1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3300"/>
    <a:srgbClr val="660033"/>
    <a:srgbClr val="000000"/>
    <a:srgbClr val="000066"/>
    <a:srgbClr val="6600FF"/>
    <a:srgbClr val="003300"/>
    <a:srgbClr val="008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92667" autoAdjust="0"/>
  </p:normalViewPr>
  <p:slideViewPr>
    <p:cSldViewPr>
      <p:cViewPr>
        <p:scale>
          <a:sx n="87" d="100"/>
          <a:sy n="87" d="100"/>
        </p:scale>
        <p:origin x="12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.fntdata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2.fntdata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72889-8FB6-4D38-8571-B28AA2CA8E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C14323D-2CA0-489C-96E5-B1CC49A43A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Matter</a:t>
          </a:r>
        </a:p>
      </dgm:t>
    </dgm:pt>
    <dgm:pt modelId="{3B9F6907-029C-4559-AF1C-6F885FCAD51E}" type="parTrans" cxnId="{C1DEE7B3-C03D-479B-8F5B-976601CB1872}">
      <dgm:prSet/>
      <dgm:spPr/>
      <dgm:t>
        <a:bodyPr/>
        <a:lstStyle/>
        <a:p>
          <a:endParaRPr lang="en-US"/>
        </a:p>
      </dgm:t>
    </dgm:pt>
    <dgm:pt modelId="{9C97E3E0-EDC1-4A7F-9C46-9FB00928D095}" type="sibTrans" cxnId="{C1DEE7B3-C03D-479B-8F5B-976601CB1872}">
      <dgm:prSet/>
      <dgm:spPr/>
      <dgm:t>
        <a:bodyPr/>
        <a:lstStyle/>
        <a:p>
          <a:endParaRPr lang="en-US"/>
        </a:p>
      </dgm:t>
    </dgm:pt>
    <dgm:pt modelId="{18C8A386-BB2D-4EC4-8E4B-2BB818BD87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Pure Substances</a:t>
          </a:r>
        </a:p>
      </dgm:t>
    </dgm:pt>
    <dgm:pt modelId="{C7D17967-D98B-49F7-AFE4-61CC56F164B9}" type="parTrans" cxnId="{F3B12F4D-2916-463F-97D6-872D843BA7C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8914A39-0A23-44E5-A2E5-B60C2D881599}" type="sibTrans" cxnId="{F3B12F4D-2916-463F-97D6-872D843BA7C1}">
      <dgm:prSet/>
      <dgm:spPr/>
      <dgm:t>
        <a:bodyPr/>
        <a:lstStyle/>
        <a:p>
          <a:endParaRPr lang="en-US"/>
        </a:p>
      </dgm:t>
    </dgm:pt>
    <dgm:pt modelId="{62BFB443-BF6B-46B4-BB4E-D725469953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Mixtures</a:t>
          </a:r>
        </a:p>
      </dgm:t>
    </dgm:pt>
    <dgm:pt modelId="{3FD51161-5DF3-48E6-A0FC-BF2628F52870}" type="parTrans" cxnId="{FD08F1CA-B591-4C4D-BCAD-D2BC33BA085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784DA8-2A5A-4E09-B4ED-8CBA37C2AC9B}" type="sibTrans" cxnId="{FD08F1CA-B591-4C4D-BCAD-D2BC33BA0853}">
      <dgm:prSet/>
      <dgm:spPr/>
      <dgm:t>
        <a:bodyPr/>
        <a:lstStyle/>
        <a:p>
          <a:endParaRPr lang="en-US"/>
        </a:p>
      </dgm:t>
    </dgm:pt>
    <dgm:pt modelId="{36D24D65-0EB3-4D01-A899-DC6784F0E96C}" type="pres">
      <dgm:prSet presAssocID="{8F872889-8FB6-4D38-8571-B28AA2CA8E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E5B30A-82CA-46CE-91A2-E1F84DBD2898}" type="pres">
      <dgm:prSet presAssocID="{2C14323D-2CA0-489C-96E5-B1CC49A43A95}" presName="hierRoot1" presStyleCnt="0">
        <dgm:presLayoutVars>
          <dgm:hierBranch/>
        </dgm:presLayoutVars>
      </dgm:prSet>
      <dgm:spPr/>
    </dgm:pt>
    <dgm:pt modelId="{E14DA7EF-A249-4610-9B3C-B369E97BBC78}" type="pres">
      <dgm:prSet presAssocID="{2C14323D-2CA0-489C-96E5-B1CC49A43A95}" presName="rootComposite1" presStyleCnt="0"/>
      <dgm:spPr/>
    </dgm:pt>
    <dgm:pt modelId="{C8CDD701-4D3F-4B4E-93F3-3959F5AAECD2}" type="pres">
      <dgm:prSet presAssocID="{2C14323D-2CA0-489C-96E5-B1CC49A43A95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C765FF1-5976-4091-9FAD-974726CA42CC}" type="pres">
      <dgm:prSet presAssocID="{2C14323D-2CA0-489C-96E5-B1CC49A43A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61B0A1-930A-4947-9961-95E2CD83DD6B}" type="pres">
      <dgm:prSet presAssocID="{2C14323D-2CA0-489C-96E5-B1CC49A43A95}" presName="hierChild2" presStyleCnt="0"/>
      <dgm:spPr/>
    </dgm:pt>
    <dgm:pt modelId="{711BB22F-7F49-4B49-B33B-A0F0FC40DBB0}" type="pres">
      <dgm:prSet presAssocID="{C7D17967-D98B-49F7-AFE4-61CC56F164B9}" presName="Name35" presStyleLbl="parChTrans1D2" presStyleIdx="0" presStyleCnt="2"/>
      <dgm:spPr/>
      <dgm:t>
        <a:bodyPr/>
        <a:lstStyle/>
        <a:p>
          <a:endParaRPr lang="en-US"/>
        </a:p>
      </dgm:t>
    </dgm:pt>
    <dgm:pt modelId="{BFB4CA5D-D525-463D-B161-0A1F1B406A58}" type="pres">
      <dgm:prSet presAssocID="{18C8A386-BB2D-4EC4-8E4B-2BB818BD8731}" presName="hierRoot2" presStyleCnt="0">
        <dgm:presLayoutVars>
          <dgm:hierBranch/>
        </dgm:presLayoutVars>
      </dgm:prSet>
      <dgm:spPr/>
    </dgm:pt>
    <dgm:pt modelId="{A50F9740-5BF7-4C11-9B6C-B8171EE0796B}" type="pres">
      <dgm:prSet presAssocID="{18C8A386-BB2D-4EC4-8E4B-2BB818BD8731}" presName="rootComposite" presStyleCnt="0"/>
      <dgm:spPr/>
    </dgm:pt>
    <dgm:pt modelId="{11C43CF4-7091-476D-B2F6-E3FDB4F9AD09}" type="pres">
      <dgm:prSet presAssocID="{18C8A386-BB2D-4EC4-8E4B-2BB818BD8731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BCC4737-ACB7-4712-8625-6CB1CA84AB8D}" type="pres">
      <dgm:prSet presAssocID="{18C8A386-BB2D-4EC4-8E4B-2BB818BD8731}" presName="rootConnector" presStyleLbl="node2" presStyleIdx="0" presStyleCnt="2"/>
      <dgm:spPr/>
      <dgm:t>
        <a:bodyPr/>
        <a:lstStyle/>
        <a:p>
          <a:endParaRPr lang="en-US"/>
        </a:p>
      </dgm:t>
    </dgm:pt>
    <dgm:pt modelId="{2C4D4BE9-4C35-4165-AF60-07A874F54FE2}" type="pres">
      <dgm:prSet presAssocID="{18C8A386-BB2D-4EC4-8E4B-2BB818BD8731}" presName="hierChild4" presStyleCnt="0"/>
      <dgm:spPr/>
    </dgm:pt>
    <dgm:pt modelId="{A9851735-536B-4E10-A83D-9F2BE42D6022}" type="pres">
      <dgm:prSet presAssocID="{18C8A386-BB2D-4EC4-8E4B-2BB818BD8731}" presName="hierChild5" presStyleCnt="0"/>
      <dgm:spPr/>
    </dgm:pt>
    <dgm:pt modelId="{B318C129-7C9E-492B-A0EA-67452AD912F4}" type="pres">
      <dgm:prSet presAssocID="{3FD51161-5DF3-48E6-A0FC-BF2628F52870}" presName="Name35" presStyleLbl="parChTrans1D2" presStyleIdx="1" presStyleCnt="2"/>
      <dgm:spPr/>
      <dgm:t>
        <a:bodyPr/>
        <a:lstStyle/>
        <a:p>
          <a:endParaRPr lang="en-US"/>
        </a:p>
      </dgm:t>
    </dgm:pt>
    <dgm:pt modelId="{23B8BE7C-E928-4F9A-9CCC-3D3D1D60DC10}" type="pres">
      <dgm:prSet presAssocID="{62BFB443-BF6B-46B4-BB4E-D725469953B7}" presName="hierRoot2" presStyleCnt="0">
        <dgm:presLayoutVars>
          <dgm:hierBranch/>
        </dgm:presLayoutVars>
      </dgm:prSet>
      <dgm:spPr/>
    </dgm:pt>
    <dgm:pt modelId="{C1CE1BDD-5855-41D6-B764-FEB0A3582C53}" type="pres">
      <dgm:prSet presAssocID="{62BFB443-BF6B-46B4-BB4E-D725469953B7}" presName="rootComposite" presStyleCnt="0"/>
      <dgm:spPr/>
    </dgm:pt>
    <dgm:pt modelId="{1C436CED-D9C3-4DA7-B965-23A7DB386C4E}" type="pres">
      <dgm:prSet presAssocID="{62BFB443-BF6B-46B4-BB4E-D725469953B7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2281669-3768-4DB2-A105-B3A1B1106DCC}" type="pres">
      <dgm:prSet presAssocID="{62BFB443-BF6B-46B4-BB4E-D725469953B7}" presName="rootConnector" presStyleLbl="node2" presStyleIdx="1" presStyleCnt="2"/>
      <dgm:spPr/>
      <dgm:t>
        <a:bodyPr/>
        <a:lstStyle/>
        <a:p>
          <a:endParaRPr lang="en-US"/>
        </a:p>
      </dgm:t>
    </dgm:pt>
    <dgm:pt modelId="{A449535F-5451-436C-925C-9FED0E07A445}" type="pres">
      <dgm:prSet presAssocID="{62BFB443-BF6B-46B4-BB4E-D725469953B7}" presName="hierChild4" presStyleCnt="0"/>
      <dgm:spPr/>
    </dgm:pt>
    <dgm:pt modelId="{8DDCFE25-E042-4BE3-ADDC-1F0622BCCB60}" type="pres">
      <dgm:prSet presAssocID="{62BFB443-BF6B-46B4-BB4E-D725469953B7}" presName="hierChild5" presStyleCnt="0"/>
      <dgm:spPr/>
    </dgm:pt>
    <dgm:pt modelId="{2B811F96-C1A3-445D-B2FB-648E4D9AA080}" type="pres">
      <dgm:prSet presAssocID="{2C14323D-2CA0-489C-96E5-B1CC49A43A95}" presName="hierChild3" presStyleCnt="0"/>
      <dgm:spPr/>
    </dgm:pt>
  </dgm:ptLst>
  <dgm:cxnLst>
    <dgm:cxn modelId="{FD08F1CA-B591-4C4D-BCAD-D2BC33BA0853}" srcId="{2C14323D-2CA0-489C-96E5-B1CC49A43A95}" destId="{62BFB443-BF6B-46B4-BB4E-D725469953B7}" srcOrd="1" destOrd="0" parTransId="{3FD51161-5DF3-48E6-A0FC-BF2628F52870}" sibTransId="{C2784DA8-2A5A-4E09-B4ED-8CBA37C2AC9B}"/>
    <dgm:cxn modelId="{C1DEE7B3-C03D-479B-8F5B-976601CB1872}" srcId="{8F872889-8FB6-4D38-8571-B28AA2CA8EAD}" destId="{2C14323D-2CA0-489C-96E5-B1CC49A43A95}" srcOrd="0" destOrd="0" parTransId="{3B9F6907-029C-4559-AF1C-6F885FCAD51E}" sibTransId="{9C97E3E0-EDC1-4A7F-9C46-9FB00928D095}"/>
    <dgm:cxn modelId="{7875A265-27B8-44C7-8DCD-74B747DD2F75}" type="presOf" srcId="{62BFB443-BF6B-46B4-BB4E-D725469953B7}" destId="{1C436CED-D9C3-4DA7-B965-23A7DB386C4E}" srcOrd="0" destOrd="0" presId="urn:microsoft.com/office/officeart/2005/8/layout/orgChart1"/>
    <dgm:cxn modelId="{FB7AEFD2-5E89-4A09-A0C7-2C6BF437B3F4}" type="presOf" srcId="{2C14323D-2CA0-489C-96E5-B1CC49A43A95}" destId="{DC765FF1-5976-4091-9FAD-974726CA42CC}" srcOrd="1" destOrd="0" presId="urn:microsoft.com/office/officeart/2005/8/layout/orgChart1"/>
    <dgm:cxn modelId="{C1F5C97C-F77E-4302-94FF-9BA39A4A72BA}" type="presOf" srcId="{18C8A386-BB2D-4EC4-8E4B-2BB818BD8731}" destId="{DBCC4737-ACB7-4712-8625-6CB1CA84AB8D}" srcOrd="1" destOrd="0" presId="urn:microsoft.com/office/officeart/2005/8/layout/orgChart1"/>
    <dgm:cxn modelId="{5C0E9767-FFC6-433E-B1A4-20A1D8216955}" type="presOf" srcId="{18C8A386-BB2D-4EC4-8E4B-2BB818BD8731}" destId="{11C43CF4-7091-476D-B2F6-E3FDB4F9AD09}" srcOrd="0" destOrd="0" presId="urn:microsoft.com/office/officeart/2005/8/layout/orgChart1"/>
    <dgm:cxn modelId="{3819CBB1-8399-4106-9029-D1242600148A}" type="presOf" srcId="{C7D17967-D98B-49F7-AFE4-61CC56F164B9}" destId="{711BB22F-7F49-4B49-B33B-A0F0FC40DBB0}" srcOrd="0" destOrd="0" presId="urn:microsoft.com/office/officeart/2005/8/layout/orgChart1"/>
    <dgm:cxn modelId="{2468865A-5E57-4AC3-82B8-2369C6C7D030}" type="presOf" srcId="{2C14323D-2CA0-489C-96E5-B1CC49A43A95}" destId="{C8CDD701-4D3F-4B4E-93F3-3959F5AAECD2}" srcOrd="0" destOrd="0" presId="urn:microsoft.com/office/officeart/2005/8/layout/orgChart1"/>
    <dgm:cxn modelId="{F3B12F4D-2916-463F-97D6-872D843BA7C1}" srcId="{2C14323D-2CA0-489C-96E5-B1CC49A43A95}" destId="{18C8A386-BB2D-4EC4-8E4B-2BB818BD8731}" srcOrd="0" destOrd="0" parTransId="{C7D17967-D98B-49F7-AFE4-61CC56F164B9}" sibTransId="{28914A39-0A23-44E5-A2E5-B60C2D881599}"/>
    <dgm:cxn modelId="{1A07A622-B82A-43F5-870A-D5ADD260AB78}" type="presOf" srcId="{8F872889-8FB6-4D38-8571-B28AA2CA8EAD}" destId="{36D24D65-0EB3-4D01-A899-DC6784F0E96C}" srcOrd="0" destOrd="0" presId="urn:microsoft.com/office/officeart/2005/8/layout/orgChart1"/>
    <dgm:cxn modelId="{58220692-00FC-4E7E-9B81-3583E9EDEE97}" type="presOf" srcId="{62BFB443-BF6B-46B4-BB4E-D725469953B7}" destId="{B2281669-3768-4DB2-A105-B3A1B1106DCC}" srcOrd="1" destOrd="0" presId="urn:microsoft.com/office/officeart/2005/8/layout/orgChart1"/>
    <dgm:cxn modelId="{BF161008-9281-4FD3-80E5-45C14D733B94}" type="presOf" srcId="{3FD51161-5DF3-48E6-A0FC-BF2628F52870}" destId="{B318C129-7C9E-492B-A0EA-67452AD912F4}" srcOrd="0" destOrd="0" presId="urn:microsoft.com/office/officeart/2005/8/layout/orgChart1"/>
    <dgm:cxn modelId="{4A2DA519-CB71-41C8-949F-E6A3F82DB8F4}" type="presParOf" srcId="{36D24D65-0EB3-4D01-A899-DC6784F0E96C}" destId="{F4E5B30A-82CA-46CE-91A2-E1F84DBD2898}" srcOrd="0" destOrd="0" presId="urn:microsoft.com/office/officeart/2005/8/layout/orgChart1"/>
    <dgm:cxn modelId="{30437801-66EE-4845-90D7-1A5C77A1F06F}" type="presParOf" srcId="{F4E5B30A-82CA-46CE-91A2-E1F84DBD2898}" destId="{E14DA7EF-A249-4610-9B3C-B369E97BBC78}" srcOrd="0" destOrd="0" presId="urn:microsoft.com/office/officeart/2005/8/layout/orgChart1"/>
    <dgm:cxn modelId="{C64B13C2-7A95-498F-937D-EB03AA43A1C1}" type="presParOf" srcId="{E14DA7EF-A249-4610-9B3C-B369E97BBC78}" destId="{C8CDD701-4D3F-4B4E-93F3-3959F5AAECD2}" srcOrd="0" destOrd="0" presId="urn:microsoft.com/office/officeart/2005/8/layout/orgChart1"/>
    <dgm:cxn modelId="{E9D337D0-E660-4477-889A-35CA9703B147}" type="presParOf" srcId="{E14DA7EF-A249-4610-9B3C-B369E97BBC78}" destId="{DC765FF1-5976-4091-9FAD-974726CA42CC}" srcOrd="1" destOrd="0" presId="urn:microsoft.com/office/officeart/2005/8/layout/orgChart1"/>
    <dgm:cxn modelId="{598EA3D8-3F37-4E9B-9DC6-1EC64B53FA06}" type="presParOf" srcId="{F4E5B30A-82CA-46CE-91A2-E1F84DBD2898}" destId="{B061B0A1-930A-4947-9961-95E2CD83DD6B}" srcOrd="1" destOrd="0" presId="urn:microsoft.com/office/officeart/2005/8/layout/orgChart1"/>
    <dgm:cxn modelId="{17F69B3E-DBB4-4B6D-BB80-03C2CBA069C1}" type="presParOf" srcId="{B061B0A1-930A-4947-9961-95E2CD83DD6B}" destId="{711BB22F-7F49-4B49-B33B-A0F0FC40DBB0}" srcOrd="0" destOrd="0" presId="urn:microsoft.com/office/officeart/2005/8/layout/orgChart1"/>
    <dgm:cxn modelId="{0218CA61-F982-4D8E-B4EA-9DDADE724B32}" type="presParOf" srcId="{B061B0A1-930A-4947-9961-95E2CD83DD6B}" destId="{BFB4CA5D-D525-463D-B161-0A1F1B406A58}" srcOrd="1" destOrd="0" presId="urn:microsoft.com/office/officeart/2005/8/layout/orgChart1"/>
    <dgm:cxn modelId="{299B1B08-1FBE-4D42-B6FA-6D9CEE6E08FD}" type="presParOf" srcId="{BFB4CA5D-D525-463D-B161-0A1F1B406A58}" destId="{A50F9740-5BF7-4C11-9B6C-B8171EE0796B}" srcOrd="0" destOrd="0" presId="urn:microsoft.com/office/officeart/2005/8/layout/orgChart1"/>
    <dgm:cxn modelId="{2F94B194-4238-4320-AD87-9D90B6BAC34F}" type="presParOf" srcId="{A50F9740-5BF7-4C11-9B6C-B8171EE0796B}" destId="{11C43CF4-7091-476D-B2F6-E3FDB4F9AD09}" srcOrd="0" destOrd="0" presId="urn:microsoft.com/office/officeart/2005/8/layout/orgChart1"/>
    <dgm:cxn modelId="{0E45DDC3-1D54-4391-8979-2474E5C7968C}" type="presParOf" srcId="{A50F9740-5BF7-4C11-9B6C-B8171EE0796B}" destId="{DBCC4737-ACB7-4712-8625-6CB1CA84AB8D}" srcOrd="1" destOrd="0" presId="urn:microsoft.com/office/officeart/2005/8/layout/orgChart1"/>
    <dgm:cxn modelId="{7BC88D43-258C-45CF-AD1D-6259FE4AAB35}" type="presParOf" srcId="{BFB4CA5D-D525-463D-B161-0A1F1B406A58}" destId="{2C4D4BE9-4C35-4165-AF60-07A874F54FE2}" srcOrd="1" destOrd="0" presId="urn:microsoft.com/office/officeart/2005/8/layout/orgChart1"/>
    <dgm:cxn modelId="{A4FA4500-4674-4717-B1D3-D19C8BF885F1}" type="presParOf" srcId="{BFB4CA5D-D525-463D-B161-0A1F1B406A58}" destId="{A9851735-536B-4E10-A83D-9F2BE42D6022}" srcOrd="2" destOrd="0" presId="urn:microsoft.com/office/officeart/2005/8/layout/orgChart1"/>
    <dgm:cxn modelId="{FB8ED8F3-2095-498F-B544-B989046D6B13}" type="presParOf" srcId="{B061B0A1-930A-4947-9961-95E2CD83DD6B}" destId="{B318C129-7C9E-492B-A0EA-67452AD912F4}" srcOrd="2" destOrd="0" presId="urn:microsoft.com/office/officeart/2005/8/layout/orgChart1"/>
    <dgm:cxn modelId="{63586221-37D8-4EAD-B4E1-033E42116D8A}" type="presParOf" srcId="{B061B0A1-930A-4947-9961-95E2CD83DD6B}" destId="{23B8BE7C-E928-4F9A-9CCC-3D3D1D60DC10}" srcOrd="3" destOrd="0" presId="urn:microsoft.com/office/officeart/2005/8/layout/orgChart1"/>
    <dgm:cxn modelId="{4923A358-6062-4398-9D40-7B2758091770}" type="presParOf" srcId="{23B8BE7C-E928-4F9A-9CCC-3D3D1D60DC10}" destId="{C1CE1BDD-5855-41D6-B764-FEB0A3582C53}" srcOrd="0" destOrd="0" presId="urn:microsoft.com/office/officeart/2005/8/layout/orgChart1"/>
    <dgm:cxn modelId="{5FC9FE5F-FAF1-4117-B3B1-008E5BFBE8E1}" type="presParOf" srcId="{C1CE1BDD-5855-41D6-B764-FEB0A3582C53}" destId="{1C436CED-D9C3-4DA7-B965-23A7DB386C4E}" srcOrd="0" destOrd="0" presId="urn:microsoft.com/office/officeart/2005/8/layout/orgChart1"/>
    <dgm:cxn modelId="{2D4B3ED6-B29F-4338-B8D3-AE45407156D0}" type="presParOf" srcId="{C1CE1BDD-5855-41D6-B764-FEB0A3582C53}" destId="{B2281669-3768-4DB2-A105-B3A1B1106DCC}" srcOrd="1" destOrd="0" presId="urn:microsoft.com/office/officeart/2005/8/layout/orgChart1"/>
    <dgm:cxn modelId="{92284081-48EC-4ADE-8BF7-717CD0E534C1}" type="presParOf" srcId="{23B8BE7C-E928-4F9A-9CCC-3D3D1D60DC10}" destId="{A449535F-5451-436C-925C-9FED0E07A445}" srcOrd="1" destOrd="0" presId="urn:microsoft.com/office/officeart/2005/8/layout/orgChart1"/>
    <dgm:cxn modelId="{281D3AEA-1348-4F8B-BA78-3EEDD72A0269}" type="presParOf" srcId="{23B8BE7C-E928-4F9A-9CCC-3D3D1D60DC10}" destId="{8DDCFE25-E042-4BE3-ADDC-1F0622BCCB60}" srcOrd="2" destOrd="0" presId="urn:microsoft.com/office/officeart/2005/8/layout/orgChart1"/>
    <dgm:cxn modelId="{C053F185-05DD-455C-A7D2-62D50F3DB68B}" type="presParOf" srcId="{F4E5B30A-82CA-46CE-91A2-E1F84DBD2898}" destId="{2B811F96-C1A3-445D-B2FB-648E4D9A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E0414-0C64-464D-9376-0C5A3B272FE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83A77E2-5BCF-43D5-AF4E-CE4C410A705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Matter – anything that occupies space and has mass</a:t>
          </a:r>
        </a:p>
      </dgm:t>
    </dgm:pt>
    <dgm:pt modelId="{F7570C92-CC28-4174-9BE6-DCE8CF702939}" type="parTrans" cxnId="{E6B6EFC3-53B7-4437-B196-1CA2E3F59181}">
      <dgm:prSet/>
      <dgm:spPr/>
      <dgm:t>
        <a:bodyPr/>
        <a:lstStyle/>
        <a:p>
          <a:endParaRPr lang="en-US"/>
        </a:p>
      </dgm:t>
    </dgm:pt>
    <dgm:pt modelId="{F6DA1E10-E183-4183-AA50-0AB1ADE938D7}" type="sibTrans" cxnId="{E6B6EFC3-53B7-4437-B196-1CA2E3F59181}">
      <dgm:prSet/>
      <dgm:spPr/>
      <dgm:t>
        <a:bodyPr/>
        <a:lstStyle/>
        <a:p>
          <a:endParaRPr lang="en-US"/>
        </a:p>
      </dgm:t>
    </dgm:pt>
    <dgm:pt modelId="{B5A090CA-BDD2-4899-85B5-16EC4759D78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Pure Substances – have uniform (the same) chemical composition throughout and from sample to sample  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62AA692F-E55E-4538-A0B8-2BEE295CAEF5}" type="parTrans" cxnId="{A38BB44B-3317-466F-9280-82934ED0217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8D0CB66-400B-4799-81F7-4C02CB56A007}" type="sibTrans" cxnId="{A38BB44B-3317-466F-9280-82934ED0217A}">
      <dgm:prSet/>
      <dgm:spPr/>
      <dgm:t>
        <a:bodyPr/>
        <a:lstStyle/>
        <a:p>
          <a:endParaRPr lang="en-US"/>
        </a:p>
      </dgm:t>
    </dgm:pt>
    <dgm:pt modelId="{13E5DB13-E855-49A4-9071-E0F3262211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Mixtures – are composed of two or more pure substances and may or may not have uniform composition  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638AFB60-05A5-4E63-9FAB-A2EE38A697D4}" type="parTrans" cxnId="{D150AA74-C84C-41D1-A52D-E17889097A4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11B8924-FE10-4AE2-9475-FF50CC539D08}" type="sibTrans" cxnId="{D150AA74-C84C-41D1-A52D-E17889097A4B}">
      <dgm:prSet/>
      <dgm:spPr/>
      <dgm:t>
        <a:bodyPr/>
        <a:lstStyle/>
        <a:p>
          <a:endParaRPr lang="en-US"/>
        </a:p>
      </dgm:t>
    </dgm:pt>
    <dgm:pt modelId="{11E71BCF-BDB6-4AF6-B0F7-0231006C29E9}" type="pres">
      <dgm:prSet presAssocID="{E2EE0414-0C64-464D-9376-0C5A3B272F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097190-40A8-4BDF-8A28-B9FEA8EEC6C2}" type="pres">
      <dgm:prSet presAssocID="{883A77E2-5BCF-43D5-AF4E-CE4C410A7057}" presName="hierRoot1" presStyleCnt="0">
        <dgm:presLayoutVars>
          <dgm:hierBranch/>
        </dgm:presLayoutVars>
      </dgm:prSet>
      <dgm:spPr/>
    </dgm:pt>
    <dgm:pt modelId="{E8CA9A25-F788-4B7D-A64D-347E29D6A9C8}" type="pres">
      <dgm:prSet presAssocID="{883A77E2-5BCF-43D5-AF4E-CE4C410A7057}" presName="rootComposite1" presStyleCnt="0"/>
      <dgm:spPr/>
    </dgm:pt>
    <dgm:pt modelId="{56B35035-C0C1-475A-B4C9-04EB2426A4F0}" type="pres">
      <dgm:prSet presAssocID="{883A77E2-5BCF-43D5-AF4E-CE4C410A7057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5DBB2AA-7539-4010-8C8B-4ED91F3E8496}" type="pres">
      <dgm:prSet presAssocID="{883A77E2-5BCF-43D5-AF4E-CE4C410A70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115ED2B-F05D-4878-BD10-6CD2CC9176F9}" type="pres">
      <dgm:prSet presAssocID="{883A77E2-5BCF-43D5-AF4E-CE4C410A7057}" presName="hierChild2" presStyleCnt="0"/>
      <dgm:spPr/>
    </dgm:pt>
    <dgm:pt modelId="{A563A12A-7211-48F0-B089-13868036D5B3}" type="pres">
      <dgm:prSet presAssocID="{62AA692F-E55E-4538-A0B8-2BEE295CAEF5}" presName="Name35" presStyleLbl="parChTrans1D2" presStyleIdx="0" presStyleCnt="2"/>
      <dgm:spPr/>
      <dgm:t>
        <a:bodyPr/>
        <a:lstStyle/>
        <a:p>
          <a:endParaRPr lang="en-US"/>
        </a:p>
      </dgm:t>
    </dgm:pt>
    <dgm:pt modelId="{4B28BADF-620E-4379-99C4-F861C01A08F7}" type="pres">
      <dgm:prSet presAssocID="{B5A090CA-BDD2-4899-85B5-16EC4759D781}" presName="hierRoot2" presStyleCnt="0">
        <dgm:presLayoutVars>
          <dgm:hierBranch/>
        </dgm:presLayoutVars>
      </dgm:prSet>
      <dgm:spPr/>
    </dgm:pt>
    <dgm:pt modelId="{E72EBF16-5102-4C64-B69C-4F8C4A3E0518}" type="pres">
      <dgm:prSet presAssocID="{B5A090CA-BDD2-4899-85B5-16EC4759D781}" presName="rootComposite" presStyleCnt="0"/>
      <dgm:spPr/>
    </dgm:pt>
    <dgm:pt modelId="{33A9656A-5C1D-4450-A05E-E79A4A0D074E}" type="pres">
      <dgm:prSet presAssocID="{B5A090CA-BDD2-4899-85B5-16EC4759D781}" presName="rootText" presStyleLbl="node2" presStyleIdx="0" presStyleCnt="2" custLinFactNeighborX="-53" custLinFactNeighborY="-19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4FB7859-1725-414C-AF0F-24A672026A3C}" type="pres">
      <dgm:prSet presAssocID="{B5A090CA-BDD2-4899-85B5-16EC4759D781}" presName="rootConnector" presStyleLbl="node2" presStyleIdx="0" presStyleCnt="2"/>
      <dgm:spPr/>
      <dgm:t>
        <a:bodyPr/>
        <a:lstStyle/>
        <a:p>
          <a:endParaRPr lang="en-US"/>
        </a:p>
      </dgm:t>
    </dgm:pt>
    <dgm:pt modelId="{45CBDA25-2A13-4629-8D05-852F7810F1C9}" type="pres">
      <dgm:prSet presAssocID="{B5A090CA-BDD2-4899-85B5-16EC4759D781}" presName="hierChild4" presStyleCnt="0"/>
      <dgm:spPr/>
    </dgm:pt>
    <dgm:pt modelId="{81C435EF-2ABD-4C9E-AA99-AC2B48A31415}" type="pres">
      <dgm:prSet presAssocID="{B5A090CA-BDD2-4899-85B5-16EC4759D781}" presName="hierChild5" presStyleCnt="0"/>
      <dgm:spPr/>
    </dgm:pt>
    <dgm:pt modelId="{DC1AA179-87F3-45B7-9D28-4492663C7B6F}" type="pres">
      <dgm:prSet presAssocID="{638AFB60-05A5-4E63-9FAB-A2EE38A697D4}" presName="Name35" presStyleLbl="parChTrans1D2" presStyleIdx="1" presStyleCnt="2"/>
      <dgm:spPr/>
      <dgm:t>
        <a:bodyPr/>
        <a:lstStyle/>
        <a:p>
          <a:endParaRPr lang="en-US"/>
        </a:p>
      </dgm:t>
    </dgm:pt>
    <dgm:pt modelId="{B4B880AD-E65A-49FD-AA7B-145213C5AE23}" type="pres">
      <dgm:prSet presAssocID="{13E5DB13-E855-49A4-9071-E0F3262211D6}" presName="hierRoot2" presStyleCnt="0">
        <dgm:presLayoutVars>
          <dgm:hierBranch/>
        </dgm:presLayoutVars>
      </dgm:prSet>
      <dgm:spPr/>
    </dgm:pt>
    <dgm:pt modelId="{54259B9A-0156-4BDB-8D26-11DA03FC74FD}" type="pres">
      <dgm:prSet presAssocID="{13E5DB13-E855-49A4-9071-E0F3262211D6}" presName="rootComposite" presStyleCnt="0"/>
      <dgm:spPr/>
    </dgm:pt>
    <dgm:pt modelId="{E3A45303-65BC-4A85-A2A2-44B67F9CD846}" type="pres">
      <dgm:prSet presAssocID="{13E5DB13-E855-49A4-9071-E0F3262211D6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D1349C1-B555-4F64-A91B-16CD8ABAB782}" type="pres">
      <dgm:prSet presAssocID="{13E5DB13-E855-49A4-9071-E0F3262211D6}" presName="rootConnector" presStyleLbl="node2" presStyleIdx="1" presStyleCnt="2"/>
      <dgm:spPr/>
      <dgm:t>
        <a:bodyPr/>
        <a:lstStyle/>
        <a:p>
          <a:endParaRPr lang="en-US"/>
        </a:p>
      </dgm:t>
    </dgm:pt>
    <dgm:pt modelId="{B693AE11-5C02-4A21-B075-009EDF6C7A2F}" type="pres">
      <dgm:prSet presAssocID="{13E5DB13-E855-49A4-9071-E0F3262211D6}" presName="hierChild4" presStyleCnt="0"/>
      <dgm:spPr/>
    </dgm:pt>
    <dgm:pt modelId="{AA4214FD-55CC-40EF-B36F-5E19B2EEC8D8}" type="pres">
      <dgm:prSet presAssocID="{13E5DB13-E855-49A4-9071-E0F3262211D6}" presName="hierChild5" presStyleCnt="0"/>
      <dgm:spPr/>
    </dgm:pt>
    <dgm:pt modelId="{97B4191F-C525-43C8-AEA9-CA8A6B817C57}" type="pres">
      <dgm:prSet presAssocID="{883A77E2-5BCF-43D5-AF4E-CE4C410A7057}" presName="hierChild3" presStyleCnt="0"/>
      <dgm:spPr/>
    </dgm:pt>
  </dgm:ptLst>
  <dgm:cxnLst>
    <dgm:cxn modelId="{1DC36FC6-4101-44C0-B301-0EFC04BDCB81}" type="presOf" srcId="{B5A090CA-BDD2-4899-85B5-16EC4759D781}" destId="{33A9656A-5C1D-4450-A05E-E79A4A0D074E}" srcOrd="0" destOrd="0" presId="urn:microsoft.com/office/officeart/2005/8/layout/orgChart1"/>
    <dgm:cxn modelId="{4BD09DB8-0E91-4D54-918B-E39393A3FCE4}" type="presOf" srcId="{638AFB60-05A5-4E63-9FAB-A2EE38A697D4}" destId="{DC1AA179-87F3-45B7-9D28-4492663C7B6F}" srcOrd="0" destOrd="0" presId="urn:microsoft.com/office/officeart/2005/8/layout/orgChart1"/>
    <dgm:cxn modelId="{E23C5550-36AE-4BF9-BEEC-BF32151CA4EA}" type="presOf" srcId="{62AA692F-E55E-4538-A0B8-2BEE295CAEF5}" destId="{A563A12A-7211-48F0-B089-13868036D5B3}" srcOrd="0" destOrd="0" presId="urn:microsoft.com/office/officeart/2005/8/layout/orgChart1"/>
    <dgm:cxn modelId="{A38BB44B-3317-466F-9280-82934ED0217A}" srcId="{883A77E2-5BCF-43D5-AF4E-CE4C410A7057}" destId="{B5A090CA-BDD2-4899-85B5-16EC4759D781}" srcOrd="0" destOrd="0" parTransId="{62AA692F-E55E-4538-A0B8-2BEE295CAEF5}" sibTransId="{B8D0CB66-400B-4799-81F7-4C02CB56A007}"/>
    <dgm:cxn modelId="{CECF510C-6D9F-4A82-9954-CE0CBA41EECA}" type="presOf" srcId="{883A77E2-5BCF-43D5-AF4E-CE4C410A7057}" destId="{B5DBB2AA-7539-4010-8C8B-4ED91F3E8496}" srcOrd="1" destOrd="0" presId="urn:microsoft.com/office/officeart/2005/8/layout/orgChart1"/>
    <dgm:cxn modelId="{08C5CBA3-02AE-4E46-97C6-E29FFFD3D489}" type="presOf" srcId="{883A77E2-5BCF-43D5-AF4E-CE4C410A7057}" destId="{56B35035-C0C1-475A-B4C9-04EB2426A4F0}" srcOrd="0" destOrd="0" presId="urn:microsoft.com/office/officeart/2005/8/layout/orgChart1"/>
    <dgm:cxn modelId="{E6B6EFC3-53B7-4437-B196-1CA2E3F59181}" srcId="{E2EE0414-0C64-464D-9376-0C5A3B272FED}" destId="{883A77E2-5BCF-43D5-AF4E-CE4C410A7057}" srcOrd="0" destOrd="0" parTransId="{F7570C92-CC28-4174-9BE6-DCE8CF702939}" sibTransId="{F6DA1E10-E183-4183-AA50-0AB1ADE938D7}"/>
    <dgm:cxn modelId="{80717F78-1B18-404A-B3A0-4BBB44B69071}" type="presOf" srcId="{E2EE0414-0C64-464D-9376-0C5A3B272FED}" destId="{11E71BCF-BDB6-4AF6-B0F7-0231006C29E9}" srcOrd="0" destOrd="0" presId="urn:microsoft.com/office/officeart/2005/8/layout/orgChart1"/>
    <dgm:cxn modelId="{B937DF0C-B0B1-4610-A2C0-2249419BE6AF}" type="presOf" srcId="{13E5DB13-E855-49A4-9071-E0F3262211D6}" destId="{4D1349C1-B555-4F64-A91B-16CD8ABAB782}" srcOrd="1" destOrd="0" presId="urn:microsoft.com/office/officeart/2005/8/layout/orgChart1"/>
    <dgm:cxn modelId="{E4392D81-99B7-45CA-A1C6-AAAE812086B2}" type="presOf" srcId="{B5A090CA-BDD2-4899-85B5-16EC4759D781}" destId="{74FB7859-1725-414C-AF0F-24A672026A3C}" srcOrd="1" destOrd="0" presId="urn:microsoft.com/office/officeart/2005/8/layout/orgChart1"/>
    <dgm:cxn modelId="{D150AA74-C84C-41D1-A52D-E17889097A4B}" srcId="{883A77E2-5BCF-43D5-AF4E-CE4C410A7057}" destId="{13E5DB13-E855-49A4-9071-E0F3262211D6}" srcOrd="1" destOrd="0" parTransId="{638AFB60-05A5-4E63-9FAB-A2EE38A697D4}" sibTransId="{011B8924-FE10-4AE2-9475-FF50CC539D08}"/>
    <dgm:cxn modelId="{AD3A02A7-464C-48E0-A374-76CE94D47570}" type="presOf" srcId="{13E5DB13-E855-49A4-9071-E0F3262211D6}" destId="{E3A45303-65BC-4A85-A2A2-44B67F9CD846}" srcOrd="0" destOrd="0" presId="urn:microsoft.com/office/officeart/2005/8/layout/orgChart1"/>
    <dgm:cxn modelId="{D6A8D3FA-EEB2-42BA-BA95-878F29462E08}" type="presParOf" srcId="{11E71BCF-BDB6-4AF6-B0F7-0231006C29E9}" destId="{3D097190-40A8-4BDF-8A28-B9FEA8EEC6C2}" srcOrd="0" destOrd="0" presId="urn:microsoft.com/office/officeart/2005/8/layout/orgChart1"/>
    <dgm:cxn modelId="{B7F1B922-5E56-40E0-8A9C-F87D83375F23}" type="presParOf" srcId="{3D097190-40A8-4BDF-8A28-B9FEA8EEC6C2}" destId="{E8CA9A25-F788-4B7D-A64D-347E29D6A9C8}" srcOrd="0" destOrd="0" presId="urn:microsoft.com/office/officeart/2005/8/layout/orgChart1"/>
    <dgm:cxn modelId="{1940DD0F-64B8-4BC5-9077-F01226776375}" type="presParOf" srcId="{E8CA9A25-F788-4B7D-A64D-347E29D6A9C8}" destId="{56B35035-C0C1-475A-B4C9-04EB2426A4F0}" srcOrd="0" destOrd="0" presId="urn:microsoft.com/office/officeart/2005/8/layout/orgChart1"/>
    <dgm:cxn modelId="{A28D4A69-2544-48AA-8324-9C92E1D73111}" type="presParOf" srcId="{E8CA9A25-F788-4B7D-A64D-347E29D6A9C8}" destId="{B5DBB2AA-7539-4010-8C8B-4ED91F3E8496}" srcOrd="1" destOrd="0" presId="urn:microsoft.com/office/officeart/2005/8/layout/orgChart1"/>
    <dgm:cxn modelId="{EC1FBC89-7659-475D-B6DC-0EF553A401A9}" type="presParOf" srcId="{3D097190-40A8-4BDF-8A28-B9FEA8EEC6C2}" destId="{5115ED2B-F05D-4878-BD10-6CD2CC9176F9}" srcOrd="1" destOrd="0" presId="urn:microsoft.com/office/officeart/2005/8/layout/orgChart1"/>
    <dgm:cxn modelId="{B927FBD1-45E9-4BFF-989E-CD0377ECACD6}" type="presParOf" srcId="{5115ED2B-F05D-4878-BD10-6CD2CC9176F9}" destId="{A563A12A-7211-48F0-B089-13868036D5B3}" srcOrd="0" destOrd="0" presId="urn:microsoft.com/office/officeart/2005/8/layout/orgChart1"/>
    <dgm:cxn modelId="{F082EE97-F937-4556-A53F-CF7E080F6328}" type="presParOf" srcId="{5115ED2B-F05D-4878-BD10-6CD2CC9176F9}" destId="{4B28BADF-620E-4379-99C4-F861C01A08F7}" srcOrd="1" destOrd="0" presId="urn:microsoft.com/office/officeart/2005/8/layout/orgChart1"/>
    <dgm:cxn modelId="{89DB1C6A-9EED-410D-930F-B77DE74457A3}" type="presParOf" srcId="{4B28BADF-620E-4379-99C4-F861C01A08F7}" destId="{E72EBF16-5102-4C64-B69C-4F8C4A3E0518}" srcOrd="0" destOrd="0" presId="urn:microsoft.com/office/officeart/2005/8/layout/orgChart1"/>
    <dgm:cxn modelId="{40748765-85BA-4EA1-9BC5-8578361E418A}" type="presParOf" srcId="{E72EBF16-5102-4C64-B69C-4F8C4A3E0518}" destId="{33A9656A-5C1D-4450-A05E-E79A4A0D074E}" srcOrd="0" destOrd="0" presId="urn:microsoft.com/office/officeart/2005/8/layout/orgChart1"/>
    <dgm:cxn modelId="{1A4211DC-12D3-4D3A-9BBF-B7D17A2D1E97}" type="presParOf" srcId="{E72EBF16-5102-4C64-B69C-4F8C4A3E0518}" destId="{74FB7859-1725-414C-AF0F-24A672026A3C}" srcOrd="1" destOrd="0" presId="urn:microsoft.com/office/officeart/2005/8/layout/orgChart1"/>
    <dgm:cxn modelId="{4893C203-BF18-45BB-A113-CD0DB1745A65}" type="presParOf" srcId="{4B28BADF-620E-4379-99C4-F861C01A08F7}" destId="{45CBDA25-2A13-4629-8D05-852F7810F1C9}" srcOrd="1" destOrd="0" presId="urn:microsoft.com/office/officeart/2005/8/layout/orgChart1"/>
    <dgm:cxn modelId="{E3D5C371-7B25-432C-A6A3-3AA211612C59}" type="presParOf" srcId="{4B28BADF-620E-4379-99C4-F861C01A08F7}" destId="{81C435EF-2ABD-4C9E-AA99-AC2B48A31415}" srcOrd="2" destOrd="0" presId="urn:microsoft.com/office/officeart/2005/8/layout/orgChart1"/>
    <dgm:cxn modelId="{5D6612DE-6DE3-4B20-BD10-B730DA182F63}" type="presParOf" srcId="{5115ED2B-F05D-4878-BD10-6CD2CC9176F9}" destId="{DC1AA179-87F3-45B7-9D28-4492663C7B6F}" srcOrd="2" destOrd="0" presId="urn:microsoft.com/office/officeart/2005/8/layout/orgChart1"/>
    <dgm:cxn modelId="{92520FE7-B97C-426B-BFA2-222C2BB86BD8}" type="presParOf" srcId="{5115ED2B-F05D-4878-BD10-6CD2CC9176F9}" destId="{B4B880AD-E65A-49FD-AA7B-145213C5AE23}" srcOrd="3" destOrd="0" presId="urn:microsoft.com/office/officeart/2005/8/layout/orgChart1"/>
    <dgm:cxn modelId="{248E880C-0B70-4854-8BAC-DCB961100F36}" type="presParOf" srcId="{B4B880AD-E65A-49FD-AA7B-145213C5AE23}" destId="{54259B9A-0156-4BDB-8D26-11DA03FC74FD}" srcOrd="0" destOrd="0" presId="urn:microsoft.com/office/officeart/2005/8/layout/orgChart1"/>
    <dgm:cxn modelId="{231A68E0-B149-4897-BF1B-93581C0E8D9F}" type="presParOf" srcId="{54259B9A-0156-4BDB-8D26-11DA03FC74FD}" destId="{E3A45303-65BC-4A85-A2A2-44B67F9CD846}" srcOrd="0" destOrd="0" presId="urn:microsoft.com/office/officeart/2005/8/layout/orgChart1"/>
    <dgm:cxn modelId="{5EC85759-A38E-4F0E-BD9B-E250D6250F72}" type="presParOf" srcId="{54259B9A-0156-4BDB-8D26-11DA03FC74FD}" destId="{4D1349C1-B555-4F64-A91B-16CD8ABAB782}" srcOrd="1" destOrd="0" presId="urn:microsoft.com/office/officeart/2005/8/layout/orgChart1"/>
    <dgm:cxn modelId="{06F14402-F73F-4903-BE8B-A59F9EFF1969}" type="presParOf" srcId="{B4B880AD-E65A-49FD-AA7B-145213C5AE23}" destId="{B693AE11-5C02-4A21-B075-009EDF6C7A2F}" srcOrd="1" destOrd="0" presId="urn:microsoft.com/office/officeart/2005/8/layout/orgChart1"/>
    <dgm:cxn modelId="{324E5A49-A52F-4F5E-8143-CF7401D776FA}" type="presParOf" srcId="{B4B880AD-E65A-49FD-AA7B-145213C5AE23}" destId="{AA4214FD-55CC-40EF-B36F-5E19B2EEC8D8}" srcOrd="2" destOrd="0" presId="urn:microsoft.com/office/officeart/2005/8/layout/orgChart1"/>
    <dgm:cxn modelId="{3D579247-29DE-4E15-89DE-4D72A8F5ED6A}" type="presParOf" srcId="{3D097190-40A8-4BDF-8A28-B9FEA8EEC6C2}" destId="{97B4191F-C525-43C8-AEA9-CA8A6B817C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10C55-ED02-4614-A14E-BF18DF3907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9F099D3-478D-4F9C-B02B-3491D9EA05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Pure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Substances</a:t>
          </a:r>
        </a:p>
      </dgm:t>
    </dgm:pt>
    <dgm:pt modelId="{20708169-691B-44FF-B00B-B4D6A7C66FE4}" type="parTrans" cxnId="{9BAECED0-0E48-43F0-937F-AB996EDA51D6}">
      <dgm:prSet/>
      <dgm:spPr/>
      <dgm:t>
        <a:bodyPr/>
        <a:lstStyle/>
        <a:p>
          <a:endParaRPr lang="en-US"/>
        </a:p>
      </dgm:t>
    </dgm:pt>
    <dgm:pt modelId="{89DBD189-F84C-4A1F-9293-70A9845CA81B}" type="sibTrans" cxnId="{9BAECED0-0E48-43F0-937F-AB996EDA51D6}">
      <dgm:prSet/>
      <dgm:spPr/>
      <dgm:t>
        <a:bodyPr/>
        <a:lstStyle/>
        <a:p>
          <a:endParaRPr lang="en-US"/>
        </a:p>
      </dgm:t>
    </dgm:pt>
    <dgm:pt modelId="{E893777B-E6B5-46AF-A588-5377712378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Elements</a:t>
          </a:r>
        </a:p>
      </dgm:t>
    </dgm:pt>
    <dgm:pt modelId="{4272D41B-3A7B-4945-9EE5-B54B1E678986}" type="parTrans" cxnId="{6E05F670-1F02-45A9-B4B4-CBDE01AA2D6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F7AD00C-3684-4748-9E8D-EB9A33B1F51C}" type="sibTrans" cxnId="{6E05F670-1F02-45A9-B4B4-CBDE01AA2D68}">
      <dgm:prSet/>
      <dgm:spPr/>
      <dgm:t>
        <a:bodyPr/>
        <a:lstStyle/>
        <a:p>
          <a:endParaRPr lang="en-US"/>
        </a:p>
      </dgm:t>
    </dgm:pt>
    <dgm:pt modelId="{C89AA1A5-AD5A-4F0D-8BFD-8FAF95F1F1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Compounds</a:t>
          </a:r>
        </a:p>
      </dgm:t>
    </dgm:pt>
    <dgm:pt modelId="{63CBF164-0D2C-4503-8F06-5BBA496DD8BC}" type="parTrans" cxnId="{D7592E48-C49C-4F8E-A79F-30441444FF0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D63DF51-EB35-4D0A-B60B-F0F0C693B62C}" type="sibTrans" cxnId="{D7592E48-C49C-4F8E-A79F-30441444FF08}">
      <dgm:prSet/>
      <dgm:spPr/>
      <dgm:t>
        <a:bodyPr/>
        <a:lstStyle/>
        <a:p>
          <a:endParaRPr lang="en-US"/>
        </a:p>
      </dgm:t>
    </dgm:pt>
    <dgm:pt modelId="{691FB694-1B2C-4187-A877-D538E8BE88C2}" type="pres">
      <dgm:prSet presAssocID="{C7C10C55-ED02-4614-A14E-BF18DF3907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F8D43D-8553-4E97-ACDE-72C2DE32EE14}" type="pres">
      <dgm:prSet presAssocID="{A9F099D3-478D-4F9C-B02B-3491D9EA0514}" presName="hierRoot1" presStyleCnt="0">
        <dgm:presLayoutVars>
          <dgm:hierBranch/>
        </dgm:presLayoutVars>
      </dgm:prSet>
      <dgm:spPr/>
    </dgm:pt>
    <dgm:pt modelId="{A5A85DA5-52FC-497F-AC0A-69B979A4025E}" type="pres">
      <dgm:prSet presAssocID="{A9F099D3-478D-4F9C-B02B-3491D9EA0514}" presName="rootComposite1" presStyleCnt="0"/>
      <dgm:spPr/>
    </dgm:pt>
    <dgm:pt modelId="{3C627857-20BA-40A1-84B5-719C61F4FD48}" type="pres">
      <dgm:prSet presAssocID="{A9F099D3-478D-4F9C-B02B-3491D9EA0514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3480D54-DC04-4DAE-887E-5A1D2468AB0B}" type="pres">
      <dgm:prSet presAssocID="{A9F099D3-478D-4F9C-B02B-3491D9EA05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52E6A5-0C05-4621-9F99-C6D5C9305DFA}" type="pres">
      <dgm:prSet presAssocID="{A9F099D3-478D-4F9C-B02B-3491D9EA0514}" presName="hierChild2" presStyleCnt="0"/>
      <dgm:spPr/>
    </dgm:pt>
    <dgm:pt modelId="{13C54B8C-37D8-41DA-BE8F-EF2BC85559AC}" type="pres">
      <dgm:prSet presAssocID="{4272D41B-3A7B-4945-9EE5-B54B1E678986}" presName="Name35" presStyleLbl="parChTrans1D2" presStyleIdx="0" presStyleCnt="2"/>
      <dgm:spPr/>
      <dgm:t>
        <a:bodyPr/>
        <a:lstStyle/>
        <a:p>
          <a:endParaRPr lang="en-US"/>
        </a:p>
      </dgm:t>
    </dgm:pt>
    <dgm:pt modelId="{7CB66CE0-91F9-4DA3-98A7-7145F4C760AE}" type="pres">
      <dgm:prSet presAssocID="{E893777B-E6B5-46AF-A588-537771237893}" presName="hierRoot2" presStyleCnt="0">
        <dgm:presLayoutVars>
          <dgm:hierBranch/>
        </dgm:presLayoutVars>
      </dgm:prSet>
      <dgm:spPr/>
    </dgm:pt>
    <dgm:pt modelId="{B862CD19-912B-40DF-871B-7FEAF66EC7F4}" type="pres">
      <dgm:prSet presAssocID="{E893777B-E6B5-46AF-A588-537771237893}" presName="rootComposite" presStyleCnt="0"/>
      <dgm:spPr/>
    </dgm:pt>
    <dgm:pt modelId="{387948A5-1891-436D-BE0D-0E8D6750BE6C}" type="pres">
      <dgm:prSet presAssocID="{E893777B-E6B5-46AF-A588-537771237893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FC3947E-5F4C-433E-BEA4-A539A72328D7}" type="pres">
      <dgm:prSet presAssocID="{E893777B-E6B5-46AF-A588-537771237893}" presName="rootConnector" presStyleLbl="node2" presStyleIdx="0" presStyleCnt="2"/>
      <dgm:spPr/>
      <dgm:t>
        <a:bodyPr/>
        <a:lstStyle/>
        <a:p>
          <a:endParaRPr lang="en-US"/>
        </a:p>
      </dgm:t>
    </dgm:pt>
    <dgm:pt modelId="{C3E368A9-39E1-4784-9218-2B117850A242}" type="pres">
      <dgm:prSet presAssocID="{E893777B-E6B5-46AF-A588-537771237893}" presName="hierChild4" presStyleCnt="0"/>
      <dgm:spPr/>
    </dgm:pt>
    <dgm:pt modelId="{5CB1FCAF-593F-4C91-A194-43812A9CBAC3}" type="pres">
      <dgm:prSet presAssocID="{E893777B-E6B5-46AF-A588-537771237893}" presName="hierChild5" presStyleCnt="0"/>
      <dgm:spPr/>
    </dgm:pt>
    <dgm:pt modelId="{02656B16-B0FE-4D03-A2FA-7D4D66443AC2}" type="pres">
      <dgm:prSet presAssocID="{63CBF164-0D2C-4503-8F06-5BBA496DD8BC}" presName="Name35" presStyleLbl="parChTrans1D2" presStyleIdx="1" presStyleCnt="2"/>
      <dgm:spPr/>
      <dgm:t>
        <a:bodyPr/>
        <a:lstStyle/>
        <a:p>
          <a:endParaRPr lang="en-US"/>
        </a:p>
      </dgm:t>
    </dgm:pt>
    <dgm:pt modelId="{BD14CCAF-CCCE-4644-86B8-DC23C747E901}" type="pres">
      <dgm:prSet presAssocID="{C89AA1A5-AD5A-4F0D-8BFD-8FAF95F1F116}" presName="hierRoot2" presStyleCnt="0">
        <dgm:presLayoutVars>
          <dgm:hierBranch/>
        </dgm:presLayoutVars>
      </dgm:prSet>
      <dgm:spPr/>
    </dgm:pt>
    <dgm:pt modelId="{6B428F6D-4D47-4570-84DF-8E4F61FE26C1}" type="pres">
      <dgm:prSet presAssocID="{C89AA1A5-AD5A-4F0D-8BFD-8FAF95F1F116}" presName="rootComposite" presStyleCnt="0"/>
      <dgm:spPr/>
    </dgm:pt>
    <dgm:pt modelId="{66E2D288-83BB-408E-A0EA-949AE9C1D6A8}" type="pres">
      <dgm:prSet presAssocID="{C89AA1A5-AD5A-4F0D-8BFD-8FAF95F1F116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9E45CBB-2714-486E-97C1-768253785DD4}" type="pres">
      <dgm:prSet presAssocID="{C89AA1A5-AD5A-4F0D-8BFD-8FAF95F1F116}" presName="rootConnector" presStyleLbl="node2" presStyleIdx="1" presStyleCnt="2"/>
      <dgm:spPr/>
      <dgm:t>
        <a:bodyPr/>
        <a:lstStyle/>
        <a:p>
          <a:endParaRPr lang="en-US"/>
        </a:p>
      </dgm:t>
    </dgm:pt>
    <dgm:pt modelId="{B708FEDD-0A65-43CE-A449-AB8F672E3B77}" type="pres">
      <dgm:prSet presAssocID="{C89AA1A5-AD5A-4F0D-8BFD-8FAF95F1F116}" presName="hierChild4" presStyleCnt="0"/>
      <dgm:spPr/>
    </dgm:pt>
    <dgm:pt modelId="{ACB98623-A31E-44CE-89CC-6EA3361B936B}" type="pres">
      <dgm:prSet presAssocID="{C89AA1A5-AD5A-4F0D-8BFD-8FAF95F1F116}" presName="hierChild5" presStyleCnt="0"/>
      <dgm:spPr/>
    </dgm:pt>
    <dgm:pt modelId="{0255E9E7-794A-4B30-A8A3-64F8F336BC9E}" type="pres">
      <dgm:prSet presAssocID="{A9F099D3-478D-4F9C-B02B-3491D9EA0514}" presName="hierChild3" presStyleCnt="0"/>
      <dgm:spPr/>
    </dgm:pt>
  </dgm:ptLst>
  <dgm:cxnLst>
    <dgm:cxn modelId="{2EF36272-0B26-4CCE-AB47-F66BE8C90FAA}" type="presOf" srcId="{C89AA1A5-AD5A-4F0D-8BFD-8FAF95F1F116}" destId="{89E45CBB-2714-486E-97C1-768253785DD4}" srcOrd="1" destOrd="0" presId="urn:microsoft.com/office/officeart/2005/8/layout/orgChart1"/>
    <dgm:cxn modelId="{6E05F670-1F02-45A9-B4B4-CBDE01AA2D68}" srcId="{A9F099D3-478D-4F9C-B02B-3491D9EA0514}" destId="{E893777B-E6B5-46AF-A588-537771237893}" srcOrd="0" destOrd="0" parTransId="{4272D41B-3A7B-4945-9EE5-B54B1E678986}" sibTransId="{FF7AD00C-3684-4748-9E8D-EB9A33B1F51C}"/>
    <dgm:cxn modelId="{C6C5495A-0521-4821-AA46-BC746F3B3BB6}" type="presOf" srcId="{E893777B-E6B5-46AF-A588-537771237893}" destId="{BFC3947E-5F4C-433E-BEA4-A539A72328D7}" srcOrd="1" destOrd="0" presId="urn:microsoft.com/office/officeart/2005/8/layout/orgChart1"/>
    <dgm:cxn modelId="{92D6A4DC-8525-4BAC-AFE0-C48E5EF1E56C}" type="presOf" srcId="{E893777B-E6B5-46AF-A588-537771237893}" destId="{387948A5-1891-436D-BE0D-0E8D6750BE6C}" srcOrd="0" destOrd="0" presId="urn:microsoft.com/office/officeart/2005/8/layout/orgChart1"/>
    <dgm:cxn modelId="{06BD4933-1143-4CE4-93E1-33F10F993257}" type="presOf" srcId="{4272D41B-3A7B-4945-9EE5-B54B1E678986}" destId="{13C54B8C-37D8-41DA-BE8F-EF2BC85559AC}" srcOrd="0" destOrd="0" presId="urn:microsoft.com/office/officeart/2005/8/layout/orgChart1"/>
    <dgm:cxn modelId="{0B22FFDB-2C54-43EF-8A38-3542AB96FC75}" type="presOf" srcId="{A9F099D3-478D-4F9C-B02B-3491D9EA0514}" destId="{3C627857-20BA-40A1-84B5-719C61F4FD48}" srcOrd="0" destOrd="0" presId="urn:microsoft.com/office/officeart/2005/8/layout/orgChart1"/>
    <dgm:cxn modelId="{C2971339-C895-4BB7-B144-184530928A0F}" type="presOf" srcId="{C7C10C55-ED02-4614-A14E-BF18DF39078F}" destId="{691FB694-1B2C-4187-A877-D538E8BE88C2}" srcOrd="0" destOrd="0" presId="urn:microsoft.com/office/officeart/2005/8/layout/orgChart1"/>
    <dgm:cxn modelId="{9BAECED0-0E48-43F0-937F-AB996EDA51D6}" srcId="{C7C10C55-ED02-4614-A14E-BF18DF39078F}" destId="{A9F099D3-478D-4F9C-B02B-3491D9EA0514}" srcOrd="0" destOrd="0" parTransId="{20708169-691B-44FF-B00B-B4D6A7C66FE4}" sibTransId="{89DBD189-F84C-4A1F-9293-70A9845CA81B}"/>
    <dgm:cxn modelId="{D84D4E8E-63B8-4251-8467-B45FFCD14775}" type="presOf" srcId="{A9F099D3-478D-4F9C-B02B-3491D9EA0514}" destId="{63480D54-DC04-4DAE-887E-5A1D2468AB0B}" srcOrd="1" destOrd="0" presId="urn:microsoft.com/office/officeart/2005/8/layout/orgChart1"/>
    <dgm:cxn modelId="{34B55065-5DF8-474E-97CF-7B7CF5641113}" type="presOf" srcId="{C89AA1A5-AD5A-4F0D-8BFD-8FAF95F1F116}" destId="{66E2D288-83BB-408E-A0EA-949AE9C1D6A8}" srcOrd="0" destOrd="0" presId="urn:microsoft.com/office/officeart/2005/8/layout/orgChart1"/>
    <dgm:cxn modelId="{D7592E48-C49C-4F8E-A79F-30441444FF08}" srcId="{A9F099D3-478D-4F9C-B02B-3491D9EA0514}" destId="{C89AA1A5-AD5A-4F0D-8BFD-8FAF95F1F116}" srcOrd="1" destOrd="0" parTransId="{63CBF164-0D2C-4503-8F06-5BBA496DD8BC}" sibTransId="{CD63DF51-EB35-4D0A-B60B-F0F0C693B62C}"/>
    <dgm:cxn modelId="{050E77B0-02CD-44EA-9EAA-33EAB8B37B9C}" type="presOf" srcId="{63CBF164-0D2C-4503-8F06-5BBA496DD8BC}" destId="{02656B16-B0FE-4D03-A2FA-7D4D66443AC2}" srcOrd="0" destOrd="0" presId="urn:microsoft.com/office/officeart/2005/8/layout/orgChart1"/>
    <dgm:cxn modelId="{A1071EA7-7078-4411-81B4-854361E05E38}" type="presParOf" srcId="{691FB694-1B2C-4187-A877-D538E8BE88C2}" destId="{1CF8D43D-8553-4E97-ACDE-72C2DE32EE14}" srcOrd="0" destOrd="0" presId="urn:microsoft.com/office/officeart/2005/8/layout/orgChart1"/>
    <dgm:cxn modelId="{B68B60B6-77F3-4B2A-8A96-0D298A251650}" type="presParOf" srcId="{1CF8D43D-8553-4E97-ACDE-72C2DE32EE14}" destId="{A5A85DA5-52FC-497F-AC0A-69B979A4025E}" srcOrd="0" destOrd="0" presId="urn:microsoft.com/office/officeart/2005/8/layout/orgChart1"/>
    <dgm:cxn modelId="{3E59B90D-12DB-4CBD-818D-B698C60225FB}" type="presParOf" srcId="{A5A85DA5-52FC-497F-AC0A-69B979A4025E}" destId="{3C627857-20BA-40A1-84B5-719C61F4FD48}" srcOrd="0" destOrd="0" presId="urn:microsoft.com/office/officeart/2005/8/layout/orgChart1"/>
    <dgm:cxn modelId="{A401FF50-E99C-400F-84DB-EF993E0C274B}" type="presParOf" srcId="{A5A85DA5-52FC-497F-AC0A-69B979A4025E}" destId="{63480D54-DC04-4DAE-887E-5A1D2468AB0B}" srcOrd="1" destOrd="0" presId="urn:microsoft.com/office/officeart/2005/8/layout/orgChart1"/>
    <dgm:cxn modelId="{DAC03581-6F95-47DD-886F-A88A81F06C6C}" type="presParOf" srcId="{1CF8D43D-8553-4E97-ACDE-72C2DE32EE14}" destId="{E552E6A5-0C05-4621-9F99-C6D5C9305DFA}" srcOrd="1" destOrd="0" presId="urn:microsoft.com/office/officeart/2005/8/layout/orgChart1"/>
    <dgm:cxn modelId="{D312EE47-277A-47BA-8B32-7B70B0AB9D19}" type="presParOf" srcId="{E552E6A5-0C05-4621-9F99-C6D5C9305DFA}" destId="{13C54B8C-37D8-41DA-BE8F-EF2BC85559AC}" srcOrd="0" destOrd="0" presId="urn:microsoft.com/office/officeart/2005/8/layout/orgChart1"/>
    <dgm:cxn modelId="{1C39DBEC-F6D8-42D7-A618-D696173CF86F}" type="presParOf" srcId="{E552E6A5-0C05-4621-9F99-C6D5C9305DFA}" destId="{7CB66CE0-91F9-4DA3-98A7-7145F4C760AE}" srcOrd="1" destOrd="0" presId="urn:microsoft.com/office/officeart/2005/8/layout/orgChart1"/>
    <dgm:cxn modelId="{FF0B817B-AA32-4D9B-9B49-1708751C02D5}" type="presParOf" srcId="{7CB66CE0-91F9-4DA3-98A7-7145F4C760AE}" destId="{B862CD19-912B-40DF-871B-7FEAF66EC7F4}" srcOrd="0" destOrd="0" presId="urn:microsoft.com/office/officeart/2005/8/layout/orgChart1"/>
    <dgm:cxn modelId="{1526EB7A-8AA9-45BB-99C5-F67B3812479E}" type="presParOf" srcId="{B862CD19-912B-40DF-871B-7FEAF66EC7F4}" destId="{387948A5-1891-436D-BE0D-0E8D6750BE6C}" srcOrd="0" destOrd="0" presId="urn:microsoft.com/office/officeart/2005/8/layout/orgChart1"/>
    <dgm:cxn modelId="{712FA229-2B0F-4CF2-971E-107A2148FDCA}" type="presParOf" srcId="{B862CD19-912B-40DF-871B-7FEAF66EC7F4}" destId="{BFC3947E-5F4C-433E-BEA4-A539A72328D7}" srcOrd="1" destOrd="0" presId="urn:microsoft.com/office/officeart/2005/8/layout/orgChart1"/>
    <dgm:cxn modelId="{FAEE4C1B-2FFF-4D6B-9DEB-20E15F87485C}" type="presParOf" srcId="{7CB66CE0-91F9-4DA3-98A7-7145F4C760AE}" destId="{C3E368A9-39E1-4784-9218-2B117850A242}" srcOrd="1" destOrd="0" presId="urn:microsoft.com/office/officeart/2005/8/layout/orgChart1"/>
    <dgm:cxn modelId="{F17F2382-37A1-429F-B875-055AFD5938C6}" type="presParOf" srcId="{7CB66CE0-91F9-4DA3-98A7-7145F4C760AE}" destId="{5CB1FCAF-593F-4C91-A194-43812A9CBAC3}" srcOrd="2" destOrd="0" presId="urn:microsoft.com/office/officeart/2005/8/layout/orgChart1"/>
    <dgm:cxn modelId="{3CD2CD61-2B68-4149-9E85-844CEE0BD308}" type="presParOf" srcId="{E552E6A5-0C05-4621-9F99-C6D5C9305DFA}" destId="{02656B16-B0FE-4D03-A2FA-7D4D66443AC2}" srcOrd="2" destOrd="0" presId="urn:microsoft.com/office/officeart/2005/8/layout/orgChart1"/>
    <dgm:cxn modelId="{51ABAFB9-6591-48B8-8D65-0414EA1F0CDE}" type="presParOf" srcId="{E552E6A5-0C05-4621-9F99-C6D5C9305DFA}" destId="{BD14CCAF-CCCE-4644-86B8-DC23C747E901}" srcOrd="3" destOrd="0" presId="urn:microsoft.com/office/officeart/2005/8/layout/orgChart1"/>
    <dgm:cxn modelId="{29B487C5-BBFA-414A-B55C-6B045D925F64}" type="presParOf" srcId="{BD14CCAF-CCCE-4644-86B8-DC23C747E901}" destId="{6B428F6D-4D47-4570-84DF-8E4F61FE26C1}" srcOrd="0" destOrd="0" presId="urn:microsoft.com/office/officeart/2005/8/layout/orgChart1"/>
    <dgm:cxn modelId="{B15EF2DA-79B1-4078-850D-241C7A726C4C}" type="presParOf" srcId="{6B428F6D-4D47-4570-84DF-8E4F61FE26C1}" destId="{66E2D288-83BB-408E-A0EA-949AE9C1D6A8}" srcOrd="0" destOrd="0" presId="urn:microsoft.com/office/officeart/2005/8/layout/orgChart1"/>
    <dgm:cxn modelId="{0CA944A5-ADF4-4646-A00D-FD8F2752F4BA}" type="presParOf" srcId="{6B428F6D-4D47-4570-84DF-8E4F61FE26C1}" destId="{89E45CBB-2714-486E-97C1-768253785DD4}" srcOrd="1" destOrd="0" presId="urn:microsoft.com/office/officeart/2005/8/layout/orgChart1"/>
    <dgm:cxn modelId="{CA0A39E5-2E0C-4B5D-9FBF-29E4766D49EE}" type="presParOf" srcId="{BD14CCAF-CCCE-4644-86B8-DC23C747E901}" destId="{B708FEDD-0A65-43CE-A449-AB8F672E3B77}" srcOrd="1" destOrd="0" presId="urn:microsoft.com/office/officeart/2005/8/layout/orgChart1"/>
    <dgm:cxn modelId="{AEDEA58F-3243-4A43-AD59-1244485E4333}" type="presParOf" srcId="{BD14CCAF-CCCE-4644-86B8-DC23C747E901}" destId="{ACB98623-A31E-44CE-89CC-6EA3361B936B}" srcOrd="2" destOrd="0" presId="urn:microsoft.com/office/officeart/2005/8/layout/orgChart1"/>
    <dgm:cxn modelId="{89FF5B89-BF58-4CEA-A49B-472A2C2E546E}" type="presParOf" srcId="{1CF8D43D-8553-4E97-ACDE-72C2DE32EE14}" destId="{0255E9E7-794A-4B30-A8A3-64F8F336B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F1277-72F4-4DEF-A38F-ECF0163C6A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8764898-5872-468B-8BAE-A57113BD43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Pure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Substances</a:t>
          </a:r>
        </a:p>
      </dgm:t>
    </dgm:pt>
    <dgm:pt modelId="{D8D5B4D0-ACBC-4E3B-8981-7B131F85A495}" type="parTrans" cxnId="{B9766A1C-C634-46DE-B227-E7B878C81621}">
      <dgm:prSet/>
      <dgm:spPr/>
      <dgm:t>
        <a:bodyPr/>
        <a:lstStyle/>
        <a:p>
          <a:endParaRPr lang="en-US"/>
        </a:p>
      </dgm:t>
    </dgm:pt>
    <dgm:pt modelId="{9AF7F055-F374-4D4B-A674-26E422D05689}" type="sibTrans" cxnId="{B9766A1C-C634-46DE-B227-E7B878C81621}">
      <dgm:prSet/>
      <dgm:spPr/>
      <dgm:t>
        <a:bodyPr/>
        <a:lstStyle/>
        <a:p>
          <a:endParaRPr lang="en-US"/>
        </a:p>
      </dgm:t>
    </dgm:pt>
    <dgm:pt modelId="{4680BFC1-1F05-4ABB-A68C-476F52291B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Elements</a:t>
          </a:r>
        </a:p>
      </dgm:t>
    </dgm:pt>
    <dgm:pt modelId="{6B00669C-1208-4EF1-8275-A9DFF77A91F2}" type="parTrans" cxnId="{8379C83B-1119-445C-92BF-62F8BFE80F6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5EACC13-9A7F-411E-87F7-A2F8CC9F7CE0}" type="sibTrans" cxnId="{8379C83B-1119-445C-92BF-62F8BFE80F62}">
      <dgm:prSet/>
      <dgm:spPr/>
      <dgm:t>
        <a:bodyPr/>
        <a:lstStyle/>
        <a:p>
          <a:endParaRPr lang="en-US"/>
        </a:p>
      </dgm:t>
    </dgm:pt>
    <dgm:pt modelId="{71DF428A-60CC-42CE-89F3-C30001B69C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Metals</a:t>
          </a:r>
        </a:p>
      </dgm:t>
    </dgm:pt>
    <dgm:pt modelId="{76061C9F-69E7-4F23-A790-12AF8758419E}" type="parTrans" cxnId="{6E810FF2-2030-4F5C-A6E3-CF474086114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B917E8F-1B47-42ED-9B25-0B1EDE38BB9B}" type="sibTrans" cxnId="{6E810FF2-2030-4F5C-A6E3-CF4740861144}">
      <dgm:prSet/>
      <dgm:spPr/>
      <dgm:t>
        <a:bodyPr/>
        <a:lstStyle/>
        <a:p>
          <a:endParaRPr lang="en-US"/>
        </a:p>
      </dgm:t>
    </dgm:pt>
    <dgm:pt modelId="{B6E77A1D-1990-436B-ADE6-15FA5815CB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Nonmetals</a:t>
          </a:r>
        </a:p>
      </dgm:t>
    </dgm:pt>
    <dgm:pt modelId="{85BE395A-1A3B-4B01-9FF0-C45B6678D4F5}" type="parTrans" cxnId="{B37C840F-7E7C-42DB-A0F9-C4256EA514E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0E23B5C-1298-4F57-A275-65E2C9E9654D}" type="sibTrans" cxnId="{B37C840F-7E7C-42DB-A0F9-C4256EA514E5}">
      <dgm:prSet/>
      <dgm:spPr/>
      <dgm:t>
        <a:bodyPr/>
        <a:lstStyle/>
        <a:p>
          <a:endParaRPr lang="en-US"/>
        </a:p>
      </dgm:t>
    </dgm:pt>
    <dgm:pt modelId="{6B2BFFEE-0ECD-4407-9C54-1A665383DD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Compounds</a:t>
          </a:r>
        </a:p>
      </dgm:t>
    </dgm:pt>
    <dgm:pt modelId="{08E5DBEE-8697-43DF-A1E6-821339B62858}" type="parTrans" cxnId="{864F924F-6A9A-43DC-826D-9FAF8B18B7F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023F951-BBEC-406F-80E6-82C28A95D8E9}" type="sibTrans" cxnId="{864F924F-6A9A-43DC-826D-9FAF8B18B7F8}">
      <dgm:prSet/>
      <dgm:spPr/>
      <dgm:t>
        <a:bodyPr/>
        <a:lstStyle/>
        <a:p>
          <a:endParaRPr lang="en-US"/>
        </a:p>
      </dgm:t>
    </dgm:pt>
    <dgm:pt modelId="{7A1E2126-7E55-4678-A11E-09DEF425DD55}" type="pres">
      <dgm:prSet presAssocID="{F88F1277-72F4-4DEF-A38F-ECF0163C6A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72448D-431F-48C6-A34D-1D75C58ED3BA}" type="pres">
      <dgm:prSet presAssocID="{78764898-5872-468B-8BAE-A57113BD4307}" presName="hierRoot1" presStyleCnt="0">
        <dgm:presLayoutVars>
          <dgm:hierBranch/>
        </dgm:presLayoutVars>
      </dgm:prSet>
      <dgm:spPr/>
    </dgm:pt>
    <dgm:pt modelId="{5D1EEBD2-DCA2-4658-96DA-5AFC86A96497}" type="pres">
      <dgm:prSet presAssocID="{78764898-5872-468B-8BAE-A57113BD4307}" presName="rootComposite1" presStyleCnt="0"/>
      <dgm:spPr/>
    </dgm:pt>
    <dgm:pt modelId="{41EAD34C-AF4B-4F3B-8A39-C3308ACC1B2A}" type="pres">
      <dgm:prSet presAssocID="{78764898-5872-468B-8BAE-A57113BD4307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014AEFA-7340-4C94-9A2B-EA923F51298B}" type="pres">
      <dgm:prSet presAssocID="{78764898-5872-468B-8BAE-A57113BD430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9B91905-3E96-4F58-B0B3-251A58AF36FD}" type="pres">
      <dgm:prSet presAssocID="{78764898-5872-468B-8BAE-A57113BD4307}" presName="hierChild2" presStyleCnt="0"/>
      <dgm:spPr/>
    </dgm:pt>
    <dgm:pt modelId="{C33DD2DF-9C16-4FB7-98D5-D10BC7FBFB66}" type="pres">
      <dgm:prSet presAssocID="{6B00669C-1208-4EF1-8275-A9DFF77A91F2}" presName="Name35" presStyleLbl="parChTrans1D2" presStyleIdx="0" presStyleCnt="2"/>
      <dgm:spPr/>
      <dgm:t>
        <a:bodyPr/>
        <a:lstStyle/>
        <a:p>
          <a:endParaRPr lang="en-US"/>
        </a:p>
      </dgm:t>
    </dgm:pt>
    <dgm:pt modelId="{C685361E-C53B-4379-9941-25EEE977EB6C}" type="pres">
      <dgm:prSet presAssocID="{4680BFC1-1F05-4ABB-A68C-476F52291B09}" presName="hierRoot2" presStyleCnt="0">
        <dgm:presLayoutVars>
          <dgm:hierBranch/>
        </dgm:presLayoutVars>
      </dgm:prSet>
      <dgm:spPr/>
    </dgm:pt>
    <dgm:pt modelId="{7C7A948B-02C9-4C9A-83FC-E524C4EEFFE8}" type="pres">
      <dgm:prSet presAssocID="{4680BFC1-1F05-4ABB-A68C-476F52291B09}" presName="rootComposite" presStyleCnt="0"/>
      <dgm:spPr/>
    </dgm:pt>
    <dgm:pt modelId="{F977C775-8F20-4913-990A-AC516110175D}" type="pres">
      <dgm:prSet presAssocID="{4680BFC1-1F05-4ABB-A68C-476F52291B09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D802FB-54B4-4423-9EDA-5CE859141D40}" type="pres">
      <dgm:prSet presAssocID="{4680BFC1-1F05-4ABB-A68C-476F52291B09}" presName="rootConnector" presStyleLbl="node2" presStyleIdx="0" presStyleCnt="2"/>
      <dgm:spPr/>
      <dgm:t>
        <a:bodyPr/>
        <a:lstStyle/>
        <a:p>
          <a:endParaRPr lang="en-US"/>
        </a:p>
      </dgm:t>
    </dgm:pt>
    <dgm:pt modelId="{48F20F72-35F1-4117-8901-A16EF0BD587F}" type="pres">
      <dgm:prSet presAssocID="{4680BFC1-1F05-4ABB-A68C-476F52291B09}" presName="hierChild4" presStyleCnt="0"/>
      <dgm:spPr/>
    </dgm:pt>
    <dgm:pt modelId="{1969F99A-D3EF-4EA4-8F4D-5D491CEF1A0E}" type="pres">
      <dgm:prSet presAssocID="{76061C9F-69E7-4F23-A790-12AF8758419E}" presName="Name35" presStyleLbl="parChTrans1D3" presStyleIdx="0" presStyleCnt="2"/>
      <dgm:spPr/>
      <dgm:t>
        <a:bodyPr/>
        <a:lstStyle/>
        <a:p>
          <a:endParaRPr lang="en-US"/>
        </a:p>
      </dgm:t>
    </dgm:pt>
    <dgm:pt modelId="{2BFF6F54-7ABD-4BE0-A93C-0ADEB5B8B62B}" type="pres">
      <dgm:prSet presAssocID="{71DF428A-60CC-42CE-89F3-C30001B69CEF}" presName="hierRoot2" presStyleCnt="0">
        <dgm:presLayoutVars>
          <dgm:hierBranch val="r"/>
        </dgm:presLayoutVars>
      </dgm:prSet>
      <dgm:spPr/>
    </dgm:pt>
    <dgm:pt modelId="{7D3F6859-343B-4CE2-B369-F4B85F210EB2}" type="pres">
      <dgm:prSet presAssocID="{71DF428A-60CC-42CE-89F3-C30001B69CEF}" presName="rootComposite" presStyleCnt="0"/>
      <dgm:spPr/>
    </dgm:pt>
    <dgm:pt modelId="{F9D3852E-AD78-4653-A57D-988D05536FD6}" type="pres">
      <dgm:prSet presAssocID="{71DF428A-60CC-42CE-89F3-C30001B69CEF}" presName="rootText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04C804C-CBD3-4C90-A9AC-F988673D7A32}" type="pres">
      <dgm:prSet presAssocID="{71DF428A-60CC-42CE-89F3-C30001B69CEF}" presName="rootConnector" presStyleLbl="node3" presStyleIdx="0" presStyleCnt="2"/>
      <dgm:spPr/>
      <dgm:t>
        <a:bodyPr/>
        <a:lstStyle/>
        <a:p>
          <a:endParaRPr lang="en-US"/>
        </a:p>
      </dgm:t>
    </dgm:pt>
    <dgm:pt modelId="{9550FF3A-25C1-4BD4-BB2A-A285FEEA8242}" type="pres">
      <dgm:prSet presAssocID="{71DF428A-60CC-42CE-89F3-C30001B69CEF}" presName="hierChild4" presStyleCnt="0"/>
      <dgm:spPr/>
    </dgm:pt>
    <dgm:pt modelId="{B70492D7-BD93-4251-B725-63F6E4991E50}" type="pres">
      <dgm:prSet presAssocID="{71DF428A-60CC-42CE-89F3-C30001B69CEF}" presName="hierChild5" presStyleCnt="0"/>
      <dgm:spPr/>
    </dgm:pt>
    <dgm:pt modelId="{175DB581-C45C-49FE-BEE7-26034291106D}" type="pres">
      <dgm:prSet presAssocID="{85BE395A-1A3B-4B01-9FF0-C45B6678D4F5}" presName="Name35" presStyleLbl="parChTrans1D3" presStyleIdx="1" presStyleCnt="2"/>
      <dgm:spPr/>
      <dgm:t>
        <a:bodyPr/>
        <a:lstStyle/>
        <a:p>
          <a:endParaRPr lang="en-US"/>
        </a:p>
      </dgm:t>
    </dgm:pt>
    <dgm:pt modelId="{A18D863A-210E-4E4E-ABFF-146380BB8C4D}" type="pres">
      <dgm:prSet presAssocID="{B6E77A1D-1990-436B-ADE6-15FA5815CB79}" presName="hierRoot2" presStyleCnt="0">
        <dgm:presLayoutVars>
          <dgm:hierBranch val="r"/>
        </dgm:presLayoutVars>
      </dgm:prSet>
      <dgm:spPr/>
    </dgm:pt>
    <dgm:pt modelId="{C92C16EA-FE37-433F-960B-6C54D6879860}" type="pres">
      <dgm:prSet presAssocID="{B6E77A1D-1990-436B-ADE6-15FA5815CB79}" presName="rootComposite" presStyleCnt="0"/>
      <dgm:spPr/>
    </dgm:pt>
    <dgm:pt modelId="{CAB5E97F-2DD6-482F-B254-75B70DBD2D97}" type="pres">
      <dgm:prSet presAssocID="{B6E77A1D-1990-436B-ADE6-15FA5815CB79}" presName="rootText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3A71281-B2DB-436D-85B0-A903135A8748}" type="pres">
      <dgm:prSet presAssocID="{B6E77A1D-1990-436B-ADE6-15FA5815CB79}" presName="rootConnector" presStyleLbl="node3" presStyleIdx="1" presStyleCnt="2"/>
      <dgm:spPr/>
      <dgm:t>
        <a:bodyPr/>
        <a:lstStyle/>
        <a:p>
          <a:endParaRPr lang="en-US"/>
        </a:p>
      </dgm:t>
    </dgm:pt>
    <dgm:pt modelId="{AEABDC4E-9891-4335-805B-3E7A20AB3CAB}" type="pres">
      <dgm:prSet presAssocID="{B6E77A1D-1990-436B-ADE6-15FA5815CB79}" presName="hierChild4" presStyleCnt="0"/>
      <dgm:spPr/>
    </dgm:pt>
    <dgm:pt modelId="{0C30732E-EE89-4CD0-A23D-5F60E6B8F7B1}" type="pres">
      <dgm:prSet presAssocID="{B6E77A1D-1990-436B-ADE6-15FA5815CB79}" presName="hierChild5" presStyleCnt="0"/>
      <dgm:spPr/>
    </dgm:pt>
    <dgm:pt modelId="{0770BC10-3DD8-4C3D-BBB4-76A1D6CB5219}" type="pres">
      <dgm:prSet presAssocID="{4680BFC1-1F05-4ABB-A68C-476F52291B09}" presName="hierChild5" presStyleCnt="0"/>
      <dgm:spPr/>
    </dgm:pt>
    <dgm:pt modelId="{E75525EE-1B0D-45C9-9C2D-29BF994CBDBD}" type="pres">
      <dgm:prSet presAssocID="{08E5DBEE-8697-43DF-A1E6-821339B62858}" presName="Name35" presStyleLbl="parChTrans1D2" presStyleIdx="1" presStyleCnt="2"/>
      <dgm:spPr/>
      <dgm:t>
        <a:bodyPr/>
        <a:lstStyle/>
        <a:p>
          <a:endParaRPr lang="en-US"/>
        </a:p>
      </dgm:t>
    </dgm:pt>
    <dgm:pt modelId="{A8CEC71E-552A-4F60-960C-174F98321286}" type="pres">
      <dgm:prSet presAssocID="{6B2BFFEE-0ECD-4407-9C54-1A665383DD06}" presName="hierRoot2" presStyleCnt="0">
        <dgm:presLayoutVars>
          <dgm:hierBranch/>
        </dgm:presLayoutVars>
      </dgm:prSet>
      <dgm:spPr/>
    </dgm:pt>
    <dgm:pt modelId="{D9438EC1-C633-4D6D-838F-AC6DC2AD982C}" type="pres">
      <dgm:prSet presAssocID="{6B2BFFEE-0ECD-4407-9C54-1A665383DD06}" presName="rootComposite" presStyleCnt="0"/>
      <dgm:spPr/>
    </dgm:pt>
    <dgm:pt modelId="{46067565-B203-4174-8F2D-DD6BE15A1A82}" type="pres">
      <dgm:prSet presAssocID="{6B2BFFEE-0ECD-4407-9C54-1A665383DD06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4366BC1-80AA-4968-9C4D-6AA981B2323D}" type="pres">
      <dgm:prSet presAssocID="{6B2BFFEE-0ECD-4407-9C54-1A665383DD06}" presName="rootConnector" presStyleLbl="node2" presStyleIdx="1" presStyleCnt="2"/>
      <dgm:spPr/>
      <dgm:t>
        <a:bodyPr/>
        <a:lstStyle/>
        <a:p>
          <a:endParaRPr lang="en-US"/>
        </a:p>
      </dgm:t>
    </dgm:pt>
    <dgm:pt modelId="{00769C3B-0235-4A73-B116-9C867EBD4342}" type="pres">
      <dgm:prSet presAssocID="{6B2BFFEE-0ECD-4407-9C54-1A665383DD06}" presName="hierChild4" presStyleCnt="0"/>
      <dgm:spPr/>
    </dgm:pt>
    <dgm:pt modelId="{E18C8A83-EB27-4894-B54E-D2A5EF1AD282}" type="pres">
      <dgm:prSet presAssocID="{6B2BFFEE-0ECD-4407-9C54-1A665383DD06}" presName="hierChild5" presStyleCnt="0"/>
      <dgm:spPr/>
    </dgm:pt>
    <dgm:pt modelId="{9C21E021-89A3-4009-A75F-C4AA38FEFCA2}" type="pres">
      <dgm:prSet presAssocID="{78764898-5872-468B-8BAE-A57113BD4307}" presName="hierChild3" presStyleCnt="0"/>
      <dgm:spPr/>
    </dgm:pt>
  </dgm:ptLst>
  <dgm:cxnLst>
    <dgm:cxn modelId="{8379C83B-1119-445C-92BF-62F8BFE80F62}" srcId="{78764898-5872-468B-8BAE-A57113BD4307}" destId="{4680BFC1-1F05-4ABB-A68C-476F52291B09}" srcOrd="0" destOrd="0" parTransId="{6B00669C-1208-4EF1-8275-A9DFF77A91F2}" sibTransId="{A5EACC13-9A7F-411E-87F7-A2F8CC9F7CE0}"/>
    <dgm:cxn modelId="{8766F435-76E1-4C11-B2C9-0DE471CDC350}" type="presOf" srcId="{F88F1277-72F4-4DEF-A38F-ECF0163C6AA4}" destId="{7A1E2126-7E55-4678-A11E-09DEF425DD55}" srcOrd="0" destOrd="0" presId="urn:microsoft.com/office/officeart/2005/8/layout/orgChart1"/>
    <dgm:cxn modelId="{77F9A6CB-60AB-4E05-97C2-1FAA18CB62C7}" type="presOf" srcId="{71DF428A-60CC-42CE-89F3-C30001B69CEF}" destId="{F9D3852E-AD78-4653-A57D-988D05536FD6}" srcOrd="0" destOrd="0" presId="urn:microsoft.com/office/officeart/2005/8/layout/orgChart1"/>
    <dgm:cxn modelId="{14E236B8-F259-44AD-B4F9-1810731D7917}" type="presOf" srcId="{6B2BFFEE-0ECD-4407-9C54-1A665383DD06}" destId="{46067565-B203-4174-8F2D-DD6BE15A1A82}" srcOrd="0" destOrd="0" presId="urn:microsoft.com/office/officeart/2005/8/layout/orgChart1"/>
    <dgm:cxn modelId="{FECBE44E-B5C3-44D5-82FD-D01DD3B6380C}" type="presOf" srcId="{4680BFC1-1F05-4ABB-A68C-476F52291B09}" destId="{B6D802FB-54B4-4423-9EDA-5CE859141D40}" srcOrd="1" destOrd="0" presId="urn:microsoft.com/office/officeart/2005/8/layout/orgChart1"/>
    <dgm:cxn modelId="{864F924F-6A9A-43DC-826D-9FAF8B18B7F8}" srcId="{78764898-5872-468B-8BAE-A57113BD4307}" destId="{6B2BFFEE-0ECD-4407-9C54-1A665383DD06}" srcOrd="1" destOrd="0" parTransId="{08E5DBEE-8697-43DF-A1E6-821339B62858}" sibTransId="{7023F951-BBEC-406F-80E6-82C28A95D8E9}"/>
    <dgm:cxn modelId="{F73A5387-6025-4122-B3E0-7535F6075F96}" type="presOf" srcId="{4680BFC1-1F05-4ABB-A68C-476F52291B09}" destId="{F977C775-8F20-4913-990A-AC516110175D}" srcOrd="0" destOrd="0" presId="urn:microsoft.com/office/officeart/2005/8/layout/orgChart1"/>
    <dgm:cxn modelId="{45810193-FEFF-44A4-849E-87639E9A1079}" type="presOf" srcId="{76061C9F-69E7-4F23-A790-12AF8758419E}" destId="{1969F99A-D3EF-4EA4-8F4D-5D491CEF1A0E}" srcOrd="0" destOrd="0" presId="urn:microsoft.com/office/officeart/2005/8/layout/orgChart1"/>
    <dgm:cxn modelId="{E20A7CEE-5B38-4541-A334-EE67ECB5B990}" type="presOf" srcId="{B6E77A1D-1990-436B-ADE6-15FA5815CB79}" destId="{03A71281-B2DB-436D-85B0-A903135A8748}" srcOrd="1" destOrd="0" presId="urn:microsoft.com/office/officeart/2005/8/layout/orgChart1"/>
    <dgm:cxn modelId="{344680FC-10BB-4BF6-8185-37F0FC86609A}" type="presOf" srcId="{6B2BFFEE-0ECD-4407-9C54-1A665383DD06}" destId="{E4366BC1-80AA-4968-9C4D-6AA981B2323D}" srcOrd="1" destOrd="0" presId="urn:microsoft.com/office/officeart/2005/8/layout/orgChart1"/>
    <dgm:cxn modelId="{D15A78A4-97BF-48A7-8E38-0C584E432287}" type="presOf" srcId="{85BE395A-1A3B-4B01-9FF0-C45B6678D4F5}" destId="{175DB581-C45C-49FE-BEE7-26034291106D}" srcOrd="0" destOrd="0" presId="urn:microsoft.com/office/officeart/2005/8/layout/orgChart1"/>
    <dgm:cxn modelId="{5703D988-319C-45BE-826F-61C7D644754C}" type="presOf" srcId="{B6E77A1D-1990-436B-ADE6-15FA5815CB79}" destId="{CAB5E97F-2DD6-482F-B254-75B70DBD2D97}" srcOrd="0" destOrd="0" presId="urn:microsoft.com/office/officeart/2005/8/layout/orgChart1"/>
    <dgm:cxn modelId="{B37C840F-7E7C-42DB-A0F9-C4256EA514E5}" srcId="{4680BFC1-1F05-4ABB-A68C-476F52291B09}" destId="{B6E77A1D-1990-436B-ADE6-15FA5815CB79}" srcOrd="1" destOrd="0" parTransId="{85BE395A-1A3B-4B01-9FF0-C45B6678D4F5}" sibTransId="{50E23B5C-1298-4F57-A275-65E2C9E9654D}"/>
    <dgm:cxn modelId="{B9766A1C-C634-46DE-B227-E7B878C81621}" srcId="{F88F1277-72F4-4DEF-A38F-ECF0163C6AA4}" destId="{78764898-5872-468B-8BAE-A57113BD4307}" srcOrd="0" destOrd="0" parTransId="{D8D5B4D0-ACBC-4E3B-8981-7B131F85A495}" sibTransId="{9AF7F055-F374-4D4B-A674-26E422D05689}"/>
    <dgm:cxn modelId="{B2C9345D-3ED9-4DE5-8E25-21309C46A75B}" type="presOf" srcId="{08E5DBEE-8697-43DF-A1E6-821339B62858}" destId="{E75525EE-1B0D-45C9-9C2D-29BF994CBDBD}" srcOrd="0" destOrd="0" presId="urn:microsoft.com/office/officeart/2005/8/layout/orgChart1"/>
    <dgm:cxn modelId="{146D4E26-C58F-4C18-A94D-7F4B5993A94B}" type="presOf" srcId="{78764898-5872-468B-8BAE-A57113BD4307}" destId="{41EAD34C-AF4B-4F3B-8A39-C3308ACC1B2A}" srcOrd="0" destOrd="0" presId="urn:microsoft.com/office/officeart/2005/8/layout/orgChart1"/>
    <dgm:cxn modelId="{CFAB3E3C-FB02-4C83-A15C-54A7DA3E6A8C}" type="presOf" srcId="{78764898-5872-468B-8BAE-A57113BD4307}" destId="{8014AEFA-7340-4C94-9A2B-EA923F51298B}" srcOrd="1" destOrd="0" presId="urn:microsoft.com/office/officeart/2005/8/layout/orgChart1"/>
    <dgm:cxn modelId="{6E810FF2-2030-4F5C-A6E3-CF4740861144}" srcId="{4680BFC1-1F05-4ABB-A68C-476F52291B09}" destId="{71DF428A-60CC-42CE-89F3-C30001B69CEF}" srcOrd="0" destOrd="0" parTransId="{76061C9F-69E7-4F23-A790-12AF8758419E}" sibTransId="{5B917E8F-1B47-42ED-9B25-0B1EDE38BB9B}"/>
    <dgm:cxn modelId="{DA691C65-DDF5-4E6B-80C8-8FD7E0EAA1AE}" type="presOf" srcId="{71DF428A-60CC-42CE-89F3-C30001B69CEF}" destId="{504C804C-CBD3-4C90-A9AC-F988673D7A32}" srcOrd="1" destOrd="0" presId="urn:microsoft.com/office/officeart/2005/8/layout/orgChart1"/>
    <dgm:cxn modelId="{958E604B-8BC6-44EC-B9E1-FA919283EA4A}" type="presOf" srcId="{6B00669C-1208-4EF1-8275-A9DFF77A91F2}" destId="{C33DD2DF-9C16-4FB7-98D5-D10BC7FBFB66}" srcOrd="0" destOrd="0" presId="urn:microsoft.com/office/officeart/2005/8/layout/orgChart1"/>
    <dgm:cxn modelId="{CF024F94-1D12-477E-BC32-901EA68D7226}" type="presParOf" srcId="{7A1E2126-7E55-4678-A11E-09DEF425DD55}" destId="{5A72448D-431F-48C6-A34D-1D75C58ED3BA}" srcOrd="0" destOrd="0" presId="urn:microsoft.com/office/officeart/2005/8/layout/orgChart1"/>
    <dgm:cxn modelId="{F4753B9E-F321-4985-9F57-90FB07F4E2BF}" type="presParOf" srcId="{5A72448D-431F-48C6-A34D-1D75C58ED3BA}" destId="{5D1EEBD2-DCA2-4658-96DA-5AFC86A96497}" srcOrd="0" destOrd="0" presId="urn:microsoft.com/office/officeart/2005/8/layout/orgChart1"/>
    <dgm:cxn modelId="{F58C89A5-92CA-4BB5-8D78-41C35A6F1B63}" type="presParOf" srcId="{5D1EEBD2-DCA2-4658-96DA-5AFC86A96497}" destId="{41EAD34C-AF4B-4F3B-8A39-C3308ACC1B2A}" srcOrd="0" destOrd="0" presId="urn:microsoft.com/office/officeart/2005/8/layout/orgChart1"/>
    <dgm:cxn modelId="{85A894E2-69F8-4D90-B41D-21E42556912B}" type="presParOf" srcId="{5D1EEBD2-DCA2-4658-96DA-5AFC86A96497}" destId="{8014AEFA-7340-4C94-9A2B-EA923F51298B}" srcOrd="1" destOrd="0" presId="urn:microsoft.com/office/officeart/2005/8/layout/orgChart1"/>
    <dgm:cxn modelId="{D316C246-659E-402A-A475-92EB2EEDF488}" type="presParOf" srcId="{5A72448D-431F-48C6-A34D-1D75C58ED3BA}" destId="{A9B91905-3E96-4F58-B0B3-251A58AF36FD}" srcOrd="1" destOrd="0" presId="urn:microsoft.com/office/officeart/2005/8/layout/orgChart1"/>
    <dgm:cxn modelId="{57904DC7-AD02-469E-AB39-A359DDEF98DC}" type="presParOf" srcId="{A9B91905-3E96-4F58-B0B3-251A58AF36FD}" destId="{C33DD2DF-9C16-4FB7-98D5-D10BC7FBFB66}" srcOrd="0" destOrd="0" presId="urn:microsoft.com/office/officeart/2005/8/layout/orgChart1"/>
    <dgm:cxn modelId="{14E4A4F0-FC88-43CB-B7F8-D0F8D7C3A01A}" type="presParOf" srcId="{A9B91905-3E96-4F58-B0B3-251A58AF36FD}" destId="{C685361E-C53B-4379-9941-25EEE977EB6C}" srcOrd="1" destOrd="0" presId="urn:microsoft.com/office/officeart/2005/8/layout/orgChart1"/>
    <dgm:cxn modelId="{7D209AB0-B9DA-47E9-B706-D171520123BF}" type="presParOf" srcId="{C685361E-C53B-4379-9941-25EEE977EB6C}" destId="{7C7A948B-02C9-4C9A-83FC-E524C4EEFFE8}" srcOrd="0" destOrd="0" presId="urn:microsoft.com/office/officeart/2005/8/layout/orgChart1"/>
    <dgm:cxn modelId="{2D4BBEDD-7DC0-4AE1-8839-344195607921}" type="presParOf" srcId="{7C7A948B-02C9-4C9A-83FC-E524C4EEFFE8}" destId="{F977C775-8F20-4913-990A-AC516110175D}" srcOrd="0" destOrd="0" presId="urn:microsoft.com/office/officeart/2005/8/layout/orgChart1"/>
    <dgm:cxn modelId="{478CED47-B6DF-45F6-8E35-267F94828D72}" type="presParOf" srcId="{7C7A948B-02C9-4C9A-83FC-E524C4EEFFE8}" destId="{B6D802FB-54B4-4423-9EDA-5CE859141D40}" srcOrd="1" destOrd="0" presId="urn:microsoft.com/office/officeart/2005/8/layout/orgChart1"/>
    <dgm:cxn modelId="{1F4E67ED-1E43-456F-9B10-0B11EBAA0425}" type="presParOf" srcId="{C685361E-C53B-4379-9941-25EEE977EB6C}" destId="{48F20F72-35F1-4117-8901-A16EF0BD587F}" srcOrd="1" destOrd="0" presId="urn:microsoft.com/office/officeart/2005/8/layout/orgChart1"/>
    <dgm:cxn modelId="{33F3DF03-F48C-46F5-B927-D7252B059414}" type="presParOf" srcId="{48F20F72-35F1-4117-8901-A16EF0BD587F}" destId="{1969F99A-D3EF-4EA4-8F4D-5D491CEF1A0E}" srcOrd="0" destOrd="0" presId="urn:microsoft.com/office/officeart/2005/8/layout/orgChart1"/>
    <dgm:cxn modelId="{0A55E412-7ABD-4E18-AF42-5607D342AF9A}" type="presParOf" srcId="{48F20F72-35F1-4117-8901-A16EF0BD587F}" destId="{2BFF6F54-7ABD-4BE0-A93C-0ADEB5B8B62B}" srcOrd="1" destOrd="0" presId="urn:microsoft.com/office/officeart/2005/8/layout/orgChart1"/>
    <dgm:cxn modelId="{F4167BBD-24F0-4142-884D-1ABBB02F1ADB}" type="presParOf" srcId="{2BFF6F54-7ABD-4BE0-A93C-0ADEB5B8B62B}" destId="{7D3F6859-343B-4CE2-B369-F4B85F210EB2}" srcOrd="0" destOrd="0" presId="urn:microsoft.com/office/officeart/2005/8/layout/orgChart1"/>
    <dgm:cxn modelId="{C2CD71AB-DC01-49AA-A240-1C883C7B09EB}" type="presParOf" srcId="{7D3F6859-343B-4CE2-B369-F4B85F210EB2}" destId="{F9D3852E-AD78-4653-A57D-988D05536FD6}" srcOrd="0" destOrd="0" presId="urn:microsoft.com/office/officeart/2005/8/layout/orgChart1"/>
    <dgm:cxn modelId="{105A6F15-B870-4232-850A-671CF7D78A34}" type="presParOf" srcId="{7D3F6859-343B-4CE2-B369-F4B85F210EB2}" destId="{504C804C-CBD3-4C90-A9AC-F988673D7A32}" srcOrd="1" destOrd="0" presId="urn:microsoft.com/office/officeart/2005/8/layout/orgChart1"/>
    <dgm:cxn modelId="{2CD1F690-C6FC-4BC1-9A8C-F7A59E73835F}" type="presParOf" srcId="{2BFF6F54-7ABD-4BE0-A93C-0ADEB5B8B62B}" destId="{9550FF3A-25C1-4BD4-BB2A-A285FEEA8242}" srcOrd="1" destOrd="0" presId="urn:microsoft.com/office/officeart/2005/8/layout/orgChart1"/>
    <dgm:cxn modelId="{E50A145D-F237-4962-8171-7B72A9175007}" type="presParOf" srcId="{2BFF6F54-7ABD-4BE0-A93C-0ADEB5B8B62B}" destId="{B70492D7-BD93-4251-B725-63F6E4991E50}" srcOrd="2" destOrd="0" presId="urn:microsoft.com/office/officeart/2005/8/layout/orgChart1"/>
    <dgm:cxn modelId="{9F1F8F18-C931-4375-B95C-46C4A0E38A82}" type="presParOf" srcId="{48F20F72-35F1-4117-8901-A16EF0BD587F}" destId="{175DB581-C45C-49FE-BEE7-26034291106D}" srcOrd="2" destOrd="0" presId="urn:microsoft.com/office/officeart/2005/8/layout/orgChart1"/>
    <dgm:cxn modelId="{F6526D38-7683-4119-94F2-FC34FA1DE874}" type="presParOf" srcId="{48F20F72-35F1-4117-8901-A16EF0BD587F}" destId="{A18D863A-210E-4E4E-ABFF-146380BB8C4D}" srcOrd="3" destOrd="0" presId="urn:microsoft.com/office/officeart/2005/8/layout/orgChart1"/>
    <dgm:cxn modelId="{AB992DC4-716D-4495-A325-084D3CD98620}" type="presParOf" srcId="{A18D863A-210E-4E4E-ABFF-146380BB8C4D}" destId="{C92C16EA-FE37-433F-960B-6C54D6879860}" srcOrd="0" destOrd="0" presId="urn:microsoft.com/office/officeart/2005/8/layout/orgChart1"/>
    <dgm:cxn modelId="{4AFD14A6-1FFA-4466-B22E-3E8FCBBAC54F}" type="presParOf" srcId="{C92C16EA-FE37-433F-960B-6C54D6879860}" destId="{CAB5E97F-2DD6-482F-B254-75B70DBD2D97}" srcOrd="0" destOrd="0" presId="urn:microsoft.com/office/officeart/2005/8/layout/orgChart1"/>
    <dgm:cxn modelId="{92EFD930-4A53-4431-89AF-5BBD6728A9C4}" type="presParOf" srcId="{C92C16EA-FE37-433F-960B-6C54D6879860}" destId="{03A71281-B2DB-436D-85B0-A903135A8748}" srcOrd="1" destOrd="0" presId="urn:microsoft.com/office/officeart/2005/8/layout/orgChart1"/>
    <dgm:cxn modelId="{7C32552F-F1DA-4AB9-9D9E-AF9A22A5B227}" type="presParOf" srcId="{A18D863A-210E-4E4E-ABFF-146380BB8C4D}" destId="{AEABDC4E-9891-4335-805B-3E7A20AB3CAB}" srcOrd="1" destOrd="0" presId="urn:microsoft.com/office/officeart/2005/8/layout/orgChart1"/>
    <dgm:cxn modelId="{CBFDB041-28C0-4615-833C-458A4B2DCAB7}" type="presParOf" srcId="{A18D863A-210E-4E4E-ABFF-146380BB8C4D}" destId="{0C30732E-EE89-4CD0-A23D-5F60E6B8F7B1}" srcOrd="2" destOrd="0" presId="urn:microsoft.com/office/officeart/2005/8/layout/orgChart1"/>
    <dgm:cxn modelId="{3B6154BA-2FCA-4A77-82A6-62996D57A987}" type="presParOf" srcId="{C685361E-C53B-4379-9941-25EEE977EB6C}" destId="{0770BC10-3DD8-4C3D-BBB4-76A1D6CB5219}" srcOrd="2" destOrd="0" presId="urn:microsoft.com/office/officeart/2005/8/layout/orgChart1"/>
    <dgm:cxn modelId="{CB4B1F68-8B1F-422A-AC57-E8A69C667978}" type="presParOf" srcId="{A9B91905-3E96-4F58-B0B3-251A58AF36FD}" destId="{E75525EE-1B0D-45C9-9C2D-29BF994CBDBD}" srcOrd="2" destOrd="0" presId="urn:microsoft.com/office/officeart/2005/8/layout/orgChart1"/>
    <dgm:cxn modelId="{F26D9A2F-69D2-4578-A99E-47E7D3156598}" type="presParOf" srcId="{A9B91905-3E96-4F58-B0B3-251A58AF36FD}" destId="{A8CEC71E-552A-4F60-960C-174F98321286}" srcOrd="3" destOrd="0" presId="urn:microsoft.com/office/officeart/2005/8/layout/orgChart1"/>
    <dgm:cxn modelId="{E4D403D4-3AB2-4019-B7A2-0A1084E6F288}" type="presParOf" srcId="{A8CEC71E-552A-4F60-960C-174F98321286}" destId="{D9438EC1-C633-4D6D-838F-AC6DC2AD982C}" srcOrd="0" destOrd="0" presId="urn:microsoft.com/office/officeart/2005/8/layout/orgChart1"/>
    <dgm:cxn modelId="{54C03F81-62DD-4B10-963A-8FCE62D0036A}" type="presParOf" srcId="{D9438EC1-C633-4D6D-838F-AC6DC2AD982C}" destId="{46067565-B203-4174-8F2D-DD6BE15A1A82}" srcOrd="0" destOrd="0" presId="urn:microsoft.com/office/officeart/2005/8/layout/orgChart1"/>
    <dgm:cxn modelId="{3423D283-70F8-47BD-8B60-83A576FEB0FA}" type="presParOf" srcId="{D9438EC1-C633-4D6D-838F-AC6DC2AD982C}" destId="{E4366BC1-80AA-4968-9C4D-6AA981B2323D}" srcOrd="1" destOrd="0" presId="urn:microsoft.com/office/officeart/2005/8/layout/orgChart1"/>
    <dgm:cxn modelId="{D4C39F03-BE6E-4331-9898-20C29869EBB7}" type="presParOf" srcId="{A8CEC71E-552A-4F60-960C-174F98321286}" destId="{00769C3B-0235-4A73-B116-9C867EBD4342}" srcOrd="1" destOrd="0" presId="urn:microsoft.com/office/officeart/2005/8/layout/orgChart1"/>
    <dgm:cxn modelId="{8C2932F3-DE45-4C89-9185-1302DEC5974A}" type="presParOf" srcId="{A8CEC71E-552A-4F60-960C-174F98321286}" destId="{E18C8A83-EB27-4894-B54E-D2A5EF1AD282}" srcOrd="2" destOrd="0" presId="urn:microsoft.com/office/officeart/2005/8/layout/orgChart1"/>
    <dgm:cxn modelId="{B225A0F7-ECDB-4ED9-927E-2A254FBCCECD}" type="presParOf" srcId="{5A72448D-431F-48C6-A34D-1D75C58ED3BA}" destId="{9C21E021-89A3-4009-A75F-C4AA38FEFC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F5B43E-F3C9-408F-9FF2-F7AAB6B0DE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778DDC4-8AA6-4315-8E91-C9BDEE05EE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Mixtures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consist of 2 or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more pure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substances  </a:t>
          </a:r>
        </a:p>
      </dgm:t>
    </dgm:pt>
    <dgm:pt modelId="{BBE9FC6D-266A-4068-9706-C228C0FFF055}" type="parTrans" cxnId="{B8C5A7AF-FA92-4EC1-B1AE-0F46E0F998A5}">
      <dgm:prSet/>
      <dgm:spPr/>
      <dgm:t>
        <a:bodyPr/>
        <a:lstStyle/>
        <a:p>
          <a:endParaRPr lang="en-US"/>
        </a:p>
      </dgm:t>
    </dgm:pt>
    <dgm:pt modelId="{5766EE09-CE17-40A2-8B68-DB4E0C25C04A}" type="sibTrans" cxnId="{B8C5A7AF-FA92-4EC1-B1AE-0F46E0F998A5}">
      <dgm:prSet/>
      <dgm:spPr/>
      <dgm:t>
        <a:bodyPr/>
        <a:lstStyle/>
        <a:p>
          <a:endParaRPr lang="en-US"/>
        </a:p>
      </dgm:t>
    </dgm:pt>
    <dgm:pt modelId="{9775E9E4-DD9B-404D-8A01-89FD922952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Homogeneous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Mixtures (solutions) - have uniform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composition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throughout</a:t>
          </a:r>
        </a:p>
      </dgm:t>
    </dgm:pt>
    <dgm:pt modelId="{D12EB3B2-E62E-494B-B6D6-C50A02978F79}" type="parTrans" cxnId="{24514480-75F0-468D-A23E-71579799D04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45856D8-D218-495D-8A38-CBC86D1EFDFC}" type="sibTrans" cxnId="{24514480-75F0-468D-A23E-71579799D040}">
      <dgm:prSet/>
      <dgm:spPr/>
      <dgm:t>
        <a:bodyPr/>
        <a:lstStyle/>
        <a:p>
          <a:endParaRPr lang="en-US"/>
        </a:p>
      </dgm:t>
    </dgm:pt>
    <dgm:pt modelId="{3908C621-01FF-4243-9697-C0F8E65434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Heterogeneous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 Mixtures – do not have  uniform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composition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throughout</a:t>
          </a:r>
        </a:p>
      </dgm:t>
    </dgm:pt>
    <dgm:pt modelId="{5F0425AA-1A34-418A-B20D-B253F2BB9101}" type="parTrans" cxnId="{B052C789-D421-4035-96ED-9C8CBCECE7F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3803E04-91AE-44C2-940C-A2AACC59869B}" type="sibTrans" cxnId="{B052C789-D421-4035-96ED-9C8CBCECE7F3}">
      <dgm:prSet/>
      <dgm:spPr/>
      <dgm:t>
        <a:bodyPr/>
        <a:lstStyle/>
        <a:p>
          <a:endParaRPr lang="en-US"/>
        </a:p>
      </dgm:t>
    </dgm:pt>
    <dgm:pt modelId="{23ED4C00-2108-47FD-AD81-09985F8B678D}" type="pres">
      <dgm:prSet presAssocID="{40F5B43E-F3C9-408F-9FF2-F7AAB6B0DE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13F324-3DB4-42E3-825D-2F027AD637FF}" type="pres">
      <dgm:prSet presAssocID="{A778DDC4-8AA6-4315-8E91-C9BDEE05EE60}" presName="hierRoot1" presStyleCnt="0">
        <dgm:presLayoutVars>
          <dgm:hierBranch/>
        </dgm:presLayoutVars>
      </dgm:prSet>
      <dgm:spPr/>
    </dgm:pt>
    <dgm:pt modelId="{5767F8EB-E361-46C2-A858-7468D6049663}" type="pres">
      <dgm:prSet presAssocID="{A778DDC4-8AA6-4315-8E91-C9BDEE05EE60}" presName="rootComposite1" presStyleCnt="0"/>
      <dgm:spPr/>
    </dgm:pt>
    <dgm:pt modelId="{EAE21C48-01A4-44B3-B566-131161E41D4A}" type="pres">
      <dgm:prSet presAssocID="{A778DDC4-8AA6-4315-8E91-C9BDEE05EE60}" presName="rootText1" presStyleLbl="node0" presStyleIdx="0" presStyleCnt="1" custScaleX="172260" custScaleY="2415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0817CF-963A-480A-B0BA-FA97B29FC249}" type="pres">
      <dgm:prSet presAssocID="{A778DDC4-8AA6-4315-8E91-C9BDEE05EE6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DF1E3BB-9F14-482A-B8B5-B11367859EC3}" type="pres">
      <dgm:prSet presAssocID="{A778DDC4-8AA6-4315-8E91-C9BDEE05EE60}" presName="hierChild2" presStyleCnt="0"/>
      <dgm:spPr/>
    </dgm:pt>
    <dgm:pt modelId="{594D79BA-24F9-47ED-8DC4-B830104ACC45}" type="pres">
      <dgm:prSet presAssocID="{D12EB3B2-E62E-494B-B6D6-C50A02978F79}" presName="Name35" presStyleLbl="parChTrans1D2" presStyleIdx="0" presStyleCnt="2"/>
      <dgm:spPr/>
      <dgm:t>
        <a:bodyPr/>
        <a:lstStyle/>
        <a:p>
          <a:endParaRPr lang="en-US"/>
        </a:p>
      </dgm:t>
    </dgm:pt>
    <dgm:pt modelId="{1FB5D2F1-6A18-4C40-91B9-EBA98ED263E9}" type="pres">
      <dgm:prSet presAssocID="{9775E9E4-DD9B-404D-8A01-89FD922952D7}" presName="hierRoot2" presStyleCnt="0">
        <dgm:presLayoutVars>
          <dgm:hierBranch/>
        </dgm:presLayoutVars>
      </dgm:prSet>
      <dgm:spPr/>
    </dgm:pt>
    <dgm:pt modelId="{2BC84B9B-77BC-4B5A-A5C2-0301EBAC4DCE}" type="pres">
      <dgm:prSet presAssocID="{9775E9E4-DD9B-404D-8A01-89FD922952D7}" presName="rootComposite" presStyleCnt="0"/>
      <dgm:spPr/>
    </dgm:pt>
    <dgm:pt modelId="{A26FDC0D-357A-45A1-963E-53BEF404EC79}" type="pres">
      <dgm:prSet presAssocID="{9775E9E4-DD9B-404D-8A01-89FD922952D7}" presName="rootText" presStyleLbl="node2" presStyleIdx="0" presStyleCnt="2" custScaleX="171945" custScaleY="2680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4462EE6-AE25-42F2-96DF-7A9BC7343F1E}" type="pres">
      <dgm:prSet presAssocID="{9775E9E4-DD9B-404D-8A01-89FD922952D7}" presName="rootConnector" presStyleLbl="node2" presStyleIdx="0" presStyleCnt="2"/>
      <dgm:spPr/>
      <dgm:t>
        <a:bodyPr/>
        <a:lstStyle/>
        <a:p>
          <a:endParaRPr lang="en-US"/>
        </a:p>
      </dgm:t>
    </dgm:pt>
    <dgm:pt modelId="{93CB0C18-3CEA-4F7F-8E08-7F075CF8C336}" type="pres">
      <dgm:prSet presAssocID="{9775E9E4-DD9B-404D-8A01-89FD922952D7}" presName="hierChild4" presStyleCnt="0"/>
      <dgm:spPr/>
    </dgm:pt>
    <dgm:pt modelId="{E20EAA8B-60F4-482B-968B-3B5002908331}" type="pres">
      <dgm:prSet presAssocID="{9775E9E4-DD9B-404D-8A01-89FD922952D7}" presName="hierChild5" presStyleCnt="0"/>
      <dgm:spPr/>
    </dgm:pt>
    <dgm:pt modelId="{79E8BBB0-44C8-4993-824A-47ACCBDE3938}" type="pres">
      <dgm:prSet presAssocID="{5F0425AA-1A34-418A-B20D-B253F2BB9101}" presName="Name35" presStyleLbl="parChTrans1D2" presStyleIdx="1" presStyleCnt="2"/>
      <dgm:spPr/>
      <dgm:t>
        <a:bodyPr/>
        <a:lstStyle/>
        <a:p>
          <a:endParaRPr lang="en-US"/>
        </a:p>
      </dgm:t>
    </dgm:pt>
    <dgm:pt modelId="{3DF0A09B-72F8-4933-BA92-B038809B219C}" type="pres">
      <dgm:prSet presAssocID="{3908C621-01FF-4243-9697-C0F8E6543407}" presName="hierRoot2" presStyleCnt="0">
        <dgm:presLayoutVars>
          <dgm:hierBranch/>
        </dgm:presLayoutVars>
      </dgm:prSet>
      <dgm:spPr/>
    </dgm:pt>
    <dgm:pt modelId="{7B348D7D-49EF-45D3-95CC-1C4F4A108B3C}" type="pres">
      <dgm:prSet presAssocID="{3908C621-01FF-4243-9697-C0F8E6543407}" presName="rootComposite" presStyleCnt="0"/>
      <dgm:spPr/>
    </dgm:pt>
    <dgm:pt modelId="{5D34666D-BFFD-4732-AED2-7C66EE7A38BC}" type="pres">
      <dgm:prSet presAssocID="{3908C621-01FF-4243-9697-C0F8E6543407}" presName="rootText" presStyleLbl="node2" presStyleIdx="1" presStyleCnt="2" custScaleX="159509" custScaleY="2680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66AFAD4-E74D-4629-90C7-76E95A50EFF7}" type="pres">
      <dgm:prSet presAssocID="{3908C621-01FF-4243-9697-C0F8E6543407}" presName="rootConnector" presStyleLbl="node2" presStyleIdx="1" presStyleCnt="2"/>
      <dgm:spPr/>
      <dgm:t>
        <a:bodyPr/>
        <a:lstStyle/>
        <a:p>
          <a:endParaRPr lang="en-US"/>
        </a:p>
      </dgm:t>
    </dgm:pt>
    <dgm:pt modelId="{5A74C471-76CF-46F8-B804-2BC45ACC2812}" type="pres">
      <dgm:prSet presAssocID="{3908C621-01FF-4243-9697-C0F8E6543407}" presName="hierChild4" presStyleCnt="0"/>
      <dgm:spPr/>
    </dgm:pt>
    <dgm:pt modelId="{7D0054F8-2A4E-4E1D-B56E-4719765EDBDD}" type="pres">
      <dgm:prSet presAssocID="{3908C621-01FF-4243-9697-C0F8E6543407}" presName="hierChild5" presStyleCnt="0"/>
      <dgm:spPr/>
    </dgm:pt>
    <dgm:pt modelId="{33D38746-B29C-46A2-82F9-B44CD4B3FE9F}" type="pres">
      <dgm:prSet presAssocID="{A778DDC4-8AA6-4315-8E91-C9BDEE05EE60}" presName="hierChild3" presStyleCnt="0"/>
      <dgm:spPr/>
    </dgm:pt>
  </dgm:ptLst>
  <dgm:cxnLst>
    <dgm:cxn modelId="{F98E21F5-457F-452B-A3EE-1BC06571B806}" type="presOf" srcId="{3908C621-01FF-4243-9697-C0F8E6543407}" destId="{5D34666D-BFFD-4732-AED2-7C66EE7A38BC}" srcOrd="0" destOrd="0" presId="urn:microsoft.com/office/officeart/2005/8/layout/orgChart1"/>
    <dgm:cxn modelId="{8E37D9C0-001F-431A-B792-BD2038A95C22}" type="presOf" srcId="{5F0425AA-1A34-418A-B20D-B253F2BB9101}" destId="{79E8BBB0-44C8-4993-824A-47ACCBDE3938}" srcOrd="0" destOrd="0" presId="urn:microsoft.com/office/officeart/2005/8/layout/orgChart1"/>
    <dgm:cxn modelId="{4061E64A-5D94-46B1-8E8B-0BB45E92F1A0}" type="presOf" srcId="{3908C621-01FF-4243-9697-C0F8E6543407}" destId="{D66AFAD4-E74D-4629-90C7-76E95A50EFF7}" srcOrd="1" destOrd="0" presId="urn:microsoft.com/office/officeart/2005/8/layout/orgChart1"/>
    <dgm:cxn modelId="{0A787D79-D4AD-44DD-9A96-9357A4D4B89B}" type="presOf" srcId="{D12EB3B2-E62E-494B-B6D6-C50A02978F79}" destId="{594D79BA-24F9-47ED-8DC4-B830104ACC45}" srcOrd="0" destOrd="0" presId="urn:microsoft.com/office/officeart/2005/8/layout/orgChart1"/>
    <dgm:cxn modelId="{B8C5A7AF-FA92-4EC1-B1AE-0F46E0F998A5}" srcId="{40F5B43E-F3C9-408F-9FF2-F7AAB6B0DEC0}" destId="{A778DDC4-8AA6-4315-8E91-C9BDEE05EE60}" srcOrd="0" destOrd="0" parTransId="{BBE9FC6D-266A-4068-9706-C228C0FFF055}" sibTransId="{5766EE09-CE17-40A2-8B68-DB4E0C25C04A}"/>
    <dgm:cxn modelId="{09318D8C-E4CD-4D00-9CC0-4092B5872549}" type="presOf" srcId="{A778DDC4-8AA6-4315-8E91-C9BDEE05EE60}" destId="{8B0817CF-963A-480A-B0BA-FA97B29FC249}" srcOrd="1" destOrd="0" presId="urn:microsoft.com/office/officeart/2005/8/layout/orgChart1"/>
    <dgm:cxn modelId="{24514480-75F0-468D-A23E-71579799D040}" srcId="{A778DDC4-8AA6-4315-8E91-C9BDEE05EE60}" destId="{9775E9E4-DD9B-404D-8A01-89FD922952D7}" srcOrd="0" destOrd="0" parTransId="{D12EB3B2-E62E-494B-B6D6-C50A02978F79}" sibTransId="{445856D8-D218-495D-8A38-CBC86D1EFDFC}"/>
    <dgm:cxn modelId="{BDF1DC77-EFFD-48F7-B952-B8E228124A80}" type="presOf" srcId="{9775E9E4-DD9B-404D-8A01-89FD922952D7}" destId="{A26FDC0D-357A-45A1-963E-53BEF404EC79}" srcOrd="0" destOrd="0" presId="urn:microsoft.com/office/officeart/2005/8/layout/orgChart1"/>
    <dgm:cxn modelId="{0B69F18D-9017-482D-B651-30A35B60CC01}" type="presOf" srcId="{A778DDC4-8AA6-4315-8E91-C9BDEE05EE60}" destId="{EAE21C48-01A4-44B3-B566-131161E41D4A}" srcOrd="0" destOrd="0" presId="urn:microsoft.com/office/officeart/2005/8/layout/orgChart1"/>
    <dgm:cxn modelId="{12318420-759A-459A-B461-C9826E8949A6}" type="presOf" srcId="{9775E9E4-DD9B-404D-8A01-89FD922952D7}" destId="{44462EE6-AE25-42F2-96DF-7A9BC7343F1E}" srcOrd="1" destOrd="0" presId="urn:microsoft.com/office/officeart/2005/8/layout/orgChart1"/>
    <dgm:cxn modelId="{B052C789-D421-4035-96ED-9C8CBCECE7F3}" srcId="{A778DDC4-8AA6-4315-8E91-C9BDEE05EE60}" destId="{3908C621-01FF-4243-9697-C0F8E6543407}" srcOrd="1" destOrd="0" parTransId="{5F0425AA-1A34-418A-B20D-B253F2BB9101}" sibTransId="{D3803E04-91AE-44C2-940C-A2AACC59869B}"/>
    <dgm:cxn modelId="{CDFD1AF6-7B35-4B70-8062-695BEBFF87AA}" type="presOf" srcId="{40F5B43E-F3C9-408F-9FF2-F7AAB6B0DEC0}" destId="{23ED4C00-2108-47FD-AD81-09985F8B678D}" srcOrd="0" destOrd="0" presId="urn:microsoft.com/office/officeart/2005/8/layout/orgChart1"/>
    <dgm:cxn modelId="{9A07DEA8-83F0-44C1-A937-941E7EE7FD3B}" type="presParOf" srcId="{23ED4C00-2108-47FD-AD81-09985F8B678D}" destId="{8D13F324-3DB4-42E3-825D-2F027AD637FF}" srcOrd="0" destOrd="0" presId="urn:microsoft.com/office/officeart/2005/8/layout/orgChart1"/>
    <dgm:cxn modelId="{555570AA-815B-424A-9589-CCC336D03053}" type="presParOf" srcId="{8D13F324-3DB4-42E3-825D-2F027AD637FF}" destId="{5767F8EB-E361-46C2-A858-7468D6049663}" srcOrd="0" destOrd="0" presId="urn:microsoft.com/office/officeart/2005/8/layout/orgChart1"/>
    <dgm:cxn modelId="{479815F3-ECEA-46E7-89A9-1016E804AC5B}" type="presParOf" srcId="{5767F8EB-E361-46C2-A858-7468D6049663}" destId="{EAE21C48-01A4-44B3-B566-131161E41D4A}" srcOrd="0" destOrd="0" presId="urn:microsoft.com/office/officeart/2005/8/layout/orgChart1"/>
    <dgm:cxn modelId="{2BEFF97F-645A-494B-8163-5C7AD895F06C}" type="presParOf" srcId="{5767F8EB-E361-46C2-A858-7468D6049663}" destId="{8B0817CF-963A-480A-B0BA-FA97B29FC249}" srcOrd="1" destOrd="0" presId="urn:microsoft.com/office/officeart/2005/8/layout/orgChart1"/>
    <dgm:cxn modelId="{124C1C05-8B9E-452B-8800-29BE7D778856}" type="presParOf" srcId="{8D13F324-3DB4-42E3-825D-2F027AD637FF}" destId="{9DF1E3BB-9F14-482A-B8B5-B11367859EC3}" srcOrd="1" destOrd="0" presId="urn:microsoft.com/office/officeart/2005/8/layout/orgChart1"/>
    <dgm:cxn modelId="{6CA7EA44-FAE8-44CE-B0C5-FC47F6674AF4}" type="presParOf" srcId="{9DF1E3BB-9F14-482A-B8B5-B11367859EC3}" destId="{594D79BA-24F9-47ED-8DC4-B830104ACC45}" srcOrd="0" destOrd="0" presId="urn:microsoft.com/office/officeart/2005/8/layout/orgChart1"/>
    <dgm:cxn modelId="{C1A52897-336E-4741-8365-4403454AD4D4}" type="presParOf" srcId="{9DF1E3BB-9F14-482A-B8B5-B11367859EC3}" destId="{1FB5D2F1-6A18-4C40-91B9-EBA98ED263E9}" srcOrd="1" destOrd="0" presId="urn:microsoft.com/office/officeart/2005/8/layout/orgChart1"/>
    <dgm:cxn modelId="{A9723C62-5A69-4AAF-AD0F-0939A7CC3996}" type="presParOf" srcId="{1FB5D2F1-6A18-4C40-91B9-EBA98ED263E9}" destId="{2BC84B9B-77BC-4B5A-A5C2-0301EBAC4DCE}" srcOrd="0" destOrd="0" presId="urn:microsoft.com/office/officeart/2005/8/layout/orgChart1"/>
    <dgm:cxn modelId="{00958D43-90B2-412C-A678-57158AAB394D}" type="presParOf" srcId="{2BC84B9B-77BC-4B5A-A5C2-0301EBAC4DCE}" destId="{A26FDC0D-357A-45A1-963E-53BEF404EC79}" srcOrd="0" destOrd="0" presId="urn:microsoft.com/office/officeart/2005/8/layout/orgChart1"/>
    <dgm:cxn modelId="{DA953C37-63AA-461F-B984-D8BEEDEF085E}" type="presParOf" srcId="{2BC84B9B-77BC-4B5A-A5C2-0301EBAC4DCE}" destId="{44462EE6-AE25-42F2-96DF-7A9BC7343F1E}" srcOrd="1" destOrd="0" presId="urn:microsoft.com/office/officeart/2005/8/layout/orgChart1"/>
    <dgm:cxn modelId="{EEAEB887-67B4-442F-8D71-3BA4D9EDD725}" type="presParOf" srcId="{1FB5D2F1-6A18-4C40-91B9-EBA98ED263E9}" destId="{93CB0C18-3CEA-4F7F-8E08-7F075CF8C336}" srcOrd="1" destOrd="0" presId="urn:microsoft.com/office/officeart/2005/8/layout/orgChart1"/>
    <dgm:cxn modelId="{A79BB5D0-67B2-4EE4-80FC-DC869E712AE5}" type="presParOf" srcId="{1FB5D2F1-6A18-4C40-91B9-EBA98ED263E9}" destId="{E20EAA8B-60F4-482B-968B-3B5002908331}" srcOrd="2" destOrd="0" presId="urn:microsoft.com/office/officeart/2005/8/layout/orgChart1"/>
    <dgm:cxn modelId="{560C9303-7A55-406F-A4D8-401605261C54}" type="presParOf" srcId="{9DF1E3BB-9F14-482A-B8B5-B11367859EC3}" destId="{79E8BBB0-44C8-4993-824A-47ACCBDE3938}" srcOrd="2" destOrd="0" presId="urn:microsoft.com/office/officeart/2005/8/layout/orgChart1"/>
    <dgm:cxn modelId="{F037484B-9A6E-43A6-9011-18457AA227B4}" type="presParOf" srcId="{9DF1E3BB-9F14-482A-B8B5-B11367859EC3}" destId="{3DF0A09B-72F8-4933-BA92-B038809B219C}" srcOrd="3" destOrd="0" presId="urn:microsoft.com/office/officeart/2005/8/layout/orgChart1"/>
    <dgm:cxn modelId="{2CE3A67A-8D6B-4DC8-A5F8-3B81A5AF1226}" type="presParOf" srcId="{3DF0A09B-72F8-4933-BA92-B038809B219C}" destId="{7B348D7D-49EF-45D3-95CC-1C4F4A108B3C}" srcOrd="0" destOrd="0" presId="urn:microsoft.com/office/officeart/2005/8/layout/orgChart1"/>
    <dgm:cxn modelId="{B8D931F0-5257-4110-9CFF-791E1829745F}" type="presParOf" srcId="{7B348D7D-49EF-45D3-95CC-1C4F4A108B3C}" destId="{5D34666D-BFFD-4732-AED2-7C66EE7A38BC}" srcOrd="0" destOrd="0" presId="urn:microsoft.com/office/officeart/2005/8/layout/orgChart1"/>
    <dgm:cxn modelId="{A2AF269F-7749-4ABA-B950-4712E06D07A4}" type="presParOf" srcId="{7B348D7D-49EF-45D3-95CC-1C4F4A108B3C}" destId="{D66AFAD4-E74D-4629-90C7-76E95A50EFF7}" srcOrd="1" destOrd="0" presId="urn:microsoft.com/office/officeart/2005/8/layout/orgChart1"/>
    <dgm:cxn modelId="{685CED55-C0E0-4320-BA1A-E93DC073C7BF}" type="presParOf" srcId="{3DF0A09B-72F8-4933-BA92-B038809B219C}" destId="{5A74C471-76CF-46F8-B804-2BC45ACC2812}" srcOrd="1" destOrd="0" presId="urn:microsoft.com/office/officeart/2005/8/layout/orgChart1"/>
    <dgm:cxn modelId="{B548248D-3AA1-48A5-AA34-2CB17E884AD1}" type="presParOf" srcId="{3DF0A09B-72F8-4933-BA92-B038809B219C}" destId="{7D0054F8-2A4E-4E1D-B56E-4719765EDBDD}" srcOrd="2" destOrd="0" presId="urn:microsoft.com/office/officeart/2005/8/layout/orgChart1"/>
    <dgm:cxn modelId="{411E2683-A8BD-4FB9-9E46-1B4DF0B37F9B}" type="presParOf" srcId="{8D13F324-3DB4-42E3-825D-2F027AD637FF}" destId="{33D38746-B29C-46A2-82F9-B44CD4B3FE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E4D206A5-3971-412F-A497-DD577B795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5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0237F8F-4EC3-46A4-8C58-EAECF9975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00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7FE68-E29B-4677-A264-DA74B045849A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C6001-275F-4DAD-B311-289DDFCF6E62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8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12A2F-F4CD-4489-A787-DA828A9D0507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FBC5B-09F6-45A5-80AB-DEC3BCEE1A3C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92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02C3A-E4DC-4A5E-8308-E922BE118F58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0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0352B-CCCB-4040-A191-D2D15FD5B6B5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6B788-8C2A-4B10-825A-256CA68EBF44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7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8FE39-69D7-45D5-8707-C376381CA0FB}" type="slidenum">
              <a:rPr lang="en-US" altLang="en-US" smtClean="0">
                <a:latin typeface="Arial" charset="0"/>
              </a:rPr>
              <a:pPr/>
              <a:t>32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6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B43DC-5D5B-4EC7-8FB3-FA5BB6650954}" type="slidenum">
              <a:rPr lang="en-US" altLang="en-US" smtClean="0">
                <a:latin typeface="Arial" charset="0"/>
              </a:rPr>
              <a:pPr/>
              <a:t>33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63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5D90C-01BB-4AFF-AB5C-F7B1F9A10100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74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865C0-D2F0-4922-A10E-8632D64FBED5}" type="slidenum">
              <a:rPr lang="en-US" altLang="en-US" smtClean="0">
                <a:latin typeface="Arial" charset="0"/>
              </a:rPr>
              <a:pPr/>
              <a:t>35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FBB8-61F5-4A9D-8065-950CA8221838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34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8B03F-C30F-4F42-84AA-26F0EF3B091B}" type="slidenum">
              <a:rPr lang="en-US" altLang="en-US" smtClean="0">
                <a:latin typeface="Arial" charset="0"/>
              </a:rPr>
              <a:pPr/>
              <a:t>36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01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AEEF2-9E6E-42B6-B585-40F73943C325}" type="slidenum">
              <a:rPr lang="en-US" altLang="en-US" smtClean="0">
                <a:latin typeface="Arial" charset="0"/>
              </a:rPr>
              <a:pPr/>
              <a:t>38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73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8EFBF-CCD1-4EC0-91BE-8788904E84C1}" type="slidenum">
              <a:rPr lang="en-US" altLang="en-US" smtClean="0">
                <a:latin typeface="Arial" charset="0"/>
              </a:rPr>
              <a:pPr/>
              <a:t>39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26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35D82-D597-4568-A6C0-DCDA7BDF25E6}" type="slidenum">
              <a:rPr lang="en-US" altLang="en-US" smtClean="0">
                <a:latin typeface="Arial" charset="0"/>
              </a:rPr>
              <a:pPr/>
              <a:t>40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19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E25E2-394E-4841-B3F5-8972CC1C44EE}" type="slidenum">
              <a:rPr lang="en-US" altLang="en-US" smtClean="0">
                <a:latin typeface="Arial" charset="0"/>
              </a:rPr>
              <a:pPr/>
              <a:t>41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4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62FA8-02CE-4C6F-A1B0-CFC9F12CB5CB}" type="slidenum">
              <a:rPr lang="en-US" altLang="en-US" smtClean="0">
                <a:latin typeface="Arial" charset="0"/>
              </a:rPr>
              <a:pPr/>
              <a:t>42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22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282CF-F891-46B9-A65B-EDB5AB5E4118}" type="slidenum">
              <a:rPr lang="en-US" altLang="en-US" smtClean="0">
                <a:latin typeface="Arial" charset="0"/>
              </a:rPr>
              <a:pPr/>
              <a:t>43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85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E48AC-90A7-440C-9180-00CBF9EDF4B4}" type="slidenum">
              <a:rPr lang="en-US" altLang="en-US" smtClean="0">
                <a:latin typeface="Arial" charset="0"/>
              </a:rPr>
              <a:pPr/>
              <a:t>44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52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D34D4-73D6-4742-BE40-F2EDE4B5D9CD}" type="slidenum">
              <a:rPr lang="en-US" altLang="en-US" smtClean="0">
                <a:latin typeface="Arial" charset="0"/>
              </a:rPr>
              <a:pPr/>
              <a:t>47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C7273-929C-4BDC-984E-3110AC226ABD}" type="slidenum">
              <a:rPr lang="en-US" altLang="en-US" smtClean="0">
                <a:latin typeface="Arial" charset="0"/>
              </a:rPr>
              <a:pPr/>
              <a:t>53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3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82EFE-76D6-4129-A210-AD02FE8B874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48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4FD04-EAFF-4C62-9569-DE8FA84C3AF5}" type="slidenum">
              <a:rPr lang="en-US" altLang="en-US" smtClean="0">
                <a:latin typeface="Arial" charset="0"/>
              </a:rPr>
              <a:pPr/>
              <a:t>57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92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168BB-DE99-4B86-A7E7-B98D5733CD28}" type="slidenum">
              <a:rPr lang="en-US" altLang="en-US" smtClean="0">
                <a:latin typeface="Arial" charset="0"/>
              </a:rPr>
              <a:pPr/>
              <a:t>60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76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168BB-DE99-4B86-A7E7-B98D5733CD28}" type="slidenum">
              <a:rPr lang="en-US" altLang="en-US" smtClean="0">
                <a:latin typeface="Arial" charset="0"/>
              </a:rPr>
              <a:pPr/>
              <a:t>61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66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F78B0-1A15-4A25-A07A-42E47F7B93FA}" type="slidenum">
              <a:rPr lang="en-US" altLang="en-US" smtClean="0">
                <a:latin typeface="Arial" charset="0"/>
              </a:rPr>
              <a:pPr/>
              <a:t>62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70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270BA-348B-42F2-AE9E-CD1BFA372D15}" type="slidenum">
              <a:rPr lang="en-US" altLang="en-US" smtClean="0">
                <a:latin typeface="Arial" charset="0"/>
              </a:rPr>
              <a:pPr/>
              <a:t>63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2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796B-969B-48D5-9DDB-BE1A8C3F50F1}" type="slidenum">
              <a:rPr lang="en-US" altLang="en-US" smtClean="0">
                <a:latin typeface="Arial" charset="0"/>
              </a:rPr>
              <a:pPr/>
              <a:t>64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22076-55CE-4961-BDDC-C9F60A5190F8}" type="slidenum">
              <a:rPr lang="en-US" altLang="en-US" smtClean="0">
                <a:latin typeface="Arial" charset="0"/>
              </a:rPr>
              <a:pPr/>
              <a:t>66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060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200E0-73AC-469E-8008-8AE8A9F5D409}" type="slidenum">
              <a:rPr lang="en-US" altLang="en-US" smtClean="0">
                <a:latin typeface="Arial" charset="0"/>
              </a:rPr>
              <a:pPr/>
              <a:t>69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00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7BFB9-87CF-4EA9-B7F1-3BBAD0CBDB7A}" type="slidenum">
              <a:rPr lang="en-US" altLang="en-US" smtClean="0">
                <a:latin typeface="Arial" charset="0"/>
              </a:rPr>
              <a:pPr/>
              <a:t>70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174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D5C10-56D5-4E93-A32F-81E00363570F}" type="slidenum">
              <a:rPr lang="en-US" altLang="en-US" smtClean="0">
                <a:latin typeface="Arial" charset="0"/>
              </a:rPr>
              <a:pPr/>
              <a:t>73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3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D59C6-330C-4021-930D-C0D91BC633D6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54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96050-15FE-4729-AFD8-0FEE2870BA5A}" type="slidenum">
              <a:rPr lang="en-US" altLang="en-US" smtClean="0">
                <a:latin typeface="Arial" charset="0"/>
              </a:rPr>
              <a:pPr/>
              <a:t>75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85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B8697-4CD7-469A-863C-368907DF7F74}" type="slidenum">
              <a:rPr lang="en-US" altLang="en-US" smtClean="0">
                <a:latin typeface="Arial" charset="0"/>
              </a:rPr>
              <a:pPr/>
              <a:t>76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37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1294-46BA-4CED-9BBF-02394B373738}" type="slidenum">
              <a:rPr lang="en-US" altLang="en-US" smtClean="0">
                <a:latin typeface="Arial" charset="0"/>
              </a:rPr>
              <a:pPr/>
              <a:t>77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09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76D7E-ACFA-4B2E-ACA4-01823EB0E5E5}" type="slidenum">
              <a:rPr lang="en-US" altLang="en-US" smtClean="0">
                <a:latin typeface="Arial" charset="0"/>
              </a:rPr>
              <a:pPr/>
              <a:t>78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637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4783A-7926-4104-B3BC-042895706D96}" type="slidenum">
              <a:rPr lang="en-US" altLang="en-US" smtClean="0">
                <a:latin typeface="Arial" charset="0"/>
              </a:rPr>
              <a:pPr/>
              <a:t>81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5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62150-CEE5-4A15-BF02-52A3330B52D0}" type="slidenum">
              <a:rPr lang="en-US" altLang="en-US" smtClean="0">
                <a:latin typeface="Arial" charset="0"/>
              </a:rPr>
              <a:pPr/>
              <a:t>83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99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60E98-D954-4A11-A5CD-4B5FBEF853F2}" type="slidenum">
              <a:rPr lang="en-US" altLang="en-US" smtClean="0">
                <a:latin typeface="Arial" charset="0"/>
              </a:rPr>
              <a:pPr/>
              <a:t>88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064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CFEC2-46E0-444F-B436-83A03FEA9E27}" type="slidenum">
              <a:rPr lang="en-US" altLang="en-US" smtClean="0">
                <a:latin typeface="Arial" charset="0"/>
              </a:rPr>
              <a:pPr/>
              <a:t>89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4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686D-EE2B-4FD0-A684-5C4ECC00386D}" type="slidenum">
              <a:rPr lang="en-US" altLang="en-US" smtClean="0">
                <a:latin typeface="Arial" charset="0"/>
              </a:rPr>
              <a:pPr/>
              <a:t>90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486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03152-0D18-408B-BECD-F6D89C4A48FB}" type="slidenum">
              <a:rPr lang="en-US" altLang="en-US" smtClean="0">
                <a:latin typeface="Arial" charset="0"/>
              </a:rPr>
              <a:pPr/>
              <a:t>91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6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EE9BD-84B3-477E-BA59-2D5C34943B72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85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F3CD2-6D55-4DA4-9C5B-DB32AC5C3727}" type="slidenum">
              <a:rPr lang="en-US" altLang="en-US" smtClean="0">
                <a:latin typeface="Arial" charset="0"/>
              </a:rPr>
              <a:pPr/>
              <a:t>92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902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3B9C9-FD0E-42EB-B0AB-F27FAF07D27D}" type="slidenum">
              <a:rPr lang="en-US" altLang="en-US" smtClean="0">
                <a:latin typeface="Arial" charset="0"/>
              </a:rPr>
              <a:pPr/>
              <a:t>93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092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BB930-CAC0-4243-8B69-744155DE0C0B}" type="slidenum">
              <a:rPr lang="en-US" altLang="en-US" smtClean="0">
                <a:latin typeface="Arial" charset="0"/>
              </a:rPr>
              <a:pPr/>
              <a:t>94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4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E385A-0FC1-4F25-B1DE-7F1F1917183B}" type="slidenum">
              <a:rPr lang="en-US" altLang="en-US" smtClean="0">
                <a:latin typeface="Arial" charset="0"/>
              </a:rPr>
              <a:pPr/>
              <a:t>95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8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96BEB-FDCE-4E3F-B420-5D9C3128BE5B}" type="slidenum">
              <a:rPr lang="en-US" altLang="en-US" smtClean="0">
                <a:latin typeface="Arial" charset="0"/>
              </a:rPr>
              <a:pPr/>
              <a:t>96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33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96BEB-FDCE-4E3F-B420-5D9C3128BE5B}" type="slidenum">
              <a:rPr lang="en-US" altLang="en-US" smtClean="0">
                <a:latin typeface="Arial" charset="0"/>
              </a:rPr>
              <a:pPr/>
              <a:t>97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432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B8398-7568-401D-8C9D-32E634FA8277}" type="slidenum">
              <a:rPr lang="en-US" altLang="en-US" smtClean="0">
                <a:latin typeface="Arial" charset="0"/>
              </a:rPr>
              <a:pPr/>
              <a:t>98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425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ABFFC-D12F-43AC-9989-178FF4CC1570}" type="slidenum">
              <a:rPr lang="en-US" altLang="en-US" smtClean="0">
                <a:latin typeface="Arial" charset="0"/>
              </a:rPr>
              <a:pPr/>
              <a:t>99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8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BBCE0-51F3-4E9A-975A-0306200ABC90}" type="slidenum">
              <a:rPr lang="en-US" altLang="en-US" smtClean="0">
                <a:latin typeface="Arial" charset="0"/>
              </a:rPr>
              <a:pPr/>
              <a:t>100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62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BBCE0-51F3-4E9A-975A-0306200ABC90}" type="slidenum">
              <a:rPr lang="en-US" altLang="en-US" smtClean="0">
                <a:latin typeface="Arial" charset="0"/>
              </a:rPr>
              <a:pPr/>
              <a:t>101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9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99E6C-8967-41B1-A563-4AD967B52E74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579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ED729-591B-4DC9-B717-A4E69C73B7B8}" type="slidenum">
              <a:rPr lang="en-US" altLang="en-US" smtClean="0">
                <a:latin typeface="Arial" charset="0"/>
              </a:rPr>
              <a:pPr/>
              <a:t>102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Putter picture on pg. 37</a:t>
            </a:r>
          </a:p>
        </p:txBody>
      </p:sp>
    </p:spTree>
    <p:extLst>
      <p:ext uri="{BB962C8B-B14F-4D97-AF65-F5344CB8AC3E}">
        <p14:creationId xmlns:p14="http://schemas.microsoft.com/office/powerpoint/2010/main" val="14894533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FBD8C-7D7C-43BC-80FB-3046293E1934}" type="slidenum">
              <a:rPr lang="en-US" altLang="en-US" smtClean="0">
                <a:latin typeface="Arial" charset="0"/>
              </a:rPr>
              <a:pPr/>
              <a:t>103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9554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FAA8A-2762-4952-A1EA-7DBA29FC8328}" type="slidenum">
              <a:rPr lang="en-US" altLang="en-US" smtClean="0">
                <a:latin typeface="Arial" charset="0"/>
              </a:rPr>
              <a:pPr/>
              <a:t>104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04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3982E-5436-44A0-A177-928B7C56E094}" type="slidenum">
              <a:rPr lang="en-US" altLang="en-US" smtClean="0">
                <a:latin typeface="Arial" charset="0"/>
              </a:rPr>
              <a:pPr/>
              <a:t>105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074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2560E-8C63-474B-9473-65A220EE1E6F}" type="slidenum">
              <a:rPr lang="en-US" altLang="en-US" smtClean="0">
                <a:latin typeface="Arial" charset="0"/>
              </a:rPr>
              <a:pPr/>
              <a:t>106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752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2560E-8C63-474B-9473-65A220EE1E6F}" type="slidenum">
              <a:rPr lang="en-US" altLang="en-US" smtClean="0">
                <a:latin typeface="Arial" charset="0"/>
              </a:rPr>
              <a:pPr/>
              <a:t>107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141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FDD73-CE7F-412E-8E22-EB290BCB80F3}" type="slidenum">
              <a:rPr lang="en-US" altLang="en-US" smtClean="0">
                <a:latin typeface="Arial" charset="0"/>
              </a:rPr>
              <a:pPr/>
              <a:t>108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988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FB907-7246-4009-9504-3E9E90C611F0}" type="slidenum">
              <a:rPr lang="en-US" altLang="en-US" smtClean="0">
                <a:latin typeface="Arial" charset="0"/>
              </a:rPr>
              <a:pPr/>
              <a:t>109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819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357C-9B25-4D8E-8F64-E4EB159D1E5E}" type="slidenum">
              <a:rPr lang="en-US" altLang="en-US" smtClean="0">
                <a:latin typeface="Arial" charset="0"/>
              </a:rPr>
              <a:pPr/>
              <a:t>110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782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357C-9B25-4D8E-8F64-E4EB159D1E5E}" type="slidenum">
              <a:rPr lang="en-US" altLang="en-US" smtClean="0">
                <a:latin typeface="Arial" charset="0"/>
              </a:rPr>
              <a:pPr/>
              <a:t>111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7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C392A-071C-4E77-9004-A26C577E87DB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901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9ECCED-6905-40BC-B03D-CF341BEB1BB3}" type="slidenum">
              <a:rPr lang="en-US" altLang="en-US" smtClean="0">
                <a:latin typeface="Arial" charset="0"/>
              </a:rPr>
              <a:pPr/>
              <a:t>112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510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2EE37-A0BB-42CD-BC14-5C5B8181F785}" type="slidenum">
              <a:rPr lang="en-US" altLang="en-US" smtClean="0">
                <a:latin typeface="Arial" charset="0"/>
              </a:rPr>
              <a:pPr/>
              <a:t>113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42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F473B-DC3D-40C0-BAF8-31F6CDD8EB9B}" type="slidenum">
              <a:rPr lang="en-US" altLang="en-US" smtClean="0">
                <a:latin typeface="Arial" charset="0"/>
              </a:rPr>
              <a:pPr/>
              <a:t>114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Page 40 flowchart</a:t>
            </a:r>
          </a:p>
        </p:txBody>
      </p:sp>
    </p:spTree>
    <p:extLst>
      <p:ext uri="{BB962C8B-B14F-4D97-AF65-F5344CB8AC3E}">
        <p14:creationId xmlns:p14="http://schemas.microsoft.com/office/powerpoint/2010/main" val="29162178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9ACA6-BAE9-4295-B4DF-C9DFCED289E6}" type="slidenum">
              <a:rPr lang="en-US" altLang="en-US" smtClean="0">
                <a:latin typeface="Arial" charset="0"/>
              </a:rPr>
              <a:pPr/>
              <a:t>115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9868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01430-5804-4363-B0D3-F8A8DEEA3880}" type="slidenum">
              <a:rPr lang="en-US" altLang="en-US" smtClean="0">
                <a:latin typeface="Arial" charset="0"/>
              </a:rPr>
              <a:pPr/>
              <a:t>116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60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6330C-B9C6-4DAD-8BED-D412338AB054}" type="slidenum">
              <a:rPr lang="en-US" altLang="en-US" smtClean="0">
                <a:latin typeface="Arial" charset="0"/>
              </a:rPr>
              <a:pPr/>
              <a:t>117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8452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3EFF2-29FF-4129-9AE9-9A3641AD9E72}" type="slidenum">
              <a:rPr lang="en-US" altLang="en-US" smtClean="0">
                <a:latin typeface="Arial" charset="0"/>
              </a:rPr>
              <a:pPr/>
              <a:t>118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3375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1BFCE-B6AE-4B3E-B573-BA4B3F5E6CAB}" type="slidenum">
              <a:rPr lang="en-US" altLang="en-US" smtClean="0">
                <a:latin typeface="Arial" charset="0"/>
              </a:rPr>
              <a:pPr/>
              <a:t>119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10414-22B7-4177-8B31-75ACA4AD33DE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6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C392A-071C-4E77-9004-A26C577E87DB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8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8ED1-1C6B-454A-A52E-0D57367E9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FF4DE578-A05F-44D4-BA6D-5ED0B7CBC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3B51B6AD-AD74-47C7-9FD9-F1D7E5276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51E51938-1C8A-44EC-95A1-4DBC343FB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7E137A09-DC3F-47D5-AE50-2F18B3FAF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5A556CE8-C533-49C9-96A2-647C33C374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AE2B1F89-C1FC-47FF-9CB8-C390C45C0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D963B423-A983-4168-8548-7B09EE7D8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43091C9D-C9AF-41C5-8E87-2FF5888E6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30F0FF78-4A15-47F9-BB35-8E077BFC4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AB6EB7BB-4C56-4D8F-A132-67D6B6242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10172EB2-5421-4B12-94F3-502979995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5959FEF3-4DE1-4026-9080-AFD3D5D49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877AAA3A-90B6-4C68-A383-2F257F47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B3AF260B-4681-4C30-8B0A-660BE6AAE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1-</a:t>
            </a:r>
            <a:fld id="{4C9098C7-71D8-4263-B1E7-3B0B40428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A1AB342E-626A-4E32-887B-330B09CEB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0" y="6604000"/>
            <a:ext cx="9144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0" dirty="0" smtClean="0">
                <a:latin typeface="Arial" charset="0"/>
                <a:cs typeface="Arial" charset="0"/>
              </a:rPr>
              <a:t>Copyright © McGraw-Hill Education.  Permission required for reproduction or display.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8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9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F673BA3-D374-4046-A6FB-6B7203820EE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295400"/>
            <a:ext cx="4156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dirty="0">
                <a:solidFill>
                  <a:srgbClr val="FFFF00"/>
                </a:solidFill>
                <a:latin typeface="Times" pitchFamily="18" charset="0"/>
              </a:rPr>
              <a:t>Chapter 1:</a:t>
            </a:r>
          </a:p>
          <a:p>
            <a:pPr algn="ctr" eaLnBrk="1" hangingPunct="1"/>
            <a:endParaRPr lang="en-US" altLang="en-US" sz="4800" dirty="0">
              <a:solidFill>
                <a:srgbClr val="FFFF00"/>
              </a:solidFill>
              <a:latin typeface="Times" pitchFamily="18" charset="0"/>
            </a:endParaRPr>
          </a:p>
          <a:p>
            <a:pPr algn="ctr" eaLnBrk="1" hangingPunct="1"/>
            <a:r>
              <a:rPr lang="en-US" altLang="en-US" sz="4800" dirty="0">
                <a:latin typeface="Times" pitchFamily="18" charset="0"/>
              </a:rPr>
              <a:t>Matter and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08" y="1275644"/>
            <a:ext cx="4680114" cy="431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233DCBC-04FE-418E-9CE0-8C1DACAC76C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Pure Substances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839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Have uniform, or the same, chemical composition throughout and from sample to sample.</a:t>
            </a:r>
          </a:p>
          <a:p>
            <a:pPr eaLnBrk="1" hangingPunct="1">
              <a:defRPr/>
            </a:pPr>
            <a:r>
              <a:rPr lang="en-US" sz="2800" dirty="0" smtClean="0"/>
              <a:t>Two kinds of pure substances</a:t>
            </a:r>
          </a:p>
          <a:p>
            <a:pPr lvl="1" eaLnBrk="1" hangingPunct="1">
              <a:defRPr/>
            </a:pPr>
            <a:r>
              <a:rPr lang="en-US" sz="2400" dirty="0" smtClean="0"/>
              <a:t>Elements </a:t>
            </a:r>
          </a:p>
          <a:p>
            <a:pPr lvl="2" eaLnBrk="1" hangingPunct="1">
              <a:defRPr/>
            </a:pPr>
            <a:r>
              <a:rPr lang="en-US" dirty="0" smtClean="0"/>
              <a:t>An element is a substance that cannot be broken down into simpler substances even by a chemical reaction.</a:t>
            </a:r>
          </a:p>
          <a:p>
            <a:pPr lvl="2" eaLnBrk="1" hangingPunct="1">
              <a:defRPr/>
            </a:pPr>
            <a:r>
              <a:rPr lang="en-US" dirty="0" smtClean="0"/>
              <a:t>Elements are separated further into metals and nonmetals.</a:t>
            </a:r>
          </a:p>
          <a:p>
            <a:pPr lvl="1" eaLnBrk="1" hangingPunct="1">
              <a:defRPr/>
            </a:pPr>
            <a:r>
              <a:rPr lang="en-US" sz="2400" dirty="0" smtClean="0"/>
              <a:t>Compounds</a:t>
            </a:r>
          </a:p>
          <a:p>
            <a:pPr lvl="2" eaLnBrk="1" hangingPunct="1">
              <a:defRPr/>
            </a:pPr>
            <a:r>
              <a:rPr lang="en-US" dirty="0" smtClean="0"/>
              <a:t>A compound is a substance composed of two or more elements combined in definite proportions.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FC62AA5-ADF3-46AB-8CD9-B05A687E08C5}" type="slidenum">
              <a:rPr lang="en-US"/>
              <a:pPr>
                <a:defRPr/>
              </a:pPr>
              <a:t>100</a:t>
            </a:fld>
            <a:endParaRPr lang="en-US" dirty="0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r>
              <a:rPr lang="en-US" sz="4000" dirty="0" smtClean="0"/>
              <a:t> Math Toolbox 1.1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6858000" cy="2133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Multiplication and Division of Exponents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(6.78 </a:t>
            </a:r>
            <a:r>
              <a:rPr lang="en-US" sz="3200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)(5.55 </a:t>
            </a:r>
            <a:r>
              <a:rPr lang="en-US" sz="3200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4</a:t>
            </a:r>
            <a:r>
              <a:rPr lang="en-US" dirty="0" smtClean="0"/>
              <a:t>) =</a:t>
            </a:r>
            <a:endParaRPr lang="en-US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(2.99 </a:t>
            </a:r>
            <a:r>
              <a:rPr lang="en-US" sz="3200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9</a:t>
            </a:r>
            <a:r>
              <a:rPr lang="en-US" dirty="0" smtClean="0"/>
              <a:t>) / (4.03 </a:t>
            </a:r>
            <a:r>
              <a:rPr lang="en-US" sz="3200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6</a:t>
            </a:r>
            <a:r>
              <a:rPr lang="en-US" dirty="0" smtClean="0"/>
              <a:t>) =</a:t>
            </a:r>
            <a:endParaRPr lang="en-US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(7 </a:t>
            </a:r>
            <a:r>
              <a:rPr lang="en-US" sz="3200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4</a:t>
            </a:r>
            <a:r>
              <a:rPr lang="en-US" dirty="0" smtClean="0"/>
              <a:t> =</a:t>
            </a:r>
            <a:endParaRPr lang="en-US" baseline="30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FC62AA5-ADF3-46AB-8CD9-B05A687E08C5}" type="slidenum">
              <a:rPr lang="en-US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</a:t>
            </a:r>
            <a:r>
              <a:rPr lang="en-US" sz="4000" dirty="0" smtClean="0">
                <a:solidFill>
                  <a:schemeClr val="tx1"/>
                </a:solidFill>
              </a:rPr>
              <a:t> Solutions:</a:t>
            </a:r>
            <a:r>
              <a:rPr lang="en-US" sz="4000" dirty="0" smtClean="0"/>
              <a:t> Math Toolbox 1.1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6858000" cy="2133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Multiplication and Division of Exponents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(6.78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)(5.55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4</a:t>
            </a:r>
            <a:r>
              <a:rPr lang="en-US" dirty="0" smtClean="0"/>
              <a:t>) =</a:t>
            </a:r>
            <a:endParaRPr lang="en-US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(2.99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9</a:t>
            </a:r>
            <a:r>
              <a:rPr lang="en-US" dirty="0" smtClean="0"/>
              <a:t>) / (4.03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6</a:t>
            </a:r>
            <a:r>
              <a:rPr lang="en-US" dirty="0" smtClean="0"/>
              <a:t>) =</a:t>
            </a:r>
            <a:endParaRPr lang="en-US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smtClean="0"/>
              <a:t>(7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r>
              <a:rPr lang="en-US" baseline="30000" dirty="0" smtClean="0"/>
              <a:t>4</a:t>
            </a:r>
            <a:r>
              <a:rPr lang="en-US" dirty="0" smtClean="0"/>
              <a:t> =</a:t>
            </a:r>
            <a:endParaRPr lang="en-US" baseline="30000" dirty="0" smtClean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0600" y="2537012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3.76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×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81600" y="2985655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lvl="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1.20 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8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sym typeface="Symbol" pitchFamily="18" charset="2"/>
              </a:rPr>
              <a:t></a:t>
            </a:r>
            <a:r>
              <a:rPr lang="en-US" sz="28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90800" y="345671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lvl="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8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6DE6AB8-F0B6-4801-B9CC-89B730261CB8}" type="slidenum">
              <a:rPr lang="en-US"/>
              <a:pPr>
                <a:defRPr/>
              </a:pPr>
              <a:t>102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Math Toolbox 1.2 </a:t>
            </a:r>
            <a:br>
              <a:rPr lang="en-US" sz="4000" dirty="0" smtClean="0"/>
            </a:br>
            <a:r>
              <a:rPr lang="en-US" sz="4000" dirty="0" smtClean="0"/>
              <a:t>Precision vs. Accuracy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10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precision</a:t>
            </a:r>
            <a:r>
              <a:rPr lang="en-US" dirty="0" smtClean="0"/>
              <a:t> of a measured number is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the extent of the agreement between repeated measurements of its value.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If repeated measurements are close in value, then the number is precise, but not necessarily accurate.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Accuracy is </a:t>
            </a:r>
          </a:p>
          <a:p>
            <a:pPr lvl="1" eaLnBrk="1" hangingPunct="1">
              <a:defRPr/>
            </a:pPr>
            <a:r>
              <a:rPr lang="en-US" dirty="0" smtClean="0"/>
              <a:t>the difference between the value of a measured number and its expected or correct value.</a:t>
            </a:r>
          </a:p>
          <a:p>
            <a:pPr lvl="1" eaLnBrk="1" hangingPunct="1">
              <a:defRPr/>
            </a:pPr>
            <a:r>
              <a:rPr lang="en-US" dirty="0" smtClean="0"/>
              <a:t>The number is accurate if it is close to its true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F58BA5D-0C97-4C0E-8483-F6F993A14678}" type="slidenum">
              <a:rPr lang="en-US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Precision vs. Accuracy</a:t>
            </a:r>
            <a:br>
              <a:rPr lang="en-US" sz="4000" dirty="0" smtClean="0"/>
            </a:br>
            <a:r>
              <a:rPr lang="en-US" sz="4000" dirty="0" smtClean="0"/>
              <a:t>Math Toolbox 1.2</a:t>
            </a:r>
          </a:p>
        </p:txBody>
      </p:sp>
      <p:sp>
        <p:nvSpPr>
          <p:cNvPr id="109575" name="Text Box 15"/>
          <p:cNvSpPr txBox="1">
            <a:spLocks noChangeArrowheads="1"/>
          </p:cNvSpPr>
          <p:nvPr/>
        </p:nvSpPr>
        <p:spPr bwMode="auto">
          <a:xfrm>
            <a:off x="3733800" y="5562600"/>
            <a:ext cx="15859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Figures from p. </a:t>
            </a:r>
            <a:r>
              <a:rPr lang="en-US" altLang="en-US" dirty="0" smtClean="0"/>
              <a:t>37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2184191"/>
            <a:ext cx="7710488" cy="3254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6CDB809-7450-4A5B-8973-D4885CCDF8AB}" type="slidenum">
              <a:rPr lang="en-US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Significant Figures</a:t>
            </a:r>
            <a:br>
              <a:rPr lang="en-US" sz="3600" dirty="0" smtClean="0"/>
            </a:br>
            <a:r>
              <a:rPr lang="en-US" sz="3600" dirty="0" smtClean="0"/>
              <a:t>Math Toolbox 1.2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We need rules to determine the number of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significant figures in a given measurement.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3200" dirty="0" smtClean="0"/>
              <a:t>All nonzero digits are significant.</a:t>
            </a:r>
          </a:p>
          <a:p>
            <a:pPr marL="914400" lvl="1" indent="-457200" algn="ctr" eaLnBrk="1" hangingPunct="1">
              <a:buFontTx/>
              <a:buNone/>
              <a:defRPr/>
            </a:pPr>
            <a:r>
              <a:rPr lang="en-US" sz="3200" dirty="0" smtClean="0"/>
              <a:t>Ex. 9.876 cm (4 significant figures) 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 startAt="2"/>
              <a:defRPr/>
            </a:pPr>
            <a:r>
              <a:rPr lang="en-US" sz="3200" dirty="0" smtClean="0"/>
              <a:t>Zeros to the left of the leftmost nonzero digit (often called leading zeros) are </a:t>
            </a:r>
            <a:r>
              <a:rPr lang="en-US" sz="3200" dirty="0" smtClean="0">
                <a:solidFill>
                  <a:srgbClr val="FFFF00"/>
                </a:solidFill>
              </a:rPr>
              <a:t>not</a:t>
            </a:r>
            <a:r>
              <a:rPr lang="en-US" sz="3200" dirty="0" smtClean="0"/>
              <a:t> significant.</a:t>
            </a:r>
          </a:p>
          <a:p>
            <a:pPr marL="914400" lvl="1" indent="-457200" algn="ctr"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Ex. 0.009876 cm (4 significant figures)</a:t>
            </a:r>
          </a:p>
          <a:p>
            <a:pPr marL="533400" indent="-533400" eaLnBrk="1" hangingPunct="1"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304910E8-5E85-40FB-AF9E-3AEB0853CA64}" type="slidenum">
              <a:rPr lang="en-US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Significant Figures (continued)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We need rules to determine the number of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significant figures in a given measurement.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 startAt="3"/>
              <a:defRPr/>
            </a:pPr>
            <a:r>
              <a:rPr lang="en-US" sz="2800" dirty="0" smtClean="0"/>
              <a:t>Zeros to the right of the rightmost nonzero digit (typically called trailing zeros) are significant.</a:t>
            </a:r>
          </a:p>
          <a:p>
            <a:pPr marL="914400" lvl="1" indent="-457200"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Ex. 9876.000 cm (7 significant figures)</a:t>
            </a:r>
          </a:p>
          <a:p>
            <a:pPr marL="1295400" lvl="2" indent="-381000" eaLnBrk="1" hangingPunct="1">
              <a:buFontTx/>
              <a:buChar char="–"/>
              <a:defRPr/>
            </a:pPr>
            <a:r>
              <a:rPr lang="en-US" sz="2800" dirty="0" smtClean="0"/>
              <a:t>Note: a decimal point is mandatory for #3 to be true.  Otherwise the number of significant figures is ambiguous.</a:t>
            </a:r>
          </a:p>
          <a:p>
            <a:pPr marL="914400" lvl="1" indent="-457200"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Ex. 98,760 cm (?? significant figures)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 startAt="4"/>
              <a:defRPr/>
            </a:pPr>
            <a:r>
              <a:rPr lang="en-US" sz="2800" dirty="0" smtClean="0"/>
              <a:t>Zeros between two nonzero digits are significant.</a:t>
            </a:r>
          </a:p>
          <a:p>
            <a:pPr marL="914400" lvl="1" indent="-457200"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Ex. 9.800076 cm (7 significant figures)</a:t>
            </a:r>
          </a:p>
          <a:p>
            <a:pPr marL="533400" indent="-5334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F560097-D752-4E86-8EC0-9F879F758E05}" type="slidenum">
              <a:rPr lang="en-US"/>
              <a:pPr>
                <a:defRPr/>
              </a:pPr>
              <a:t>106</a:t>
            </a:fld>
            <a:endParaRPr lang="en-US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Significant Figures</a:t>
            </a:r>
          </a:p>
        </p:txBody>
      </p:sp>
      <p:graphicFrame>
        <p:nvGraphicFramePr>
          <p:cNvPr id="323614" name="Group 30"/>
          <p:cNvGraphicFramePr>
            <a:graphicFrameLocks noGrp="1"/>
          </p:cNvGraphicFramePr>
          <p:nvPr/>
        </p:nvGraphicFramePr>
        <p:xfrm>
          <a:off x="609600" y="2225244"/>
          <a:ext cx="8001000" cy="3108756"/>
        </p:xfrm>
        <a:graphic>
          <a:graphicData uri="http://schemas.openxmlformats.org/drawingml/2006/table">
            <a:tbl>
              <a:tblPr/>
              <a:tblGrid>
                <a:gridCol w="3962400"/>
                <a:gridCol w="40386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Given number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# of significant digits 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19628.00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0.003416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1.2407661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 the number of significant figures in each of the following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F560097-D752-4E86-8EC0-9F879F758E05}" type="slidenum">
              <a:rPr lang="en-US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 Solutions: Significant Figures</a:t>
            </a:r>
          </a:p>
        </p:txBody>
      </p:sp>
      <p:graphicFrame>
        <p:nvGraphicFramePr>
          <p:cNvPr id="323614" name="Group 30"/>
          <p:cNvGraphicFramePr>
            <a:graphicFrameLocks noGrp="1"/>
          </p:cNvGraphicFramePr>
          <p:nvPr/>
        </p:nvGraphicFramePr>
        <p:xfrm>
          <a:off x="609600" y="2225244"/>
          <a:ext cx="8001000" cy="3108756"/>
        </p:xfrm>
        <a:graphic>
          <a:graphicData uri="http://schemas.openxmlformats.org/drawingml/2006/table">
            <a:tbl>
              <a:tblPr/>
              <a:tblGrid>
                <a:gridCol w="3962400"/>
                <a:gridCol w="40386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Given number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# of significant digits 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19628.00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0.003416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1.2407661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 the number of significant figures in each of the following values.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743200"/>
            <a:ext cx="685800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2</a:t>
            </a:r>
          </a:p>
          <a:p>
            <a:pPr>
              <a:spcAft>
                <a:spcPts val="7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7</a:t>
            </a:r>
          </a:p>
          <a:p>
            <a:pPr>
              <a:spcAft>
                <a:spcPts val="7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4</a:t>
            </a:r>
          </a:p>
          <a:p>
            <a:pPr>
              <a:spcAft>
                <a:spcPts val="700"/>
              </a:spcAft>
            </a:pPr>
            <a:r>
              <a:rPr lang="en-US" sz="2800" dirty="0" smtClean="0">
                <a:solidFill>
                  <a:srgbClr val="FFFF00"/>
                </a:solidFill>
              </a:rPr>
              <a:t>1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8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3C2F763-24C5-4857-8A36-EEEB7497AD8C}" type="slidenum">
              <a:rPr lang="en-US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Significant Figures (continued)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838200"/>
            <a:ext cx="8305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When performing a calculation, your final answer must reflect the number of significant figures in the least accurate (most uncertain) measurement.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least accurate measurement is expressed differently depending on the mathematical operation you are performing.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Multiplication and Division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234.506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  4455.9 cm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   </a:t>
            </a:r>
            <a:r>
              <a:rPr lang="en-US" sz="2400" dirty="0" smtClean="0">
                <a:cs typeface="Times New Roman" pitchFamily="18" charset="0"/>
              </a:rPr>
              <a:t>×</a:t>
            </a:r>
            <a:r>
              <a:rPr lang="en-US" sz="2400" u="sng" dirty="0" smtClean="0"/>
              <a:t> 0.12 cm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		1.3 </a:t>
            </a:r>
            <a:r>
              <a:rPr lang="en-US" sz="2400" dirty="0" smtClean="0">
                <a:cs typeface="Times New Roman" pitchFamily="18" charset="0"/>
              </a:rPr>
              <a:t>×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The least accurate measurement in a multiplication or division problem is the one with the smallest number of significant digits overall.  Therefore, because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measurement has 2 significant digits overall, the final answer must have 2 significant digits overall.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C9F635F-AAF8-4170-B4E6-C4B37C7CC22C}" type="slidenum">
              <a:rPr lang="en-US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Significant Figures (continued)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305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When performing a calculation, your final answer must reflect the number of significant figures in the least accurate (most uncertain) measurement.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Addition and Subtraction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234.5 06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    0.1 2  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  + </a:t>
            </a:r>
            <a:r>
              <a:rPr lang="en-US" sz="2400" u="sng" dirty="0" smtClean="0"/>
              <a:t>4455.9     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      4690.5 </a:t>
            </a:r>
            <a:r>
              <a:rPr lang="en-US" sz="2400" dirty="0" smtClean="0">
                <a:solidFill>
                  <a:srgbClr val="FFFF00"/>
                </a:solidFill>
              </a:rPr>
              <a:t>26</a:t>
            </a:r>
            <a:r>
              <a:rPr lang="en-US" sz="2400" dirty="0" smtClean="0"/>
              <a:t> cm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The least accurate measurement in an addition or subtraction problem is the one with the smallest number of significant figures to the right of the decimal point.  Therefore, because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measurement has 1 significant digit to the right of the decimal point, the answer must have 1 significant</a:t>
            </a:r>
            <a:r>
              <a:rPr lang="en-US" sz="2400" b="0" dirty="0" smtClean="0"/>
              <a:t> </a:t>
            </a:r>
            <a:r>
              <a:rPr lang="en-US" sz="2400" dirty="0" smtClean="0"/>
              <a:t>digit to the right of the decimal point.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FBADCCE-3FF9-476C-82C9-6FB33BFC81A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element is a substance that cannot be broken down into simpler substances even by a chemical reaction.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All known elements are organized on the periodic table.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EFE6B99-69A4-4D6F-A232-A968D438C728}" type="slidenum">
              <a:rPr lang="en-US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Significant Figures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382000" cy="2239963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dirty="0" smtClean="0"/>
              <a:t>Calculate the following: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dirty="0" smtClean="0"/>
              <a:t>14.6608 + 12.2 + (1.500000 </a:t>
            </a:r>
            <a:r>
              <a:rPr lang="en-US" sz="2800" dirty="0" smtClean="0">
                <a:sym typeface="Symbol" pitchFamily="18" charset="2"/>
              </a:rPr>
              <a:t>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=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u="sng" dirty="0" smtClean="0"/>
              <a:t>(5.5 </a:t>
            </a:r>
            <a:r>
              <a:rPr lang="en-US" u="sng" dirty="0" smtClean="0">
                <a:cs typeface="Times New Roman" pitchFamily="18" charset="0"/>
              </a:rPr>
              <a:t>×</a:t>
            </a:r>
            <a:r>
              <a:rPr lang="en-US" sz="2800" u="sng" dirty="0" smtClean="0"/>
              <a:t> 10</a:t>
            </a:r>
            <a:r>
              <a:rPr lang="en-US" sz="2800" u="sng" baseline="30000" dirty="0" smtClean="0">
                <a:sym typeface="Symbol" pitchFamily="18" charset="2"/>
              </a:rPr>
              <a:t></a:t>
            </a:r>
            <a:r>
              <a:rPr lang="en-US" sz="2800" u="sng" baseline="30000" dirty="0" smtClean="0"/>
              <a:t>8</a:t>
            </a:r>
            <a:r>
              <a:rPr lang="en-US" sz="2800" u="sng" dirty="0" smtClean="0"/>
              <a:t>)(4 </a:t>
            </a:r>
            <a:r>
              <a:rPr lang="en-US" u="sng" dirty="0" smtClean="0">
                <a:cs typeface="Times New Roman" pitchFamily="18" charset="0"/>
              </a:rPr>
              <a:t>×</a:t>
            </a:r>
            <a:r>
              <a:rPr lang="en-US" sz="2800" u="sng" dirty="0" smtClean="0"/>
              <a:t> 10</a:t>
            </a:r>
            <a:r>
              <a:rPr lang="en-US" sz="2800" u="sng" baseline="30000" dirty="0" smtClean="0"/>
              <a:t>10</a:t>
            </a:r>
            <a:r>
              <a:rPr lang="en-US" sz="2800" u="sng" dirty="0" smtClean="0"/>
              <a:t>)</a:t>
            </a:r>
            <a:r>
              <a:rPr lang="en-US" sz="2800" dirty="0" smtClean="0"/>
              <a:t> = </a:t>
            </a:r>
            <a:endParaRPr lang="en-US" sz="2800" u="sng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         6.65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EFE6B99-69A4-4D6F-A232-A968D438C728}" type="slidenum">
              <a:rPr lang="en-US"/>
              <a:pPr>
                <a:defRPr/>
              </a:pPr>
              <a:t>111</a:t>
            </a:fld>
            <a:endParaRPr lang="en-US" dirty="0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 Solutions: Significant Figures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382000" cy="2239963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dirty="0" smtClean="0"/>
              <a:t>Calculate the following: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dirty="0" smtClean="0"/>
              <a:t>14.6608 + 12.2 + (1.500000 </a:t>
            </a:r>
            <a:r>
              <a:rPr lang="en-US" sz="2800" dirty="0" smtClean="0">
                <a:sym typeface="Symbol" pitchFamily="18" charset="2"/>
              </a:rPr>
              <a:t>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=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u="sng" dirty="0" smtClean="0"/>
              <a:t>(5.5 </a:t>
            </a:r>
            <a:r>
              <a:rPr lang="en-US" u="sng" dirty="0" smtClean="0">
                <a:cs typeface="Times New Roman" pitchFamily="18" charset="0"/>
              </a:rPr>
              <a:t>×</a:t>
            </a:r>
            <a:r>
              <a:rPr lang="en-US" sz="2800" u="sng" dirty="0" smtClean="0"/>
              <a:t> 10</a:t>
            </a:r>
            <a:r>
              <a:rPr lang="en-US" sz="2800" u="sng" baseline="30000" dirty="0" smtClean="0">
                <a:sym typeface="Symbol" pitchFamily="18" charset="2"/>
              </a:rPr>
              <a:t></a:t>
            </a:r>
            <a:r>
              <a:rPr lang="en-US" sz="2800" u="sng" baseline="30000" dirty="0" smtClean="0"/>
              <a:t>8</a:t>
            </a:r>
            <a:r>
              <a:rPr lang="en-US" sz="2800" u="sng" dirty="0" smtClean="0"/>
              <a:t>)(4 </a:t>
            </a:r>
            <a:r>
              <a:rPr lang="en-US" u="sng" dirty="0" smtClean="0">
                <a:cs typeface="Times New Roman" pitchFamily="18" charset="0"/>
              </a:rPr>
              <a:t>×</a:t>
            </a:r>
            <a:r>
              <a:rPr lang="en-US" sz="2800" u="sng" dirty="0" smtClean="0"/>
              <a:t> 10</a:t>
            </a:r>
            <a:r>
              <a:rPr lang="en-US" sz="2800" u="sng" baseline="30000" dirty="0" smtClean="0"/>
              <a:t>10</a:t>
            </a:r>
            <a:r>
              <a:rPr lang="en-US" sz="2800" u="sng" dirty="0" smtClean="0"/>
              <a:t>)</a:t>
            </a:r>
            <a:r>
              <a:rPr lang="en-US" sz="2800" dirty="0" smtClean="0"/>
              <a:t> = </a:t>
            </a:r>
            <a:endParaRPr lang="en-US" sz="2800" u="sng" dirty="0" smtClean="0">
              <a:solidFill>
                <a:srgbClr val="FFFF00"/>
              </a:solidFill>
            </a:endParaRPr>
          </a:p>
          <a:p>
            <a:pPr marL="914400" lvl="1" indent="-4572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         6.65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0137" y="1981200"/>
            <a:ext cx="207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176.9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98126" y="2488474"/>
            <a:ext cx="207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3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×</a:t>
            </a:r>
            <a:r>
              <a:rPr lang="en-US" sz="2800" dirty="0" smtClean="0">
                <a:solidFill>
                  <a:srgbClr val="FFFF00"/>
                </a:solidFill>
              </a:rPr>
              <a:t>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-43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412D987-4797-4834-A9D3-850A466F2FC4}" type="slidenum">
              <a:rPr lang="en-US"/>
              <a:pPr>
                <a:defRPr/>
              </a:pPr>
              <a:t>112</a:t>
            </a:fld>
            <a:endParaRPr lang="en-US" dirty="0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Math Toolbox 1.3 </a:t>
            </a:r>
            <a:br>
              <a:rPr lang="en-US" sz="3200" dirty="0" smtClean="0"/>
            </a:br>
            <a:r>
              <a:rPr lang="en-US" sz="3200" dirty="0" smtClean="0"/>
              <a:t>Units and Conversions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1066800"/>
            <a:ext cx="4038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Measurement</a:t>
            </a:r>
          </a:p>
          <a:p>
            <a:pPr lvl="1" eaLnBrk="1" hangingPunct="1">
              <a:defRPr/>
            </a:pPr>
            <a:r>
              <a:rPr lang="en-US" sz="2400" dirty="0" smtClean="0"/>
              <a:t>is the determination of the size of a particular quantity </a:t>
            </a:r>
          </a:p>
          <a:p>
            <a:pPr lvl="1" eaLnBrk="1" hangingPunct="1">
              <a:defRPr/>
            </a:pPr>
            <a:r>
              <a:rPr lang="en-US" sz="2400" dirty="0" smtClean="0"/>
              <a:t>Measurements are defined by both a quantity (number) and unit.</a:t>
            </a:r>
          </a:p>
          <a:p>
            <a:pPr lvl="1" eaLnBrk="1" hangingPunct="1">
              <a:defRPr/>
            </a:pPr>
            <a:r>
              <a:rPr lang="en-US" sz="2400" dirty="0" smtClean="0"/>
              <a:t>Most scientists use SI (from the French for Syst</a:t>
            </a:r>
            <a:r>
              <a:rPr lang="en-US" sz="2400" dirty="0" smtClean="0">
                <a:cs typeface="Arial" pitchFamily="34" charset="0"/>
              </a:rPr>
              <a:t>è</a:t>
            </a:r>
            <a:r>
              <a:rPr lang="en-US" sz="2400" dirty="0" smtClean="0"/>
              <a:t>me Internationale) units (see top chart or chart on pg. 41).</a:t>
            </a:r>
          </a:p>
        </p:txBody>
      </p:sp>
      <p:graphicFrame>
        <p:nvGraphicFramePr>
          <p:cNvPr id="325727" name="Group 95"/>
          <p:cNvGraphicFramePr>
            <a:graphicFrameLocks noGrp="1"/>
          </p:cNvGraphicFramePr>
          <p:nvPr>
            <p:ph sz="quarter" idx="1"/>
          </p:nvPr>
        </p:nvGraphicFramePr>
        <p:xfrm>
          <a:off x="152400" y="1066800"/>
          <a:ext cx="4800600" cy="5273686"/>
        </p:xfrm>
        <a:graphic>
          <a:graphicData uri="http://schemas.openxmlformats.org/drawingml/2006/table">
            <a:tbl>
              <a:tblPr/>
              <a:tblGrid>
                <a:gridCol w="1471613"/>
                <a:gridCol w="1347787"/>
                <a:gridCol w="1981200"/>
              </a:tblGrid>
              <a:tr h="722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Quantity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meter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length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kilogram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kg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mass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second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time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ampere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electric current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kelvin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temperature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mole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mol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amount of substance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C19C876-9C58-455D-8C1D-6F0D1D80AA0E}" type="slidenum">
              <a:rPr lang="en-US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Units and Conversions Continued </a:t>
            </a:r>
          </a:p>
        </p:txBody>
      </p:sp>
      <p:sp>
        <p:nvSpPr>
          <p:cNvPr id="202761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1143000"/>
            <a:ext cx="4038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Scientists also use the metric system to define base units of measure, with the understanding that a special prefix denotes fractions or multiples of that base (see chart on left or on p. 41).</a:t>
            </a:r>
          </a:p>
        </p:txBody>
      </p:sp>
      <p:graphicFrame>
        <p:nvGraphicFramePr>
          <p:cNvPr id="202865" name="Group 113"/>
          <p:cNvGraphicFramePr>
            <a:graphicFrameLocks noGrp="1"/>
          </p:cNvGraphicFramePr>
          <p:nvPr>
            <p:ph sz="quarter" idx="2"/>
          </p:nvPr>
        </p:nvGraphicFramePr>
        <p:xfrm>
          <a:off x="152400" y="1143000"/>
          <a:ext cx="4724400" cy="5316540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Prefix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Factor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giga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mega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kilo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deci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ea typeface=""/>
                          <a:cs typeface=""/>
                        </a:rPr>
                        <a:t>−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centi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ea typeface=""/>
                          <a:cs typeface=""/>
                        </a:rPr>
                        <a:t>−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milli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ea typeface=""/>
                          <a:cs typeface=""/>
                        </a:rPr>
                        <a:t>−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micro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ea typeface=""/>
                          <a:cs typeface=""/>
                        </a:rPr>
                        <a:t>−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"/>
                          <a:ea typeface=""/>
                          <a:cs typeface=""/>
                        </a:rPr>
                        <a:t>−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A6DEB7E-D818-43D2-B49E-45B7050D17AB}" type="slidenum">
              <a:rPr lang="en-US"/>
              <a:pPr>
                <a:defRPr/>
              </a:pPr>
              <a:t>114</a:t>
            </a:fld>
            <a:endParaRPr 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Dimensional Analysis</a:t>
            </a: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3200" dirty="0" smtClean="0"/>
              <a:t>	A possible approach to problem solving involves 4 steps: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dirty="0" smtClean="0"/>
              <a:t>Decide what the problem is asking for.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dirty="0" smtClean="0"/>
              <a:t>Decide what relationships exist between the information given in the problem and the desired quantity.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dirty="0" smtClean="0"/>
              <a:t>Set up the problem logically, using the relationships decided upon in step 2.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800" dirty="0" smtClean="0"/>
              <a:t>Check the answer to make sure it makes sense, both in magnitude and units. </a:t>
            </a:r>
          </a:p>
        </p:txBody>
      </p:sp>
      <p:sp>
        <p:nvSpPr>
          <p:cNvPr id="120837" name="Text Box 6"/>
          <p:cNvSpPr txBox="1">
            <a:spLocks noChangeArrowheads="1"/>
          </p:cNvSpPr>
          <p:nvPr/>
        </p:nvSpPr>
        <p:spPr bwMode="auto">
          <a:xfrm>
            <a:off x="1981200" y="64008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10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FCC0CAF-AF0C-463E-BE26-1F1AF5A0F7F3}" type="slidenum">
              <a:rPr lang="en-US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Dimensional Analysis</a:t>
            </a:r>
          </a:p>
        </p:txBody>
      </p:sp>
      <p:sp>
        <p:nvSpPr>
          <p:cNvPr id="121861" name="Text Box 12"/>
          <p:cNvSpPr txBox="1">
            <a:spLocks noChangeArrowheads="1"/>
          </p:cNvSpPr>
          <p:nvPr/>
        </p:nvSpPr>
        <p:spPr bwMode="auto">
          <a:xfrm>
            <a:off x="3741738" y="5497513"/>
            <a:ext cx="1516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p. 43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45953" y="2956561"/>
            <a:ext cx="5252094" cy="1861393"/>
            <a:chOff x="3151632" y="3317392"/>
            <a:chExt cx="2840736" cy="10067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95"/>
            <a:stretch/>
          </p:blipFill>
          <p:spPr>
            <a:xfrm>
              <a:off x="3151632" y="3317392"/>
              <a:ext cx="2840736" cy="3798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3" t="25806" r="9717"/>
            <a:stretch/>
          </p:blipFill>
          <p:spPr>
            <a:xfrm>
              <a:off x="3817768" y="3939736"/>
              <a:ext cx="1516706" cy="3844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6BDA154-13AC-4CF4-BCEF-D316608D06E2}" type="slidenum">
              <a:rPr lang="en-US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Dimensional Analysis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/>
              <a:t>How many inches are in 2 kilometers? 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dirty="0" smtClean="0"/>
              <a:t>	[1 in = 2.54 cm; 100 cm = 1 m; 1000 m = 1 km]</a:t>
            </a:r>
          </a:p>
          <a:p>
            <a:pPr marL="533400" indent="-533400" eaLnBrk="1" hangingPunct="1">
              <a:buClr>
                <a:srgbClr val="FFFF00"/>
              </a:buClr>
              <a:buFontTx/>
              <a:buAutoNum type="arabicPeriod" startAt="2"/>
              <a:defRPr/>
            </a:pPr>
            <a:r>
              <a:rPr lang="en-US" dirty="0" smtClean="0"/>
              <a:t>What is the volume in cubic centimeters of a 14 lb block of gold?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/>
              <a:t>	[1 lb = 453.6 g; density</a:t>
            </a:r>
            <a:r>
              <a:rPr lang="en-US" baseline="-25000" dirty="0" smtClean="0"/>
              <a:t>Au</a:t>
            </a:r>
            <a:r>
              <a:rPr lang="en-US" dirty="0" smtClean="0"/>
              <a:t> = 19.3 g/cm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</a:p>
          <a:p>
            <a:pPr marL="533400" indent="-533400" eaLnBrk="1" hangingPunct="1">
              <a:buClr>
                <a:srgbClr val="FFFF00"/>
              </a:buClr>
              <a:buFontTx/>
              <a:buAutoNum type="arabicPeriod" startAt="3"/>
              <a:defRPr/>
            </a:pPr>
            <a:r>
              <a:rPr lang="en-US" dirty="0" smtClean="0"/>
              <a:t>Dan regularly runs a 5-minute mile.  How fast is Dan running in feet per second?</a:t>
            </a:r>
          </a:p>
          <a:p>
            <a:pPr marL="533400" indent="-533400" eaLnBrk="1" hangingPunct="1">
              <a:buClr>
                <a:schemeClr val="tx1"/>
              </a:buClr>
              <a:buFontTx/>
              <a:buNone/>
              <a:defRPr/>
            </a:pPr>
            <a:r>
              <a:rPr lang="en-US" dirty="0" smtClean="0"/>
              <a:t>	[1 min = 60 s; 1 mile = 1760 yds; 1 yd = 3 ft]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34CB5D7-C453-4917-98A6-3CE2E8815882}" type="slidenum">
              <a:rPr lang="en-US"/>
              <a:pPr>
                <a:defRPr/>
              </a:pPr>
              <a:t>117</a:t>
            </a:fld>
            <a:endParaRPr lang="en-US" dirty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Activity Solutions: Dimensional Analysis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4906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sz="2400" dirty="0" smtClean="0"/>
              <a:t>How many inches are in 2 kilometers?  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sz="2400" dirty="0" smtClean="0"/>
              <a:t>	[1 in = 2.54 cm; 100 cm = 1 m; 1000 m = 1 km]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	First, decide what the problem is asking for:  inches.</a:t>
            </a:r>
          </a:p>
          <a:p>
            <a:pPr marL="533400" indent="-5334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6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	Next, decide what relationships could be used to get to the desired quantity.  In this case, the relationships that may be useful are provided in brackets.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6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graphicFrame>
        <p:nvGraphicFramePr>
          <p:cNvPr id="123909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39738" y="4525963"/>
          <a:ext cx="81867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Equation" r:id="rId4" imgW="3721100" imgH="444500" progId="Equation.DSMT4">
                  <p:embed/>
                </p:oleObj>
              </mc:Choice>
              <mc:Fallback>
                <p:oleObj name="Equation" r:id="rId4" imgW="3721100" imgH="444500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525963"/>
                        <a:ext cx="818673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3FB8283-B8C5-4FC5-893F-2B09FBE0B8EF}" type="slidenum">
              <a:rPr lang="en-US"/>
              <a:pPr>
                <a:defRPr/>
              </a:pPr>
              <a:t>118</a:t>
            </a:fld>
            <a:endParaRPr lang="en-US" dirty="0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Activity Solutions: Dimensional Analysis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4906963"/>
          </a:xfrm>
        </p:spPr>
        <p:txBody>
          <a:bodyPr/>
          <a:lstStyle/>
          <a:p>
            <a:pPr marL="533400" indent="-533400" eaLnBrk="1" hangingPunct="1">
              <a:buClr>
                <a:srgbClr val="FFFF00"/>
              </a:buClr>
              <a:buFontTx/>
              <a:buAutoNum type="arabicPeriod" startAt="2"/>
              <a:defRPr/>
            </a:pPr>
            <a:r>
              <a:rPr lang="en-US" sz="2400" dirty="0" smtClean="0"/>
              <a:t>What is the volume in cubic centimeters of a 14 lb block of gold?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[1 lb = 453.6 g; density</a:t>
            </a:r>
            <a:r>
              <a:rPr lang="en-US" sz="2400" baseline="-25000" dirty="0" smtClean="0"/>
              <a:t>Au</a:t>
            </a:r>
            <a:r>
              <a:rPr lang="en-US" sz="2400" dirty="0" smtClean="0"/>
              <a:t> = 19.3 g/cm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]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	First, decide what the problem is asking for:  volume.</a:t>
            </a:r>
          </a:p>
          <a:p>
            <a:pPr marL="533400" indent="-53340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6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buNone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	Next, decide what relationships could be used to get to the desired quantity.  In this case, the relationships that may be useful are provided in brackets.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6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graphicFrame>
        <p:nvGraphicFramePr>
          <p:cNvPr id="12493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174750" y="4859338"/>
          <a:ext cx="702151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Equation" r:id="rId4" imgW="3073400" imgH="508000" progId="Equation.DSMT4">
                  <p:embed/>
                </p:oleObj>
              </mc:Choice>
              <mc:Fallback>
                <p:oleObj name="Equation" r:id="rId4" imgW="3073400" imgH="508000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4859338"/>
                        <a:ext cx="7021513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BA91B43-2FFA-4C1E-B6D9-1FAC29AEECD9}" type="slidenum">
              <a:rPr lang="en-US"/>
              <a:pPr>
                <a:defRPr/>
              </a:pPr>
              <a:t>119</a:t>
            </a:fld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Activity Solutions: Dimensional Analysis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10600" cy="4906963"/>
          </a:xfrm>
        </p:spPr>
        <p:txBody>
          <a:bodyPr/>
          <a:lstStyle/>
          <a:p>
            <a:pPr marL="533400" indent="-533400" eaLnBrk="1" hangingPunct="1">
              <a:buClr>
                <a:srgbClr val="FFFF00"/>
              </a:buClr>
              <a:buFontTx/>
              <a:buAutoNum type="arabicPeriod" startAt="3"/>
              <a:defRPr/>
            </a:pPr>
            <a:r>
              <a:rPr lang="en-US" sz="2400" dirty="0" smtClean="0"/>
              <a:t>Dan regularly runs a 5-minute mile.  How fast is Dan running in feet per second?  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[1 min = 60 s; 1 mile = 1760 yds; 1 yd = 3 ft]</a:t>
            </a:r>
            <a:r>
              <a:rPr lang="en-US" sz="2800" dirty="0" smtClean="0"/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	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accent2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First, decide what the problem is asking for:  feet per second.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Next, decide what relationships could be used to get to the desired quantity.  In this case, the relationships that may be useful are provided in brackets.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graphicFrame>
        <p:nvGraphicFramePr>
          <p:cNvPr id="12595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4953000"/>
          <a:ext cx="6508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Equation" r:id="rId4" imgW="3314700" imgH="508000" progId="Equation.DSMT4">
                  <p:embed/>
                </p:oleObj>
              </mc:Choice>
              <mc:Fallback>
                <p:oleObj name="Equation" r:id="rId4" imgW="3314700" imgH="508000" progId="Equation.DSMT4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650875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1-</a:t>
            </a:r>
            <a:fld id="{5959FEF3-4DE1-4026-9080-AFD3D5D49A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49362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1.3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" y="1234313"/>
            <a:ext cx="6224016" cy="501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D64F0F5-D2BE-4657-9CCB-7A33F79C1F2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Pure Substances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1143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B0D1A44-4EBB-4A24-B6A9-4E21265B477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Classification of Matter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001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Identify the nonmetals.  Explain the characteristics you considered in making your decision.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7696200" y="2438400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9919" y="2849206"/>
            <a:ext cx="8005877" cy="2870357"/>
            <a:chOff x="359919" y="2849206"/>
            <a:chExt cx="8005877" cy="28703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19" y="2866520"/>
              <a:ext cx="1453948" cy="13204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99" y="2864399"/>
              <a:ext cx="1453952" cy="1306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3" y="2857287"/>
              <a:ext cx="1453952" cy="13064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67" y="2849559"/>
              <a:ext cx="1453948" cy="12994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848" y="2849206"/>
              <a:ext cx="1453948" cy="12970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406089"/>
              <a:ext cx="1453948" cy="12923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419" y="4406089"/>
              <a:ext cx="1453952" cy="13134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42" y="4382043"/>
              <a:ext cx="1453952" cy="13375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265" y="4391697"/>
              <a:ext cx="1456290" cy="13278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26" y="4399002"/>
              <a:ext cx="1453948" cy="13205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31CCFF0A-D9EA-4F0B-A3E8-97A7B5C060B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Activity Solution</a:t>
            </a:r>
            <a:r>
              <a:rPr lang="en-US" sz="4000" dirty="0" smtClean="0"/>
              <a:t>: Classification of Matter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8392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Metals can be distinguished from nonmetals by the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luster and ability to conduct electricity.  </a:t>
            </a:r>
          </a:p>
          <a:p>
            <a:pPr eaLnBrk="1" hangingPunct="1">
              <a:defRPr/>
            </a:pPr>
            <a:r>
              <a:rPr lang="en-US" sz="2400" dirty="0" smtClean="0"/>
              <a:t>Since we do not know how each of the elements conducts electricity, we need to use luster as our measure.  </a:t>
            </a:r>
          </a:p>
          <a:p>
            <a:pPr eaLnBrk="1" hangingPunct="1">
              <a:defRPr/>
            </a:pPr>
            <a:r>
              <a:rPr lang="en-US" sz="2400" dirty="0" smtClean="0"/>
              <a:t>Nonmetals are usually dull, with the exception of carbon (as diamond).  Elements that are gases at room temperature are also nonmetals. 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162800" y="4419600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95400" y="4411133"/>
            <a:ext cx="5638800" cy="2021684"/>
            <a:chOff x="359919" y="2849206"/>
            <a:chExt cx="8005877" cy="28703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19" y="2866520"/>
              <a:ext cx="1453948" cy="13204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99" y="2864399"/>
              <a:ext cx="1453952" cy="13064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3" y="2857287"/>
              <a:ext cx="1453952" cy="13064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67" y="2849559"/>
              <a:ext cx="1453948" cy="12994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848" y="2849206"/>
              <a:ext cx="1453948" cy="12970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406089"/>
              <a:ext cx="1453948" cy="12923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419" y="4406089"/>
              <a:ext cx="1453952" cy="13134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42" y="4382043"/>
              <a:ext cx="1453952" cy="13375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265" y="4391697"/>
              <a:ext cx="1456290" cy="13278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26" y="4399002"/>
              <a:ext cx="1453948" cy="13205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B0D1A44-4EBB-4A24-B6A9-4E21265B477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 Solution: Classification of Matter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001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Identify the nonmetals.  </a:t>
            </a:r>
            <a:r>
              <a:rPr lang="en-US" dirty="0" smtClean="0">
                <a:solidFill>
                  <a:srgbClr val="FFFF00"/>
                </a:solidFill>
              </a:rPr>
              <a:t>Phosphorus, bromine, carbon, and sulfur.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7772400" y="2438400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9919" y="2849206"/>
            <a:ext cx="8005877" cy="2870357"/>
            <a:chOff x="359919" y="2849206"/>
            <a:chExt cx="8005877" cy="28703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19" y="2866520"/>
              <a:ext cx="1453948" cy="13204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99" y="2864399"/>
              <a:ext cx="1453952" cy="13064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83" y="2857287"/>
              <a:ext cx="1453952" cy="13064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67" y="2849559"/>
              <a:ext cx="1453948" cy="12994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848" y="2849206"/>
              <a:ext cx="1453948" cy="12970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406089"/>
              <a:ext cx="1453948" cy="12923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419" y="4406089"/>
              <a:ext cx="1453952" cy="13134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42" y="4382043"/>
              <a:ext cx="1453952" cy="13375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265" y="4391697"/>
              <a:ext cx="1456290" cy="13278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026" y="4399002"/>
              <a:ext cx="1453948" cy="13205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E462632-35BD-4C35-BE97-FC4AB8BA792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Elements and their Symbols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Element symbols often consist of one or two letters of the element’s name.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Examples:  carbon: C       calcium: 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How do we explain that Fe is the symbol for iron?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28" y="4075289"/>
            <a:ext cx="4428744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C2174DB-E69D-4E6F-9334-F92D2B31FCC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Elements and their Symbols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Know the names and symbols of the most common elements indicated.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5800" y="1828800"/>
          <a:ext cx="7627272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9" name="Document" r:id="rId4" imgW="8962761" imgH="6663690" progId="Word.Document.8">
                  <p:embed/>
                </p:oleObj>
              </mc:Choice>
              <mc:Fallback>
                <p:oleObj name="Document" r:id="rId4" imgW="8962761" imgH="6663690" progId="Word.Document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7627272" cy="4646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744CCFB-991D-4E17-BC0E-324504B234A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Matter is composed of atoms.</a:t>
            </a:r>
            <a:r>
              <a:rPr lang="en-US" sz="2800" dirty="0" smtClean="0"/>
              <a:t>  </a:t>
            </a:r>
          </a:p>
          <a:p>
            <a:pPr lvl="1" eaLnBrk="1" hangingPunct="1">
              <a:defRPr/>
            </a:pPr>
            <a:r>
              <a:rPr lang="en-US" dirty="0" smtClean="0"/>
              <a:t>An atom is the smallest unit of an element that retains the chemical properties of that element.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119812" y="5334000"/>
            <a:ext cx="966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</a:t>
            </a:r>
            <a:r>
              <a:rPr lang="en-US" altLang="en-US" sz="1800" b="0" dirty="0"/>
              <a:t> </a:t>
            </a:r>
            <a:r>
              <a:rPr lang="en-US" altLang="en-US" dirty="0"/>
              <a:t>1.8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58" y="2228854"/>
            <a:ext cx="3573884" cy="306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54E8CC3-07EF-4812-BFB3-BF3BCDB9770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 for Consideration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What characteristics distinguish different types of matter?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What are some properties of matter?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What is energy and how does it differ from matter?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What approaches do scientists use to answer these and other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0570727-C0E6-486D-AD92-6C8148481AC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Atoms and Molecules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Atoms can be found combined together in molecules.  </a:t>
            </a:r>
          </a:p>
          <a:p>
            <a:pPr lvl="1" eaLnBrk="1" hangingPunct="1">
              <a:defRPr/>
            </a:pPr>
            <a:r>
              <a:rPr lang="en-US" sz="2000" dirty="0" smtClean="0"/>
              <a:t>Molecules are composed of two or more atoms bound together in a discrete arrangement.  </a:t>
            </a:r>
          </a:p>
          <a:p>
            <a:pPr lvl="1" eaLnBrk="1" hangingPunct="1">
              <a:defRPr/>
            </a:pPr>
            <a:r>
              <a:rPr lang="en-US" sz="2000" dirty="0" smtClean="0"/>
              <a:t>The atoms bound together in a molecule can be from the same element or from different elements.</a:t>
            </a:r>
            <a:endParaRPr lang="en-US" sz="2000" i="1" dirty="0" smtClean="0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5053012" y="312420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1.11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4419600" y="6248400"/>
            <a:ext cx="1516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p. </a:t>
            </a:r>
            <a:r>
              <a:rPr lang="en-US" altLang="en-US" dirty="0" smtClean="0"/>
              <a:t>21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5524"/>
            <a:ext cx="2113024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3216951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8DF08DA-3466-4179-A4BB-EEC182E5E17D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Compounds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229600" cy="198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compound is a pure substance composed of two or more elements combined chemically in definite proportions.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compound has properties that are different from those of its component elements.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750" y="60960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dirty="0">
                <a:cs typeface="Times New Roman" pitchFamily="18" charset="0"/>
              </a:rPr>
              <a:t>Compound: Iron pyrite, Fe</a:t>
            </a:r>
            <a:r>
              <a:rPr lang="en-US" altLang="en-US" sz="1800" baseline="-25000" dirty="0">
                <a:cs typeface="Times New Roman" pitchFamily="18" charset="0"/>
              </a:rPr>
              <a:t>2</a:t>
            </a:r>
            <a:r>
              <a:rPr lang="en-US" altLang="en-US" sz="1800" dirty="0">
                <a:cs typeface="Times New Roman" pitchFamily="18" charset="0"/>
              </a:rPr>
              <a:t>S</a:t>
            </a:r>
            <a:r>
              <a:rPr lang="en-US" altLang="en-US" sz="1800" baseline="-25000" dirty="0">
                <a:cs typeface="Times New Roman" pitchFamily="18" charset="0"/>
              </a:rPr>
              <a:t>3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0" y="6096000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dirty="0">
                <a:cs typeface="Times New Roman" pitchFamily="18" charset="0"/>
              </a:rPr>
              <a:t>Mixture of Elements: Iron, Fe, and Sulfur, 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620000" y="38100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dirty="0">
                <a:cs typeface="Times New Roman" pitchFamily="18" charset="0"/>
              </a:rPr>
              <a:t>Figure 1.5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3656"/>
            <a:ext cx="2374392" cy="2144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62300"/>
            <a:ext cx="2983992" cy="218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3B3D5DC3-3BB3-4DFE-9E93-789063BCE70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01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Water, H</a:t>
            </a:r>
            <a:r>
              <a:rPr lang="en-US" baseline="-25000" dirty="0" smtClean="0"/>
              <a:t>2</a:t>
            </a:r>
            <a:r>
              <a:rPr lang="en-US" dirty="0" smtClean="0"/>
              <a:t>O, is a Compound</a:t>
            </a:r>
          </a:p>
        </p:txBody>
      </p:sp>
      <p:sp>
        <p:nvSpPr>
          <p:cNvPr id="6010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34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Water, H</a:t>
            </a:r>
            <a:r>
              <a:rPr lang="en-US" baseline="-25000" dirty="0" smtClean="0"/>
              <a:t>2</a:t>
            </a:r>
            <a:r>
              <a:rPr lang="en-US" dirty="0" smtClean="0"/>
              <a:t>O, can be broken down by a chemical process, known as electrolysis, to its elements H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.  </a:t>
            </a:r>
          </a:p>
          <a:p>
            <a:pPr eaLnBrk="1" hangingPunct="1">
              <a:defRPr/>
            </a:pPr>
            <a:r>
              <a:rPr lang="en-US" dirty="0" smtClean="0"/>
              <a:t>The hydrogen (left) and oxygen (right) can be seen bubbling to the top of the tubes.</a:t>
            </a:r>
          </a:p>
        </p:txBody>
      </p:sp>
      <p:sp>
        <p:nvSpPr>
          <p:cNvPr id="60109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733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4812" y="6019800"/>
            <a:ext cx="966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</a:t>
            </a:r>
            <a:r>
              <a:rPr lang="en-US" altLang="en-US" sz="1800" b="0" dirty="0"/>
              <a:t> </a:t>
            </a:r>
            <a:r>
              <a:rPr lang="en-US" altLang="en-US" dirty="0" smtClean="0"/>
              <a:t>1.2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7626"/>
            <a:ext cx="2971800" cy="435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215CB41-281E-4C31-91E2-6285F2A949D6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Compounds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Pure sand is the compound silicon dioxide, which has the formula SiO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What does the formula tell us about the combination of elements in this compound?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9812" y="5181600"/>
            <a:ext cx="966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</a:t>
            </a:r>
            <a:r>
              <a:rPr lang="en-US" altLang="en-US" sz="1800" b="0" dirty="0"/>
              <a:t> </a:t>
            </a:r>
            <a:r>
              <a:rPr lang="en-US" altLang="en-US" dirty="0" smtClean="0"/>
              <a:t>1.1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176588" cy="305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72DAFFE-6F17-49C6-9ACD-E4511D87B0C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Elements and Compounds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Identify each of the following as an element or compound.</a:t>
            </a:r>
          </a:p>
          <a:p>
            <a:pPr marL="609600" indent="-609600" eaLnBrk="1" hangingPunct="1">
              <a:spcBef>
                <a:spcPts val="0"/>
              </a:spcBef>
              <a:defRPr/>
            </a:pPr>
            <a:endParaRPr lang="en-US" dirty="0" smtClean="0"/>
          </a:p>
          <a:p>
            <a:pPr marL="990600" lvl="1" indent="-5334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He</a:t>
            </a:r>
          </a:p>
          <a:p>
            <a:pPr marL="990600" lvl="1" indent="-5334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990600" lvl="1" indent="-5334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sodium chloride</a:t>
            </a:r>
          </a:p>
          <a:p>
            <a:pPr marL="990600" lvl="1" indent="-533400" eaLnBrk="1" hangingPunct="1"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copper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22098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element</a:t>
            </a:r>
          </a:p>
          <a:p>
            <a:pPr marL="342900" indent="-342900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compound</a:t>
            </a:r>
          </a:p>
          <a:p>
            <a:pPr marL="342900" indent="-342900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compound</a:t>
            </a:r>
          </a:p>
          <a:p>
            <a:pPr marL="342900" indent="-342900">
              <a:spcBef>
                <a:spcPts val="6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1C14E7C-51BA-4627-BC87-5874C95F8F8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Mixtures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mixture is a combination of two or more elements or compounds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Mixtures differ from pure compounds in that their components can be separated by physical processes.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Examples: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Pencil lead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Salt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Air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46CE0EC-5854-4389-86E2-934CEBBC62C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Salt Being Separated by Evaporation</a:t>
            </a:r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Salt water is a mixture.  </a:t>
            </a:r>
          </a:p>
          <a:p>
            <a:pPr eaLnBrk="1" hangingPunct="1">
              <a:defRPr/>
            </a:pPr>
            <a:r>
              <a:rPr lang="en-US" dirty="0" smtClean="0"/>
              <a:t>Salt and water can be separated by the process of evaporation, which is physical process.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6400800" y="6178550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2935288" cy="439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B987138-27A9-4663-97FA-A499C967906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  Mixtures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581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Mixtures can be further classified as homogeneous and heterogeneous.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Homogeneous mixtures have the same composition throughout.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Heterogeneous mixtures do not.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0" y="1143000"/>
          <a:ext cx="4710113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84B32E1-F599-46C9-A577-3382626EC05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Activity: Mixtures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Classify each of the following mixtures as </a:t>
            </a:r>
            <a:r>
              <a:rPr lang="en-US" i="1" dirty="0" smtClean="0"/>
              <a:t>homogeneous </a:t>
            </a:r>
            <a:r>
              <a:rPr lang="en-US" dirty="0" smtClean="0"/>
              <a:t>or</a:t>
            </a:r>
            <a:r>
              <a:rPr lang="en-US" i="1" dirty="0" smtClean="0"/>
              <a:t> heterogeneous: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Salt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Lake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Tap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Air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Brass (an alloy of Cu and Zn)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Potting soil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Cake mix</a:t>
            </a: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6477000" y="2438400"/>
            <a:ext cx="23622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homogeneous*</a:t>
            </a:r>
          </a:p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homogeneous*</a:t>
            </a:r>
          </a:p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homogeneous</a:t>
            </a:r>
          </a:p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homogeneous*</a:t>
            </a:r>
          </a:p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homogeneous</a:t>
            </a:r>
          </a:p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heterogeneous</a:t>
            </a:r>
          </a:p>
          <a:p>
            <a:pPr>
              <a:spcBef>
                <a:spcPct val="3000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heterogeneous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477000" y="5729288"/>
            <a:ext cx="2667000" cy="112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FFFF00"/>
                </a:solidFill>
              </a:rPr>
              <a:t>*depends on presence or absence of suspended solids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56A1B5C-1A87-4BFA-83F2-6EF5C34BE5C7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Classification of Matter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4379912" y="6096000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26444"/>
            <a:ext cx="4876800" cy="4730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58C5513-9E4A-41A2-A767-62F6F2B4EE4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Chapter 1 Topics: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609600" y="1219200"/>
            <a:ext cx="78184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Matter and its Classification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Physical and Chemical Changes and Properties of Matter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Energy and Energy Changes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Scientific Inquiry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8BE2E8F-9CB0-4E81-B5A1-E5942E9BE277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Representations of Matter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Macroscopic – we can see with our eyes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Molecular level – a magnification to a level that shows atoms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Symbolic – shorthand using element symbols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Atom – the smallest unit of an element; represented as single sphere.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Molecule – two or more bound atoms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07F5060-0A76-412F-963B-6B61B8BA88C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Molecular-Level Representations of Matter – Copper Atoms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7086600" y="5562600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71379"/>
            <a:ext cx="452502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2BCB69C-1FEE-4E5E-B8E3-2E4C4D954A50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Molecular-Level Representations of Matter – Helium Atoms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6934200" y="1905000"/>
            <a:ext cx="954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46683"/>
            <a:ext cx="4949826" cy="425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9FFB338-46FF-476B-A3CB-33ED54E26144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Molecular-Level Representations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Does this image represent atoms or molecules?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Is this an element, compound, or mixture?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5943600" y="563880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1.11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0" y="3352801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Molecules</a:t>
            </a:r>
            <a:endParaRPr lang="en-US" altLang="en-US" sz="28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0" y="5191780"/>
            <a:ext cx="266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Element</a:t>
            </a: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28812"/>
            <a:ext cx="3352800" cy="362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8389B06-C655-482F-9B5C-B593F6076643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Molecular-Level Representations of Matter – water molecules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7086600" y="55356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029200" cy="407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FD9A1DB-C869-4A73-B903-B78EA4C4473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Different Ways to Represent Water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6705600" y="56880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2626"/>
            <a:ext cx="3666127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6" y="2155793"/>
            <a:ext cx="6508750" cy="4245007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B43E210-7BE9-49E8-97E6-939B7ACAE25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Activity: Classification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066800" y="6400800"/>
            <a:ext cx="1516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p. </a:t>
            </a:r>
            <a:r>
              <a:rPr lang="en-US" altLang="en-US" dirty="0" smtClean="0"/>
              <a:t>49</a:t>
            </a:r>
            <a:endParaRPr lang="en-US" altLang="en-US" dirty="0"/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990600" y="1187450"/>
            <a:ext cx="65690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Classify each of the following as an element, compound, or mixture.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2117725" y="3810000"/>
            <a:ext cx="12875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CC3300"/>
                </a:solidFill>
              </a:rPr>
              <a:t>Compound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4708525" y="3810000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CC3300"/>
                </a:solidFill>
              </a:rPr>
              <a:t>Element</a:t>
            </a: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172200" y="4239107"/>
            <a:ext cx="15398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3300"/>
                </a:solidFill>
              </a:rPr>
              <a:t>Mixture of elements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1050925" y="5105400"/>
            <a:ext cx="13112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3300"/>
                </a:solidFill>
              </a:rPr>
              <a:t>Mixture of element and compound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5943600" y="5715000"/>
            <a:ext cx="167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3300"/>
                </a:solidFill>
              </a:rPr>
              <a:t>Mixture of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  <p:bldP spid="39946" grpId="0"/>
      <p:bldP spid="399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14FE294-C99F-4484-A93D-9DCDE079D184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States of Matter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different way to classify matter is by its physical state:  solid, liquid, or gas.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What are the macroscopic properties of each?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How do the atoms and molecules of solids, liquids, and gases behave differently?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B48A452-A70D-40AA-B2D6-90C661829814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States of Matter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9" y="1752600"/>
            <a:ext cx="673806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E8E7CC4-D46A-4883-A325-A554E0DAF151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Activity: States of Matter</a:t>
            </a:r>
          </a:p>
        </p:txBody>
      </p:sp>
      <p:sp>
        <p:nvSpPr>
          <p:cNvPr id="180269" name="Rectangle 4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343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Discuss the following questions:</a:t>
            </a:r>
          </a:p>
          <a:p>
            <a:pPr lvl="1" eaLnBrk="1" hangingPunct="1">
              <a:defRPr/>
            </a:pPr>
            <a:r>
              <a:rPr lang="en-US" dirty="0" smtClean="0"/>
              <a:t>How does a solid differ from a liquid?</a:t>
            </a:r>
          </a:p>
          <a:p>
            <a:pPr lvl="1" eaLnBrk="1" hangingPunct="1">
              <a:defRPr/>
            </a:pPr>
            <a:r>
              <a:rPr lang="en-US" dirty="0" smtClean="0"/>
              <a:t>How does a gas differ from a liquid?</a:t>
            </a:r>
          </a:p>
          <a:p>
            <a:pPr lvl="1" eaLnBrk="1" hangingPunct="1">
              <a:defRPr/>
            </a:pPr>
            <a:r>
              <a:rPr lang="en-US" dirty="0" smtClean="0"/>
              <a:t>How does a solid differ from a gas?</a:t>
            </a:r>
          </a:p>
        </p:txBody>
      </p:sp>
      <p:sp>
        <p:nvSpPr>
          <p:cNvPr id="43013" name="Text Box 55"/>
          <p:cNvSpPr txBox="1">
            <a:spLocks noChangeArrowheads="1"/>
          </p:cNvSpPr>
          <p:nvPr/>
        </p:nvSpPr>
        <p:spPr bwMode="auto">
          <a:xfrm>
            <a:off x="6196012" y="5181600"/>
            <a:ext cx="1042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27" y="1717548"/>
            <a:ext cx="3496056" cy="342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35E7AD90-C6AF-4E3B-98D2-931033A6C61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1981200"/>
            <a:ext cx="7818438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1.1	 Scientific Notation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	-- Also called exponential notation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1.2  Significant Figures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1.3	 Units and Conversions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Chapter 1 Math Toolboxes: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1FA339D-5BB2-4458-B442-1AE6FCC3725C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Gases can be compressed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6958013" y="5029200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6822"/>
            <a:ext cx="4572000" cy="439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A584434-A9FA-44EF-9D19-9BE5F17A8F1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Water vapor condenses from the air onto the cold surface of the glass.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6172200" y="5625747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22121"/>
            <a:ext cx="3386386" cy="390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BBF8241-43A5-4449-BC68-27122029C756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Symbols Used in Chemistry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763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Elemental symbols </a:t>
            </a:r>
          </a:p>
          <a:p>
            <a:pPr lvl="1" eaLnBrk="1" hangingPunct="1">
              <a:defRPr/>
            </a:pPr>
            <a:r>
              <a:rPr lang="en-US" sz="3000" dirty="0" smtClean="0"/>
              <a:t>are a shorthand version of an element’s longer name </a:t>
            </a:r>
          </a:p>
          <a:p>
            <a:pPr lvl="1" eaLnBrk="1" hangingPunct="1">
              <a:defRPr/>
            </a:pPr>
            <a:r>
              <a:rPr lang="en-US" sz="3000" dirty="0" smtClean="0"/>
              <a:t>can be 1-2 letters and can be derived from the Latin or Greek name [ex. Ag]</a:t>
            </a:r>
          </a:p>
          <a:p>
            <a:pPr eaLnBrk="1" hangingPunct="1">
              <a:defRPr/>
            </a:pPr>
            <a:r>
              <a:rPr lang="en-US" sz="3000" dirty="0" smtClean="0"/>
              <a:t>Chemical formulas </a:t>
            </a:r>
          </a:p>
          <a:p>
            <a:pPr lvl="1" eaLnBrk="1" hangingPunct="1">
              <a:defRPr/>
            </a:pPr>
            <a:r>
              <a:rPr lang="en-US" sz="3000" dirty="0" smtClean="0"/>
              <a:t>describe the composition of a compound </a:t>
            </a:r>
          </a:p>
          <a:p>
            <a:pPr lvl="1" eaLnBrk="1" hangingPunct="1">
              <a:defRPr/>
            </a:pPr>
            <a:r>
              <a:rPr lang="en-US" sz="3000" dirty="0" smtClean="0"/>
              <a:t>use the symbols for the elements in that compound [ex.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 and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1E174CA-22FA-4500-9229-04CEA902DFFC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Symbols Used in Chemistry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991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Symbols for physical states </a:t>
            </a:r>
          </a:p>
          <a:p>
            <a:pPr lvl="1" eaLnBrk="1" hangingPunct="1">
              <a:defRPr/>
            </a:pPr>
            <a:r>
              <a:rPr lang="en-US" dirty="0" smtClean="0"/>
              <a:t>are found in parenthesis by the elemental symbol or chemical formula</a:t>
            </a:r>
          </a:p>
          <a:p>
            <a:pPr lvl="1" eaLnBrk="1" hangingPunct="1">
              <a:defRPr/>
            </a:pPr>
            <a:r>
              <a:rPr lang="en-US" dirty="0" smtClean="0"/>
              <a:t>designate the physical state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(ex. solid, liquid, gas, aqueous)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3810000"/>
            <a:ext cx="7038974" cy="236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F183C2F-36FA-40E0-B15F-8FBB09DDB0DD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Symbols Used in Chemistry</a:t>
            </a:r>
          </a:p>
        </p:txBody>
      </p:sp>
      <p:graphicFrame>
        <p:nvGraphicFramePr>
          <p:cNvPr id="306210" name="Group 34"/>
          <p:cNvGraphicFramePr>
            <a:graphicFrameLocks noGrp="1"/>
          </p:cNvGraphicFramePr>
          <p:nvPr>
            <p:ph sz="half" idx="2"/>
          </p:nvPr>
        </p:nvGraphicFramePr>
        <p:xfrm>
          <a:off x="1905000" y="1079500"/>
          <a:ext cx="5257800" cy="5245108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</a:tblGrid>
              <a:tr h="7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Symbol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helium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He(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chlorine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silver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Ag(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water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O(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carbon dioxide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methane (natural gas)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A28B49E-F394-4686-92AD-E9AF65945630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1.2  Physical and Chemical Changes and Properties of Matter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physical property is a characteristic that we can observe without changing the composition of a substance.  </a:t>
            </a:r>
          </a:p>
          <a:p>
            <a:pPr eaLnBrk="1" hangingPunct="1">
              <a:defRPr/>
            </a:pPr>
            <a:r>
              <a:rPr lang="en-US" sz="2800" dirty="0" smtClean="0"/>
              <a:t>Examples</a:t>
            </a:r>
          </a:p>
          <a:p>
            <a:pPr lvl="1" eaLnBrk="1" hangingPunct="1">
              <a:defRPr/>
            </a:pPr>
            <a:r>
              <a:rPr lang="en-US" sz="2400" dirty="0" smtClean="0"/>
              <a:t>Color</a:t>
            </a:r>
          </a:p>
          <a:p>
            <a:pPr lvl="1" eaLnBrk="1" hangingPunct="1">
              <a:defRPr/>
            </a:pPr>
            <a:r>
              <a:rPr lang="en-US" sz="2400" dirty="0" smtClean="0"/>
              <a:t>Odor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Mass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Volume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Density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Temperature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0181" name="AutoShape 4"/>
          <p:cNvSpPr>
            <a:spLocks/>
          </p:cNvSpPr>
          <p:nvPr/>
        </p:nvSpPr>
        <p:spPr bwMode="auto">
          <a:xfrm>
            <a:off x="2895600" y="4724400"/>
            <a:ext cx="609600" cy="1752600"/>
          </a:xfrm>
          <a:prstGeom prst="rightBrace">
            <a:avLst>
              <a:gd name="adj1" fmla="val 239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657600" y="5334000"/>
            <a:ext cx="397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FFFF00"/>
                </a:solidFill>
                <a:cs typeface="Times New Roman" pitchFamily="18" charset="0"/>
              </a:rPr>
              <a:t>quantitative properties</a:t>
            </a:r>
          </a:p>
        </p:txBody>
      </p:sp>
      <p:sp>
        <p:nvSpPr>
          <p:cNvPr id="50183" name="AutoShape 6"/>
          <p:cNvSpPr>
            <a:spLocks/>
          </p:cNvSpPr>
          <p:nvPr/>
        </p:nvSpPr>
        <p:spPr bwMode="auto">
          <a:xfrm>
            <a:off x="2057400" y="38862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2590800" y="3962400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cs typeface="Times New Roman" pitchFamily="18" charset="0"/>
              </a:rPr>
              <a:t>qualitative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3D35506-8A5A-4C9E-B294-C80BB40D64A0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Units and Conversions</a:t>
            </a:r>
            <a:br>
              <a:rPr lang="en-US" dirty="0" smtClean="0"/>
            </a:br>
            <a:r>
              <a:rPr lang="en-US" sz="3200" dirty="0" smtClean="0"/>
              <a:t>(See Math Toolbox 1.3)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u="sng" dirty="0" smtClean="0"/>
              <a:t>Metric Base Units and Derived Units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Length:  meter (m)</a:t>
            </a:r>
          </a:p>
          <a:p>
            <a:pPr eaLnBrk="1" hangingPunct="1">
              <a:defRPr/>
            </a:pPr>
            <a:r>
              <a:rPr lang="en-US" dirty="0" smtClean="0"/>
              <a:t>Mass:  kilogram (kg)</a:t>
            </a:r>
          </a:p>
          <a:p>
            <a:pPr eaLnBrk="1" hangingPunct="1">
              <a:defRPr/>
            </a:pPr>
            <a:r>
              <a:rPr lang="en-US" dirty="0" smtClean="0"/>
              <a:t>Time:  second (s)</a:t>
            </a:r>
          </a:p>
          <a:p>
            <a:pPr eaLnBrk="1" hangingPunct="1">
              <a:defRPr/>
            </a:pPr>
            <a:r>
              <a:rPr lang="en-US" dirty="0" smtClean="0"/>
              <a:t>Temperature: kelvins (K)</a:t>
            </a:r>
          </a:p>
          <a:p>
            <a:pPr eaLnBrk="1" hangingPunct="1">
              <a:defRPr/>
            </a:pPr>
            <a:r>
              <a:rPr lang="en-US" dirty="0" smtClean="0"/>
              <a:t>Number of particles:  mole (mol)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23E5DD5-570D-4EE9-AF56-42B276EEFDAD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Mass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001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Mass: </a:t>
            </a:r>
          </a:p>
          <a:p>
            <a:pPr lvl="1" eaLnBrk="1" hangingPunct="1">
              <a:defRPr/>
            </a:pPr>
            <a:r>
              <a:rPr lang="en-US" dirty="0" smtClean="0"/>
              <a:t>measures the quantity of matter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is essentially the same physical quantity as weight, with the exception that weight is bound by gravity, mass is not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common units are grams 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17EB8AC-AA47-415B-B56B-B24C0511411B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Mass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41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We usually measure the mass of an object by weighing it on a balance.</a:t>
            </a:r>
          </a:p>
          <a:p>
            <a:pPr eaLnBrk="1" hangingPunct="1">
              <a:defRPr/>
            </a:pPr>
            <a:r>
              <a:rPr lang="en-US" sz="2400" dirty="0" smtClean="0"/>
              <a:t>The mass of a salt crystal is about 50 mg.</a:t>
            </a:r>
          </a:p>
          <a:p>
            <a:pPr eaLnBrk="1" hangingPunct="1">
              <a:defRPr/>
            </a:pPr>
            <a:r>
              <a:rPr lang="en-US" sz="2400" dirty="0" smtClean="0"/>
              <a:t>How many milligrams in a gram?</a:t>
            </a:r>
          </a:p>
          <a:p>
            <a:pPr eaLnBrk="1" hangingPunct="1">
              <a:defRPr/>
            </a:pPr>
            <a:r>
              <a:rPr lang="en-US" sz="2400" dirty="0" smtClean="0"/>
              <a:t>The average mass of a person is about 70 kg.  How many grams are in a kilogram?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5280025" y="5029200"/>
            <a:ext cx="38639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Figure 1.17.  Salt Crystals viewed </a:t>
            </a:r>
          </a:p>
          <a:p>
            <a:r>
              <a:rPr lang="en-US" altLang="en-US" sz="2000" dirty="0"/>
              <a:t>through a microscope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1000 mg = 1 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86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1000 g = 1 kg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71394"/>
            <a:ext cx="2636520" cy="220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753DA2C-8B06-45A8-B4E8-5748F8E0F014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Conversion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(See Math Toolbox 1.3</a:t>
            </a:r>
            <a:br>
              <a:rPr lang="en-US" sz="3200" dirty="0" smtClean="0"/>
            </a:br>
            <a:r>
              <a:rPr lang="en-US" sz="3200" dirty="0" smtClean="0"/>
              <a:t>&amp; back cover of text)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Prefixes (Table 1.4)    		Mass measurements</a:t>
            </a: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giga-		G	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		1 Gg =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mega-	M	10</a:t>
            </a:r>
            <a:r>
              <a:rPr lang="en-US" sz="2800" baseline="30000" dirty="0" smtClean="0"/>
              <a:t>6		</a:t>
            </a:r>
            <a:r>
              <a:rPr lang="en-US" sz="2800" dirty="0" smtClean="0"/>
              <a:t>1 Mg = 10</a:t>
            </a:r>
            <a:r>
              <a:rPr lang="en-US" sz="2800" baseline="30000" dirty="0" smtClean="0"/>
              <a:t>6 </a:t>
            </a:r>
            <a:r>
              <a:rPr lang="en-US" sz="2800" dirty="0" smtClean="0"/>
              <a:t>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kilo-		k	10</a:t>
            </a:r>
            <a:r>
              <a:rPr lang="en-US" sz="2800" baseline="30000" dirty="0" smtClean="0"/>
              <a:t>3		</a:t>
            </a:r>
            <a:r>
              <a:rPr lang="en-US" sz="2800" dirty="0" smtClean="0"/>
              <a:t>1 kg = 10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centi-		c	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2		</a:t>
            </a:r>
            <a:r>
              <a:rPr lang="en-US" sz="2800" dirty="0" smtClean="0">
                <a:solidFill>
                  <a:srgbClr val="FFFF00"/>
                </a:solidFill>
              </a:rPr>
              <a:t>1 cg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2 </a:t>
            </a:r>
            <a:r>
              <a:rPr lang="en-US" sz="2800" dirty="0" smtClean="0">
                <a:solidFill>
                  <a:srgbClr val="FFFF00"/>
                </a:solidFill>
              </a:rPr>
              <a:t>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milli-		m	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3		</a:t>
            </a:r>
            <a:r>
              <a:rPr lang="en-US" sz="2800" dirty="0" smtClean="0">
                <a:solidFill>
                  <a:srgbClr val="FFFF00"/>
                </a:solidFill>
              </a:rPr>
              <a:t>1 mg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3 </a:t>
            </a:r>
            <a:r>
              <a:rPr lang="en-US" sz="2800" dirty="0" smtClean="0">
                <a:solidFill>
                  <a:srgbClr val="FFFF00"/>
                </a:solidFill>
              </a:rPr>
              <a:t>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micro-	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	</a:t>
            </a:r>
            <a:r>
              <a:rPr lang="en-US" sz="2800" dirty="0" smtClean="0">
                <a:solidFill>
                  <a:srgbClr val="FFFF00"/>
                </a:solidFill>
              </a:rPr>
              <a:t>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6		</a:t>
            </a:r>
            <a:r>
              <a:rPr lang="en-US" sz="2800" dirty="0" smtClean="0">
                <a:solidFill>
                  <a:srgbClr val="FFFF00"/>
                </a:solidFill>
              </a:rPr>
              <a:t>1 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z="2800" dirty="0" smtClean="0">
                <a:solidFill>
                  <a:srgbClr val="FFFF00"/>
                </a:solidFill>
              </a:rPr>
              <a:t>g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6 </a:t>
            </a:r>
            <a:r>
              <a:rPr lang="en-US" sz="2800" dirty="0" smtClean="0">
                <a:solidFill>
                  <a:srgbClr val="FFFF00"/>
                </a:solidFill>
              </a:rPr>
              <a:t>g</a:t>
            </a:r>
            <a:endParaRPr lang="en-US" sz="2800" baseline="30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nano-		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n	</a:t>
            </a:r>
            <a:r>
              <a:rPr lang="en-US" sz="2800" dirty="0" smtClean="0">
                <a:solidFill>
                  <a:srgbClr val="FFFF00"/>
                </a:solidFill>
              </a:rPr>
              <a:t>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9		</a:t>
            </a:r>
            <a:r>
              <a:rPr lang="en-US" sz="2800" dirty="0" smtClean="0">
                <a:solidFill>
                  <a:srgbClr val="FFFF00"/>
                </a:solidFill>
              </a:rPr>
              <a:t>1 ng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9 </a:t>
            </a:r>
            <a:r>
              <a:rPr lang="en-US" sz="2800" dirty="0" smtClean="0">
                <a:solidFill>
                  <a:srgbClr val="FFFF00"/>
                </a:solidFill>
              </a:rPr>
              <a:t>g </a:t>
            </a:r>
            <a:r>
              <a:rPr lang="en-US" sz="2800" baseline="30000" dirty="0" smtClean="0">
                <a:solidFill>
                  <a:srgbClr val="FFFF00"/>
                </a:solidFill>
              </a:rPr>
              <a:t> 	</a:t>
            </a:r>
            <a:endParaRPr lang="en-US" sz="2800" dirty="0" smtClean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pico-		p	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12		</a:t>
            </a:r>
            <a:r>
              <a:rPr lang="en-US" sz="2800" dirty="0" smtClean="0">
                <a:solidFill>
                  <a:srgbClr val="FFFF00"/>
                </a:solidFill>
              </a:rPr>
              <a:t>1 pg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12 </a:t>
            </a:r>
            <a:r>
              <a:rPr lang="en-US" sz="2800" dirty="0" smtClean="0">
                <a:solidFill>
                  <a:srgbClr val="FFFF00"/>
                </a:solidFill>
              </a:rPr>
              <a:t>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E5B86CD-484F-49EB-B12C-80AA9A34A84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1.1 Matter and Its Classification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732338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Matter is anything that occupies space and has mass.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Forms of energy are NOT matter.  Heat and light, for example, do not occupy space and have no mass.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Consider the different forms of  matter and energy in this picture.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61" y="1905000"/>
            <a:ext cx="2796216" cy="353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9F38601-74B8-411B-9E5A-B28DA7F3C54F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Conversion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(See Math Toolbox 1.3 &amp; back cover of text)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Prefixes (Table 1.4)     		</a:t>
            </a:r>
            <a:r>
              <a:rPr lang="en-US" sz="2400" u="sng" dirty="0" smtClean="0"/>
              <a:t>Length measurements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giga-		G	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		1 Gm =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mega-	M	10</a:t>
            </a:r>
            <a:r>
              <a:rPr lang="en-US" sz="2800" baseline="30000" dirty="0" smtClean="0"/>
              <a:t>6		</a:t>
            </a:r>
            <a:r>
              <a:rPr lang="en-US" sz="2800" dirty="0" smtClean="0"/>
              <a:t>1 Mm = 10</a:t>
            </a:r>
            <a:r>
              <a:rPr lang="en-US" sz="2800" baseline="30000" dirty="0" smtClean="0"/>
              <a:t>6 </a:t>
            </a:r>
            <a:r>
              <a:rPr lang="en-US" sz="2800" dirty="0" smtClean="0"/>
              <a:t>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kilo-		k	10</a:t>
            </a:r>
            <a:r>
              <a:rPr lang="en-US" sz="2800" baseline="30000" dirty="0" smtClean="0"/>
              <a:t>3		</a:t>
            </a:r>
            <a:r>
              <a:rPr lang="en-US" sz="2800" dirty="0" smtClean="0"/>
              <a:t>1 km = 10</a:t>
            </a:r>
            <a:r>
              <a:rPr lang="en-US" sz="2800" baseline="30000" dirty="0" smtClean="0"/>
              <a:t>3 </a:t>
            </a:r>
            <a:r>
              <a:rPr lang="en-US" sz="2800" dirty="0" smtClean="0"/>
              <a:t>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centi-		c	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2		</a:t>
            </a:r>
            <a:r>
              <a:rPr lang="en-US" sz="2800" dirty="0" smtClean="0">
                <a:solidFill>
                  <a:srgbClr val="FFFF00"/>
                </a:solidFill>
              </a:rPr>
              <a:t>1 cm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2 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milli-		m	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3		</a:t>
            </a:r>
            <a:r>
              <a:rPr lang="en-US" sz="2800" dirty="0" smtClean="0">
                <a:solidFill>
                  <a:srgbClr val="FFFF00"/>
                </a:solidFill>
              </a:rPr>
              <a:t>1 mm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3 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micro-	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	</a:t>
            </a:r>
            <a:r>
              <a:rPr lang="en-US" sz="2800" dirty="0" smtClean="0">
                <a:solidFill>
                  <a:srgbClr val="FFFF00"/>
                </a:solidFill>
              </a:rPr>
              <a:t>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6		</a:t>
            </a:r>
            <a:r>
              <a:rPr lang="en-US" sz="2800" dirty="0" smtClean="0">
                <a:solidFill>
                  <a:srgbClr val="FFFF00"/>
                </a:solidFill>
              </a:rPr>
              <a:t>1 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</a:t>
            </a:r>
            <a:r>
              <a:rPr lang="en-US" sz="2800" dirty="0" smtClean="0">
                <a:solidFill>
                  <a:srgbClr val="FFFF00"/>
                </a:solidFill>
              </a:rPr>
              <a:t>m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6 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baseline="300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nano-		</a:t>
            </a:r>
            <a:r>
              <a:rPr lang="en-US" sz="2800" dirty="0" smtClean="0">
                <a:solidFill>
                  <a:srgbClr val="FFFF00"/>
                </a:solidFill>
                <a:sym typeface="Symbol" pitchFamily="18" charset="2"/>
              </a:rPr>
              <a:t>n	</a:t>
            </a:r>
            <a:r>
              <a:rPr lang="en-US" sz="2800" dirty="0" smtClean="0">
                <a:solidFill>
                  <a:srgbClr val="FFFF00"/>
                </a:solidFill>
              </a:rPr>
              <a:t>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9		</a:t>
            </a:r>
            <a:r>
              <a:rPr lang="en-US" sz="2800" dirty="0" smtClean="0">
                <a:solidFill>
                  <a:srgbClr val="FFFF00"/>
                </a:solidFill>
              </a:rPr>
              <a:t>1 nm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9 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  <a:r>
              <a:rPr lang="en-US" sz="2800" baseline="30000" dirty="0" smtClean="0">
                <a:solidFill>
                  <a:srgbClr val="FFFF00"/>
                </a:solidFill>
              </a:rPr>
              <a:t> 	</a:t>
            </a:r>
            <a:endParaRPr lang="en-US" sz="2800" dirty="0" smtClean="0">
              <a:solidFill>
                <a:srgbClr val="FFFF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pico-		p	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12		</a:t>
            </a:r>
            <a:r>
              <a:rPr lang="en-US" sz="2800" dirty="0" smtClean="0">
                <a:solidFill>
                  <a:srgbClr val="FFFF00"/>
                </a:solidFill>
              </a:rPr>
              <a:t>1 pm = 10</a:t>
            </a:r>
            <a:r>
              <a:rPr lang="en-US" sz="2800" baseline="30000" dirty="0" smtClean="0">
                <a:solidFill>
                  <a:srgbClr val="FFFF00"/>
                </a:solidFill>
                <a:sym typeface="Symbol" pitchFamily="18" charset="2"/>
              </a:rPr>
              <a:t></a:t>
            </a:r>
            <a:r>
              <a:rPr lang="en-US" sz="2800" baseline="30000" dirty="0" smtClean="0">
                <a:solidFill>
                  <a:srgbClr val="FFFF00"/>
                </a:solidFill>
              </a:rPr>
              <a:t>12 </a:t>
            </a:r>
            <a:r>
              <a:rPr lang="en-US" sz="2800" dirty="0" smtClean="0">
                <a:solidFill>
                  <a:srgbClr val="FFFF00"/>
                </a:solidFill>
              </a:rPr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36FE1FE-2182-49C5-A75C-B0594A7966DC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Activity: Mass Unit Conversions</a:t>
            </a:r>
            <a:br>
              <a:rPr lang="en-US" dirty="0" smtClean="0"/>
            </a:br>
            <a:r>
              <a:rPr lang="en-US" sz="3200" dirty="0" smtClean="0"/>
              <a:t>(See Math Toolbox 1.3)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Convert 12.0 grams to milligrams.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Convert 12.0 grams to ounces (1 oz = 28.34 g)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1027611" y="55727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Why </a:t>
            </a:r>
            <a:r>
              <a:rPr lang="en-US" altLang="en-US" sz="2800" dirty="0">
                <a:solidFill>
                  <a:srgbClr val="FFFF00"/>
                </a:solidFill>
              </a:rPr>
              <a:t>is this number not given as 0.42 or 0.4234?  </a:t>
            </a:r>
          </a:p>
        </p:txBody>
      </p:sp>
      <p:graphicFrame>
        <p:nvGraphicFramePr>
          <p:cNvPr id="293889" name="Object 6"/>
          <p:cNvGraphicFramePr>
            <a:graphicFrameLocks noChangeAspect="1"/>
          </p:cNvGraphicFramePr>
          <p:nvPr/>
        </p:nvGraphicFramePr>
        <p:xfrm>
          <a:off x="1046163" y="2674937"/>
          <a:ext cx="74120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7" name="Equation" r:id="rId3" imgW="2984500" imgH="457200" progId="Equation.DSMT4">
                  <p:embed/>
                </p:oleObj>
              </mc:Choice>
              <mc:Fallback>
                <p:oleObj name="Equation" r:id="rId3" imgW="2984500" imgH="4572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74937"/>
                        <a:ext cx="7412037" cy="113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0" name="Object 6"/>
          <p:cNvGraphicFramePr>
            <a:graphicFrameLocks noChangeAspect="1"/>
          </p:cNvGraphicFramePr>
          <p:nvPr/>
        </p:nvGraphicFramePr>
        <p:xfrm>
          <a:off x="1058500" y="4343400"/>
          <a:ext cx="4414837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8" name="Equation" r:id="rId5" imgW="1778000" imgH="457200" progId="Equation.DSMT4">
                  <p:embed/>
                </p:oleObj>
              </mc:Choice>
              <mc:Fallback>
                <p:oleObj name="Equation" r:id="rId5" imgW="1778000" imgH="4572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500" y="4343400"/>
                        <a:ext cx="4414837" cy="1135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805EDB46-CB40-4C92-A526-5D5FD13A97B1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Significant Figures</a:t>
            </a:r>
            <a:br>
              <a:rPr lang="en-US" dirty="0" smtClean="0"/>
            </a:br>
            <a:r>
              <a:rPr lang="en-US" sz="3600" dirty="0" smtClean="0"/>
              <a:t>(See Math Toolbox 1.2)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Significant Figures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All non-zero digits are significant.  </a:t>
            </a:r>
            <a:r>
              <a:rPr lang="en-US" dirty="0" smtClean="0">
                <a:solidFill>
                  <a:schemeClr val="folHlink"/>
                </a:solidFill>
              </a:rPr>
              <a:t>(435 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A zero that falls between two significant digits is significant.  </a:t>
            </a:r>
            <a:r>
              <a:rPr lang="en-US" dirty="0" smtClean="0">
                <a:solidFill>
                  <a:schemeClr val="folHlink"/>
                </a:solidFill>
              </a:rPr>
              <a:t>(405 g; 40.5 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Zeros to the right of a sig. digit and to the right of a decimal pt. are significant. </a:t>
            </a:r>
            <a:r>
              <a:rPr lang="en-US" dirty="0" smtClean="0">
                <a:solidFill>
                  <a:schemeClr val="folHlink"/>
                </a:solidFill>
              </a:rPr>
              <a:t>(5.00 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Zeros to the left of the first significant digit are </a:t>
            </a:r>
            <a:r>
              <a:rPr lang="en-US" u="sng" dirty="0" smtClean="0"/>
              <a:t>not </a:t>
            </a:r>
            <a:r>
              <a:rPr lang="en-US" dirty="0" smtClean="0"/>
              <a:t>significant.  </a:t>
            </a:r>
            <a:r>
              <a:rPr lang="en-US" dirty="0" smtClean="0">
                <a:solidFill>
                  <a:schemeClr val="folHlink"/>
                </a:solidFill>
              </a:rPr>
              <a:t>(0.151 g; 0.00405 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If a number is &gt;1, the zeros to the right of the last nonzero digit may or may not be significant.  Use scientific notation to specify.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E3949E6-AD8D-4F40-B088-B8D0DFB64CD5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Volume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953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Volume: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amount of space a substance occupies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can be calculated by measuring the sides of a cube or rectangular side, then multiplying them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Volume = length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width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height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Common units are centimeters cubed (cm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), sometimes called cubic centimeters.</a:t>
            </a:r>
            <a:endParaRPr lang="en-US" sz="2400" b="0" dirty="0" smtClean="0"/>
          </a:p>
        </p:txBody>
      </p:sp>
      <p:sp>
        <p:nvSpPr>
          <p:cNvPr id="58373" name="AutoShape 17"/>
          <p:cNvSpPr>
            <a:spLocks noChangeArrowheads="1"/>
          </p:cNvSpPr>
          <p:nvPr/>
        </p:nvSpPr>
        <p:spPr bwMode="auto">
          <a:xfrm>
            <a:off x="5715000" y="2590800"/>
            <a:ext cx="2819400" cy="1524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16C3224-D684-4E1A-801D-072A4A17FA4B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Volume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 can measure the volume of a cube by measuring the length of one of its sides, and then cubing the length.  If the length of a side is </a:t>
            </a:r>
            <a:r>
              <a:rPr lang="en-US" dirty="0" smtClean="0">
                <a:solidFill>
                  <a:schemeClr val="folHlink"/>
                </a:solidFill>
              </a:rPr>
              <a:t>2.0 cm</a:t>
            </a:r>
            <a:r>
              <a:rPr lang="en-US" dirty="0" smtClean="0"/>
              <a:t>, what is the volume of this cube?</a:t>
            </a:r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>
            <a:off x="1371600" y="4419600"/>
            <a:ext cx="1524000" cy="1524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59398" name="AutoShape 5"/>
          <p:cNvSpPr>
            <a:spLocks/>
          </p:cNvSpPr>
          <p:nvPr/>
        </p:nvSpPr>
        <p:spPr bwMode="auto">
          <a:xfrm>
            <a:off x="2971800" y="4419600"/>
            <a:ext cx="457200" cy="1143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3429000" y="476567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cs typeface="Times New Roman" pitchFamily="18" charset="0"/>
              </a:rPr>
              <a:t>2.0 centimeters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4403725" y="5705475"/>
            <a:ext cx="2665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</a:rPr>
              <a:t>Answer: 8.0 cm</a:t>
            </a:r>
            <a:r>
              <a:rPr lang="en-US" altLang="en-US" sz="2800" baseline="30000" dirty="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C0284AF-B14D-423D-8233-53F747CA59E3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Volume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19875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Volumes of liquids are usually measured in units of milliliters (mL).   </a:t>
            </a:r>
          </a:p>
          <a:p>
            <a:pPr eaLnBrk="1" hangingPunct="1">
              <a:defRPr/>
            </a:pPr>
            <a:r>
              <a:rPr lang="en-US" sz="2800" dirty="0" smtClean="0"/>
              <a:t>1 mL = 1 cm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exactly</a:t>
            </a:r>
          </a:p>
          <a:p>
            <a:pPr eaLnBrk="1" hangingPunct="1">
              <a:defRPr/>
            </a:pPr>
            <a:r>
              <a:rPr lang="en-US" sz="2800" dirty="0" smtClean="0"/>
              <a:t>How many mL in 1 L?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289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Times New Roman" pitchFamily="18" charset="0"/>
              </a:rPr>
              <a:t>Some 250-mL,     500-mL, and 1-L containers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248400" y="5943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Figure 1.18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76044" y="3105150"/>
            <a:ext cx="4386498" cy="2730500"/>
            <a:chOff x="4684212" y="2978150"/>
            <a:chExt cx="3917244" cy="2438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212" y="2978150"/>
              <a:ext cx="1895856" cy="2438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984246"/>
              <a:ext cx="1895856" cy="24262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EEF6F19-FA9D-4E26-B147-43AF45711DCF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Volume Unit Conversions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Convert 25.0 mL to L.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Convert 25.0 mL to quarts (1 L = 1.057 qt)</a:t>
            </a:r>
          </a:p>
        </p:txBody>
      </p:sp>
      <p:graphicFrame>
        <p:nvGraphicFramePr>
          <p:cNvPr id="287745" name="Object 1"/>
          <p:cNvGraphicFramePr>
            <a:graphicFrameLocks noChangeAspect="1"/>
          </p:cNvGraphicFramePr>
          <p:nvPr/>
        </p:nvGraphicFramePr>
        <p:xfrm>
          <a:off x="990600" y="2641600"/>
          <a:ext cx="5168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3" name="Equation" r:id="rId3" imgW="2082800" imgH="419100" progId="Equation.DSMT4">
                  <p:embed/>
                </p:oleObj>
              </mc:Choice>
              <mc:Fallback>
                <p:oleObj name="Equation" r:id="rId3" imgW="2082800" imgH="4191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41600"/>
                        <a:ext cx="51689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6" name="Object 2"/>
          <p:cNvGraphicFramePr>
            <a:graphicFrameLocks noChangeAspect="1"/>
          </p:cNvGraphicFramePr>
          <p:nvPr/>
        </p:nvGraphicFramePr>
        <p:xfrm>
          <a:off x="990600" y="4370388"/>
          <a:ext cx="50450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4" name="Equation" r:id="rId5" imgW="2032000" imgH="419100" progId="Equation.DSMT4">
                  <p:embed/>
                </p:oleObj>
              </mc:Choice>
              <mc:Fallback>
                <p:oleObj name="Equation" r:id="rId5" imgW="2032000" imgH="419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70388"/>
                        <a:ext cx="504507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D188729-FC7D-49CA-9A6B-9971A3F442EA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77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Density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267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Density: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sz="3200" dirty="0" smtClean="0"/>
              <a:t>the ratio of the mass to its volume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sz="3200" dirty="0" smtClean="0"/>
              <a:t>units are g/mL (solids and liquids) or g/L (gases)</a:t>
            </a:r>
          </a:p>
          <a:p>
            <a:pPr lvl="1" eaLnBrk="1" hangingPunct="1">
              <a:defRPr/>
            </a:pPr>
            <a:r>
              <a:rPr lang="en-US" sz="3200" dirty="0" smtClean="0"/>
              <a:t>See Table 1.6 for a listing of densities for common substances</a:t>
            </a:r>
            <a:endParaRPr lang="en-US" sz="3200" dirty="0" smtClean="0">
              <a:cs typeface="Arial" pitchFamily="34" charset="0"/>
            </a:endParaRPr>
          </a:p>
          <a:p>
            <a:pPr lvl="1" eaLnBrk="1" hangingPunct="1">
              <a:defRPr/>
            </a:pPr>
            <a:endParaRPr lang="en-US" sz="3200" dirty="0" smtClean="0"/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272212" y="579120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12817"/>
            <a:ext cx="3200400" cy="420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9683C44-AA06-4FAF-A32D-D6DF71878706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Density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0" y="1905000"/>
            <a:ext cx="6825900" cy="347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5FC7B8D-3942-4C92-A882-ED1B021DB95E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Density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density of a substance is the ratio of its mass to volume: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If the mass of the cube is 11.2 grams, what is its density?</a:t>
            </a:r>
          </a:p>
        </p:txBody>
      </p:sp>
      <p:sp>
        <p:nvSpPr>
          <p:cNvPr id="64517" name="AutoShape 4"/>
          <p:cNvSpPr>
            <a:spLocks noChangeArrowheads="1"/>
          </p:cNvSpPr>
          <p:nvPr/>
        </p:nvSpPr>
        <p:spPr bwMode="auto">
          <a:xfrm>
            <a:off x="838200" y="5105400"/>
            <a:ext cx="1524000" cy="1524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4518" name="AutoShape 5"/>
          <p:cNvSpPr>
            <a:spLocks/>
          </p:cNvSpPr>
          <p:nvPr/>
        </p:nvSpPr>
        <p:spPr bwMode="auto">
          <a:xfrm>
            <a:off x="2438400" y="5105400"/>
            <a:ext cx="457200" cy="1143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2971800" y="541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cs typeface="Times New Roman" pitchFamily="18" charset="0"/>
              </a:rPr>
              <a:t>2.0 centimeters</a:t>
            </a:r>
          </a:p>
        </p:txBody>
      </p:sp>
      <p:graphicFrame>
        <p:nvGraphicFramePr>
          <p:cNvPr id="6452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667000" y="2560638"/>
          <a:ext cx="35052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3" imgW="1180588" imgH="393529" progId="Equation.DSMT4">
                  <p:embed/>
                </p:oleObj>
              </mc:Choice>
              <mc:Fallback>
                <p:oleObj name="Equation" r:id="rId3" imgW="1180588" imgH="393529" progId="Equation.DSMT4">
                  <p:embed/>
                  <p:pic>
                    <p:nvPicPr>
                      <p:cNvPr id="0" name="Picture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60638"/>
                        <a:ext cx="3505200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5381625" y="4584700"/>
          <a:ext cx="31527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Equation" r:id="rId5" imgW="1269449" imgH="393529" progId="Equation.DSMT4">
                  <p:embed/>
                </p:oleObj>
              </mc:Choice>
              <mc:Fallback>
                <p:oleObj name="Equation" r:id="rId5" imgW="1269449" imgH="393529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4584700"/>
                        <a:ext cx="315277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8E8148D-517C-4E77-8FB3-3024D713BAE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Classifying Matter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Look around your chemistry classroom.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 objects do you see that are related to chemistry?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If you were asked to classify these objects, what categories might you use to group similar objects together?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Why group these similar items together?  What makes them similar? What makes other objects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40" y="1371600"/>
            <a:ext cx="3824160" cy="5029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E23F031-E793-4101-8952-ED39698DFAAA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Density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34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This cylinder contains:</a:t>
            </a:r>
          </a:p>
          <a:p>
            <a:pPr lvl="1" eaLnBrk="1" hangingPunct="1">
              <a:defRPr/>
            </a:pPr>
            <a:r>
              <a:rPr lang="en-US" dirty="0" smtClean="0"/>
              <a:t>Antifreeze</a:t>
            </a:r>
          </a:p>
          <a:p>
            <a:pPr lvl="1" eaLnBrk="1" hangingPunct="1">
              <a:defRPr/>
            </a:pPr>
            <a:r>
              <a:rPr lang="en-US" dirty="0" smtClean="0"/>
              <a:t>Corn oil</a:t>
            </a:r>
          </a:p>
          <a:p>
            <a:pPr lvl="1" eaLnBrk="1" hangingPunct="1">
              <a:defRPr/>
            </a:pPr>
            <a:r>
              <a:rPr lang="en-US" dirty="0" smtClean="0"/>
              <a:t>Dish detergent</a:t>
            </a:r>
          </a:p>
          <a:p>
            <a:pPr lvl="1" eaLnBrk="1" hangingPunct="1">
              <a:defRPr/>
            </a:pPr>
            <a:r>
              <a:rPr lang="en-US" dirty="0" smtClean="0"/>
              <a:t>Maple syrup</a:t>
            </a:r>
          </a:p>
          <a:p>
            <a:pPr lvl="1" eaLnBrk="1" hangingPunct="1">
              <a:defRPr/>
            </a:pPr>
            <a:r>
              <a:rPr lang="en-US" dirty="0" smtClean="0"/>
              <a:t>Shampoo</a:t>
            </a:r>
          </a:p>
          <a:p>
            <a:pPr lvl="1" eaLnBrk="1" hangingPunct="1">
              <a:defRPr/>
            </a:pPr>
            <a:r>
              <a:rPr lang="en-US" dirty="0" smtClean="0"/>
              <a:t>Water</a:t>
            </a:r>
          </a:p>
          <a:p>
            <a:pPr eaLnBrk="1" hangingPunct="1">
              <a:defRPr/>
            </a:pPr>
            <a:r>
              <a:rPr lang="en-US" sz="2800" dirty="0" smtClean="0"/>
              <a:t>Which layer is which?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3757613" y="6096000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1.19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048000" y="3962400"/>
            <a:ext cx="3200400" cy="121920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667000" y="2362200"/>
            <a:ext cx="3581400" cy="236220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514600" y="4267200"/>
            <a:ext cx="3733800" cy="7620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276600" y="3352800"/>
            <a:ext cx="2971800" cy="45720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133600" y="3352800"/>
            <a:ext cx="4114800" cy="152400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286000" y="2743200"/>
            <a:ext cx="3962400" cy="15240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E23F031-E793-4101-8952-ED39698DFAAA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Density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Compare the density of the Dead Sea water and of the person.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65541" name="Picture 6" descr="IMGP21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1981200" y="2971800"/>
            <a:ext cx="4724400" cy="3187002"/>
          </a:xfrm>
          <a:noFill/>
        </p:spPr>
      </p:pic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3733800" y="6172200"/>
            <a:ext cx="10382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© Jim Birk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CA33F41-A435-4827-9AE8-2F8DC9A5D259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dirty="0" smtClean="0"/>
              <a:t>The cube of gold has a greater mass than that of aluminum.  Which cube has the greater density?</a:t>
            </a: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4114800" y="541020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1.20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98508" y="1295400"/>
            <a:ext cx="11592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</a:rPr>
              <a:t>Gold</a:t>
            </a:r>
            <a:endParaRPr lang="en-US" altLang="en-US" sz="3600" baseline="30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" y="2716827"/>
            <a:ext cx="7315200" cy="263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73623"/>
            <a:ext cx="4691816" cy="390117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64B665F-8CE7-4A85-A6AA-98000303188A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dirty="0" smtClean="0"/>
              <a:t>Given that these samples of metals have the same mass, which has the greater density?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4039554" y="5943600"/>
            <a:ext cx="1523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p. </a:t>
            </a:r>
            <a:r>
              <a:rPr lang="en-US" altLang="en-US" dirty="0" smtClean="0"/>
              <a:t>19</a:t>
            </a:r>
            <a:endParaRPr lang="en-US" altLang="en-US" dirty="0"/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1695450" y="3367088"/>
            <a:ext cx="666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Gold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38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dirty="0"/>
              <a:t>Aluminum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38400" y="1295400"/>
            <a:ext cx="11592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FFFF00"/>
                </a:solidFill>
              </a:rPr>
              <a:t>Gold</a:t>
            </a:r>
            <a:endParaRPr lang="en-US" altLang="en-US" sz="3600" baseline="3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D2AC5D2-E911-4907-B915-D667739F0DD7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Density = mass/volume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Which is more dense, regular soda or diet soda? Why?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5000" y="6297613"/>
            <a:ext cx="1523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p. </a:t>
            </a:r>
            <a:r>
              <a:rPr lang="en-US" altLang="en-US" dirty="0" smtClean="0"/>
              <a:t>19</a:t>
            </a:r>
            <a:endParaRPr lang="en-US" alt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2438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Regular soda</a:t>
            </a:r>
            <a:endParaRPr lang="en-US" altLang="en-US" sz="2800" baseline="30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60929"/>
            <a:ext cx="338449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4C9B8D8-D8B8-4306-8716-AFDC7F7FF010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82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is less dense, liquid water or ice?  Why?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581400" y="5607050"/>
            <a:ext cx="2587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Example 1.8,  p. 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4124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098B56A-F4E6-42E9-94D4-76B608AB64DD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Temperature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88392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Temperature: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 measure of how hot or cold something is relative to some standard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is measured with a thermometer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units used in science are degrees Celsius (</a:t>
            </a:r>
            <a:r>
              <a:rPr lang="en-US" sz="2400" dirty="0" smtClean="0">
                <a:cs typeface="Arial" pitchFamily="34" charset="0"/>
              </a:rPr>
              <a:t>°C) and kelvins (K)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7620000" y="5715000"/>
            <a:ext cx="1042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945460"/>
            <a:ext cx="5486400" cy="30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A45C821-0487-48A2-B735-E36387F927C3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Temperature Scales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T</a:t>
            </a:r>
            <a:r>
              <a:rPr lang="en-US" baseline="-25000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baseline="-25000" dirty="0" smtClean="0"/>
              <a:t>°C</a:t>
            </a:r>
            <a:r>
              <a:rPr lang="en-US" dirty="0" smtClean="0"/>
              <a:t> + 273.15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T</a:t>
            </a:r>
            <a:r>
              <a:rPr lang="en-US" baseline="-25000" dirty="0" smtClean="0"/>
              <a:t>°F</a:t>
            </a:r>
            <a:r>
              <a:rPr lang="en-US" dirty="0" smtClean="0"/>
              <a:t> = 1.8(</a:t>
            </a:r>
            <a:r>
              <a:rPr lang="en-US" i="1" dirty="0" smtClean="0"/>
              <a:t>T</a:t>
            </a:r>
            <a:r>
              <a:rPr lang="en-US" baseline="-25000" dirty="0" smtClean="0"/>
              <a:t>°C</a:t>
            </a:r>
            <a:r>
              <a:rPr lang="en-US" dirty="0" smtClean="0"/>
              <a:t>) + 32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Boiling Point of Water: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212°F, 100°C, 373.15 K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Freezing Point of Water: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32°F, 0°C, 273.15 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Lowest Possible Temperature: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273.15</a:t>
            </a:r>
            <a:r>
              <a:rPr lang="en-US" dirty="0" smtClean="0"/>
              <a:t>°C, 0.00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94A17C8-5E86-4403-99C2-1E51E724CF64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Physical Changes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 physical change is a process that changes the physical properties of a substance without changing its chemical composition.</a:t>
            </a:r>
          </a:p>
          <a:p>
            <a:pPr eaLnBrk="1" hangingPunct="1">
              <a:defRPr/>
            </a:pPr>
            <a:r>
              <a:rPr lang="en-US" dirty="0" smtClean="0"/>
              <a:t>Changes in physical state are physical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4D4C214-B35A-4921-A95C-3E8A4CA387B8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Physical Changes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724400" cy="4495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Evidence of a physical change includes:</a:t>
            </a:r>
          </a:p>
          <a:p>
            <a:pPr lvl="2" eaLnBrk="1" hangingPunct="1">
              <a:defRPr/>
            </a:pPr>
            <a:r>
              <a:rPr lang="en-US" sz="2800" dirty="0" smtClean="0"/>
              <a:t>a change of state </a:t>
            </a:r>
          </a:p>
          <a:p>
            <a:pPr lvl="3" eaLnBrk="1" hangingPunct="1">
              <a:defRPr/>
            </a:pPr>
            <a:r>
              <a:rPr lang="en-US" sz="2800" dirty="0" smtClean="0"/>
              <a:t>Example: water changes from a solid to a gas</a:t>
            </a:r>
          </a:p>
          <a:p>
            <a:pPr lvl="2" eaLnBrk="1" hangingPunct="1">
              <a:defRPr/>
            </a:pPr>
            <a:r>
              <a:rPr lang="en-US" sz="2800" dirty="0" smtClean="0"/>
              <a:t>an expected change in color </a:t>
            </a:r>
          </a:p>
        </p:txBody>
      </p:sp>
      <p:sp>
        <p:nvSpPr>
          <p:cNvPr id="74758" name="Text Box 13"/>
          <p:cNvSpPr txBox="1">
            <a:spLocks noChangeArrowheads="1"/>
          </p:cNvSpPr>
          <p:nvPr/>
        </p:nvSpPr>
        <p:spPr bwMode="auto">
          <a:xfrm>
            <a:off x="6384925" y="5486400"/>
            <a:ext cx="1042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6361"/>
            <a:ext cx="4004204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8E32FCD-3BA5-405A-9BB3-832A70063F5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Composition of Matter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89438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b="0" dirty="0" smtClean="0"/>
          </a:p>
          <a:p>
            <a:pPr eaLnBrk="1" hangingPunct="1">
              <a:defRPr/>
            </a:pPr>
            <a:r>
              <a:rPr lang="en-US" sz="2800" dirty="0" smtClean="0"/>
              <a:t>We classify matter so that we can understand it better.  </a:t>
            </a:r>
          </a:p>
          <a:p>
            <a:pPr lvl="1" eaLnBrk="1" hangingPunct="1">
              <a:defRPr/>
            </a:pPr>
            <a:r>
              <a:rPr lang="en-US" sz="2400" dirty="0" smtClean="0"/>
              <a:t>One way to classify matter is as </a:t>
            </a:r>
            <a:r>
              <a:rPr lang="en-US" sz="2400" dirty="0" smtClean="0">
                <a:solidFill>
                  <a:srgbClr val="FFFF00"/>
                </a:solidFill>
              </a:rPr>
              <a:t>pure substances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FF00"/>
                </a:solidFill>
              </a:rPr>
              <a:t>mixtures</a:t>
            </a:r>
            <a:r>
              <a:rPr lang="en-US" sz="2400" dirty="0" smtClean="0"/>
              <a:t>. 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4876800" y="1752600"/>
          <a:ext cx="4137025" cy="316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8896545-AE08-482D-88EF-8919DA7DE267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Vaporization or Evaporation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4114800" y="5791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Figure 1.23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83587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B37B7AB-202B-433E-B894-60E02AADF969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Sublimation of Dry Ice (CO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257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(s)  → 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</a:t>
            </a:r>
          </a:p>
          <a:p>
            <a:pPr eaLnBrk="1" hangingPunct="1">
              <a:defRPr/>
            </a:pPr>
            <a:r>
              <a:rPr lang="en-US" sz="2800" dirty="0" smtClean="0"/>
              <a:t>Draw a molecular-level representation for the sublimation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7543800" y="45720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Figure 1.13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1676400"/>
            <a:ext cx="2103120" cy="2796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6096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Before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613268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12288" r="53100" b="9415"/>
          <a:stretch/>
        </p:blipFill>
        <p:spPr>
          <a:xfrm>
            <a:off x="1074420" y="4229100"/>
            <a:ext cx="1851660" cy="1699260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383280" y="4229100"/>
            <a:ext cx="1763776" cy="1699259"/>
            <a:chOff x="904523" y="2438400"/>
            <a:chExt cx="2286000" cy="2286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904523" y="2438400"/>
              <a:ext cx="2286000" cy="228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016726" y="2590800"/>
              <a:ext cx="2057400" cy="2057400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BB37B7AB-202B-433E-B894-60E02AADF969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Sublimation of Dry Ice (CO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2578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(s)  → 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(g)</a:t>
            </a:r>
          </a:p>
          <a:p>
            <a:pPr eaLnBrk="1" hangingPunct="1">
              <a:defRPr/>
            </a:pPr>
            <a:r>
              <a:rPr lang="en-US" sz="2800" dirty="0" smtClean="0"/>
              <a:t>Draw a molecular-level representation for the sublimation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7543800" y="4572000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Figure 1.13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096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Before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13268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12288" r="53100" b="9415"/>
          <a:stretch/>
        </p:blipFill>
        <p:spPr>
          <a:xfrm>
            <a:off x="1074420" y="4229100"/>
            <a:ext cx="1851660" cy="1699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1676400"/>
            <a:ext cx="2103120" cy="279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2" t="10883" b="10117"/>
          <a:stretch/>
        </p:blipFill>
        <p:spPr>
          <a:xfrm>
            <a:off x="3390900" y="4221480"/>
            <a:ext cx="17907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A8D774B-9473-4490-A84F-672B519700DC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Physical State Transitions</a:t>
            </a:r>
            <a:br>
              <a:rPr lang="en-US" sz="4000" dirty="0" smtClean="0"/>
            </a:br>
            <a:r>
              <a:rPr lang="en-US" sz="3200" dirty="0" smtClean="0"/>
              <a:t>(know these)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4114800" y="6172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Figure 1.24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48915"/>
            <a:ext cx="4876800" cy="473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5DF40C4-2757-4552-BAF4-064CC77C8C52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Changes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chemical change is a process where one or more substances are converted into one or more new substances.  (Also called a chemical reaction.)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Pennies tarnishing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Burning gasoline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The reaction of hydrogen and oxygen to form water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74685FB-1ED2-4E96-A3D2-2F7F1A59ADF2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Chemical </a:t>
            </a:r>
            <a:br>
              <a:rPr lang="en-US" sz="4000" dirty="0" smtClean="0"/>
            </a:br>
            <a:r>
              <a:rPr lang="en-US" sz="4000" dirty="0" smtClean="0"/>
              <a:t>Changes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432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chemical change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is a process in which one or more substances are converted into one or more new substances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Evidence of a chemical change includes: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bubbling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permanent color change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 sudden change in temperature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80901" name="Text Box 19"/>
          <p:cNvSpPr txBox="1">
            <a:spLocks noChangeArrowheads="1"/>
          </p:cNvSpPr>
          <p:nvPr/>
        </p:nvSpPr>
        <p:spPr bwMode="auto">
          <a:xfrm>
            <a:off x="7467600" y="297180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96055"/>
            <a:ext cx="3931920" cy="229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B2C06BF-E73F-491C-B09E-0B6766DDE3DB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Is Boiling Water a Chemical or Physical Change?</a:t>
            </a: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6629400" y="5940425"/>
            <a:ext cx="116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1.27B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78" y="1812181"/>
            <a:ext cx="3962400" cy="441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7236FC9-B72D-43CB-8CB6-DBA584B8ED4F}" type="slidenum">
              <a:rPr lang="en-US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Physical and Chemical Changes</a:t>
            </a:r>
          </a:p>
        </p:txBody>
      </p:sp>
      <p:sp>
        <p:nvSpPr>
          <p:cNvPr id="541704" name="Text Box 8"/>
          <p:cNvSpPr txBox="1">
            <a:spLocks noChangeArrowheads="1"/>
          </p:cNvSpPr>
          <p:nvPr/>
        </p:nvSpPr>
        <p:spPr bwMode="auto">
          <a:xfrm>
            <a:off x="1978423" y="5410200"/>
            <a:ext cx="41937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Answer: Chemical </a:t>
            </a:r>
            <a:r>
              <a:rPr lang="en-US" altLang="en-US" sz="2800" dirty="0">
                <a:solidFill>
                  <a:srgbClr val="FFFF00"/>
                </a:solidFill>
              </a:rPr>
              <a:t>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46644"/>
            <a:ext cx="776232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34F98052-7609-474B-B2C1-5C7E3C411A7E}" type="slidenum">
              <a:rPr lang="en-US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43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Physical and Chemical Changes</a:t>
            </a:r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1234804" y="5486400"/>
            <a:ext cx="623279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</a:rPr>
              <a:t>Answer:  Physical </a:t>
            </a:r>
            <a:r>
              <a:rPr lang="en-US" altLang="en-US" sz="2800" dirty="0">
                <a:solidFill>
                  <a:srgbClr val="FFFF00"/>
                </a:solidFill>
              </a:rPr>
              <a:t>change (sublimation)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77867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606A4DA-C186-4C92-A42F-DF1857AFE123}" type="slidenum">
              <a:rPr lang="en-US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Activity:  Physical vs. Chemical Changes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Classify each of the following as a physical or chemical change:</a:t>
            </a:r>
          </a:p>
          <a:p>
            <a:pPr lvl="1" eaLnBrk="1" hangingPunct="1">
              <a:defRPr/>
            </a:pPr>
            <a:r>
              <a:rPr lang="en-US" dirty="0" smtClean="0"/>
              <a:t>Evaporation of water</a:t>
            </a:r>
          </a:p>
          <a:p>
            <a:pPr lvl="1" eaLnBrk="1" hangingPunct="1">
              <a:defRPr/>
            </a:pPr>
            <a:r>
              <a:rPr lang="en-US" dirty="0" smtClean="0"/>
              <a:t>Burning of natural gas</a:t>
            </a:r>
          </a:p>
          <a:p>
            <a:pPr lvl="1" eaLnBrk="1" hangingPunct="1">
              <a:defRPr/>
            </a:pPr>
            <a:r>
              <a:rPr lang="en-US" dirty="0" smtClean="0"/>
              <a:t>Melting a metal</a:t>
            </a:r>
          </a:p>
          <a:p>
            <a:pPr lvl="1" eaLnBrk="1" hangingPunct="1">
              <a:defRPr/>
            </a:pPr>
            <a:r>
              <a:rPr lang="en-US" dirty="0" smtClean="0"/>
              <a:t>Converting H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to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6224588" y="3116263"/>
            <a:ext cx="27432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physical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chemical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physical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chemical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36A62158-CD3E-411C-8388-2C06A7B7D1E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Chemical Classifications of Matter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838200"/>
          <a:ext cx="7642225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F69B755-E083-4504-983A-E3A0535B5C81}" type="slidenum">
              <a:rPr lang="en-US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Properties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properties are descriptions of the ability of a substance to undergo a chemical change.</a:t>
            </a:r>
          </a:p>
          <a:p>
            <a:pPr eaLnBrk="1" hangingPunct="1">
              <a:defRPr/>
            </a:pPr>
            <a:r>
              <a:rPr lang="en-US" dirty="0" smtClean="0"/>
              <a:t>Examples:</a:t>
            </a:r>
          </a:p>
          <a:p>
            <a:pPr lvl="1" eaLnBrk="1" hangingPunct="1">
              <a:defRPr/>
            </a:pPr>
            <a:r>
              <a:rPr lang="en-US" dirty="0" smtClean="0"/>
              <a:t>Hydrogen burns easily with oxygen </a:t>
            </a:r>
          </a:p>
          <a:p>
            <a:pPr lvl="1" eaLnBrk="1" hangingPunct="1">
              <a:defRPr/>
            </a:pPr>
            <a:r>
              <a:rPr lang="en-US" dirty="0" smtClean="0"/>
              <a:t>Helium is unreactive</a:t>
            </a:r>
          </a:p>
          <a:p>
            <a:pPr lvl="1" eaLnBrk="1" hangingPunct="1">
              <a:defRPr/>
            </a:pPr>
            <a:r>
              <a:rPr lang="en-US" dirty="0" smtClean="0"/>
              <a:t>Iron rusts</a:t>
            </a:r>
          </a:p>
          <a:p>
            <a:pPr lvl="1" eaLnBrk="1" hangingPunct="1">
              <a:defRPr/>
            </a:pPr>
            <a:r>
              <a:rPr lang="en-US" dirty="0" smtClean="0"/>
              <a:t>Silver tarnishes</a:t>
            </a:r>
          </a:p>
          <a:p>
            <a:pPr lvl="1" eaLnBrk="1" hangingPunct="1">
              <a:defRPr/>
            </a:pPr>
            <a:r>
              <a:rPr lang="en-US" dirty="0" smtClean="0"/>
              <a:t>Gold is very unreactive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7BD3E536-5F24-4593-8339-E8AA3555578E}" type="slidenum">
              <a:rPr lang="en-US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1.3 Energy and Energy Changes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Energy </a:t>
            </a:r>
          </a:p>
          <a:p>
            <a:pPr lvl="1" eaLnBrk="1" hangingPunct="1">
              <a:defRPr/>
            </a:pPr>
            <a:r>
              <a:rPr lang="en-US" sz="3000" dirty="0" smtClean="0"/>
              <a:t>is the capacity to do work or to transfer heat </a:t>
            </a:r>
          </a:p>
          <a:p>
            <a:pPr eaLnBrk="1" hangingPunct="1">
              <a:defRPr/>
            </a:pPr>
            <a:r>
              <a:rPr lang="en-US" sz="3000" dirty="0" smtClean="0"/>
              <a:t>Two main forms of energy are:</a:t>
            </a:r>
          </a:p>
          <a:p>
            <a:pPr lvl="1" eaLnBrk="1" hangingPunct="1">
              <a:defRPr/>
            </a:pPr>
            <a:r>
              <a:rPr lang="en-US" sz="3000" dirty="0" smtClean="0"/>
              <a:t>Kinetic energy: the energy of motion</a:t>
            </a:r>
          </a:p>
          <a:p>
            <a:pPr lvl="1" eaLnBrk="1" hangingPunct="1">
              <a:defRPr/>
            </a:pPr>
            <a:r>
              <a:rPr lang="en-US" sz="3000" dirty="0" smtClean="0"/>
              <a:t>Potential energy: energy possessed by an object because of its position</a:t>
            </a:r>
          </a:p>
          <a:p>
            <a:pPr lvl="2" eaLnBrk="1" hangingPunct="1">
              <a:defRPr/>
            </a:pPr>
            <a:r>
              <a:rPr lang="en-US" sz="3000" dirty="0" smtClean="0"/>
              <a:t>Other energies are forms of kinetic and potential energy (chemical, mechanical, electrical, heat,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9DCEE14-BAEB-4780-92CE-4893CE3675A8}" type="slidenum">
              <a:rPr lang="en-US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Energy and Energy Changes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When chemical or physical changes occur, energy changes also occur.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Some processes release energy and some require an energy input.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Examples: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When wood burns with oxygen, energy in the form of heat is released.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When ammonium nitrate dissolves in water in a cold pack, energy in the form of heat is absorbed.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886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0C08B134-2C28-465C-8B63-67B3FC85CE5E}" type="slidenum">
              <a:rPr lang="en-US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When hydrogen burns with oxygen, energy in the form of heat is released.</a:t>
            </a:r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6172200" y="5955550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Figure 1.28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1667251"/>
            <a:ext cx="3000376" cy="4589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A3729A3-4401-46E4-9177-932E5568CE66}" type="slidenum">
              <a:rPr lang="en-US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Electricity is used to </a:t>
            </a:r>
            <a:br>
              <a:rPr lang="en-US" sz="4000" dirty="0" smtClean="0"/>
            </a:br>
            <a:r>
              <a:rPr lang="en-US" sz="4000" dirty="0" smtClean="0"/>
              <a:t>decompose water into its elements.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4303712" y="6019800"/>
            <a:ext cx="9540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86" y="1792225"/>
            <a:ext cx="2830814" cy="4151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6FBE8022-90B4-4CD7-9CE4-03273DBBAD80}" type="slidenum">
              <a:rPr lang="en-US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Electrical energy is used to run </a:t>
            </a:r>
            <a:br>
              <a:rPr lang="en-US" sz="4000" dirty="0" smtClean="0"/>
            </a:br>
            <a:r>
              <a:rPr lang="en-US" sz="4000" dirty="0" smtClean="0"/>
              <a:t>electric vehicles.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2743200" y="2971800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0372"/>
            <a:ext cx="5638800" cy="403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888BAC8-EFA5-4B88-A0F0-D031E0FD2191}" type="slidenum">
              <a:rPr lang="en-US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Energy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Kinetic energy – energy of motion</a:t>
            </a:r>
          </a:p>
          <a:p>
            <a:pPr lvl="1" eaLnBrk="1" hangingPunct="1">
              <a:defRPr/>
            </a:pPr>
            <a:r>
              <a:rPr lang="en-US" dirty="0" smtClean="0"/>
              <a:t>The kinetic energy of a sample will increase as temperature is increased.</a:t>
            </a:r>
          </a:p>
          <a:p>
            <a:pPr eaLnBrk="1" hangingPunct="1">
              <a:defRPr/>
            </a:pPr>
            <a:r>
              <a:rPr lang="en-US" dirty="0" smtClean="0"/>
              <a:t>Potential energy – energy possessed by an object because of its position; stored energy</a:t>
            </a:r>
          </a:p>
          <a:p>
            <a:pPr lvl="1" eaLnBrk="1" hangingPunct="1">
              <a:defRPr/>
            </a:pPr>
            <a:r>
              <a:rPr lang="en-US" dirty="0" smtClean="0"/>
              <a:t>As a ball is raised up in the air, its potential energy increases.</a:t>
            </a:r>
          </a:p>
          <a:p>
            <a:pPr lvl="1" eaLnBrk="1" hangingPunct="1">
              <a:defRPr/>
            </a:pPr>
            <a:r>
              <a:rPr lang="en-US" dirty="0" smtClean="0"/>
              <a:t>Very reactive substances have high potential energy.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40AB7126-E2E5-4EFA-B846-52CF80351581}" type="slidenum">
              <a:rPr lang="en-US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75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Kinetic and Potential Energy</a:t>
            </a: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7162800" y="5558191"/>
            <a:ext cx="1042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1.29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2185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A72D2EC-B04E-44B5-A57F-AB74DFC99147}" type="slidenum">
              <a:rPr lang="en-US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Which pair of molecules has more kinetic energy?</a:t>
            </a:r>
          </a:p>
        </p:txBody>
      </p:sp>
      <p:sp>
        <p:nvSpPr>
          <p:cNvPr id="94213" name="Text Box 4"/>
          <p:cNvSpPr txBox="1">
            <a:spLocks noChangeArrowheads="1"/>
          </p:cNvSpPr>
          <p:nvPr/>
        </p:nvSpPr>
        <p:spPr bwMode="auto">
          <a:xfrm>
            <a:off x="3810000" y="5638800"/>
            <a:ext cx="1516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from p. </a:t>
            </a:r>
            <a:r>
              <a:rPr lang="en-US" altLang="en-US" dirty="0" smtClean="0"/>
              <a:t>52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72789"/>
            <a:ext cx="5791200" cy="327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C298459-9DF5-418C-89B6-BFB527A4F8D8}" type="slidenum">
              <a:rPr lang="en-US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0075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1.4 Scientific Inquiry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scientific method is an approach to asking questions and seeking answers that employs a variety of tools, techniques, and strategies</a:t>
            </a:r>
          </a:p>
          <a:p>
            <a:pPr eaLnBrk="1" hangingPunct="1">
              <a:defRPr/>
            </a:pPr>
            <a:r>
              <a:rPr lang="en-US" sz="3600" dirty="0" smtClean="0"/>
              <a:t>The method generally includes observations, hypotheses, laws, and theories.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CE83A7D5-044F-4685-8D65-2CCC2C0D321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Composition of Matter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3894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Pure Substances: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have the same composition throughout, and from sample to sample. 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can be further classified as either </a:t>
            </a:r>
            <a:r>
              <a:rPr lang="en-US" sz="2400" dirty="0" smtClean="0">
                <a:solidFill>
                  <a:schemeClr val="tx2"/>
                </a:solidFill>
              </a:rPr>
              <a:t>elements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chemeClr val="tx2"/>
                </a:solidFill>
              </a:rPr>
              <a:t>compounds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4778375" y="2133600"/>
          <a:ext cx="4137025" cy="347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96F0E8FF-E492-490E-9F5D-FEC98BD07D00}" type="slidenum">
              <a:rPr lang="en-US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Scientific Method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8763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Observations include: </a:t>
            </a:r>
          </a:p>
          <a:p>
            <a:pPr lvl="1" eaLnBrk="1" hangingPunct="1">
              <a:defRPr/>
            </a:pPr>
            <a:r>
              <a:rPr lang="en-US" dirty="0" smtClean="0"/>
              <a:t>experimentation</a:t>
            </a:r>
          </a:p>
          <a:p>
            <a:pPr lvl="1" eaLnBrk="1" hangingPunct="1">
              <a:defRPr/>
            </a:pPr>
            <a:r>
              <a:rPr lang="en-US" dirty="0" smtClean="0"/>
              <a:t>collection of data</a:t>
            </a:r>
          </a:p>
          <a:p>
            <a:pPr eaLnBrk="1" hangingPunct="1">
              <a:defRPr/>
            </a:pPr>
            <a:r>
              <a:rPr lang="en-US" dirty="0" smtClean="0"/>
              <a:t>A hypothesis is a tentative explanation for the properties or behavior of matter that accounts for a set of observations and can be tested.</a:t>
            </a:r>
          </a:p>
          <a:p>
            <a:pPr eaLnBrk="1" hangingPunct="1">
              <a:defRPr/>
            </a:pPr>
            <a:r>
              <a:rPr lang="en-US" dirty="0" smtClean="0"/>
              <a:t>A scientific law describes the way nature</a:t>
            </a:r>
            <a:r>
              <a:rPr lang="en-US" i="1" dirty="0" smtClean="0"/>
              <a:t> </a:t>
            </a:r>
            <a:r>
              <a:rPr lang="en-US" dirty="0" smtClean="0"/>
              <a:t>operates under a specified set of conditions.</a:t>
            </a:r>
          </a:p>
          <a:p>
            <a:pPr eaLnBrk="1" hangingPunct="1">
              <a:defRPr/>
            </a:pPr>
            <a:r>
              <a:rPr lang="en-US" dirty="0" smtClean="0"/>
              <a:t>Theories explain why observations, hypotheses, or laws apply under many different circumstances.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uiExpand="1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1C78173E-A80C-4D49-A9C9-12798FA123A0}" type="slidenum">
              <a:rPr lang="en-US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Scientific Method</a:t>
            </a:r>
          </a:p>
        </p:txBody>
      </p:sp>
      <p:sp>
        <p:nvSpPr>
          <p:cNvPr id="97285" name="Text Box 11"/>
          <p:cNvSpPr txBox="1">
            <a:spLocks noChangeArrowheads="1"/>
          </p:cNvSpPr>
          <p:nvPr/>
        </p:nvSpPr>
        <p:spPr bwMode="auto">
          <a:xfrm>
            <a:off x="4214812" y="4419600"/>
            <a:ext cx="1042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/>
              <a:t>Figure 1.32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7467600" cy="186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F9B473A-6268-47BD-BDE6-9725F99E08A7}" type="slidenum">
              <a:rPr lang="en-US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1981200"/>
            <a:ext cx="7818438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1.1	 Scientific Notation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-- Also called exponential notation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1.2  Significant Figures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1.3	 Units and Conversions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Chapter 1 Math Toolboxes: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A9D953EE-283F-4A73-8A41-D1D9CBDC9A59}" type="slidenum">
              <a:rPr lang="en-US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Math Toolbox 1.1 </a:t>
            </a:r>
            <a:br>
              <a:rPr lang="en-US" sz="4000" dirty="0" smtClean="0"/>
            </a:br>
            <a:r>
              <a:rPr lang="en-US" sz="4000" dirty="0" smtClean="0"/>
              <a:t>Scientific Notation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8839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 number written in scientific notation is expressed as: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en-US" dirty="0" smtClean="0"/>
              <a:t>C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i="1" baseline="30000" dirty="0" smtClean="0"/>
              <a:t>n</a:t>
            </a:r>
            <a:endParaRPr lang="en-US" baseline="30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where C is the coefficient (a number equal to or greater than 1 and less than 10) and </a:t>
            </a:r>
            <a:r>
              <a:rPr lang="en-US" sz="2800" i="1" dirty="0" smtClean="0"/>
              <a:t>n</a:t>
            </a:r>
            <a:r>
              <a:rPr lang="en-US" sz="2800" dirty="0" smtClean="0"/>
              <a:t> is the exponent (a positive or negative integer)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dirty="0" smtClean="0"/>
              <a:t>C is obtained by moving the decimal point to immediate right of the leftmost nonzero digit in the number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en-US" i="1" dirty="0" smtClean="0"/>
              <a:t>n</a:t>
            </a:r>
            <a:r>
              <a:rPr lang="en-US" dirty="0" smtClean="0"/>
              <a:t> is equal to the number of places moved to obtain C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2800" dirty="0" smtClean="0"/>
              <a:t>If the decimal point is moved to the left, then </a:t>
            </a:r>
            <a:r>
              <a:rPr lang="en-US" sz="2800" i="1" dirty="0" smtClean="0"/>
              <a:t>n</a:t>
            </a:r>
            <a:r>
              <a:rPr lang="en-US" sz="2800" dirty="0" smtClean="0"/>
              <a:t> is positive.</a:t>
            </a:r>
          </a:p>
          <a:p>
            <a:pPr lvl="2" eaLnBrk="1" hangingPunct="1">
              <a:lnSpc>
                <a:spcPct val="70000"/>
              </a:lnSpc>
              <a:defRPr/>
            </a:pPr>
            <a:r>
              <a:rPr lang="en-US" sz="2800" dirty="0" smtClean="0"/>
              <a:t>If the decimal point is moved to the right, then </a:t>
            </a:r>
            <a:r>
              <a:rPr lang="en-US" sz="2800" i="1" dirty="0" smtClean="0"/>
              <a:t>n</a:t>
            </a:r>
            <a:r>
              <a:rPr lang="en-US" sz="2800" dirty="0" smtClean="0"/>
              <a:t> is negative. </a:t>
            </a:r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354A301-C6C3-4A15-8B2D-C1C2C33879D5}" type="slidenum">
              <a:rPr lang="en-US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Scientific Notation</a:t>
            </a:r>
            <a:br>
              <a:rPr lang="en-US" sz="4000" dirty="0" smtClean="0"/>
            </a:br>
            <a:r>
              <a:rPr lang="en-US" sz="4000" dirty="0" smtClean="0"/>
              <a:t>Math Toolbox 1.1</a:t>
            </a:r>
          </a:p>
        </p:txBody>
      </p:sp>
      <p:graphicFrame>
        <p:nvGraphicFramePr>
          <p:cNvPr id="274476" name="Group 44"/>
          <p:cNvGraphicFramePr>
            <a:graphicFrameLocks noGrp="1"/>
          </p:cNvGraphicFramePr>
          <p:nvPr>
            <p:ph sz="half" idx="2"/>
          </p:nvPr>
        </p:nvGraphicFramePr>
        <p:xfrm>
          <a:off x="533400" y="1371600"/>
          <a:ext cx="8001000" cy="4702192"/>
        </p:xfrm>
        <a:graphic>
          <a:graphicData uri="http://schemas.openxmlformats.org/drawingml/2006/table">
            <a:tbl>
              <a:tblPr/>
              <a:tblGrid>
                <a:gridCol w="2868613"/>
                <a:gridCol w="2465387"/>
                <a:gridCol w="2667000"/>
              </a:tblGrid>
              <a:tr h="822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Normal Notation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Direction Decimal Moved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Scientific Notation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3245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Left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3.245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0.000003245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Right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3.245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3,245,000,000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Left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3.245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0.0050607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Right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5.0607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88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Left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8.8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2.45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Neither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2.45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10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852F90E-4E7D-48EE-9B66-650350FBB4F5}" type="slidenum">
              <a:rPr lang="en-US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Scientific Notation – Using Your Calculator</a:t>
            </a:r>
            <a:br>
              <a:rPr lang="en-US" sz="4000" dirty="0" smtClean="0"/>
            </a:br>
            <a:r>
              <a:rPr lang="en-US" sz="4000" dirty="0" smtClean="0"/>
              <a:t>Math Toolbox 1.1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8839200" cy="4267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dirty="0" smtClean="0"/>
              <a:t>The general approach to enter numbers expressed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dirty="0" smtClean="0"/>
              <a:t>in scientific notation into your calculator is: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600" dirty="0" smtClean="0"/>
              <a:t>Enter the coefficient, including the decimal point.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600" dirty="0" smtClean="0"/>
              <a:t>Press the EE or EXP (depending on your calculator model) to express the exponent.  This button (EE or EXP) basically stands for “</a:t>
            </a:r>
            <a:r>
              <a:rPr lang="en-US" sz="2800" dirty="0" smtClean="0">
                <a:cs typeface="Times New Roman" pitchFamily="18" charset="0"/>
              </a:rPr>
              <a:t>×</a:t>
            </a:r>
            <a:r>
              <a:rPr lang="en-US" sz="2600" dirty="0" smtClean="0"/>
              <a:t> 10</a:t>
            </a:r>
            <a:r>
              <a:rPr lang="en-US" sz="2600" i="1" baseline="30000" dirty="0" smtClean="0"/>
              <a:t>n</a:t>
            </a:r>
            <a:r>
              <a:rPr lang="en-US" sz="2600" dirty="0" smtClean="0"/>
              <a:t>”.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2600" dirty="0" smtClean="0"/>
              <a:t>Enter the exponent (</a:t>
            </a:r>
            <a:r>
              <a:rPr lang="en-US" sz="2600" i="1" dirty="0" smtClean="0"/>
              <a:t>n</a:t>
            </a:r>
            <a:r>
              <a:rPr lang="en-US" sz="2600" dirty="0" smtClean="0"/>
              <a:t>), using the change sign (+/</a:t>
            </a:r>
            <a:r>
              <a:rPr lang="en-US" sz="2600" dirty="0" smtClean="0">
                <a:sym typeface="Symbol" pitchFamily="18" charset="2"/>
              </a:rPr>
              <a:t></a:t>
            </a:r>
            <a:r>
              <a:rPr lang="en-US" sz="2600" dirty="0" smtClean="0"/>
              <a:t> or (</a:t>
            </a:r>
            <a:r>
              <a:rPr lang="en-US" sz="2600" dirty="0" smtClean="0">
                <a:sym typeface="Symbol" pitchFamily="18" charset="2"/>
              </a:rPr>
              <a:t></a:t>
            </a:r>
            <a:r>
              <a:rPr lang="en-US" sz="2600" dirty="0" smtClean="0"/>
              <a:t>)) to express negative exponents if needed.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5AE3F7C-1870-4C85-9D4D-577230C6BAAB}" type="slidenum">
              <a:rPr lang="en-US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r>
              <a:rPr lang="en-US" sz="4000" dirty="0" smtClean="0"/>
              <a:t> Math Toolbox 1.1</a:t>
            </a:r>
          </a:p>
        </p:txBody>
      </p:sp>
      <p:graphicFrame>
        <p:nvGraphicFramePr>
          <p:cNvPr id="315433" name="Group 41"/>
          <p:cNvGraphicFramePr>
            <a:graphicFrameLocks noGrp="1"/>
          </p:cNvGraphicFramePr>
          <p:nvPr/>
        </p:nvGraphicFramePr>
        <p:xfrm>
          <a:off x="685800" y="2331818"/>
          <a:ext cx="7772400" cy="399259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18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Decimal Notation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Scientific Notation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9,000,000,655.00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0.00000834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1.21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14.82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299,800,000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Convert the values shown in decimal form to scientific notation.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25AE3F7C-1870-4C85-9D4D-577230C6BAAB}" type="slidenum">
              <a:rPr lang="en-US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Activity</a:t>
            </a:r>
            <a:r>
              <a:rPr lang="en-US" sz="4000" dirty="0" smtClean="0">
                <a:solidFill>
                  <a:schemeClr val="tx1"/>
                </a:solidFill>
              </a:rPr>
              <a:t> Solutions:</a:t>
            </a:r>
            <a:r>
              <a:rPr lang="en-US" sz="4000" dirty="0" smtClean="0"/>
              <a:t> Math Toolbox 1.1</a:t>
            </a:r>
          </a:p>
        </p:txBody>
      </p:sp>
      <p:graphicFrame>
        <p:nvGraphicFramePr>
          <p:cNvPr id="315433" name="Group 41"/>
          <p:cNvGraphicFramePr>
            <a:graphicFrameLocks noGrp="1"/>
          </p:cNvGraphicFramePr>
          <p:nvPr/>
        </p:nvGraphicFramePr>
        <p:xfrm>
          <a:off x="685800" y="2331818"/>
          <a:ext cx="7772400" cy="399259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18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Decimal Notation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Scientific Notation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9,000,000,655.00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0.00000834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1.21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14.82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299,800,000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Convert the values shown in decimal form to scientific notation.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893715"/>
            <a:ext cx="2895600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9.00000065500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0" algn="ctr">
              <a:spcAft>
                <a:spcPts val="180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8.34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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  <a:p>
            <a:pPr algn="ctr">
              <a:spcAft>
                <a:spcPts val="160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1.21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1.482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>
              <a:spcAft>
                <a:spcPts val="160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2.99800000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Aft>
                <a:spcPts val="80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6.3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×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FAF54CF2-713E-487A-B446-D42BC6F4868F}" type="slidenum">
              <a:rPr lang="en-US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Scientific Notation</a:t>
            </a:r>
            <a:br>
              <a:rPr lang="en-US" sz="4000" dirty="0" smtClean="0"/>
            </a:br>
            <a:r>
              <a:rPr lang="en-US" sz="4000" dirty="0" smtClean="0"/>
              <a:t>Math Toolbox 1.1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You will use your calculator to perform mathematical operations in chemistry.  Use these simple rules for mathematical operations involving exponents to confirm that your answer makes sense.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Three operations are most common: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Multiplication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(4.0 </a:t>
            </a:r>
            <a:r>
              <a:rPr lang="en-US" sz="3000" dirty="0" smtClean="0">
                <a:sym typeface="Symbol" pitchFamily="18" charset="2"/>
              </a:rPr>
              <a:t></a:t>
            </a:r>
            <a:r>
              <a:rPr lang="en-US" sz="3000" dirty="0" smtClean="0"/>
              <a:t> 10</a:t>
            </a:r>
            <a:r>
              <a:rPr lang="en-US" sz="3000" baseline="30000" dirty="0" smtClean="0"/>
              <a:t>6</a:t>
            </a:r>
            <a:r>
              <a:rPr lang="en-US" sz="3000" dirty="0" smtClean="0"/>
              <a:t>)(1.5 </a:t>
            </a:r>
            <a:r>
              <a:rPr lang="en-US" sz="3000" dirty="0" smtClean="0">
                <a:sym typeface="Symbol" pitchFamily="18" charset="2"/>
              </a:rPr>
              <a:t></a:t>
            </a:r>
            <a:r>
              <a:rPr lang="en-US" sz="3000" dirty="0" smtClean="0"/>
              <a:t> 10</a:t>
            </a:r>
            <a:r>
              <a:rPr lang="en-US" sz="3000" baseline="30000" dirty="0" smtClean="0">
                <a:sym typeface="Symbol" pitchFamily="18" charset="2"/>
              </a:rPr>
              <a:t>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) = (4.0 </a:t>
            </a:r>
            <a:r>
              <a:rPr lang="en-US" sz="3000" dirty="0" smtClean="0">
                <a:sym typeface="Symbol" pitchFamily="18" charset="2"/>
              </a:rPr>
              <a:t></a:t>
            </a:r>
            <a:r>
              <a:rPr lang="en-US" sz="3000" dirty="0" smtClean="0"/>
              <a:t> 1.5) </a:t>
            </a:r>
            <a:r>
              <a:rPr lang="en-US" sz="3000" dirty="0" smtClean="0">
                <a:sym typeface="Symbol" pitchFamily="18" charset="2"/>
              </a:rPr>
              <a:t></a:t>
            </a:r>
            <a:r>
              <a:rPr lang="en-US" sz="3000" dirty="0" smtClean="0"/>
              <a:t> 10</a:t>
            </a:r>
            <a:r>
              <a:rPr lang="en-US" sz="3000" baseline="30000" dirty="0" smtClean="0"/>
              <a:t>6+(</a:t>
            </a:r>
            <a:r>
              <a:rPr lang="en-US" sz="3000" baseline="30000" dirty="0" smtClean="0">
                <a:sym typeface="Symbol" pitchFamily="18" charset="2"/>
              </a:rPr>
              <a:t></a:t>
            </a:r>
            <a:r>
              <a:rPr lang="en-US" sz="3000" baseline="30000" dirty="0" smtClean="0"/>
              <a:t>3)</a:t>
            </a:r>
            <a:r>
              <a:rPr lang="en-US" sz="3000" dirty="0" smtClean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= </a:t>
            </a:r>
            <a:r>
              <a:rPr lang="en-US" sz="3000" dirty="0" smtClean="0">
                <a:solidFill>
                  <a:srgbClr val="FFFF00"/>
                </a:solidFill>
              </a:rPr>
              <a:t>6.0 </a:t>
            </a:r>
            <a:r>
              <a:rPr lang="en-US" sz="3000" dirty="0" smtClean="0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sz="3000" dirty="0" smtClean="0">
                <a:solidFill>
                  <a:srgbClr val="FFFF00"/>
                </a:solidFill>
              </a:rPr>
              <a:t> 10</a:t>
            </a:r>
            <a:r>
              <a:rPr lang="en-US" sz="3000" baseline="30000" dirty="0" smtClean="0">
                <a:solidFill>
                  <a:srgbClr val="FFFF00"/>
                </a:solidFill>
              </a:rPr>
              <a:t>3</a:t>
            </a:r>
            <a:endParaRPr lang="en-US" sz="3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	When multiplying numbers in scientific notation, multiply the coefficients and add the exponents.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7F5EF0D-BD38-4692-982B-16B2F6C236B1}" type="slidenum">
              <a:rPr lang="en-US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Scientific Notation</a:t>
            </a:r>
            <a:br>
              <a:rPr lang="en-US" sz="4000" dirty="0" smtClean="0"/>
            </a:br>
            <a:r>
              <a:rPr lang="en-US" sz="4000" dirty="0" smtClean="0"/>
              <a:t>Math Toolbox 1.1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8763000" cy="5029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800" dirty="0" smtClean="0"/>
              <a:t>Division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(4.0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2</a:t>
            </a:r>
            <a:r>
              <a:rPr lang="en-US" dirty="0" smtClean="0"/>
              <a:t>)/(2.0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(4.0/2.0) </a:t>
            </a:r>
            <a:r>
              <a:rPr lang="en-US" dirty="0" smtClean="0">
                <a:cs typeface="Times New Roman" pitchFamily="18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(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2)</a:t>
            </a:r>
            <a:r>
              <a:rPr lang="en-US" baseline="30000" dirty="0" smtClean="0">
                <a:latin typeface=""/>
                <a:sym typeface="Symbol" pitchFamily="18" charset="2"/>
              </a:rPr>
              <a:t>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FF00"/>
                </a:solidFill>
              </a:rPr>
              <a:t>2.0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×</a:t>
            </a:r>
            <a:r>
              <a:rPr lang="en-US" dirty="0" smtClean="0">
                <a:solidFill>
                  <a:srgbClr val="FFFF00"/>
                </a:solidFill>
              </a:rPr>
              <a:t> 10</a:t>
            </a:r>
            <a:r>
              <a:rPr lang="en-US" baseline="30000" dirty="0" smtClean="0">
                <a:solidFill>
                  <a:srgbClr val="FFFF00"/>
                </a:solidFill>
                <a:latin typeface=""/>
                <a:sym typeface="Symbol" pitchFamily="18" charset="2"/>
              </a:rPr>
              <a:t></a:t>
            </a:r>
            <a:r>
              <a:rPr lang="en-US" baseline="30000" dirty="0" smtClean="0">
                <a:solidFill>
                  <a:srgbClr val="FFFF00"/>
                </a:solidFill>
              </a:rPr>
              <a:t>5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33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When dividing numbers in scientific notation, divide the coefficients and subtract the exponents.</a:t>
            </a:r>
          </a:p>
          <a:p>
            <a:pPr lvl="1" eaLnBrk="1" hangingPunct="1">
              <a:defRPr/>
            </a:pPr>
            <a:r>
              <a:rPr lang="en-US" sz="2800" dirty="0" smtClean="0"/>
              <a:t>Raising the exponent to a power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(3.0 </a:t>
            </a:r>
            <a:r>
              <a:rPr lang="en-US" sz="2800" dirty="0" smtClean="0">
                <a:cs typeface="Times New Roman" pitchFamily="18" charset="0"/>
              </a:rPr>
              <a:t>×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(3.0)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>×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4</a:t>
            </a:r>
            <a:r>
              <a:rPr lang="en-US" sz="2800" baseline="30000" dirty="0" smtClean="0">
                <a:cs typeface="Times New Roman" pitchFamily="18" charset="0"/>
              </a:rPr>
              <a:t>×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FF00"/>
                </a:solidFill>
              </a:rPr>
              <a:t>9.0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×</a:t>
            </a:r>
            <a:r>
              <a:rPr lang="en-US" sz="2800" dirty="0" smtClean="0">
                <a:solidFill>
                  <a:srgbClr val="FFFF00"/>
                </a:solidFill>
              </a:rPr>
              <a:t> 10</a:t>
            </a:r>
            <a:r>
              <a:rPr lang="en-US" sz="2800" baseline="30000" dirty="0" smtClean="0">
                <a:solidFill>
                  <a:srgbClr val="FFFF00"/>
                </a:solidFill>
              </a:rPr>
              <a:t>8</a:t>
            </a: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When raising numbers in scientific notation to a power, raise the coefficient to that power, then multiply the exponents.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apter_1_powerpoint">
  <a:themeElements>
    <a:clrScheme name="chapter_1_powerpoin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chapter_1_powerpo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apter_1_powerpoin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1_powerpoin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1_powerpoin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1_powerpoin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1_powerpoin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1_powerpoin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1_powerpoin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1_powerpoin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6054</TotalTime>
  <Words>4075</Words>
  <Application>Microsoft Office PowerPoint</Application>
  <PresentationFormat>On-screen Show (4:3)</PresentationFormat>
  <Paragraphs>965</Paragraphs>
  <Slides>119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Wingdings</vt:lpstr>
      <vt:lpstr>Symbol</vt:lpstr>
      <vt:lpstr>Arial</vt:lpstr>
      <vt:lpstr>Times</vt:lpstr>
      <vt:lpstr>Times New Roman</vt:lpstr>
      <vt:lpstr>chapter_1_powerpoint</vt:lpstr>
      <vt:lpstr>Document</vt:lpstr>
      <vt:lpstr>Equation</vt:lpstr>
      <vt:lpstr>PowerPoint Presentation</vt:lpstr>
      <vt:lpstr>Questions for Consideration</vt:lpstr>
      <vt:lpstr>Chapter 1 Topics:</vt:lpstr>
      <vt:lpstr>Chapter 1 Math Toolboxes:</vt:lpstr>
      <vt:lpstr>1.1 Matter and Its Classification</vt:lpstr>
      <vt:lpstr>Activity: Classifying Matter</vt:lpstr>
      <vt:lpstr>Composition of Matter</vt:lpstr>
      <vt:lpstr>Chemical Classifications of Matter</vt:lpstr>
      <vt:lpstr>Composition of Matter</vt:lpstr>
      <vt:lpstr>Pure Substances</vt:lpstr>
      <vt:lpstr>Elements</vt:lpstr>
      <vt:lpstr>The Periodic Table</vt:lpstr>
      <vt:lpstr>Pure Substances</vt:lpstr>
      <vt:lpstr>Activity: Classification of Matter</vt:lpstr>
      <vt:lpstr>Activity Solution: Classification of Matter</vt:lpstr>
      <vt:lpstr>Activity Solution: Classification of Matter</vt:lpstr>
      <vt:lpstr>Elements and their Symbols</vt:lpstr>
      <vt:lpstr>Elements and their Symbols</vt:lpstr>
      <vt:lpstr>Atoms</vt:lpstr>
      <vt:lpstr>Atoms and Molecules</vt:lpstr>
      <vt:lpstr>Compounds</vt:lpstr>
      <vt:lpstr>Water, H2O, is a Compound</vt:lpstr>
      <vt:lpstr>Compounds</vt:lpstr>
      <vt:lpstr>Activity: Elements and Compounds</vt:lpstr>
      <vt:lpstr>Mixtures</vt:lpstr>
      <vt:lpstr>Salt Being Separated by Evaporation</vt:lpstr>
      <vt:lpstr>   Mixtures</vt:lpstr>
      <vt:lpstr>Activity: Mixtures</vt:lpstr>
      <vt:lpstr>Classification of Matter</vt:lpstr>
      <vt:lpstr>Representations of Matter</vt:lpstr>
      <vt:lpstr>Molecular-Level Representations of Matter – Copper Atoms</vt:lpstr>
      <vt:lpstr>Molecular-Level Representations of Matter – Helium Atoms</vt:lpstr>
      <vt:lpstr>Activity: Molecular-Level Representations</vt:lpstr>
      <vt:lpstr>Molecular-Level Representations of Matter – water molecules</vt:lpstr>
      <vt:lpstr>Different Ways to Represent Water</vt:lpstr>
      <vt:lpstr>Activity: Classification</vt:lpstr>
      <vt:lpstr>States of Matter</vt:lpstr>
      <vt:lpstr>States of Matter</vt:lpstr>
      <vt:lpstr>Activity: States of Matter</vt:lpstr>
      <vt:lpstr>Gases can be compressed</vt:lpstr>
      <vt:lpstr>Water vapor condenses from the air onto the cold surface of the glass.</vt:lpstr>
      <vt:lpstr>Symbols Used in Chemistry</vt:lpstr>
      <vt:lpstr>Symbols Used in Chemistry</vt:lpstr>
      <vt:lpstr>Symbols Used in Chemistry</vt:lpstr>
      <vt:lpstr>1.2  Physical and Chemical Changes and Properties of Matter</vt:lpstr>
      <vt:lpstr>Units and Conversions (See Math Toolbox 1.3)</vt:lpstr>
      <vt:lpstr>Mass</vt:lpstr>
      <vt:lpstr>Mass</vt:lpstr>
      <vt:lpstr>Conversion (See Math Toolbox 1.3 &amp; back cover of text)</vt:lpstr>
      <vt:lpstr>Conversion (See Math Toolbox 1.3 &amp; back cover of text)</vt:lpstr>
      <vt:lpstr>Activity: Mass Unit Conversions (See Math Toolbox 1.3)</vt:lpstr>
      <vt:lpstr>Significant Figures (See Math Toolbox 1.2)</vt:lpstr>
      <vt:lpstr>Volume</vt:lpstr>
      <vt:lpstr>Volume</vt:lpstr>
      <vt:lpstr>Volume</vt:lpstr>
      <vt:lpstr>Activity: Volume Unit Conversions</vt:lpstr>
      <vt:lpstr>Density</vt:lpstr>
      <vt:lpstr>Density</vt:lpstr>
      <vt:lpstr>Density</vt:lpstr>
      <vt:lpstr>Density</vt:lpstr>
      <vt:lpstr>Density</vt:lpstr>
      <vt:lpstr>The cube of gold has a greater mass than that of aluminum.  Which cube has the greater density?</vt:lpstr>
      <vt:lpstr>Given that these samples of metals have the same mass, which has the greater density?</vt:lpstr>
      <vt:lpstr>Density = mass/volume</vt:lpstr>
      <vt:lpstr>What is less dense, liquid water or ice?  Why?</vt:lpstr>
      <vt:lpstr>Temperature</vt:lpstr>
      <vt:lpstr>Temperature Scales</vt:lpstr>
      <vt:lpstr>Physical Changes</vt:lpstr>
      <vt:lpstr>Physical Changes</vt:lpstr>
      <vt:lpstr>Vaporization or Evaporation</vt:lpstr>
      <vt:lpstr>Activity: Sublimation of Dry Ice (CO2)</vt:lpstr>
      <vt:lpstr>Activity: Sublimation of Dry Ice (CO2)</vt:lpstr>
      <vt:lpstr>Physical State Transitions (know these)</vt:lpstr>
      <vt:lpstr>Chemical Changes</vt:lpstr>
      <vt:lpstr>Chemical  Changes</vt:lpstr>
      <vt:lpstr>Is Boiling Water a Chemical or Physical Change?</vt:lpstr>
      <vt:lpstr>Activity: Physical and Chemical Changes</vt:lpstr>
      <vt:lpstr>Activity: Physical and Chemical Changes</vt:lpstr>
      <vt:lpstr>Activity:  Physical vs. Chemical Changes</vt:lpstr>
      <vt:lpstr>Chemical Properties</vt:lpstr>
      <vt:lpstr>1.3 Energy and Energy Changes</vt:lpstr>
      <vt:lpstr>Energy and Energy Changes</vt:lpstr>
      <vt:lpstr>When hydrogen burns with oxygen, energy in the form of heat is released.</vt:lpstr>
      <vt:lpstr>Electricity is used to  decompose water into its elements.</vt:lpstr>
      <vt:lpstr>Electrical energy is used to run  electric vehicles.</vt:lpstr>
      <vt:lpstr>Energy</vt:lpstr>
      <vt:lpstr>Kinetic and Potential Energy</vt:lpstr>
      <vt:lpstr>Which pair of molecules has more kinetic energy?</vt:lpstr>
      <vt:lpstr>1.4 Scientific Inquiry</vt:lpstr>
      <vt:lpstr>The Scientific Method</vt:lpstr>
      <vt:lpstr>The Scientific Method</vt:lpstr>
      <vt:lpstr>Chapter 1 Math Toolboxes:</vt:lpstr>
      <vt:lpstr> Math Toolbox 1.1  Scientific Notation</vt:lpstr>
      <vt:lpstr>Scientific Notation Math Toolbox 1.1</vt:lpstr>
      <vt:lpstr>Scientific Notation – Using Your Calculator Math Toolbox 1.1</vt:lpstr>
      <vt:lpstr>Activity: Math Toolbox 1.1</vt:lpstr>
      <vt:lpstr>Activity Solutions: Math Toolbox 1.1</vt:lpstr>
      <vt:lpstr>Scientific Notation Math Toolbox 1.1</vt:lpstr>
      <vt:lpstr>Scientific Notation Math Toolbox 1.1</vt:lpstr>
      <vt:lpstr>Activity: Math Toolbox 1.1</vt:lpstr>
      <vt:lpstr>Activity Solutions: Math Toolbox 1.1</vt:lpstr>
      <vt:lpstr>Math Toolbox 1.2  Precision vs. Accuracy </vt:lpstr>
      <vt:lpstr>Precision vs. Accuracy Math Toolbox 1.2</vt:lpstr>
      <vt:lpstr>Significant Figures Math Toolbox 1.2</vt:lpstr>
      <vt:lpstr>Significant Figures (continued)</vt:lpstr>
      <vt:lpstr>Activity: Significant Figures</vt:lpstr>
      <vt:lpstr>Activity Solutions: Significant Figures</vt:lpstr>
      <vt:lpstr>Significant Figures (continued)</vt:lpstr>
      <vt:lpstr>Significant Figures (continued)</vt:lpstr>
      <vt:lpstr>Activity: Significant Figures</vt:lpstr>
      <vt:lpstr>Activity Solutions: Significant Figures</vt:lpstr>
      <vt:lpstr>Math Toolbox 1.3  Units and Conversions </vt:lpstr>
      <vt:lpstr>Units and Conversions Continued </vt:lpstr>
      <vt:lpstr>Dimensional Analysis</vt:lpstr>
      <vt:lpstr>Dimensional Analysis</vt:lpstr>
      <vt:lpstr>Activity: Dimensional Analysis</vt:lpstr>
      <vt:lpstr>Activity Solutions: Dimensional Analysis</vt:lpstr>
      <vt:lpstr>Activity Solutions: Dimensional Analysis</vt:lpstr>
      <vt:lpstr>Activity Solutions: Dimensional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Chemistry, A Conceptual Approach, 2nd Edition</dc:title>
  <dc:creator>James P. Birk</dc:creator>
  <cp:lastModifiedBy>Senthamilselvan Tamilmani</cp:lastModifiedBy>
  <cp:revision>474</cp:revision>
  <dcterms:created xsi:type="dcterms:W3CDTF">2005-05-30T15:25:54Z</dcterms:created>
  <dcterms:modified xsi:type="dcterms:W3CDTF">2014-12-23T06:19:36Z</dcterms:modified>
</cp:coreProperties>
</file>