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72"/>
  </p:notesMasterIdLst>
  <p:handoutMasterIdLst>
    <p:handoutMasterId r:id="rId73"/>
  </p:handoutMasterIdLst>
  <p:sldIdLst>
    <p:sldId id="369" r:id="rId2"/>
    <p:sldId id="365" r:id="rId3"/>
    <p:sldId id="370" r:id="rId4"/>
    <p:sldId id="371" r:id="rId5"/>
    <p:sldId id="372" r:id="rId6"/>
    <p:sldId id="423" r:id="rId7"/>
    <p:sldId id="373" r:id="rId8"/>
    <p:sldId id="425" r:id="rId9"/>
    <p:sldId id="374" r:id="rId10"/>
    <p:sldId id="469" r:id="rId11"/>
    <p:sldId id="427" r:id="rId12"/>
    <p:sldId id="428" r:id="rId13"/>
    <p:sldId id="429" r:id="rId14"/>
    <p:sldId id="430" r:id="rId15"/>
    <p:sldId id="376" r:id="rId16"/>
    <p:sldId id="378" r:id="rId17"/>
    <p:sldId id="391" r:id="rId18"/>
    <p:sldId id="432" r:id="rId19"/>
    <p:sldId id="433" r:id="rId20"/>
    <p:sldId id="379" r:id="rId21"/>
    <p:sldId id="380" r:id="rId22"/>
    <p:sldId id="468" r:id="rId23"/>
    <p:sldId id="434" r:id="rId24"/>
    <p:sldId id="382" r:id="rId25"/>
    <p:sldId id="383" r:id="rId26"/>
    <p:sldId id="384" r:id="rId27"/>
    <p:sldId id="385" r:id="rId28"/>
    <p:sldId id="386" r:id="rId29"/>
    <p:sldId id="387" r:id="rId30"/>
    <p:sldId id="388" r:id="rId31"/>
    <p:sldId id="471" r:id="rId32"/>
    <p:sldId id="392" r:id="rId33"/>
    <p:sldId id="437" r:id="rId34"/>
    <p:sldId id="439" r:id="rId35"/>
    <p:sldId id="394" r:id="rId36"/>
    <p:sldId id="395" r:id="rId37"/>
    <p:sldId id="396" r:id="rId38"/>
    <p:sldId id="397" r:id="rId39"/>
    <p:sldId id="441" r:id="rId40"/>
    <p:sldId id="398" r:id="rId41"/>
    <p:sldId id="399" r:id="rId42"/>
    <p:sldId id="467" r:id="rId43"/>
    <p:sldId id="400" r:id="rId44"/>
    <p:sldId id="401" r:id="rId45"/>
    <p:sldId id="402" r:id="rId46"/>
    <p:sldId id="403" r:id="rId47"/>
    <p:sldId id="404" r:id="rId48"/>
    <p:sldId id="405" r:id="rId49"/>
    <p:sldId id="450" r:id="rId50"/>
    <p:sldId id="452" r:id="rId51"/>
    <p:sldId id="454" r:id="rId52"/>
    <p:sldId id="406" r:id="rId53"/>
    <p:sldId id="407" r:id="rId54"/>
    <p:sldId id="408" r:id="rId55"/>
    <p:sldId id="455" r:id="rId56"/>
    <p:sldId id="409" r:id="rId57"/>
    <p:sldId id="410" r:id="rId58"/>
    <p:sldId id="411" r:id="rId59"/>
    <p:sldId id="412" r:id="rId60"/>
    <p:sldId id="413" r:id="rId61"/>
    <p:sldId id="458" r:id="rId62"/>
    <p:sldId id="457" r:id="rId63"/>
    <p:sldId id="460" r:id="rId64"/>
    <p:sldId id="415" r:id="rId65"/>
    <p:sldId id="416" r:id="rId66"/>
    <p:sldId id="461" r:id="rId67"/>
    <p:sldId id="417" r:id="rId68"/>
    <p:sldId id="420" r:id="rId69"/>
    <p:sldId id="464" r:id="rId70"/>
    <p:sldId id="466" r:id="rId71"/>
  </p:sldIdLst>
  <p:sldSz cx="9144000" cy="6858000" type="screen4x3"/>
  <p:notesSz cx="6858000" cy="9144000"/>
  <p:embeddedFontLst>
    <p:embeddedFont>
      <p:font typeface="Times" panose="02020603050405020304" charset="0"/>
      <p:regular r:id="rId74"/>
      <p:bold r:id="rId75"/>
      <p:italic r:id="rId76"/>
      <p:boldItalic r:id="rId77"/>
    </p:embeddedFont>
    <p:embeddedFont>
      <p:font typeface="MT Symbol" panose="00000500000000000000" charset="2"/>
      <p:regular r:id="rId78"/>
    </p:embeddedFont>
  </p:embeddedFontLst>
  <p:defaultTex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33"/>
    <a:srgbClr val="000000"/>
    <a:srgbClr val="000066"/>
    <a:srgbClr val="6600FF"/>
    <a:srgbClr val="003300"/>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90989" autoAdjust="0"/>
  </p:normalViewPr>
  <p:slideViewPr>
    <p:cSldViewPr>
      <p:cViewPr>
        <p:scale>
          <a:sx n="87" d="100"/>
          <a:sy n="87" d="100"/>
        </p:scale>
        <p:origin x="99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6566514E-EE63-4148-8ACF-76117B322827}" type="slidenum">
              <a:rPr lang="en-US"/>
              <a:pPr>
                <a:defRPr/>
              </a:pPr>
              <a:t>‹#›</a:t>
            </a:fld>
            <a:endParaRPr lang="en-US" dirty="0"/>
          </a:p>
        </p:txBody>
      </p:sp>
    </p:spTree>
    <p:extLst>
      <p:ext uri="{BB962C8B-B14F-4D97-AF65-F5344CB8AC3E}">
        <p14:creationId xmlns:p14="http://schemas.microsoft.com/office/powerpoint/2010/main" val="155374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dirty="0"/>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4C0E91B8-37BA-4ED3-B7EB-1AA57492C784}" type="slidenum">
              <a:rPr lang="en-US"/>
              <a:pPr>
                <a:defRPr/>
              </a:pPr>
              <a:t>‹#›</a:t>
            </a:fld>
            <a:endParaRPr lang="en-US" dirty="0"/>
          </a:p>
        </p:txBody>
      </p:sp>
    </p:spTree>
    <p:extLst>
      <p:ext uri="{BB962C8B-B14F-4D97-AF65-F5344CB8AC3E}">
        <p14:creationId xmlns:p14="http://schemas.microsoft.com/office/powerpoint/2010/main" val="1853231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E0E1466A-6E27-49C9-A738-D54F8B5B8E17}" type="slidenum">
              <a:rPr lang="en-US" altLang="en-US" smtClean="0"/>
              <a:pPr/>
              <a:t>1</a:t>
            </a:fld>
            <a:endParaRPr lang="en-US" alt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3351108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6311D543-B75A-4F54-9CFD-C7540D9EE59F}" type="slidenum">
              <a:rPr lang="en-US" altLang="en-US" smtClean="0"/>
              <a:pPr/>
              <a:t>14</a:t>
            </a:fld>
            <a:endParaRPr lang="en-US" alt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19832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1A0A0375-1DF2-45CD-A864-FA4D6358F13E}" type="slidenum">
              <a:rPr lang="en-US" altLang="en-US" smtClean="0"/>
              <a:pPr/>
              <a:t>15</a:t>
            </a:fld>
            <a:endParaRPr lang="en-US" alt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2684472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8E8D683F-6C93-46D2-AB0B-DCE27C6C6B50}" type="slidenum">
              <a:rPr lang="en-US" altLang="en-US" smtClean="0"/>
              <a:pPr/>
              <a:t>18</a:t>
            </a:fld>
            <a:endParaRPr lang="en-US" alt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838481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3B6A3C7B-BD44-442D-B25C-96776FDD398E}" type="slidenum">
              <a:rPr lang="en-US" altLang="en-US" smtClean="0"/>
              <a:pPr/>
              <a:t>19</a:t>
            </a:fld>
            <a:endParaRPr lang="en-US" altLang="en-US"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6277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3ED4C06F-1AEA-46C6-AAB4-2360BD1A0792}" type="slidenum">
              <a:rPr lang="en-US" altLang="en-US" smtClean="0"/>
              <a:pPr/>
              <a:t>20</a:t>
            </a:fld>
            <a:endParaRPr lang="en-US" alt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4253255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7D70A924-D915-46F3-A65B-69043AF7FE5E}" type="slidenum">
              <a:rPr lang="en-US" altLang="en-US" smtClean="0"/>
              <a:pPr/>
              <a:t>21</a:t>
            </a:fld>
            <a:endParaRPr lang="en-US" alt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308236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138FFE6F-9E97-4861-B373-CF7374D43998}" type="slidenum">
              <a:rPr lang="en-US" altLang="en-US" smtClean="0"/>
              <a:pPr/>
              <a:t>23</a:t>
            </a:fld>
            <a:endParaRPr lang="en-US" alt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28726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CA0E6756-5878-4998-9F68-CD30EAF64473}" type="slidenum">
              <a:rPr lang="en-US" altLang="en-US" smtClean="0"/>
              <a:pPr/>
              <a:t>24</a:t>
            </a:fld>
            <a:endParaRPr lang="en-US" alt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32822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FB1188D5-8341-4E93-9D4B-CBCE629F847A}" type="slidenum">
              <a:rPr lang="en-US" altLang="en-US" smtClean="0"/>
              <a:pPr/>
              <a:t>27</a:t>
            </a:fld>
            <a:endParaRPr lang="en-US" alt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3536440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4B671A04-1BB4-42D7-8449-3AB73E7658B2}" type="slidenum">
              <a:rPr lang="en-US" altLang="en-US" smtClean="0"/>
              <a:pPr/>
              <a:t>28</a:t>
            </a:fld>
            <a:endParaRPr lang="en-US" alt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06296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932E1533-0551-421A-9214-068B48759807}" type="slidenum">
              <a:rPr lang="en-US" altLang="en-US" smtClean="0"/>
              <a:pPr/>
              <a:t>4</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3248559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0D4816CD-E069-4BE7-950E-7E5F204D16E2}" type="slidenum">
              <a:rPr lang="en-US" altLang="en-US" smtClean="0"/>
              <a:pPr/>
              <a:t>30</a:t>
            </a:fld>
            <a:endParaRPr lang="en-US" alt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07102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83B03A64-0432-42D6-B125-FAA16FBBADAE}" type="slidenum">
              <a:rPr lang="en-US" altLang="en-US" smtClean="0"/>
              <a:pPr/>
              <a:t>31</a:t>
            </a:fld>
            <a:endParaRPr lang="en-US" alt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58439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A47D61DE-0506-4042-937C-9E4AB36C5E68}" type="slidenum">
              <a:rPr lang="en-US" altLang="en-US" smtClean="0"/>
              <a:pPr/>
              <a:t>33</a:t>
            </a:fld>
            <a:endParaRPr lang="en-US" alt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69917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DF00334B-44EF-49F6-B952-54D53DD72B82}" type="slidenum">
              <a:rPr lang="en-US" altLang="en-US" smtClean="0"/>
              <a:pPr/>
              <a:t>34</a:t>
            </a:fld>
            <a:endParaRPr lang="en-US" alt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090811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237AAF8A-09C1-479B-8DA2-532B76EC3F86}" type="slidenum">
              <a:rPr lang="en-US" altLang="en-US" smtClean="0"/>
              <a:pPr/>
              <a:t>36</a:t>
            </a:fld>
            <a:endParaRPr lang="en-US" alt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417287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7FA07ADA-8B07-4855-8728-D4AC176F274C}" type="slidenum">
              <a:rPr lang="en-US" altLang="en-US" smtClean="0"/>
              <a:pPr/>
              <a:t>38</a:t>
            </a:fld>
            <a:endParaRPr lang="en-US" alt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291993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6640F190-0450-4DFC-ADAF-C28B88AE0FE3}" type="slidenum">
              <a:rPr lang="en-US" altLang="en-US" smtClean="0"/>
              <a:pPr/>
              <a:t>39</a:t>
            </a:fld>
            <a:endParaRPr lang="en-US" alt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387441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7C5B4E1D-FD60-4BDD-B67B-C41F45089F14}" type="slidenum">
              <a:rPr lang="en-US" altLang="en-US" smtClean="0"/>
              <a:pPr/>
              <a:t>41</a:t>
            </a:fld>
            <a:endParaRPr lang="en-US" alt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615893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D140F5F2-B5D3-4425-898C-40C6EC91FB4A}" type="slidenum">
              <a:rPr lang="en-US" altLang="en-US" smtClean="0"/>
              <a:pPr/>
              <a:t>43</a:t>
            </a:fld>
            <a:endParaRPr lang="en-US" alt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054711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3250E38F-3F07-471D-8B52-8839279EAF28}" type="slidenum">
              <a:rPr lang="en-US" altLang="en-US" smtClean="0"/>
              <a:pPr/>
              <a:t>45</a:t>
            </a:fld>
            <a:endParaRPr lang="en-US" alt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221375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37E12933-E714-4335-8C40-3F0EC6A3F1BB}" type="slidenum">
              <a:rPr lang="en-US" altLang="en-US" smtClean="0"/>
              <a:pPr/>
              <a:t>6</a:t>
            </a:fld>
            <a:endParaRPr lang="en-US" alt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777302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7F582DC1-057A-4A9C-871D-E7A78B608CF1}" type="slidenum">
              <a:rPr lang="en-US" altLang="en-US" smtClean="0"/>
              <a:pPr/>
              <a:t>46</a:t>
            </a:fld>
            <a:endParaRPr lang="en-US" alt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dirty="0" smtClean="0"/>
              <a:t> and</a:t>
            </a:r>
          </a:p>
        </p:txBody>
      </p:sp>
    </p:spTree>
    <p:extLst>
      <p:ext uri="{BB962C8B-B14F-4D97-AF65-F5344CB8AC3E}">
        <p14:creationId xmlns:p14="http://schemas.microsoft.com/office/powerpoint/2010/main" val="3027502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BD3E7422-78C7-4390-BF00-CB2FC47B6758}" type="slidenum">
              <a:rPr lang="en-US" altLang="en-US" smtClean="0"/>
              <a:pPr/>
              <a:t>47</a:t>
            </a:fld>
            <a:endParaRPr lang="en-US" alt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2738358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07895F23-9769-499E-8CD8-46BADE35A817}" type="slidenum">
              <a:rPr lang="en-US" altLang="en-US" smtClean="0"/>
              <a:pPr/>
              <a:t>48</a:t>
            </a:fld>
            <a:endParaRPr lang="en-US" alt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74556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B4183C75-7968-4DF3-9B85-2BA24E2822AD}" type="slidenum">
              <a:rPr lang="en-US" altLang="en-US" smtClean="0"/>
              <a:pPr/>
              <a:t>49</a:t>
            </a:fld>
            <a:endParaRPr lang="en-US" alt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20635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56AF1A6F-C1FE-4B3A-951A-16C1C18218AD}" type="slidenum">
              <a:rPr lang="en-US" altLang="en-US" smtClean="0"/>
              <a:pPr/>
              <a:t>50</a:t>
            </a:fld>
            <a:endParaRPr lang="en-US" alt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575699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32AE623B-9716-4E59-9ED6-2CEA08F28C92}" type="slidenum">
              <a:rPr lang="en-US" altLang="en-US" smtClean="0"/>
              <a:pPr/>
              <a:t>51</a:t>
            </a:fld>
            <a:endParaRPr lang="en-US" alt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29636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62BCBD20-5323-430E-9126-E38400D12FDA}" type="slidenum">
              <a:rPr lang="en-US" altLang="en-US" smtClean="0"/>
              <a:pPr/>
              <a:t>55</a:t>
            </a:fld>
            <a:endParaRPr lang="en-US" alt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714763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63FFBAC2-BC3F-4FF9-A78E-62D2BA70C96C}" type="slidenum">
              <a:rPr lang="en-US" altLang="en-US" smtClean="0"/>
              <a:pPr/>
              <a:t>56</a:t>
            </a:fld>
            <a:endParaRPr lang="en-US" alt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274072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48523273-6067-4626-BA38-2DCD88A67C7A}" type="slidenum">
              <a:rPr lang="en-US" altLang="en-US" smtClean="0"/>
              <a:pPr/>
              <a:t>57</a:t>
            </a:fld>
            <a:endParaRPr lang="en-US" alt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904047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02CFDF39-6FE6-4D59-9893-B9A90F55EEBE}" type="slidenum">
              <a:rPr lang="en-US" altLang="en-US" smtClean="0"/>
              <a:pPr/>
              <a:t>58</a:t>
            </a:fld>
            <a:endParaRPr lang="en-US" alt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17802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E48859E2-A6AE-4C01-9D2A-8E41F457BA25}" type="slidenum">
              <a:rPr lang="en-US" altLang="en-US" smtClean="0"/>
              <a:pPr/>
              <a:t>7</a:t>
            </a:fld>
            <a:endParaRPr lang="en-US" alt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362014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9F7A61E0-FC27-4403-96D1-F2C6559ABA99}" type="slidenum">
              <a:rPr lang="en-US" altLang="en-US" smtClean="0"/>
              <a:pPr/>
              <a:t>61</a:t>
            </a:fld>
            <a:endParaRPr lang="en-US" alt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479235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20431083-F1F1-4C87-AE29-D1D09BD8B575}" type="slidenum">
              <a:rPr lang="en-US" altLang="en-US" smtClean="0"/>
              <a:pPr/>
              <a:t>62</a:t>
            </a:fld>
            <a:endParaRPr lang="en-US" alt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317760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9C3510C4-5C2B-445C-AD06-BC9D4CA00A30}" type="slidenum">
              <a:rPr lang="en-US" altLang="en-US" smtClean="0"/>
              <a:pPr/>
              <a:t>63</a:t>
            </a:fld>
            <a:endParaRPr lang="en-US" alt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681150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98085C61-2F01-495E-B0CF-AB8269BEBBCA}" type="slidenum">
              <a:rPr lang="en-US" altLang="en-US" smtClean="0"/>
              <a:pPr/>
              <a:t>66</a:t>
            </a:fld>
            <a:endParaRPr lang="en-US" alt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103339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07D74220-8E6F-4FD7-B9C4-84892DC6B994}" type="slidenum">
              <a:rPr lang="en-US" altLang="en-US" smtClean="0"/>
              <a:pPr/>
              <a:t>67</a:t>
            </a:fld>
            <a:endParaRPr lang="en-US" alt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4118657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2EAF6A4E-2849-47F8-AC70-9D728A875058}" type="slidenum">
              <a:rPr lang="en-US" altLang="en-US" smtClean="0"/>
              <a:pPr/>
              <a:t>69</a:t>
            </a:fld>
            <a:endParaRPr lang="en-US" alt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793208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6F84D3EB-697F-48D6-BF3C-DA66CDCB0729}" type="slidenum">
              <a:rPr lang="en-US" altLang="en-US" smtClean="0"/>
              <a:pPr/>
              <a:t>70</a:t>
            </a:fld>
            <a:endParaRPr lang="en-US" alt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51893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EC48AE0C-D79F-4E69-B92E-5A41CC2EA011}" type="slidenum">
              <a:rPr lang="en-US" altLang="en-US" smtClean="0"/>
              <a:pPr/>
              <a:t>8</a:t>
            </a:fld>
            <a:endParaRPr lang="en-US" alt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dirty="0" smtClean="0"/>
              <a:t>Figure 3.6</a:t>
            </a:r>
          </a:p>
        </p:txBody>
      </p:sp>
    </p:spTree>
    <p:extLst>
      <p:ext uri="{BB962C8B-B14F-4D97-AF65-F5344CB8AC3E}">
        <p14:creationId xmlns:p14="http://schemas.microsoft.com/office/powerpoint/2010/main" val="201301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6DF9DA92-5115-4246-9D62-82DBE5DCE4DE}" type="slidenum">
              <a:rPr lang="en-US" altLang="en-US" smtClean="0"/>
              <a:pPr/>
              <a:t>9</a:t>
            </a:fld>
            <a:endParaRPr lang="en-US" alt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smtClean="0"/>
          </a:p>
        </p:txBody>
      </p:sp>
    </p:spTree>
    <p:extLst>
      <p:ext uri="{BB962C8B-B14F-4D97-AF65-F5344CB8AC3E}">
        <p14:creationId xmlns:p14="http://schemas.microsoft.com/office/powerpoint/2010/main" val="255810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27178B22-E063-4AF7-A133-905E473B548B}" type="slidenum">
              <a:rPr lang="en-US" altLang="en-US" smtClean="0"/>
              <a:pPr/>
              <a:t>11</a:t>
            </a:fld>
            <a:endParaRPr lang="en-US" alt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71280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D738DA14-5F6D-4C6F-8810-F00960402F2E}" type="slidenum">
              <a:rPr lang="en-US" altLang="en-US" smtClean="0"/>
              <a:pPr/>
              <a:t>12</a:t>
            </a:fld>
            <a:endParaRPr lang="en-US" alt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2690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9E35F026-E674-4A04-A183-BAE517DF67FF}" type="slidenum">
              <a:rPr lang="en-US" altLang="en-US" smtClean="0"/>
              <a:pPr/>
              <a:t>13</a:t>
            </a:fld>
            <a:endParaRPr lang="en-US" alt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53706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406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34406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00838427-786C-4D43-88FB-38A5C7579E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3-</a:t>
            </a:r>
            <a:fld id="{0A177F28-06AB-4932-88BF-5A70BB5DCC6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76200"/>
            <a:ext cx="22479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913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3-</a:t>
            </a:r>
            <a:fld id="{C784BB9D-5361-49FB-BDF6-E6B82D453EF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86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3-</a:t>
            </a:r>
            <a:fld id="{EF52ECA0-CACE-4A75-8B1A-FFBE88E0F5D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3-</a:t>
            </a:r>
            <a:fld id="{EC6DAF25-ECD0-49EA-84FB-1C35647D350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r>
              <a:rPr lang="en-US" dirty="0"/>
              <a:t>3-</a:t>
            </a:r>
            <a:fld id="{6E749542-17D5-4D37-A905-13A648F6C36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886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3-</a:t>
            </a:r>
            <a:fld id="{E8A0FE4F-9358-4704-A51F-7B79976B966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3-</a:t>
            </a:r>
            <a:fld id="{3FC65377-391B-4845-8CED-289649ACB12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3-</a:t>
            </a:r>
            <a:fld id="{EC437106-F4D3-4DA8-8A97-2943A7D8626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3-</a:t>
            </a:r>
            <a:fld id="{7274D301-1AC0-4BC8-8902-60E38BEF0DA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3-</a:t>
            </a:r>
            <a:fld id="{977E2349-C96F-485E-B47C-37803917CB1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3-</a:t>
            </a:r>
            <a:fld id="{3875764E-90BC-4787-BF03-9F3B95CBA6C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0" y="6604000"/>
            <a:ext cx="9144000" cy="257175"/>
          </a:xfrm>
          <a:prstGeom prst="rect">
            <a:avLst/>
          </a:prstGeom>
          <a:noFill/>
          <a:ln>
            <a:noFill/>
          </a:ln>
          <a:extLst/>
        </p:spPr>
        <p:txBody>
          <a:bodyPr lIns="102833" tIns="51417" rIns="102833" bIns="51417">
            <a:spAutoFit/>
          </a:bodyPr>
          <a:lstStyle>
            <a:lvl1pPr>
              <a:spcBef>
                <a:spcPct val="20000"/>
              </a:spcBef>
              <a:buClr>
                <a:schemeClr val="folHlink"/>
              </a:buClr>
              <a:buSzPct val="65000"/>
              <a:buFont typeface="Wingdings" pitchFamily="2" charset="2"/>
              <a:buChar char="n"/>
              <a:defRPr sz="3200" b="1">
                <a:solidFill>
                  <a:schemeClr val="tx1"/>
                </a:solidFill>
                <a:latin typeface="Times New Roman" pitchFamily="18" charset="0"/>
              </a:defRPr>
            </a:lvl1pPr>
            <a:lvl2pPr marL="742950" indent="-285750">
              <a:spcBef>
                <a:spcPct val="20000"/>
              </a:spcBef>
              <a:buClr>
                <a:schemeClr val="folHlink"/>
              </a:buClr>
              <a:buSzPct val="65000"/>
              <a:buFont typeface="Wingdings" pitchFamily="2" charset="2"/>
              <a:buChar char="n"/>
              <a:defRPr sz="2800" b="1">
                <a:solidFill>
                  <a:schemeClr val="tx1"/>
                </a:solidFill>
                <a:latin typeface="Times New Roman" pitchFamily="18" charset="0"/>
              </a:defRPr>
            </a:lvl2pPr>
            <a:lvl3pPr marL="1143000" indent="-228600">
              <a:spcBef>
                <a:spcPct val="20000"/>
              </a:spcBef>
              <a:buClr>
                <a:schemeClr val="folHlink"/>
              </a:buClr>
              <a:buSzPct val="65000"/>
              <a:buFont typeface="Wingdings" pitchFamily="2" charset="2"/>
              <a:buChar char="n"/>
              <a:defRPr sz="2400" b="1">
                <a:solidFill>
                  <a:schemeClr val="tx1"/>
                </a:solidFill>
                <a:latin typeface="Times New Roman" pitchFamily="18" charset="0"/>
              </a:defRPr>
            </a:lvl3pPr>
            <a:lvl4pPr marL="1600200" indent="-228600">
              <a:spcBef>
                <a:spcPct val="20000"/>
              </a:spcBef>
              <a:buClr>
                <a:schemeClr val="folHlink"/>
              </a:buClr>
              <a:buSzPct val="65000"/>
              <a:buFont typeface="Wingdings" pitchFamily="2" charset="2"/>
              <a:buChar char="n"/>
              <a:defRPr sz="2000" b="1">
                <a:solidFill>
                  <a:schemeClr val="tx1"/>
                </a:solidFill>
                <a:latin typeface="Times New Roman" pitchFamily="18" charset="0"/>
              </a:defRPr>
            </a:lvl4pPr>
            <a:lvl5pPr marL="2057400" indent="-228600">
              <a:spcBef>
                <a:spcPct val="20000"/>
              </a:spcBef>
              <a:buClr>
                <a:schemeClr val="folHlink"/>
              </a:buClr>
              <a:buSzPct val="65000"/>
              <a:buFont typeface="Wingdings" pitchFamily="2" charset="2"/>
              <a:buChar char="n"/>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9pPr>
          </a:lstStyle>
          <a:p>
            <a:pPr algn="ctr">
              <a:spcBef>
                <a:spcPct val="0"/>
              </a:spcBef>
              <a:buClrTx/>
              <a:buSzTx/>
              <a:buFontTx/>
              <a:buNone/>
              <a:defRPr/>
            </a:pPr>
            <a:r>
              <a:rPr lang="en-US" altLang="en-US" sz="1000" b="0" dirty="0" smtClean="0">
                <a:latin typeface="Arial" charset="0"/>
                <a:cs typeface="Arial" charset="0"/>
              </a:rPr>
              <a:t>Copyright © McGraw-Hill Education.  Permission required for reproduction or display.</a:t>
            </a:r>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r>
              <a:rPr lang="en-US" dirty="0"/>
              <a:t>3-</a:t>
            </a:r>
            <a:fld id="{144DA5CD-1878-4CC3-AAB1-FE0DD225A9D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3-</a:t>
            </a:r>
            <a:fld id="{38191290-F6EA-4501-B843-4611201DAE4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3-</a:t>
            </a:r>
            <a:fld id="{70486A89-D834-4262-A0CC-D6284F87932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bwMode="auto">
          <a:xfrm>
            <a:off x="152400" y="76200"/>
            <a:ext cx="8991600" cy="13716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3043" name="Rectangle 3"/>
          <p:cNvSpPr>
            <a:spLocks noGrp="1" noChangeArrowheads="1"/>
          </p:cNvSpPr>
          <p:nvPr>
            <p:ph type="body" idx="1"/>
          </p:nvPr>
        </p:nvSpPr>
        <p:spPr bwMode="auto">
          <a:xfrm>
            <a:off x="457200" y="1752600"/>
            <a:ext cx="82296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30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dirty="0"/>
          </a:p>
        </p:txBody>
      </p:sp>
      <p:sp>
        <p:nvSpPr>
          <p:cNvPr id="3430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dirty="0"/>
          </a:p>
        </p:txBody>
      </p:sp>
      <p:sp>
        <p:nvSpPr>
          <p:cNvPr id="3430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charset="0"/>
              </a:defRPr>
            </a:lvl1pPr>
          </a:lstStyle>
          <a:p>
            <a:pPr>
              <a:defRPr/>
            </a:pPr>
            <a:r>
              <a:rPr lang="en-US" dirty="0"/>
              <a:t>3-</a:t>
            </a:r>
            <a:fld id="{DE65DCA3-FD8B-47C8-9DFF-4F99CD740D70}" type="slidenum">
              <a:rPr lang="en-US"/>
              <a:pPr>
                <a:defRPr/>
              </a:pPr>
              <a:t>‹#›</a:t>
            </a:fld>
            <a:endParaRPr lang="en-US" dirty="0"/>
          </a:p>
        </p:txBody>
      </p:sp>
      <p:sp>
        <p:nvSpPr>
          <p:cNvPr id="7" name="Text Box 5"/>
          <p:cNvSpPr txBox="1">
            <a:spLocks noChangeArrowheads="1"/>
          </p:cNvSpPr>
          <p:nvPr userDrawn="1"/>
        </p:nvSpPr>
        <p:spPr bwMode="auto">
          <a:xfrm>
            <a:off x="0" y="6604000"/>
            <a:ext cx="9144000" cy="257175"/>
          </a:xfrm>
          <a:prstGeom prst="rect">
            <a:avLst/>
          </a:prstGeom>
          <a:noFill/>
          <a:ln>
            <a:noFill/>
          </a:ln>
          <a:extLst/>
        </p:spPr>
        <p:txBody>
          <a:bodyPr lIns="102833" tIns="51417" rIns="102833" bIns="51417">
            <a:spAutoFit/>
          </a:bodyPr>
          <a:lstStyle>
            <a:lvl1pPr>
              <a:spcBef>
                <a:spcPct val="20000"/>
              </a:spcBef>
              <a:buClr>
                <a:schemeClr val="folHlink"/>
              </a:buClr>
              <a:buSzPct val="65000"/>
              <a:buFont typeface="Wingdings" pitchFamily="2" charset="2"/>
              <a:buChar char="n"/>
              <a:defRPr sz="3200" b="1">
                <a:solidFill>
                  <a:schemeClr val="tx1"/>
                </a:solidFill>
                <a:latin typeface="Times New Roman" pitchFamily="18" charset="0"/>
              </a:defRPr>
            </a:lvl1pPr>
            <a:lvl2pPr marL="742950" indent="-285750">
              <a:spcBef>
                <a:spcPct val="20000"/>
              </a:spcBef>
              <a:buClr>
                <a:schemeClr val="folHlink"/>
              </a:buClr>
              <a:buSzPct val="65000"/>
              <a:buFont typeface="Wingdings" pitchFamily="2" charset="2"/>
              <a:buChar char="n"/>
              <a:defRPr sz="2800" b="1">
                <a:solidFill>
                  <a:schemeClr val="tx1"/>
                </a:solidFill>
                <a:latin typeface="Times New Roman" pitchFamily="18" charset="0"/>
              </a:defRPr>
            </a:lvl2pPr>
            <a:lvl3pPr marL="1143000" indent="-228600">
              <a:spcBef>
                <a:spcPct val="20000"/>
              </a:spcBef>
              <a:buClr>
                <a:schemeClr val="folHlink"/>
              </a:buClr>
              <a:buSzPct val="65000"/>
              <a:buFont typeface="Wingdings" pitchFamily="2" charset="2"/>
              <a:buChar char="n"/>
              <a:defRPr sz="2400" b="1">
                <a:solidFill>
                  <a:schemeClr val="tx1"/>
                </a:solidFill>
                <a:latin typeface="Times New Roman" pitchFamily="18" charset="0"/>
              </a:defRPr>
            </a:lvl3pPr>
            <a:lvl4pPr marL="1600200" indent="-228600">
              <a:spcBef>
                <a:spcPct val="20000"/>
              </a:spcBef>
              <a:buClr>
                <a:schemeClr val="folHlink"/>
              </a:buClr>
              <a:buSzPct val="65000"/>
              <a:buFont typeface="Wingdings" pitchFamily="2" charset="2"/>
              <a:buChar char="n"/>
              <a:defRPr sz="2000" b="1">
                <a:solidFill>
                  <a:schemeClr val="tx1"/>
                </a:solidFill>
                <a:latin typeface="Times New Roman" pitchFamily="18" charset="0"/>
              </a:defRPr>
            </a:lvl4pPr>
            <a:lvl5pPr marL="2057400" indent="-228600">
              <a:spcBef>
                <a:spcPct val="20000"/>
              </a:spcBef>
              <a:buClr>
                <a:schemeClr val="folHlink"/>
              </a:buClr>
              <a:buSzPct val="65000"/>
              <a:buFont typeface="Wingdings" pitchFamily="2" charset="2"/>
              <a:buChar char="n"/>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b="1">
                <a:solidFill>
                  <a:schemeClr val="tx1"/>
                </a:solidFill>
                <a:latin typeface="Times New Roman" pitchFamily="18" charset="0"/>
              </a:defRPr>
            </a:lvl9pPr>
          </a:lstStyle>
          <a:p>
            <a:pPr algn="ctr">
              <a:spcBef>
                <a:spcPct val="0"/>
              </a:spcBef>
              <a:buClrTx/>
              <a:buSzTx/>
              <a:buFontTx/>
              <a:buNone/>
              <a:defRPr/>
            </a:pPr>
            <a:r>
              <a:rPr lang="en-US" altLang="en-US" sz="1000" b="0" dirty="0" smtClean="0">
                <a:latin typeface="Arial" charset="0"/>
                <a:cs typeface="Arial" charset="0"/>
              </a:rPr>
              <a:t>Copyright © McGraw-Hill Education.  Permission required for reproduction or display.</a:t>
            </a:r>
          </a:p>
        </p:txBody>
      </p:sp>
    </p:spTree>
  </p:cSld>
  <p:clrMap bg1="dk2" tx1="lt1" bg2="dk1" tx2="lt2" accent1="accent1" accent2="accent2" accent3="accent3" accent4="accent4" accent5="accent5" accent6="accent6" hlink="hlink" folHlink="folHlink"/>
  <p:sldLayoutIdLst>
    <p:sldLayoutId id="2147483779" r:id="rId1"/>
    <p:sldLayoutId id="2147483766" r:id="rId2"/>
    <p:sldLayoutId id="2147483767" r:id="rId3"/>
    <p:sldLayoutId id="2147483768" r:id="rId4"/>
    <p:sldLayoutId id="2147483769" r:id="rId5"/>
    <p:sldLayoutId id="2147483770" r:id="rId6"/>
    <p:sldLayoutId id="214748378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FFFF00"/>
        </a:buClr>
        <a:buSzPct val="6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5000"/>
        <a:buFont typeface="Wingdings" pitchFamily="2" charset="2"/>
        <a:buChar char="n"/>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65000"/>
        <a:buFont typeface="Wingdings" pitchFamily="2" charset="2"/>
        <a:buChar char="n"/>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FF00"/>
        </a:buClr>
        <a:buSzPct val="65000"/>
        <a:buFont typeface="Wingdings" pitchFamily="2" charset="2"/>
        <a:buChar char="n"/>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r>
              <a:rPr lang="en-US" dirty="0"/>
              <a:t>3-</a:t>
            </a:r>
            <a:fld id="{7D888DB4-B0CF-4FD2-A8F4-58D6F56AFCEC}" type="slidenum">
              <a:rPr lang="en-US"/>
              <a:pPr>
                <a:defRPr/>
              </a:pPr>
              <a:t>1</a:t>
            </a:fld>
            <a:endParaRPr lang="en-US" dirty="0"/>
          </a:p>
        </p:txBody>
      </p:sp>
      <p:sp>
        <p:nvSpPr>
          <p:cNvPr id="738307" name="Text Box 3"/>
          <p:cNvSpPr txBox="1">
            <a:spLocks noChangeArrowheads="1"/>
          </p:cNvSpPr>
          <p:nvPr/>
        </p:nvSpPr>
        <p:spPr bwMode="auto">
          <a:xfrm>
            <a:off x="228600" y="1066800"/>
            <a:ext cx="4156075" cy="3019425"/>
          </a:xfrm>
          <a:prstGeom prst="rect">
            <a:avLst/>
          </a:prstGeom>
          <a:noFill/>
          <a:ln>
            <a:noFill/>
          </a:ln>
          <a:effectLst/>
          <a:extLst/>
        </p:spPr>
        <p:txBody>
          <a:bodyPr>
            <a:spAutoFit/>
          </a:bodyPr>
          <a:lstStyle/>
          <a:p>
            <a:pPr algn="ctr" eaLnBrk="1" hangingPunct="1">
              <a:defRPr/>
            </a:pPr>
            <a:r>
              <a:rPr lang="en-US" sz="4800" dirty="0">
                <a:solidFill>
                  <a:srgbClr val="FFFF00"/>
                </a:solidFill>
                <a:effectLst>
                  <a:outerShdw blurRad="38100" dist="38100" dir="2700000" algn="tl">
                    <a:srgbClr val="000000"/>
                  </a:outerShdw>
                </a:effectLst>
                <a:latin typeface="Times" pitchFamily="18" charset="0"/>
              </a:rPr>
              <a:t>Chapter 3:</a:t>
            </a:r>
          </a:p>
          <a:p>
            <a:pPr algn="ctr" eaLnBrk="1" hangingPunct="1">
              <a:defRPr/>
            </a:pPr>
            <a:endParaRPr lang="en-US" sz="4800" dirty="0">
              <a:latin typeface="Times" pitchFamily="18" charset="0"/>
            </a:endParaRPr>
          </a:p>
          <a:p>
            <a:pPr algn="ctr" eaLnBrk="1" hangingPunct="1">
              <a:defRPr/>
            </a:pPr>
            <a:r>
              <a:rPr lang="en-US" sz="4800" dirty="0">
                <a:effectLst>
                  <a:outerShdw blurRad="38100" dist="38100" dir="2700000" algn="tl">
                    <a:srgbClr val="000000"/>
                  </a:outerShdw>
                </a:effectLst>
                <a:latin typeface="Times" pitchFamily="18" charset="0"/>
              </a:rPr>
              <a:t>Chemical Compounds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609600"/>
            <a:ext cx="2895600" cy="5273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23D78418-DFB4-49E2-AE7E-92AD4BE3D203}" type="slidenum">
              <a:rPr lang="en-US"/>
              <a:pPr>
                <a:defRPr/>
              </a:pPr>
              <a:t>10</a:t>
            </a:fld>
            <a:endParaRPr lang="en-US" dirty="0"/>
          </a:p>
        </p:txBody>
      </p:sp>
      <p:sp>
        <p:nvSpPr>
          <p:cNvPr id="944130" name="Rectangle 2"/>
          <p:cNvSpPr>
            <a:spLocks noGrp="1" noChangeArrowheads="1"/>
          </p:cNvSpPr>
          <p:nvPr>
            <p:ph type="title"/>
          </p:nvPr>
        </p:nvSpPr>
        <p:spPr/>
        <p:txBody>
          <a:bodyPr/>
          <a:lstStyle/>
          <a:p>
            <a:pPr eaLnBrk="1" hangingPunct="1">
              <a:defRPr/>
            </a:pPr>
            <a:r>
              <a:rPr lang="en-US" dirty="0" smtClean="0"/>
              <a:t>Types of Compounds</a:t>
            </a:r>
          </a:p>
        </p:txBody>
      </p:sp>
      <p:sp>
        <p:nvSpPr>
          <p:cNvPr id="944131" name="Rectangle 3"/>
          <p:cNvSpPr>
            <a:spLocks noGrp="1" noChangeArrowheads="1"/>
          </p:cNvSpPr>
          <p:nvPr>
            <p:ph type="body" idx="1"/>
          </p:nvPr>
        </p:nvSpPr>
        <p:spPr/>
        <p:txBody>
          <a:bodyPr/>
          <a:lstStyle/>
          <a:p>
            <a:pPr eaLnBrk="1" hangingPunct="1">
              <a:defRPr/>
            </a:pPr>
            <a:r>
              <a:rPr lang="en-US" dirty="0" smtClean="0"/>
              <a:t>Ionic – electrolytes</a:t>
            </a:r>
          </a:p>
          <a:p>
            <a:pPr eaLnBrk="1" hangingPunct="1">
              <a:defRPr/>
            </a:pPr>
            <a:r>
              <a:rPr lang="en-US" dirty="0" smtClean="0"/>
              <a:t>Molecular – nonelectrolytes</a:t>
            </a:r>
          </a:p>
          <a:p>
            <a:pPr eaLnBrk="1" hangingPunct="1">
              <a:defRPr/>
            </a:pPr>
            <a:r>
              <a:rPr lang="en-US" dirty="0" smtClean="0"/>
              <a:t>Acids and Bases - electrolytes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F8E89C6B-EF5F-409D-B5C5-6D5BD0E16F48}" type="slidenum">
              <a:rPr lang="en-US"/>
              <a:pPr>
                <a:defRPr/>
              </a:pPr>
              <a:t>11</a:t>
            </a:fld>
            <a:endParaRPr lang="en-US" dirty="0"/>
          </a:p>
        </p:txBody>
      </p:sp>
      <p:sp>
        <p:nvSpPr>
          <p:cNvPr id="828418" name="Rectangle 2"/>
          <p:cNvSpPr>
            <a:spLocks noGrp="1" noChangeArrowheads="1"/>
          </p:cNvSpPr>
          <p:nvPr>
            <p:ph type="title"/>
          </p:nvPr>
        </p:nvSpPr>
        <p:spPr>
          <a:xfrm>
            <a:off x="152400" y="76200"/>
            <a:ext cx="8991600" cy="792163"/>
          </a:xfrm>
        </p:spPr>
        <p:txBody>
          <a:bodyPr/>
          <a:lstStyle/>
          <a:p>
            <a:pPr eaLnBrk="1" hangingPunct="1">
              <a:defRPr/>
            </a:pPr>
            <a:r>
              <a:rPr lang="en-US" sz="4000" dirty="0" smtClean="0"/>
              <a:t>Ionic Compounds</a:t>
            </a:r>
          </a:p>
        </p:txBody>
      </p:sp>
      <p:sp>
        <p:nvSpPr>
          <p:cNvPr id="828419" name="Rectangle 3"/>
          <p:cNvSpPr>
            <a:spLocks noGrp="1" noChangeArrowheads="1"/>
          </p:cNvSpPr>
          <p:nvPr>
            <p:ph type="body" sz="half" idx="1"/>
          </p:nvPr>
        </p:nvSpPr>
        <p:spPr>
          <a:xfrm>
            <a:off x="228600" y="1143000"/>
            <a:ext cx="8686800" cy="5562600"/>
          </a:xfrm>
        </p:spPr>
        <p:txBody>
          <a:bodyPr/>
          <a:lstStyle/>
          <a:p>
            <a:pPr eaLnBrk="1" hangingPunct="1">
              <a:lnSpc>
                <a:spcPct val="90000"/>
              </a:lnSpc>
              <a:defRPr/>
            </a:pPr>
            <a:r>
              <a:rPr lang="en-US" sz="2800" dirty="0" smtClean="0"/>
              <a:t>Are usually composed of a metal cation and a nonmetal anion</a:t>
            </a:r>
          </a:p>
          <a:p>
            <a:pPr lvl="1" eaLnBrk="1" hangingPunct="1">
              <a:lnSpc>
                <a:spcPct val="90000"/>
              </a:lnSpc>
              <a:defRPr/>
            </a:pPr>
            <a:r>
              <a:rPr lang="en-US" dirty="0" smtClean="0"/>
              <a:t>Metals cations are positively charged ions</a:t>
            </a:r>
          </a:p>
          <a:p>
            <a:pPr lvl="1" eaLnBrk="1" hangingPunct="1">
              <a:lnSpc>
                <a:spcPct val="90000"/>
              </a:lnSpc>
              <a:defRPr/>
            </a:pPr>
            <a:r>
              <a:rPr lang="en-US" dirty="0" smtClean="0"/>
              <a:t>Nonmetals anions are negatively charged ions</a:t>
            </a:r>
            <a:r>
              <a:rPr lang="en-US" sz="3200" dirty="0" smtClean="0"/>
              <a:t> </a:t>
            </a:r>
          </a:p>
          <a:p>
            <a:pPr eaLnBrk="1" hangingPunct="1">
              <a:lnSpc>
                <a:spcPct val="90000"/>
              </a:lnSpc>
              <a:defRPr/>
            </a:pPr>
            <a:r>
              <a:rPr lang="en-US" sz="2800" dirty="0" smtClean="0"/>
              <a:t>Their cations and anions exist in proportions that give electrical neutrality.</a:t>
            </a:r>
          </a:p>
          <a:p>
            <a:pPr lvl="1" eaLnBrk="1" hangingPunct="1">
              <a:lnSpc>
                <a:spcPct val="90000"/>
              </a:lnSpc>
              <a:defRPr/>
            </a:pPr>
            <a:r>
              <a:rPr lang="en-US" dirty="0" smtClean="0"/>
              <a:t>These ions are arranged in a crystal lattice.</a:t>
            </a:r>
          </a:p>
          <a:p>
            <a:pPr eaLnBrk="1" hangingPunct="1">
              <a:lnSpc>
                <a:spcPct val="90000"/>
              </a:lnSpc>
              <a:defRPr/>
            </a:pPr>
            <a:r>
              <a:rPr lang="en-US" sz="2800" dirty="0" smtClean="0"/>
              <a:t>Also called salts</a:t>
            </a:r>
          </a:p>
          <a:p>
            <a:pPr eaLnBrk="1" hangingPunct="1">
              <a:lnSpc>
                <a:spcPct val="90000"/>
              </a:lnSpc>
              <a:defRPr/>
            </a:pPr>
            <a:r>
              <a:rPr lang="en-US" sz="2800" dirty="0" smtClean="0"/>
              <a:t>Are one of the major categories of chemical compounds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4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84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84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8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5DD7993E-A967-4052-84D8-39B6E2099427}" type="slidenum">
              <a:rPr lang="en-US"/>
              <a:pPr>
                <a:defRPr/>
              </a:pPr>
              <a:t>12</a:t>
            </a:fld>
            <a:endParaRPr lang="en-US" dirty="0"/>
          </a:p>
        </p:txBody>
      </p:sp>
      <p:sp>
        <p:nvSpPr>
          <p:cNvPr id="830466" name="Rectangle 2"/>
          <p:cNvSpPr>
            <a:spLocks noGrp="1" noChangeArrowheads="1"/>
          </p:cNvSpPr>
          <p:nvPr>
            <p:ph type="title"/>
          </p:nvPr>
        </p:nvSpPr>
        <p:spPr/>
        <p:txBody>
          <a:bodyPr/>
          <a:lstStyle/>
          <a:p>
            <a:pPr eaLnBrk="1" hangingPunct="1">
              <a:defRPr/>
            </a:pPr>
            <a:r>
              <a:rPr lang="en-US" dirty="0" smtClean="0"/>
              <a:t>Ionic Compounds</a:t>
            </a:r>
          </a:p>
        </p:txBody>
      </p:sp>
      <p:sp>
        <p:nvSpPr>
          <p:cNvPr id="15364" name="Text Box 3"/>
          <p:cNvSpPr txBox="1">
            <a:spLocks noChangeArrowheads="1"/>
          </p:cNvSpPr>
          <p:nvPr/>
        </p:nvSpPr>
        <p:spPr bwMode="auto">
          <a:xfrm>
            <a:off x="4335462" y="5943600"/>
            <a:ext cx="998538" cy="304800"/>
          </a:xfrm>
          <a:prstGeom prst="rect">
            <a:avLst/>
          </a:prstGeom>
          <a:noFill/>
          <a:ln w="9525">
            <a:noFill/>
            <a:miter lim="800000"/>
            <a:headEnd/>
            <a:tailEnd/>
          </a:ln>
        </p:spPr>
        <p:txBody>
          <a:bodyPr wrap="none">
            <a:spAutoFit/>
          </a:bodyPr>
          <a:lstStyle/>
          <a:p>
            <a:pPr eaLnBrk="1" hangingPunct="1"/>
            <a:r>
              <a:rPr lang="en-US" altLang="en-US" sz="1400" dirty="0"/>
              <a:t>Figure 3.8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55420"/>
            <a:ext cx="6187424" cy="434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dirty="0"/>
              <a:t>3-</a:t>
            </a:r>
            <a:fld id="{81D2A4D2-5543-4233-94B6-496712BB0537}" type="slidenum">
              <a:rPr lang="en-US"/>
              <a:pPr>
                <a:defRPr/>
              </a:pPr>
              <a:t>13</a:t>
            </a:fld>
            <a:endParaRPr lang="en-US" dirty="0"/>
          </a:p>
        </p:txBody>
      </p:sp>
      <p:sp>
        <p:nvSpPr>
          <p:cNvPr id="832514" name="Rectangle 2"/>
          <p:cNvSpPr>
            <a:spLocks noGrp="1" noChangeArrowheads="1"/>
          </p:cNvSpPr>
          <p:nvPr>
            <p:ph type="title"/>
          </p:nvPr>
        </p:nvSpPr>
        <p:spPr>
          <a:xfrm>
            <a:off x="152400" y="76200"/>
            <a:ext cx="8991600" cy="950913"/>
          </a:xfrm>
        </p:spPr>
        <p:txBody>
          <a:bodyPr/>
          <a:lstStyle/>
          <a:p>
            <a:pPr eaLnBrk="1" hangingPunct="1">
              <a:defRPr/>
            </a:pPr>
            <a:r>
              <a:rPr lang="en-US" sz="4000" dirty="0" smtClean="0"/>
              <a:t>Molecular Compounds</a:t>
            </a:r>
          </a:p>
        </p:txBody>
      </p:sp>
      <p:sp>
        <p:nvSpPr>
          <p:cNvPr id="832515" name="Rectangle 3"/>
          <p:cNvSpPr>
            <a:spLocks noGrp="1" noChangeArrowheads="1"/>
          </p:cNvSpPr>
          <p:nvPr>
            <p:ph type="body" sz="half" idx="1"/>
          </p:nvPr>
        </p:nvSpPr>
        <p:spPr>
          <a:xfrm>
            <a:off x="228600" y="1295400"/>
            <a:ext cx="4876800" cy="5105400"/>
          </a:xfrm>
        </p:spPr>
        <p:txBody>
          <a:bodyPr/>
          <a:lstStyle/>
          <a:p>
            <a:pPr eaLnBrk="1" hangingPunct="1">
              <a:defRPr/>
            </a:pPr>
            <a:r>
              <a:rPr lang="en-US" sz="3400" dirty="0" smtClean="0"/>
              <a:t>Are composed of 2 or more different nonmetals</a:t>
            </a:r>
          </a:p>
          <a:p>
            <a:pPr eaLnBrk="1" hangingPunct="1">
              <a:defRPr/>
            </a:pPr>
            <a:r>
              <a:rPr lang="en-US" sz="3400" dirty="0" smtClean="0"/>
              <a:t>Have no overall charge</a:t>
            </a:r>
          </a:p>
          <a:p>
            <a:pPr eaLnBrk="1" hangingPunct="1">
              <a:defRPr/>
            </a:pPr>
            <a:r>
              <a:rPr lang="en-US" sz="3400" dirty="0" smtClean="0"/>
              <a:t>Exist as discrete units of atoms</a:t>
            </a:r>
          </a:p>
          <a:p>
            <a:pPr eaLnBrk="1" hangingPunct="1">
              <a:defRPr/>
            </a:pPr>
            <a:r>
              <a:rPr lang="en-US" sz="3400" dirty="0" smtClean="0"/>
              <a:t>Are the other major category of chemical compounds</a:t>
            </a:r>
          </a:p>
        </p:txBody>
      </p:sp>
      <p:sp>
        <p:nvSpPr>
          <p:cNvPr id="16389" name="Text Box 4"/>
          <p:cNvSpPr txBox="1">
            <a:spLocks noChangeArrowheads="1"/>
          </p:cNvSpPr>
          <p:nvPr/>
        </p:nvSpPr>
        <p:spPr bwMode="auto">
          <a:xfrm>
            <a:off x="7467600" y="1825625"/>
            <a:ext cx="1123950" cy="307975"/>
          </a:xfrm>
          <a:prstGeom prst="rect">
            <a:avLst/>
          </a:prstGeom>
          <a:noFill/>
          <a:ln w="9525">
            <a:noFill/>
            <a:miter lim="800000"/>
            <a:headEnd/>
            <a:tailEnd/>
          </a:ln>
        </p:spPr>
        <p:txBody>
          <a:bodyPr wrap="none">
            <a:spAutoFit/>
          </a:bodyPr>
          <a:lstStyle/>
          <a:p>
            <a:pPr eaLnBrk="1" hangingPunct="1">
              <a:defRPr/>
            </a:pPr>
            <a:r>
              <a:rPr lang="en-US" altLang="en-US" sz="1400" dirty="0">
                <a:latin typeface="+mn-lt"/>
              </a:rPr>
              <a:t>Figure 3.7B </a:t>
            </a:r>
          </a:p>
        </p:txBody>
      </p:sp>
      <p:sp>
        <p:nvSpPr>
          <p:cNvPr id="8" name="Text Box 4"/>
          <p:cNvSpPr txBox="1">
            <a:spLocks noChangeArrowheads="1"/>
          </p:cNvSpPr>
          <p:nvPr/>
        </p:nvSpPr>
        <p:spPr bwMode="auto">
          <a:xfrm>
            <a:off x="6530975" y="3581400"/>
            <a:ext cx="936625" cy="584200"/>
          </a:xfrm>
          <a:prstGeom prst="rect">
            <a:avLst/>
          </a:prstGeom>
          <a:noFill/>
          <a:ln w="9525">
            <a:noFill/>
            <a:miter lim="800000"/>
            <a:headEnd/>
            <a:tailEnd/>
          </a:ln>
        </p:spPr>
        <p:txBody>
          <a:bodyPr wrap="none">
            <a:spAutoFit/>
          </a:bodyPr>
          <a:lstStyle/>
          <a:p>
            <a:pPr eaLnBrk="1" hangingPunct="1">
              <a:defRPr/>
            </a:pPr>
            <a:r>
              <a:rPr lang="en-US" altLang="en-US" sz="3200" dirty="0">
                <a:latin typeface="+mn-lt"/>
              </a:rPr>
              <a:t>CO</a:t>
            </a:r>
            <a:r>
              <a:rPr lang="en-US" altLang="en-US" sz="3200" baseline="-25000" dirty="0">
                <a:latin typeface="+mn-lt"/>
              </a:rPr>
              <a:t>2</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414" t="25948" r="33793"/>
          <a:stretch/>
        </p:blipFill>
        <p:spPr>
          <a:xfrm>
            <a:off x="6369538" y="2586892"/>
            <a:ext cx="1210110" cy="642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2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2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2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3D27DFD0-91E0-46DC-B229-1AB72031314A}" type="slidenum">
              <a:rPr lang="en-US"/>
              <a:pPr>
                <a:defRPr/>
              </a:pPr>
              <a:t>14</a:t>
            </a:fld>
            <a:endParaRPr lang="en-US" dirty="0"/>
          </a:p>
        </p:txBody>
      </p:sp>
      <p:sp>
        <p:nvSpPr>
          <p:cNvPr id="834562" name="Rectangle 2"/>
          <p:cNvSpPr>
            <a:spLocks noGrp="1" noChangeArrowheads="1"/>
          </p:cNvSpPr>
          <p:nvPr>
            <p:ph type="title"/>
          </p:nvPr>
        </p:nvSpPr>
        <p:spPr/>
        <p:txBody>
          <a:bodyPr/>
          <a:lstStyle/>
          <a:p>
            <a:pPr eaLnBrk="1" hangingPunct="1">
              <a:defRPr/>
            </a:pPr>
            <a:r>
              <a:rPr lang="en-US" sz="3200" dirty="0" smtClean="0"/>
              <a:t>Ionic and Molecular Compounds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52600"/>
            <a:ext cx="7237508" cy="35365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dirty="0"/>
              <a:t>3-</a:t>
            </a:r>
            <a:fld id="{7DDEF773-B46B-4101-8489-1EC086F8F549}" type="slidenum">
              <a:rPr lang="en-US"/>
              <a:pPr>
                <a:defRPr/>
              </a:pPr>
              <a:t>15</a:t>
            </a:fld>
            <a:endParaRPr lang="en-US" dirty="0"/>
          </a:p>
        </p:txBody>
      </p:sp>
      <p:sp>
        <p:nvSpPr>
          <p:cNvPr id="749571" name="Rectangle 3"/>
          <p:cNvSpPr>
            <a:spLocks noGrp="1" noChangeArrowheads="1"/>
          </p:cNvSpPr>
          <p:nvPr>
            <p:ph type="body" sz="half" idx="1"/>
          </p:nvPr>
        </p:nvSpPr>
        <p:spPr/>
        <p:txBody>
          <a:bodyPr/>
          <a:lstStyle/>
          <a:p>
            <a:pPr eaLnBrk="1" hangingPunct="1">
              <a:defRPr/>
            </a:pPr>
            <a:r>
              <a:rPr lang="en-US" sz="2800" dirty="0" smtClean="0"/>
              <a:t>NaCl is an </a:t>
            </a:r>
            <a:r>
              <a:rPr lang="en-US" sz="2800" dirty="0" smtClean="0">
                <a:solidFill>
                  <a:srgbClr val="FFFF00"/>
                </a:solidFill>
              </a:rPr>
              <a:t>ionic compound</a:t>
            </a:r>
          </a:p>
          <a:p>
            <a:pPr eaLnBrk="1" hangingPunct="1">
              <a:defRPr/>
            </a:pPr>
            <a:endParaRPr lang="en-US" sz="2800" dirty="0" smtClean="0">
              <a:solidFill>
                <a:srgbClr val="FFFF00"/>
              </a:solidFill>
            </a:endParaRPr>
          </a:p>
          <a:p>
            <a:pPr eaLnBrk="1" hangingPunct="1">
              <a:defRPr/>
            </a:pPr>
            <a:endParaRPr lang="en-US" sz="2800" dirty="0" smtClean="0">
              <a:solidFill>
                <a:srgbClr val="FFFF00"/>
              </a:solidFill>
            </a:endParaRPr>
          </a:p>
          <a:p>
            <a:pPr eaLnBrk="1" hangingPunct="1">
              <a:defRPr/>
            </a:pPr>
            <a:r>
              <a:rPr lang="en-US" sz="2800" dirty="0" smtClean="0"/>
              <a:t>CO</a:t>
            </a:r>
            <a:r>
              <a:rPr lang="en-US" sz="2800" baseline="-25000" dirty="0" smtClean="0"/>
              <a:t>2</a:t>
            </a:r>
            <a:r>
              <a:rPr lang="en-US" sz="2800" dirty="0" smtClean="0"/>
              <a:t> is a </a:t>
            </a:r>
            <a:r>
              <a:rPr lang="en-US" sz="2800" dirty="0" smtClean="0">
                <a:solidFill>
                  <a:srgbClr val="FFFF00"/>
                </a:solidFill>
              </a:rPr>
              <a:t>molecular compound</a:t>
            </a:r>
          </a:p>
          <a:p>
            <a:pPr eaLnBrk="1" hangingPunct="1">
              <a:defRPr/>
            </a:pPr>
            <a:endParaRPr lang="en-US" sz="2800" dirty="0" smtClean="0"/>
          </a:p>
          <a:p>
            <a:pPr eaLnBrk="1" hangingPunct="1">
              <a:defRPr/>
            </a:pPr>
            <a:r>
              <a:rPr lang="en-US" sz="2800" dirty="0" smtClean="0"/>
              <a:t>O</a:t>
            </a:r>
            <a:r>
              <a:rPr lang="en-US" sz="2800" baseline="-25000" dirty="0" smtClean="0"/>
              <a:t>2</a:t>
            </a:r>
            <a:r>
              <a:rPr lang="en-US" sz="2800" dirty="0" smtClean="0"/>
              <a:t> is a </a:t>
            </a:r>
            <a:r>
              <a:rPr lang="en-US" sz="2800" dirty="0" smtClean="0">
                <a:solidFill>
                  <a:srgbClr val="FFFF00"/>
                </a:solidFill>
              </a:rPr>
              <a:t>molecular element</a:t>
            </a:r>
          </a:p>
        </p:txBody>
      </p:sp>
      <p:pic>
        <p:nvPicPr>
          <p:cNvPr id="18436" name="Picture 4" descr="03_07"/>
          <p:cNvPicPr>
            <a:picLocks noGrp="1" noChangeAspect="1" noChangeArrowheads="1"/>
          </p:cNvPicPr>
          <p:nvPr>
            <p:ph sz="half" idx="2"/>
          </p:nvPr>
        </p:nvPicPr>
        <p:blipFill>
          <a:blip r:embed="rId3" cstate="print"/>
          <a:srcRect/>
          <a:stretch>
            <a:fillRect/>
          </a:stretch>
        </p:blipFill>
        <p:spPr>
          <a:xfrm>
            <a:off x="4976495" y="76200"/>
            <a:ext cx="2795905" cy="6400800"/>
          </a:xfrm>
          <a:noFill/>
        </p:spPr>
      </p:pic>
      <p:sp>
        <p:nvSpPr>
          <p:cNvPr id="749573" name="Rectangle 5"/>
          <p:cNvSpPr>
            <a:spLocks noChangeArrowheads="1"/>
          </p:cNvSpPr>
          <p:nvPr/>
        </p:nvSpPr>
        <p:spPr bwMode="auto">
          <a:xfrm>
            <a:off x="7905750" y="5840413"/>
            <a:ext cx="954088" cy="304800"/>
          </a:xfrm>
          <a:prstGeom prst="rect">
            <a:avLst/>
          </a:prstGeom>
          <a:noFill/>
          <a:ln>
            <a:noFill/>
          </a:ln>
          <a:effectLst/>
          <a:extLst/>
        </p:spPr>
        <p:txBody>
          <a:bodyPr wrap="none">
            <a:spAutoFit/>
          </a:bodyPr>
          <a:lstStyle/>
          <a:p>
            <a:pPr eaLnBrk="1" hangingPunct="1">
              <a:defRPr/>
            </a:pPr>
            <a:r>
              <a:rPr lang="en-US" sz="1400" dirty="0">
                <a:solidFill>
                  <a:schemeClr val="tx2"/>
                </a:solidFill>
                <a:effectLst>
                  <a:outerShdw blurRad="38100" dist="38100" dir="2700000" algn="tl">
                    <a:srgbClr val="000000"/>
                  </a:outerShdw>
                </a:effectLst>
                <a:cs typeface="Arial" charset="0"/>
              </a:rPr>
              <a:t>Figure 3.7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12E7C21E-93DC-4074-A9B5-079456C1ED82}" type="slidenum">
              <a:rPr lang="en-US"/>
              <a:pPr>
                <a:defRPr/>
              </a:pPr>
              <a:t>16</a:t>
            </a:fld>
            <a:endParaRPr lang="en-US" dirty="0"/>
          </a:p>
        </p:txBody>
      </p:sp>
      <p:sp>
        <p:nvSpPr>
          <p:cNvPr id="752642" name="Rectangle 2"/>
          <p:cNvSpPr>
            <a:spLocks noGrp="1" noChangeArrowheads="1"/>
          </p:cNvSpPr>
          <p:nvPr>
            <p:ph type="title"/>
          </p:nvPr>
        </p:nvSpPr>
        <p:spPr/>
        <p:txBody>
          <a:bodyPr/>
          <a:lstStyle/>
          <a:p>
            <a:pPr eaLnBrk="1" hangingPunct="1">
              <a:defRPr/>
            </a:pPr>
            <a:r>
              <a:rPr lang="en-US" sz="4000" dirty="0" smtClean="0"/>
              <a:t>Activity: Identifying Ionic and Molecular Compounds</a:t>
            </a:r>
          </a:p>
        </p:txBody>
      </p:sp>
      <p:sp>
        <p:nvSpPr>
          <p:cNvPr id="752647" name="Rectangle 7"/>
          <p:cNvSpPr>
            <a:spLocks noGrp="1" noChangeArrowheads="1"/>
          </p:cNvSpPr>
          <p:nvPr>
            <p:ph type="body" idx="1"/>
          </p:nvPr>
        </p:nvSpPr>
        <p:spPr/>
        <p:txBody>
          <a:bodyPr/>
          <a:lstStyle/>
          <a:p>
            <a:pPr eaLnBrk="1" hangingPunct="1">
              <a:buFont typeface="Wingdings" pitchFamily="2" charset="2"/>
              <a:buNone/>
              <a:defRPr/>
            </a:pPr>
            <a:r>
              <a:rPr lang="en-US" dirty="0" smtClean="0"/>
              <a:t>Identify each compound as ionic or molecular.</a:t>
            </a:r>
          </a:p>
          <a:p>
            <a:pPr eaLnBrk="1" hangingPunct="1">
              <a:defRPr/>
            </a:pPr>
            <a:endParaRPr lang="en-US" dirty="0" smtClean="0"/>
          </a:p>
          <a:p>
            <a:pPr eaLnBrk="1" hangingPunct="1">
              <a:spcBef>
                <a:spcPts val="0"/>
              </a:spcBef>
              <a:spcAft>
                <a:spcPts val="600"/>
              </a:spcAft>
              <a:defRPr/>
            </a:pPr>
            <a:r>
              <a:rPr lang="en-US" dirty="0" smtClean="0"/>
              <a:t>CCl</a:t>
            </a:r>
            <a:r>
              <a:rPr lang="en-US" baseline="-25000" dirty="0" smtClean="0"/>
              <a:t>4</a:t>
            </a:r>
          </a:p>
          <a:p>
            <a:pPr eaLnBrk="1" hangingPunct="1">
              <a:spcBef>
                <a:spcPts val="0"/>
              </a:spcBef>
              <a:spcAft>
                <a:spcPts val="600"/>
              </a:spcAft>
              <a:defRPr/>
            </a:pPr>
            <a:r>
              <a:rPr lang="en-US" dirty="0" smtClean="0"/>
              <a:t>CaF</a:t>
            </a:r>
            <a:r>
              <a:rPr lang="en-US" baseline="-25000" dirty="0" smtClean="0"/>
              <a:t>2</a:t>
            </a:r>
          </a:p>
          <a:p>
            <a:pPr eaLnBrk="1" hangingPunct="1">
              <a:spcBef>
                <a:spcPts val="0"/>
              </a:spcBef>
              <a:spcAft>
                <a:spcPts val="600"/>
              </a:spcAft>
              <a:defRPr/>
            </a:pPr>
            <a:r>
              <a:rPr lang="en-US" dirty="0" smtClean="0"/>
              <a:t>SF</a:t>
            </a:r>
            <a:r>
              <a:rPr lang="en-US" baseline="-25000" dirty="0" smtClean="0"/>
              <a:t>6</a:t>
            </a:r>
          </a:p>
          <a:p>
            <a:pPr eaLnBrk="1" hangingPunct="1">
              <a:spcBef>
                <a:spcPts val="0"/>
              </a:spcBef>
              <a:spcAft>
                <a:spcPts val="600"/>
              </a:spcAft>
              <a:defRPr/>
            </a:pPr>
            <a:r>
              <a:rPr lang="en-US" dirty="0" smtClean="0"/>
              <a:t>CuCO</a:t>
            </a:r>
            <a:r>
              <a:rPr lang="en-US" baseline="-25000" dirty="0" smtClean="0"/>
              <a:t>3</a:t>
            </a:r>
          </a:p>
          <a:p>
            <a:pPr eaLnBrk="1" hangingPunct="1">
              <a:spcBef>
                <a:spcPts val="0"/>
              </a:spcBef>
              <a:spcAft>
                <a:spcPts val="600"/>
              </a:spcAft>
              <a:defRPr/>
            </a:pPr>
            <a:r>
              <a:rPr lang="en-US" dirty="0" smtClean="0"/>
              <a:t>H</a:t>
            </a:r>
            <a:r>
              <a:rPr lang="en-US" baseline="-25000" dirty="0" smtClean="0"/>
              <a:t>2</a:t>
            </a:r>
            <a:r>
              <a:rPr lang="en-US" dirty="0" smtClean="0"/>
              <a:t>O</a:t>
            </a:r>
          </a:p>
        </p:txBody>
      </p:sp>
      <p:sp>
        <p:nvSpPr>
          <p:cNvPr id="5" name="Text Box 4"/>
          <p:cNvSpPr txBox="1">
            <a:spLocks noChangeArrowheads="1"/>
          </p:cNvSpPr>
          <p:nvPr/>
        </p:nvSpPr>
        <p:spPr bwMode="auto">
          <a:xfrm>
            <a:off x="2895600" y="2819400"/>
            <a:ext cx="2590800" cy="2862263"/>
          </a:xfrm>
          <a:prstGeom prst="rect">
            <a:avLst/>
          </a:prstGeom>
          <a:noFill/>
          <a:ln w="9525">
            <a:noFill/>
            <a:miter lim="800000"/>
            <a:headEnd/>
            <a:tailEnd/>
          </a:ln>
        </p:spPr>
        <p:txBody>
          <a:bodyPr>
            <a:spAutoFit/>
          </a:bodyPr>
          <a:lstStyle/>
          <a:p>
            <a:pPr>
              <a:spcAft>
                <a:spcPts val="600"/>
              </a:spcAft>
            </a:pPr>
            <a:r>
              <a:rPr lang="en-US" altLang="en-US" sz="3200" dirty="0">
                <a:solidFill>
                  <a:srgbClr val="FFFF00"/>
                </a:solidFill>
              </a:rPr>
              <a:t>molecular</a:t>
            </a:r>
          </a:p>
          <a:p>
            <a:pPr>
              <a:spcAft>
                <a:spcPts val="600"/>
              </a:spcAft>
            </a:pPr>
            <a:r>
              <a:rPr lang="en-US" altLang="en-US" sz="3200" dirty="0">
                <a:solidFill>
                  <a:srgbClr val="FFFF00"/>
                </a:solidFill>
              </a:rPr>
              <a:t>ionic</a:t>
            </a:r>
            <a:endParaRPr lang="en-US" altLang="en-US" sz="3200" baseline="-25000" dirty="0">
              <a:solidFill>
                <a:srgbClr val="FFFF00"/>
              </a:solidFill>
            </a:endParaRPr>
          </a:p>
          <a:p>
            <a:pPr>
              <a:spcAft>
                <a:spcPts val="600"/>
              </a:spcAft>
            </a:pPr>
            <a:r>
              <a:rPr lang="en-US" altLang="en-US" sz="3200" dirty="0">
                <a:solidFill>
                  <a:srgbClr val="FFFF00"/>
                </a:solidFill>
              </a:rPr>
              <a:t>molecular</a:t>
            </a:r>
          </a:p>
          <a:p>
            <a:pPr>
              <a:spcAft>
                <a:spcPts val="600"/>
              </a:spcAft>
            </a:pPr>
            <a:r>
              <a:rPr lang="en-US" altLang="en-US" sz="3200" dirty="0">
                <a:solidFill>
                  <a:srgbClr val="FFFF00"/>
                </a:solidFill>
              </a:rPr>
              <a:t>ionic</a:t>
            </a:r>
          </a:p>
          <a:p>
            <a:pPr>
              <a:spcAft>
                <a:spcPts val="600"/>
              </a:spcAft>
            </a:pPr>
            <a:r>
              <a:rPr lang="en-US" altLang="en-US" sz="3200" dirty="0">
                <a:solidFill>
                  <a:srgbClr val="FFFF00"/>
                </a:solidFill>
              </a:rPr>
              <a:t>molecular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BDC62770-FDBF-4FD4-AE02-38A1DC13A861}" type="slidenum">
              <a:rPr lang="en-US"/>
              <a:pPr>
                <a:defRPr/>
              </a:pPr>
              <a:t>17</a:t>
            </a:fld>
            <a:endParaRPr lang="en-US" dirty="0"/>
          </a:p>
        </p:txBody>
      </p:sp>
      <p:sp>
        <p:nvSpPr>
          <p:cNvPr id="773122" name="Rectangle 2"/>
          <p:cNvSpPr>
            <a:spLocks noGrp="1" noChangeArrowheads="1"/>
          </p:cNvSpPr>
          <p:nvPr>
            <p:ph type="title"/>
          </p:nvPr>
        </p:nvSpPr>
        <p:spPr/>
        <p:txBody>
          <a:bodyPr/>
          <a:lstStyle/>
          <a:p>
            <a:pPr eaLnBrk="1" hangingPunct="1">
              <a:defRPr/>
            </a:pPr>
            <a:r>
              <a:rPr lang="en-US" dirty="0" smtClean="0"/>
              <a:t>Activity: Comparative Properties</a:t>
            </a:r>
          </a:p>
        </p:txBody>
      </p:sp>
      <p:sp>
        <p:nvSpPr>
          <p:cNvPr id="773123" name="Rectangle 3"/>
          <p:cNvSpPr>
            <a:spLocks noGrp="1" noChangeArrowheads="1"/>
          </p:cNvSpPr>
          <p:nvPr>
            <p:ph type="body" idx="1"/>
          </p:nvPr>
        </p:nvSpPr>
        <p:spPr>
          <a:xfrm>
            <a:off x="533400" y="1447800"/>
            <a:ext cx="8229600" cy="4114800"/>
          </a:xfrm>
        </p:spPr>
        <p:txBody>
          <a:bodyPr/>
          <a:lstStyle/>
          <a:p>
            <a:pPr eaLnBrk="1" hangingPunct="1">
              <a:lnSpc>
                <a:spcPct val="90000"/>
              </a:lnSpc>
              <a:defRPr/>
            </a:pPr>
            <a:r>
              <a:rPr lang="en-US" sz="2800" dirty="0" smtClean="0"/>
              <a:t>Which has the highest melting point?</a:t>
            </a:r>
          </a:p>
          <a:p>
            <a:pPr lvl="1" eaLnBrk="1" hangingPunct="1">
              <a:lnSpc>
                <a:spcPct val="90000"/>
              </a:lnSpc>
              <a:buFont typeface="Wingdings" pitchFamily="2" charset="2"/>
              <a:buNone/>
              <a:defRPr/>
            </a:pPr>
            <a:r>
              <a:rPr lang="en-US" dirty="0" smtClean="0"/>
              <a:t>	CsCl</a:t>
            </a:r>
          </a:p>
          <a:p>
            <a:pPr lvl="1" eaLnBrk="1" hangingPunct="1">
              <a:lnSpc>
                <a:spcPct val="90000"/>
              </a:lnSpc>
              <a:buFont typeface="Wingdings" pitchFamily="2" charset="2"/>
              <a:buNone/>
              <a:defRPr/>
            </a:pPr>
            <a:r>
              <a:rPr lang="en-US" dirty="0" smtClean="0"/>
              <a:t>	CCl</a:t>
            </a:r>
            <a:r>
              <a:rPr lang="en-US" baseline="-25000" dirty="0" smtClean="0"/>
              <a:t>4</a:t>
            </a:r>
            <a:endParaRPr lang="en-US" dirty="0" smtClean="0"/>
          </a:p>
          <a:p>
            <a:pPr eaLnBrk="1" hangingPunct="1">
              <a:lnSpc>
                <a:spcPct val="90000"/>
              </a:lnSpc>
              <a:defRPr/>
            </a:pPr>
            <a:r>
              <a:rPr lang="en-US" sz="2800" dirty="0" smtClean="0"/>
              <a:t>Which has the highest boiling point?</a:t>
            </a:r>
          </a:p>
          <a:p>
            <a:pPr lvl="1" eaLnBrk="1" hangingPunct="1">
              <a:lnSpc>
                <a:spcPct val="90000"/>
              </a:lnSpc>
              <a:buFont typeface="Wingdings" pitchFamily="2" charset="2"/>
              <a:buNone/>
              <a:defRPr/>
            </a:pPr>
            <a:r>
              <a:rPr lang="en-US" dirty="0" smtClean="0"/>
              <a:t>	CO</a:t>
            </a:r>
            <a:r>
              <a:rPr lang="en-US" baseline="-25000" dirty="0" smtClean="0"/>
              <a:t>2</a:t>
            </a:r>
          </a:p>
          <a:p>
            <a:pPr lvl="1" eaLnBrk="1" hangingPunct="1">
              <a:lnSpc>
                <a:spcPct val="90000"/>
              </a:lnSpc>
              <a:buFont typeface="Wingdings" pitchFamily="2" charset="2"/>
              <a:buNone/>
              <a:defRPr/>
            </a:pPr>
            <a:r>
              <a:rPr lang="en-US" dirty="0" smtClean="0"/>
              <a:t>	CaF</a:t>
            </a:r>
            <a:r>
              <a:rPr lang="en-US" baseline="-25000" dirty="0" smtClean="0"/>
              <a:t>2</a:t>
            </a:r>
            <a:endParaRPr lang="en-US" dirty="0" smtClean="0"/>
          </a:p>
          <a:p>
            <a:pPr eaLnBrk="1" hangingPunct="1">
              <a:lnSpc>
                <a:spcPct val="90000"/>
              </a:lnSpc>
              <a:defRPr/>
            </a:pPr>
            <a:r>
              <a:rPr lang="en-US" sz="2800" dirty="0" smtClean="0"/>
              <a:t>Which has the highest density?</a:t>
            </a:r>
          </a:p>
          <a:p>
            <a:pPr lvl="1" eaLnBrk="1" hangingPunct="1">
              <a:lnSpc>
                <a:spcPct val="90000"/>
              </a:lnSpc>
              <a:buFont typeface="Wingdings" pitchFamily="2" charset="2"/>
              <a:buNone/>
              <a:defRPr/>
            </a:pPr>
            <a:r>
              <a:rPr lang="en-US" dirty="0" smtClean="0"/>
              <a:t>	K</a:t>
            </a:r>
            <a:r>
              <a:rPr lang="en-US" baseline="-25000" dirty="0" smtClean="0"/>
              <a:t>2</a:t>
            </a:r>
            <a:r>
              <a:rPr lang="en-US" dirty="0" smtClean="0"/>
              <a:t>O</a:t>
            </a:r>
          </a:p>
          <a:p>
            <a:pPr lvl="1" eaLnBrk="1" hangingPunct="1">
              <a:lnSpc>
                <a:spcPct val="90000"/>
              </a:lnSpc>
              <a:buFont typeface="Wingdings" pitchFamily="2" charset="2"/>
              <a:buNone/>
              <a:defRPr/>
            </a:pPr>
            <a:r>
              <a:rPr lang="en-US" dirty="0" smtClean="0"/>
              <a:t>	SO</a:t>
            </a:r>
            <a:r>
              <a:rPr lang="en-US" baseline="-25000" dirty="0" smtClean="0"/>
              <a:t>2</a:t>
            </a:r>
            <a:endParaRPr lang="en-US" dirty="0" smtClean="0"/>
          </a:p>
        </p:txBody>
      </p:sp>
      <p:sp>
        <p:nvSpPr>
          <p:cNvPr id="773124" name="Text Box 4"/>
          <p:cNvSpPr txBox="1">
            <a:spLocks noChangeArrowheads="1"/>
          </p:cNvSpPr>
          <p:nvPr/>
        </p:nvSpPr>
        <p:spPr bwMode="auto">
          <a:xfrm>
            <a:off x="7086600" y="2209800"/>
            <a:ext cx="990600" cy="3108325"/>
          </a:xfrm>
          <a:prstGeom prst="rect">
            <a:avLst/>
          </a:prstGeom>
          <a:noFill/>
          <a:ln w="9525">
            <a:noFill/>
            <a:miter lim="800000"/>
            <a:headEnd/>
            <a:tailEnd/>
          </a:ln>
        </p:spPr>
        <p:txBody>
          <a:bodyPr>
            <a:spAutoFit/>
          </a:bodyPr>
          <a:lstStyle/>
          <a:p>
            <a:pPr>
              <a:spcBef>
                <a:spcPct val="50000"/>
              </a:spcBef>
            </a:pPr>
            <a:r>
              <a:rPr lang="en-US" altLang="en-US" sz="2800" dirty="0">
                <a:solidFill>
                  <a:srgbClr val="FFFF00"/>
                </a:solidFill>
              </a:rPr>
              <a:t>CsCl</a:t>
            </a:r>
          </a:p>
          <a:p>
            <a:pPr>
              <a:spcBef>
                <a:spcPct val="50000"/>
              </a:spcBef>
            </a:pPr>
            <a:endParaRPr lang="en-US" altLang="en-US" sz="2800" dirty="0">
              <a:solidFill>
                <a:srgbClr val="FFFF00"/>
              </a:solidFill>
            </a:endParaRPr>
          </a:p>
          <a:p>
            <a:pPr>
              <a:spcBef>
                <a:spcPct val="50000"/>
              </a:spcBef>
            </a:pPr>
            <a:r>
              <a:rPr lang="en-US" altLang="en-US" sz="2800" dirty="0">
                <a:solidFill>
                  <a:srgbClr val="FFFF00"/>
                </a:solidFill>
              </a:rPr>
              <a:t>CaF</a:t>
            </a:r>
            <a:r>
              <a:rPr lang="en-US" altLang="en-US" sz="2800" baseline="-25000" dirty="0">
                <a:solidFill>
                  <a:srgbClr val="FFFF00"/>
                </a:solidFill>
              </a:rPr>
              <a:t>2</a:t>
            </a:r>
          </a:p>
          <a:p>
            <a:pPr>
              <a:spcBef>
                <a:spcPct val="50000"/>
              </a:spcBef>
            </a:pPr>
            <a:endParaRPr lang="en-US" altLang="en-US" sz="2800" dirty="0">
              <a:solidFill>
                <a:srgbClr val="FFFF00"/>
              </a:solidFill>
            </a:endParaRPr>
          </a:p>
          <a:p>
            <a:pPr>
              <a:spcBef>
                <a:spcPct val="50000"/>
              </a:spcBef>
            </a:pPr>
            <a:r>
              <a:rPr lang="en-US" altLang="en-US" sz="2800" dirty="0">
                <a:solidFill>
                  <a:srgbClr val="FFFF00"/>
                </a:solidFill>
              </a:rPr>
              <a:t>K</a:t>
            </a:r>
            <a:r>
              <a:rPr lang="en-US" altLang="en-US" sz="2800" baseline="-25000" dirty="0">
                <a:solidFill>
                  <a:srgbClr val="FFFF00"/>
                </a:solidFill>
              </a:rPr>
              <a:t>2</a:t>
            </a:r>
            <a:r>
              <a:rPr lang="en-US" altLang="en-US" sz="2800" dirty="0">
                <a:solidFill>
                  <a:srgbClr val="FFFF00"/>
                </a:solidFill>
              </a:rPr>
              <a:t>O</a:t>
            </a:r>
          </a:p>
        </p:txBody>
      </p:sp>
      <p:sp>
        <p:nvSpPr>
          <p:cNvPr id="6" name="Text Box 4"/>
          <p:cNvSpPr txBox="1">
            <a:spLocks noChangeArrowheads="1"/>
          </p:cNvSpPr>
          <p:nvPr/>
        </p:nvSpPr>
        <p:spPr bwMode="auto">
          <a:xfrm>
            <a:off x="990600" y="5648325"/>
            <a:ext cx="7391400" cy="523875"/>
          </a:xfrm>
          <a:prstGeom prst="rect">
            <a:avLst/>
          </a:prstGeom>
          <a:noFill/>
          <a:ln w="9525">
            <a:noFill/>
            <a:miter lim="800000"/>
            <a:headEnd/>
            <a:tailEnd/>
          </a:ln>
        </p:spPr>
        <p:txBody>
          <a:bodyPr>
            <a:spAutoFit/>
          </a:bodyPr>
          <a:lstStyle/>
          <a:p>
            <a:pPr>
              <a:spcBef>
                <a:spcPct val="50000"/>
              </a:spcBef>
            </a:pPr>
            <a:r>
              <a:rPr lang="en-US" altLang="en-US" sz="2800" dirty="0">
                <a:solidFill>
                  <a:srgbClr val="FFFF00"/>
                </a:solidFill>
              </a:rPr>
              <a:t>Ionic compounds have higher melting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3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312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73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90E318E5-469F-4EE5-A2BC-836E1A842DF2}" type="slidenum">
              <a:rPr lang="en-US"/>
              <a:pPr>
                <a:defRPr/>
              </a:pPr>
              <a:t>18</a:t>
            </a:fld>
            <a:endParaRPr lang="en-US" dirty="0"/>
          </a:p>
        </p:txBody>
      </p:sp>
      <p:sp>
        <p:nvSpPr>
          <p:cNvPr id="838658" name="Rectangle 2"/>
          <p:cNvSpPr>
            <a:spLocks noGrp="1" noChangeArrowheads="1"/>
          </p:cNvSpPr>
          <p:nvPr>
            <p:ph type="title"/>
          </p:nvPr>
        </p:nvSpPr>
        <p:spPr>
          <a:xfrm>
            <a:off x="152400" y="304800"/>
            <a:ext cx="8991600" cy="950913"/>
          </a:xfrm>
        </p:spPr>
        <p:txBody>
          <a:bodyPr/>
          <a:lstStyle/>
          <a:p>
            <a:pPr eaLnBrk="1" hangingPunct="1">
              <a:defRPr/>
            </a:pPr>
            <a:r>
              <a:rPr lang="en-US" sz="4000" dirty="0" smtClean="0"/>
              <a:t>Activity: Ionic and Molecular Compounds</a:t>
            </a:r>
          </a:p>
        </p:txBody>
      </p:sp>
      <p:sp>
        <p:nvSpPr>
          <p:cNvPr id="838659" name="Rectangle 3"/>
          <p:cNvSpPr>
            <a:spLocks noGrp="1" noChangeArrowheads="1"/>
          </p:cNvSpPr>
          <p:nvPr>
            <p:ph type="body" sz="half" idx="1"/>
          </p:nvPr>
        </p:nvSpPr>
        <p:spPr>
          <a:xfrm>
            <a:off x="228600" y="1524000"/>
            <a:ext cx="8534400" cy="4953000"/>
          </a:xfrm>
        </p:spPr>
        <p:txBody>
          <a:bodyPr/>
          <a:lstStyle/>
          <a:p>
            <a:pPr marL="533400" indent="-533400" eaLnBrk="1" hangingPunct="1">
              <a:spcAft>
                <a:spcPts val="600"/>
              </a:spcAft>
              <a:defRPr/>
            </a:pPr>
            <a:r>
              <a:rPr lang="en-US" dirty="0" smtClean="0"/>
              <a:t>Based on their formulas, which of the following are ionic compounds?  Which are molecular compounds?</a:t>
            </a:r>
          </a:p>
          <a:p>
            <a:pPr marL="914400" lvl="1" indent="-457200" eaLnBrk="1" hangingPunct="1">
              <a:spcBef>
                <a:spcPts val="0"/>
              </a:spcBef>
              <a:spcAft>
                <a:spcPts val="600"/>
              </a:spcAft>
              <a:buFontTx/>
              <a:buAutoNum type="arabicPeriod"/>
              <a:defRPr/>
            </a:pPr>
            <a:r>
              <a:rPr lang="en-US" sz="3200" dirty="0" smtClean="0"/>
              <a:t>SO</a:t>
            </a:r>
            <a:r>
              <a:rPr lang="en-US" sz="3200" baseline="-25000" dirty="0" smtClean="0"/>
              <a:t>2</a:t>
            </a:r>
            <a:endParaRPr lang="en-US" sz="3200" baseline="-25000" dirty="0" smtClean="0">
              <a:solidFill>
                <a:srgbClr val="FFFF00"/>
              </a:solidFill>
            </a:endParaRPr>
          </a:p>
          <a:p>
            <a:pPr marL="914400" lvl="1" indent="-457200" eaLnBrk="1" hangingPunct="1">
              <a:spcBef>
                <a:spcPts val="0"/>
              </a:spcBef>
              <a:spcAft>
                <a:spcPts val="600"/>
              </a:spcAft>
              <a:buFontTx/>
              <a:buAutoNum type="arabicPeriod"/>
              <a:defRPr/>
            </a:pPr>
            <a:r>
              <a:rPr lang="en-US" sz="3200" dirty="0" smtClean="0"/>
              <a:t>CaO</a:t>
            </a:r>
            <a:endParaRPr lang="en-US" sz="3200" dirty="0" smtClean="0">
              <a:solidFill>
                <a:srgbClr val="FFFF00"/>
              </a:solidFill>
            </a:endParaRPr>
          </a:p>
          <a:p>
            <a:pPr marL="914400" lvl="1" indent="-457200" eaLnBrk="1" hangingPunct="1">
              <a:spcBef>
                <a:spcPts val="0"/>
              </a:spcBef>
              <a:spcAft>
                <a:spcPts val="600"/>
              </a:spcAft>
              <a:buFontTx/>
              <a:buAutoNum type="arabicPeriod"/>
              <a:defRPr/>
            </a:pPr>
            <a:r>
              <a:rPr lang="en-US" sz="3200" dirty="0" smtClean="0"/>
              <a:t>Na</a:t>
            </a:r>
            <a:r>
              <a:rPr lang="en-US" sz="3200" baseline="-25000" dirty="0" smtClean="0"/>
              <a:t>3</a:t>
            </a:r>
            <a:r>
              <a:rPr lang="en-US" sz="3200" dirty="0" smtClean="0"/>
              <a:t>N</a:t>
            </a:r>
            <a:endParaRPr lang="en-US" sz="3200" dirty="0" smtClean="0">
              <a:solidFill>
                <a:srgbClr val="FFFF00"/>
              </a:solidFill>
            </a:endParaRPr>
          </a:p>
          <a:p>
            <a:pPr marL="914400" lvl="1" indent="-457200" eaLnBrk="1" hangingPunct="1">
              <a:spcBef>
                <a:spcPts val="0"/>
              </a:spcBef>
              <a:spcAft>
                <a:spcPts val="600"/>
              </a:spcAft>
              <a:buFontTx/>
              <a:buAutoNum type="arabicPeriod"/>
              <a:defRPr/>
            </a:pPr>
            <a:r>
              <a:rPr lang="en-US" sz="3200" dirty="0" smtClean="0"/>
              <a:t>NF</a:t>
            </a:r>
            <a:r>
              <a:rPr lang="en-US" sz="3200" baseline="-25000" dirty="0" smtClean="0"/>
              <a:t>3</a:t>
            </a:r>
            <a:endParaRPr lang="en-US" sz="3200" dirty="0" smtClean="0">
              <a:solidFill>
                <a:srgbClr val="FFFF00"/>
              </a:solidFill>
            </a:endParaRPr>
          </a:p>
          <a:p>
            <a:pPr marL="914400" lvl="1" indent="-457200" eaLnBrk="1" hangingPunct="1">
              <a:buFontTx/>
              <a:buNone/>
              <a:defRPr/>
            </a:pPr>
            <a:endParaRPr lang="en-US" sz="3200" dirty="0" smtClean="0">
              <a:solidFill>
                <a:srgbClr val="3333CC"/>
              </a:solidFill>
            </a:endParaRPr>
          </a:p>
        </p:txBody>
      </p:sp>
      <p:sp>
        <p:nvSpPr>
          <p:cNvPr id="5" name="Text Box 4"/>
          <p:cNvSpPr txBox="1">
            <a:spLocks noChangeArrowheads="1"/>
          </p:cNvSpPr>
          <p:nvPr/>
        </p:nvSpPr>
        <p:spPr bwMode="auto">
          <a:xfrm>
            <a:off x="2514600" y="3048000"/>
            <a:ext cx="2590800" cy="2292350"/>
          </a:xfrm>
          <a:prstGeom prst="rect">
            <a:avLst/>
          </a:prstGeom>
          <a:noFill/>
          <a:ln w="9525">
            <a:noFill/>
            <a:miter lim="800000"/>
            <a:headEnd/>
            <a:tailEnd/>
          </a:ln>
        </p:spPr>
        <p:txBody>
          <a:bodyPr>
            <a:spAutoFit/>
          </a:bodyPr>
          <a:lstStyle/>
          <a:p>
            <a:pPr>
              <a:spcAft>
                <a:spcPts val="600"/>
              </a:spcAft>
            </a:pPr>
            <a:r>
              <a:rPr lang="en-US" altLang="en-US" sz="3200" dirty="0">
                <a:solidFill>
                  <a:srgbClr val="FFFF00"/>
                </a:solidFill>
              </a:rPr>
              <a:t>molecular</a:t>
            </a:r>
          </a:p>
          <a:p>
            <a:pPr>
              <a:spcAft>
                <a:spcPts val="600"/>
              </a:spcAft>
            </a:pPr>
            <a:r>
              <a:rPr lang="en-US" altLang="en-US" sz="3200" dirty="0">
                <a:solidFill>
                  <a:srgbClr val="FFFF00"/>
                </a:solidFill>
              </a:rPr>
              <a:t>ionic</a:t>
            </a:r>
            <a:endParaRPr lang="en-US" altLang="en-US" sz="3200" baseline="-25000" dirty="0">
              <a:solidFill>
                <a:srgbClr val="FFFF00"/>
              </a:solidFill>
            </a:endParaRPr>
          </a:p>
          <a:p>
            <a:pPr>
              <a:spcAft>
                <a:spcPts val="600"/>
              </a:spcAft>
            </a:pPr>
            <a:r>
              <a:rPr lang="en-US" altLang="en-US" sz="3200" dirty="0">
                <a:solidFill>
                  <a:srgbClr val="FFFF00"/>
                </a:solidFill>
              </a:rPr>
              <a:t>molecular</a:t>
            </a:r>
          </a:p>
          <a:p>
            <a:pPr>
              <a:spcAft>
                <a:spcPts val="600"/>
              </a:spcAft>
            </a:pPr>
            <a:r>
              <a:rPr lang="en-US" altLang="en-US" sz="3200" dirty="0">
                <a:solidFill>
                  <a:srgbClr val="FFFF00"/>
                </a:solidFill>
              </a:rPr>
              <a:t>ionic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B2C2B991-331C-4592-BBAD-FB41D9505328}" type="slidenum">
              <a:rPr lang="en-US"/>
              <a:pPr>
                <a:defRPr/>
              </a:pPr>
              <a:t>19</a:t>
            </a:fld>
            <a:endParaRPr lang="en-US" dirty="0"/>
          </a:p>
        </p:txBody>
      </p:sp>
      <p:sp>
        <p:nvSpPr>
          <p:cNvPr id="840706" name="Rectangle 2"/>
          <p:cNvSpPr>
            <a:spLocks noGrp="1" noChangeArrowheads="1"/>
          </p:cNvSpPr>
          <p:nvPr>
            <p:ph type="title"/>
          </p:nvPr>
        </p:nvSpPr>
        <p:spPr>
          <a:xfrm>
            <a:off x="152400" y="304800"/>
            <a:ext cx="8991600" cy="950913"/>
          </a:xfrm>
        </p:spPr>
        <p:txBody>
          <a:bodyPr/>
          <a:lstStyle/>
          <a:p>
            <a:pPr eaLnBrk="1" hangingPunct="1">
              <a:defRPr/>
            </a:pPr>
            <a:r>
              <a:rPr lang="en-US" sz="4000" dirty="0" smtClean="0"/>
              <a:t>Activity: Ionic and Molecular Compounds</a:t>
            </a:r>
          </a:p>
        </p:txBody>
      </p:sp>
      <p:sp>
        <p:nvSpPr>
          <p:cNvPr id="840707" name="Rectangle 3"/>
          <p:cNvSpPr>
            <a:spLocks noGrp="1" noChangeArrowheads="1"/>
          </p:cNvSpPr>
          <p:nvPr>
            <p:ph type="body" sz="half" idx="1"/>
          </p:nvPr>
        </p:nvSpPr>
        <p:spPr>
          <a:xfrm>
            <a:off x="228600" y="1524000"/>
            <a:ext cx="8534400" cy="4953000"/>
          </a:xfrm>
        </p:spPr>
        <p:txBody>
          <a:bodyPr/>
          <a:lstStyle/>
          <a:p>
            <a:pPr marL="533400" indent="-533400" eaLnBrk="1" hangingPunct="1">
              <a:spcAft>
                <a:spcPts val="600"/>
              </a:spcAft>
              <a:defRPr/>
            </a:pPr>
            <a:r>
              <a:rPr lang="en-US" dirty="0" smtClean="0"/>
              <a:t>Which of the following compounds has a higher boiling point?</a:t>
            </a:r>
          </a:p>
          <a:p>
            <a:pPr marL="914400" lvl="1" indent="-457200" eaLnBrk="1" hangingPunct="1">
              <a:spcBef>
                <a:spcPts val="0"/>
              </a:spcBef>
              <a:spcAft>
                <a:spcPts val="600"/>
              </a:spcAft>
              <a:buFontTx/>
              <a:buAutoNum type="arabicPeriod"/>
              <a:defRPr/>
            </a:pPr>
            <a:r>
              <a:rPr lang="en-US" sz="3200" dirty="0" smtClean="0"/>
              <a:t>KCl or CCl</a:t>
            </a:r>
            <a:r>
              <a:rPr lang="en-US" sz="3200" baseline="-25000" dirty="0" smtClean="0"/>
              <a:t>4</a:t>
            </a:r>
            <a:endParaRPr lang="en-US" sz="3200" dirty="0" smtClean="0">
              <a:solidFill>
                <a:srgbClr val="FFFF00"/>
              </a:solidFill>
            </a:endParaRPr>
          </a:p>
          <a:p>
            <a:pPr marL="914400" lvl="1" indent="-457200" eaLnBrk="1" hangingPunct="1">
              <a:spcBef>
                <a:spcPts val="0"/>
              </a:spcBef>
              <a:spcAft>
                <a:spcPts val="600"/>
              </a:spcAft>
              <a:buFontTx/>
              <a:buAutoNum type="arabicPeriod"/>
              <a:defRPr/>
            </a:pPr>
            <a:r>
              <a:rPr lang="en-US" sz="3200" dirty="0" smtClean="0"/>
              <a:t>SO</a:t>
            </a:r>
            <a:r>
              <a:rPr lang="en-US" sz="3200" baseline="-25000" dirty="0" smtClean="0"/>
              <a:t>3</a:t>
            </a:r>
            <a:r>
              <a:rPr lang="en-US" sz="3200" dirty="0" smtClean="0"/>
              <a:t> or Na</a:t>
            </a:r>
            <a:r>
              <a:rPr lang="en-US" sz="3200" baseline="-25000" dirty="0" smtClean="0"/>
              <a:t>2</a:t>
            </a:r>
            <a:r>
              <a:rPr lang="en-US" sz="3200" dirty="0" smtClean="0"/>
              <a:t>SO</a:t>
            </a:r>
            <a:r>
              <a:rPr lang="en-US" sz="3200" baseline="-25000" dirty="0" smtClean="0"/>
              <a:t>4</a:t>
            </a:r>
            <a:endParaRPr lang="en-US" sz="3200" dirty="0" smtClean="0">
              <a:solidFill>
                <a:srgbClr val="FFFF00"/>
              </a:solidFill>
            </a:endParaRPr>
          </a:p>
          <a:p>
            <a:pPr marL="914400" lvl="1" indent="-457200" eaLnBrk="1" hangingPunct="1">
              <a:spcBef>
                <a:spcPts val="0"/>
              </a:spcBef>
              <a:spcAft>
                <a:spcPts val="600"/>
              </a:spcAft>
              <a:buFontTx/>
              <a:buAutoNum type="arabicPeriod"/>
              <a:defRPr/>
            </a:pPr>
            <a:r>
              <a:rPr lang="en-US" sz="3200" dirty="0" smtClean="0"/>
              <a:t>Cu</a:t>
            </a:r>
            <a:r>
              <a:rPr lang="en-US" sz="3200" baseline="-25000" dirty="0" smtClean="0"/>
              <a:t>3</a:t>
            </a:r>
            <a:r>
              <a:rPr lang="en-US" sz="3200" dirty="0" smtClean="0"/>
              <a:t>PO</a:t>
            </a:r>
            <a:r>
              <a:rPr lang="en-US" sz="3200" baseline="-25000" dirty="0" smtClean="0"/>
              <a:t>4</a:t>
            </a:r>
            <a:r>
              <a:rPr lang="en-US" sz="3200" dirty="0" smtClean="0"/>
              <a:t> or P</a:t>
            </a:r>
            <a:r>
              <a:rPr lang="en-US" sz="3200" baseline="-25000" dirty="0" smtClean="0"/>
              <a:t>4</a:t>
            </a:r>
            <a:r>
              <a:rPr lang="en-US" sz="3200" dirty="0" smtClean="0"/>
              <a:t>O</a:t>
            </a:r>
            <a:r>
              <a:rPr lang="en-US" sz="3200" baseline="-25000" dirty="0" smtClean="0"/>
              <a:t>10</a:t>
            </a:r>
            <a:endParaRPr lang="en-US" sz="3200" dirty="0" smtClean="0">
              <a:solidFill>
                <a:srgbClr val="FFFF00"/>
              </a:solidFill>
            </a:endParaRPr>
          </a:p>
          <a:p>
            <a:pPr marL="914400" lvl="1" indent="-457200" eaLnBrk="1" hangingPunct="1">
              <a:buFont typeface="Wingdings" pitchFamily="2" charset="2"/>
              <a:buNone/>
              <a:defRPr/>
            </a:pPr>
            <a:endParaRPr lang="en-US" sz="3200" baseline="-25000" dirty="0" smtClean="0">
              <a:solidFill>
                <a:srgbClr val="3333CC"/>
              </a:solidFill>
            </a:endParaRPr>
          </a:p>
          <a:p>
            <a:pPr marL="914400" lvl="1" indent="-457200" eaLnBrk="1" hangingPunct="1">
              <a:buFont typeface="Wingdings" pitchFamily="2" charset="2"/>
              <a:buNone/>
              <a:defRPr/>
            </a:pPr>
            <a:endParaRPr lang="en-US" sz="3200" dirty="0" smtClean="0">
              <a:solidFill>
                <a:srgbClr val="3333CC"/>
              </a:solidFill>
            </a:endParaRPr>
          </a:p>
        </p:txBody>
      </p:sp>
      <p:sp>
        <p:nvSpPr>
          <p:cNvPr id="5" name="Text Box 4"/>
          <p:cNvSpPr txBox="1">
            <a:spLocks noChangeArrowheads="1"/>
          </p:cNvSpPr>
          <p:nvPr/>
        </p:nvSpPr>
        <p:spPr bwMode="auto">
          <a:xfrm>
            <a:off x="5105400" y="2579688"/>
            <a:ext cx="1600200" cy="1724025"/>
          </a:xfrm>
          <a:prstGeom prst="rect">
            <a:avLst/>
          </a:prstGeom>
          <a:noFill/>
          <a:ln w="9525">
            <a:noFill/>
            <a:miter lim="800000"/>
            <a:headEnd/>
            <a:tailEnd/>
          </a:ln>
        </p:spPr>
        <p:txBody>
          <a:bodyPr>
            <a:spAutoFit/>
          </a:bodyPr>
          <a:lstStyle/>
          <a:p>
            <a:pPr>
              <a:spcAft>
                <a:spcPts val="600"/>
              </a:spcAft>
            </a:pPr>
            <a:r>
              <a:rPr lang="en-US" altLang="en-US" sz="3200" dirty="0">
                <a:solidFill>
                  <a:srgbClr val="FFFF00"/>
                </a:solidFill>
              </a:rPr>
              <a:t>KCl</a:t>
            </a:r>
          </a:p>
          <a:p>
            <a:pPr>
              <a:spcAft>
                <a:spcPts val="600"/>
              </a:spcAft>
            </a:pPr>
            <a:r>
              <a:rPr lang="en-US" sz="3200" dirty="0">
                <a:solidFill>
                  <a:srgbClr val="FFFF00"/>
                </a:solidFill>
              </a:rPr>
              <a:t>Na</a:t>
            </a:r>
            <a:r>
              <a:rPr lang="en-US" sz="3200" baseline="-25000" dirty="0">
                <a:solidFill>
                  <a:srgbClr val="FFFF00"/>
                </a:solidFill>
              </a:rPr>
              <a:t>2</a:t>
            </a:r>
            <a:r>
              <a:rPr lang="en-US" sz="3200" dirty="0">
                <a:solidFill>
                  <a:srgbClr val="FFFF00"/>
                </a:solidFill>
              </a:rPr>
              <a:t>SO</a:t>
            </a:r>
            <a:r>
              <a:rPr lang="en-US" sz="3200" baseline="-25000" dirty="0">
                <a:solidFill>
                  <a:srgbClr val="FFFF00"/>
                </a:solidFill>
              </a:rPr>
              <a:t>4</a:t>
            </a:r>
            <a:endParaRPr lang="en-US" altLang="en-US" sz="3200" baseline="-25000" dirty="0">
              <a:solidFill>
                <a:srgbClr val="FFFF00"/>
              </a:solidFill>
            </a:endParaRPr>
          </a:p>
          <a:p>
            <a:pPr>
              <a:spcAft>
                <a:spcPts val="600"/>
              </a:spcAft>
            </a:pPr>
            <a:r>
              <a:rPr lang="en-US" sz="3200" dirty="0">
                <a:solidFill>
                  <a:srgbClr val="FFFF00"/>
                </a:solidFill>
              </a:rPr>
              <a:t>Cu</a:t>
            </a:r>
            <a:r>
              <a:rPr lang="en-US" sz="3200" baseline="-25000" dirty="0">
                <a:solidFill>
                  <a:srgbClr val="FFFF00"/>
                </a:solidFill>
              </a:rPr>
              <a:t>3</a:t>
            </a:r>
            <a:r>
              <a:rPr lang="en-US" sz="3200" dirty="0">
                <a:solidFill>
                  <a:srgbClr val="FFFF00"/>
                </a:solidFill>
              </a:rPr>
              <a:t>PO</a:t>
            </a:r>
            <a:r>
              <a:rPr lang="en-US" sz="3200" baseline="-25000" dirty="0">
                <a:solidFill>
                  <a:srgbClr val="FFFF00"/>
                </a:solidFill>
              </a:rPr>
              <a:t>4</a:t>
            </a:r>
            <a:endParaRPr lang="en-US" altLang="en-US" sz="3200" dirty="0">
              <a:solidFill>
                <a:srgbClr val="FFFF00"/>
              </a:solidFill>
            </a:endParaRPr>
          </a:p>
        </p:txBody>
      </p:sp>
      <p:sp>
        <p:nvSpPr>
          <p:cNvPr id="6" name="Text Box 4"/>
          <p:cNvSpPr txBox="1">
            <a:spLocks noChangeArrowheads="1"/>
          </p:cNvSpPr>
          <p:nvPr/>
        </p:nvSpPr>
        <p:spPr bwMode="auto">
          <a:xfrm>
            <a:off x="762000" y="4429125"/>
            <a:ext cx="7391400" cy="523875"/>
          </a:xfrm>
          <a:prstGeom prst="rect">
            <a:avLst/>
          </a:prstGeom>
          <a:noFill/>
          <a:ln w="9525">
            <a:noFill/>
            <a:miter lim="800000"/>
            <a:headEnd/>
            <a:tailEnd/>
          </a:ln>
        </p:spPr>
        <p:txBody>
          <a:bodyPr>
            <a:spAutoFit/>
          </a:bodyPr>
          <a:lstStyle/>
          <a:p>
            <a:pPr>
              <a:spcBef>
                <a:spcPct val="50000"/>
              </a:spcBef>
            </a:pPr>
            <a:r>
              <a:rPr lang="en-US" altLang="en-US" sz="2800" dirty="0">
                <a:solidFill>
                  <a:srgbClr val="FFFF00"/>
                </a:solidFill>
              </a:rPr>
              <a:t>Ionic compounds have higher boiling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55941E40-8F52-4245-8670-478F03AD1053}" type="slidenum">
              <a:rPr lang="en-US"/>
              <a:pPr>
                <a:defRPr/>
              </a:pPr>
              <a:t>2</a:t>
            </a:fld>
            <a:endParaRPr lang="en-US" dirty="0"/>
          </a:p>
        </p:txBody>
      </p:sp>
      <p:sp>
        <p:nvSpPr>
          <p:cNvPr id="348162" name="Rectangle 2"/>
          <p:cNvSpPr>
            <a:spLocks noGrp="1" noChangeArrowheads="1"/>
          </p:cNvSpPr>
          <p:nvPr>
            <p:ph type="title"/>
          </p:nvPr>
        </p:nvSpPr>
        <p:spPr/>
        <p:txBody>
          <a:bodyPr/>
          <a:lstStyle/>
          <a:p>
            <a:pPr eaLnBrk="1" hangingPunct="1">
              <a:defRPr/>
            </a:pPr>
            <a:r>
              <a:rPr lang="en-US" dirty="0" smtClean="0"/>
              <a:t>Questions for Consideration</a:t>
            </a:r>
          </a:p>
        </p:txBody>
      </p:sp>
      <p:sp>
        <p:nvSpPr>
          <p:cNvPr id="348163" name="Rectangle 3"/>
          <p:cNvSpPr>
            <a:spLocks noGrp="1" noChangeArrowheads="1"/>
          </p:cNvSpPr>
          <p:nvPr>
            <p:ph type="body" idx="1"/>
          </p:nvPr>
        </p:nvSpPr>
        <p:spPr>
          <a:xfrm>
            <a:off x="457200" y="1447800"/>
            <a:ext cx="8229600" cy="4114800"/>
          </a:xfrm>
        </p:spPr>
        <p:txBody>
          <a:bodyPr/>
          <a:lstStyle/>
          <a:p>
            <a:pPr marL="609600" indent="-609600" eaLnBrk="1" hangingPunct="1">
              <a:lnSpc>
                <a:spcPct val="80000"/>
              </a:lnSpc>
              <a:buFont typeface="Wingdings" pitchFamily="2" charset="2"/>
              <a:buAutoNum type="arabicPeriod"/>
              <a:defRPr/>
            </a:pPr>
            <a:r>
              <a:rPr lang="en-US" sz="2800" dirty="0" smtClean="0"/>
              <a:t>How do ionic compounds differ from molecular compounds?</a:t>
            </a:r>
          </a:p>
          <a:p>
            <a:pPr marL="609600" indent="-609600" eaLnBrk="1" hangingPunct="1">
              <a:lnSpc>
                <a:spcPct val="80000"/>
              </a:lnSpc>
              <a:buFont typeface="Wingdings" pitchFamily="2" charset="2"/>
              <a:buAutoNum type="arabicPeriod"/>
              <a:defRPr/>
            </a:pPr>
            <a:r>
              <a:rPr lang="en-US" sz="2800" dirty="0" smtClean="0"/>
              <a:t>What kinds of ions are in ionic compounds?</a:t>
            </a:r>
          </a:p>
          <a:p>
            <a:pPr marL="609600" indent="-609600" eaLnBrk="1" hangingPunct="1">
              <a:lnSpc>
                <a:spcPct val="80000"/>
              </a:lnSpc>
              <a:buFont typeface="Wingdings" pitchFamily="2" charset="2"/>
              <a:buAutoNum type="arabicPeriod"/>
              <a:defRPr/>
            </a:pPr>
            <a:r>
              <a:rPr lang="en-US" sz="2800" dirty="0" smtClean="0"/>
              <a:t>What do formulas for ionic compounds represent?</a:t>
            </a:r>
          </a:p>
          <a:p>
            <a:pPr marL="609600" indent="-609600" eaLnBrk="1" hangingPunct="1">
              <a:lnSpc>
                <a:spcPct val="80000"/>
              </a:lnSpc>
              <a:buFont typeface="Wingdings" pitchFamily="2" charset="2"/>
              <a:buAutoNum type="arabicPeriod"/>
              <a:defRPr/>
            </a:pPr>
            <a:r>
              <a:rPr lang="en-US" sz="2800" dirty="0" smtClean="0"/>
              <a:t>How are ionic compounds named?</a:t>
            </a:r>
          </a:p>
          <a:p>
            <a:pPr marL="609600" indent="-609600" eaLnBrk="1" hangingPunct="1">
              <a:lnSpc>
                <a:spcPct val="80000"/>
              </a:lnSpc>
              <a:buFont typeface="Wingdings" pitchFamily="2" charset="2"/>
              <a:buAutoNum type="arabicPeriod"/>
              <a:defRPr/>
            </a:pPr>
            <a:r>
              <a:rPr lang="en-US" sz="2800" dirty="0" smtClean="0"/>
              <a:t>What do formulas for molecular compounds represent and how are they named?</a:t>
            </a:r>
          </a:p>
          <a:p>
            <a:pPr marL="609600" indent="-609600" eaLnBrk="1" hangingPunct="1">
              <a:lnSpc>
                <a:spcPct val="80000"/>
              </a:lnSpc>
              <a:buFont typeface="Wingdings" pitchFamily="2" charset="2"/>
              <a:buAutoNum type="arabicPeriod"/>
              <a:defRPr/>
            </a:pPr>
            <a:r>
              <a:rPr lang="en-US" sz="2800" dirty="0" smtClean="0"/>
              <a:t>What are some common acids and bases and how are they named?</a:t>
            </a:r>
          </a:p>
          <a:p>
            <a:pPr marL="609600" indent="-609600" eaLnBrk="1" hangingPunct="1">
              <a:lnSpc>
                <a:spcPct val="80000"/>
              </a:lnSpc>
              <a:buFont typeface="Wingdings" pitchFamily="2" charset="2"/>
              <a:buAutoNum type="arabicPeriod"/>
              <a:defRPr/>
            </a:pPr>
            <a:r>
              <a:rPr lang="en-US" sz="2800" dirty="0" smtClean="0"/>
              <a:t>How do names of compounds communicate their classification and properties?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dirty="0"/>
              <a:t>3-</a:t>
            </a:r>
            <a:fld id="{B6AD7379-82FB-48D4-8FF1-29E85AABBCBB}" type="slidenum">
              <a:rPr lang="en-US"/>
              <a:pPr>
                <a:defRPr/>
              </a:pPr>
              <a:t>20</a:t>
            </a:fld>
            <a:endParaRPr lang="en-US" dirty="0"/>
          </a:p>
        </p:txBody>
      </p:sp>
      <p:sp>
        <p:nvSpPr>
          <p:cNvPr id="753667" name="Rectangle 3"/>
          <p:cNvSpPr>
            <a:spLocks noGrp="1" noChangeArrowheads="1"/>
          </p:cNvSpPr>
          <p:nvPr>
            <p:ph type="title"/>
          </p:nvPr>
        </p:nvSpPr>
        <p:spPr/>
        <p:txBody>
          <a:bodyPr/>
          <a:lstStyle/>
          <a:p>
            <a:pPr eaLnBrk="1" hangingPunct="1">
              <a:defRPr/>
            </a:pPr>
            <a:r>
              <a:rPr lang="en-US" sz="4000" dirty="0" smtClean="0"/>
              <a:t>When an ionic compound dissolves in water, it dissociates into its ions.</a:t>
            </a:r>
          </a:p>
        </p:txBody>
      </p:sp>
      <p:sp>
        <p:nvSpPr>
          <p:cNvPr id="753668" name="Rectangle 4"/>
          <p:cNvSpPr>
            <a:spLocks noChangeArrowheads="1"/>
          </p:cNvSpPr>
          <p:nvPr/>
        </p:nvSpPr>
        <p:spPr bwMode="auto">
          <a:xfrm>
            <a:off x="7162800" y="4926013"/>
            <a:ext cx="954088" cy="304800"/>
          </a:xfrm>
          <a:prstGeom prst="rect">
            <a:avLst/>
          </a:prstGeom>
          <a:noFill/>
          <a:ln>
            <a:noFill/>
          </a:ln>
          <a:effectLst/>
          <a:extLst/>
        </p:spPr>
        <p:txBody>
          <a:bodyPr wrap="none">
            <a:spAutoFit/>
          </a:bodyPr>
          <a:lstStyle/>
          <a:p>
            <a:pPr eaLnBrk="1" hangingPunct="1">
              <a:defRPr/>
            </a:pPr>
            <a:r>
              <a:rPr lang="en-US" sz="1400" dirty="0">
                <a:solidFill>
                  <a:schemeClr val="tx2"/>
                </a:solidFill>
                <a:effectLst>
                  <a:outerShdw blurRad="38100" dist="38100" dir="2700000" algn="tl">
                    <a:srgbClr val="000000"/>
                  </a:outerShdw>
                </a:effectLst>
                <a:cs typeface="Arial" charset="0"/>
              </a:rPr>
              <a:t>Figure 3.8</a:t>
            </a:r>
          </a:p>
        </p:txBody>
      </p:sp>
      <p:sp>
        <p:nvSpPr>
          <p:cNvPr id="23557" name="Text Box 5"/>
          <p:cNvSpPr txBox="1">
            <a:spLocks noChangeArrowheads="1"/>
          </p:cNvSpPr>
          <p:nvPr/>
        </p:nvSpPr>
        <p:spPr bwMode="auto">
          <a:xfrm>
            <a:off x="1905000" y="1828800"/>
            <a:ext cx="5257800" cy="519113"/>
          </a:xfrm>
          <a:prstGeom prst="rect">
            <a:avLst/>
          </a:prstGeom>
          <a:noFill/>
          <a:ln w="9525">
            <a:noFill/>
            <a:miter lim="800000"/>
            <a:headEnd/>
            <a:tailEnd/>
          </a:ln>
        </p:spPr>
        <p:txBody>
          <a:bodyPr>
            <a:spAutoFit/>
          </a:bodyPr>
          <a:lstStyle/>
          <a:p>
            <a:pPr eaLnBrk="1" hangingPunct="1">
              <a:spcBef>
                <a:spcPct val="50000"/>
              </a:spcBef>
            </a:pPr>
            <a:r>
              <a:rPr lang="en-US" altLang="en-US" sz="2800" dirty="0">
                <a:cs typeface="Arial" charset="0"/>
              </a:rPr>
              <a:t>NaCl(</a:t>
            </a:r>
            <a:r>
              <a:rPr lang="en-US" altLang="en-US" sz="2800" i="1" dirty="0">
                <a:cs typeface="Arial" charset="0"/>
              </a:rPr>
              <a:t>s</a:t>
            </a:r>
            <a:r>
              <a:rPr lang="en-US" altLang="en-US" sz="2800" dirty="0">
                <a:cs typeface="Arial" charset="0"/>
              </a:rPr>
              <a:t>)  </a:t>
            </a:r>
            <a:r>
              <a:rPr lang="en-US" altLang="en-US" sz="2800" dirty="0">
                <a:cs typeface="Arial" charset="0"/>
                <a:sym typeface="MT Symbol" pitchFamily="82" charset="2"/>
              </a:rPr>
              <a:t>  Na</a:t>
            </a:r>
            <a:r>
              <a:rPr lang="en-US" altLang="en-US" sz="2800" baseline="30000" dirty="0">
                <a:cs typeface="Arial" charset="0"/>
                <a:sym typeface="MT Symbol" pitchFamily="82" charset="2"/>
              </a:rPr>
              <a:t>+</a:t>
            </a:r>
            <a:r>
              <a:rPr lang="en-US" altLang="en-US" sz="2800" dirty="0">
                <a:cs typeface="Arial" charset="0"/>
                <a:sym typeface="MT Symbol" pitchFamily="82" charset="2"/>
              </a:rPr>
              <a:t>(</a:t>
            </a:r>
            <a:r>
              <a:rPr lang="en-US" altLang="en-US" sz="2800" i="1" dirty="0">
                <a:cs typeface="Arial" charset="0"/>
                <a:sym typeface="MT Symbol" pitchFamily="82" charset="2"/>
              </a:rPr>
              <a:t>aq</a:t>
            </a:r>
            <a:r>
              <a:rPr lang="en-US" altLang="en-US" sz="2800" dirty="0">
                <a:cs typeface="Arial" charset="0"/>
                <a:sym typeface="MT Symbol" pitchFamily="82" charset="2"/>
              </a:rPr>
              <a:t>)  +  Cl</a:t>
            </a:r>
            <a:r>
              <a:rPr lang="en-US" altLang="en-US" sz="2800" baseline="30000" dirty="0">
                <a:cs typeface="Arial" charset="0"/>
                <a:sym typeface="Symbol" pitchFamily="18" charset="2"/>
              </a:rPr>
              <a:t></a:t>
            </a:r>
            <a:r>
              <a:rPr lang="en-US" altLang="en-US" sz="2800" dirty="0">
                <a:cs typeface="Arial" charset="0"/>
                <a:sym typeface="MT Symbol" pitchFamily="82" charset="2"/>
              </a:rPr>
              <a:t>(</a:t>
            </a:r>
            <a:r>
              <a:rPr lang="en-US" altLang="en-US" sz="2800" i="1" dirty="0">
                <a:cs typeface="Arial" charset="0"/>
                <a:sym typeface="MT Symbol" pitchFamily="82" charset="2"/>
              </a:rPr>
              <a:t>aq</a:t>
            </a:r>
            <a:r>
              <a:rPr lang="en-US" altLang="en-US" sz="2800" dirty="0">
                <a:cs typeface="Arial" charset="0"/>
                <a:sym typeface="MT Symbol" pitchFamily="82" charset="2"/>
              </a:rPr>
              <a:t>)</a:t>
            </a:r>
          </a:p>
        </p:txBody>
      </p:sp>
      <p:sp>
        <p:nvSpPr>
          <p:cNvPr id="7" name="TextBox 6"/>
          <p:cNvSpPr txBox="1"/>
          <p:nvPr/>
        </p:nvSpPr>
        <p:spPr>
          <a:xfrm>
            <a:off x="3352800" y="4495800"/>
            <a:ext cx="2438400" cy="369888"/>
          </a:xfrm>
          <a:prstGeom prst="rect">
            <a:avLst/>
          </a:prstGeom>
          <a:solidFill>
            <a:schemeClr val="tx2">
              <a:lumMod val="50000"/>
            </a:schemeClr>
          </a:solidFill>
          <a:ln>
            <a:solidFill>
              <a:schemeClr val="accent1"/>
            </a:solidFill>
          </a:ln>
        </p:spPr>
        <p:txBody>
          <a:bodyPr>
            <a:spAutoFit/>
          </a:bodyPr>
          <a:lstStyle/>
          <a:p>
            <a:pPr>
              <a:defRPr/>
            </a:pPr>
            <a:r>
              <a:rPr lang="en-US" dirty="0">
                <a:solidFill>
                  <a:srgbClr val="660033"/>
                </a:solidFill>
              </a:rPr>
              <a:t>Update with Figure 3.8</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520" y="2514600"/>
            <a:ext cx="5087112" cy="35710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399697"/>
            <a:ext cx="3713162" cy="3216878"/>
          </a:xfrm>
          <a:prstGeom prst="rect">
            <a:avLst/>
          </a:prstGeom>
        </p:spPr>
      </p:pic>
      <p:sp>
        <p:nvSpPr>
          <p:cNvPr id="7" name="Slide Number Placeholder 6"/>
          <p:cNvSpPr>
            <a:spLocks noGrp="1"/>
          </p:cNvSpPr>
          <p:nvPr>
            <p:ph type="sldNum" sz="quarter" idx="12"/>
          </p:nvPr>
        </p:nvSpPr>
        <p:spPr/>
        <p:txBody>
          <a:bodyPr/>
          <a:lstStyle/>
          <a:p>
            <a:pPr>
              <a:defRPr/>
            </a:pPr>
            <a:r>
              <a:rPr lang="en-US" dirty="0"/>
              <a:t>3-</a:t>
            </a:r>
            <a:fld id="{6EBE1090-9449-468B-8A8C-A0186FD2C662}" type="slidenum">
              <a:rPr lang="en-US"/>
              <a:pPr>
                <a:defRPr/>
              </a:pPr>
              <a:t>21</a:t>
            </a:fld>
            <a:endParaRPr lang="en-US" dirty="0"/>
          </a:p>
        </p:txBody>
      </p:sp>
      <p:sp>
        <p:nvSpPr>
          <p:cNvPr id="755714" name="Rectangle 2"/>
          <p:cNvSpPr>
            <a:spLocks noGrp="1" noChangeArrowheads="1"/>
          </p:cNvSpPr>
          <p:nvPr>
            <p:ph type="title"/>
          </p:nvPr>
        </p:nvSpPr>
        <p:spPr/>
        <p:txBody>
          <a:bodyPr/>
          <a:lstStyle/>
          <a:p>
            <a:pPr eaLnBrk="1" hangingPunct="1">
              <a:defRPr/>
            </a:pPr>
            <a:r>
              <a:rPr lang="en-US" sz="4000" dirty="0" smtClean="0"/>
              <a:t>Most molecular substances do not dissociate in water.</a:t>
            </a:r>
          </a:p>
        </p:txBody>
      </p:sp>
      <p:sp>
        <p:nvSpPr>
          <p:cNvPr id="755715" name="Rectangle 3"/>
          <p:cNvSpPr>
            <a:spLocks noGrp="1" noChangeArrowheads="1"/>
          </p:cNvSpPr>
          <p:nvPr>
            <p:ph type="body" sz="half" idx="1"/>
          </p:nvPr>
        </p:nvSpPr>
        <p:spPr>
          <a:xfrm>
            <a:off x="228600" y="1905000"/>
            <a:ext cx="4572000" cy="4114800"/>
          </a:xfrm>
        </p:spPr>
        <p:txBody>
          <a:bodyPr/>
          <a:lstStyle/>
          <a:p>
            <a:pPr eaLnBrk="1" hangingPunct="1">
              <a:defRPr/>
            </a:pPr>
            <a:r>
              <a:rPr lang="en-US" sz="2800" dirty="0" smtClean="0"/>
              <a:t>Most molecular substances, such as O</a:t>
            </a:r>
            <a:r>
              <a:rPr lang="en-US" sz="2800" baseline="-25000" dirty="0" smtClean="0"/>
              <a:t>2 </a:t>
            </a:r>
            <a:r>
              <a:rPr lang="en-US" sz="2800" dirty="0" smtClean="0"/>
              <a:t>or CH</a:t>
            </a:r>
            <a:r>
              <a:rPr lang="en-US" sz="2800" baseline="-25000" dirty="0" smtClean="0"/>
              <a:t>3</a:t>
            </a:r>
            <a:r>
              <a:rPr lang="en-US" sz="2800" dirty="0" smtClean="0"/>
              <a:t>OH, do not dissociate into ions in aqueous solution.  The molecules remain intact.</a:t>
            </a:r>
          </a:p>
          <a:p>
            <a:pPr eaLnBrk="1" hangingPunct="1">
              <a:defRPr/>
            </a:pPr>
            <a:r>
              <a:rPr lang="en-US" sz="2800" dirty="0" smtClean="0"/>
              <a:t>O</a:t>
            </a:r>
            <a:r>
              <a:rPr lang="en-US" sz="2800" baseline="-25000" dirty="0" smtClean="0"/>
              <a:t>2</a:t>
            </a:r>
            <a:r>
              <a:rPr lang="en-US" sz="2800" dirty="0" smtClean="0"/>
              <a:t>(</a:t>
            </a:r>
            <a:r>
              <a:rPr lang="en-US" sz="2800" i="1" dirty="0" smtClean="0"/>
              <a:t>g</a:t>
            </a:r>
            <a:r>
              <a:rPr lang="en-US" sz="2800" dirty="0" smtClean="0"/>
              <a:t>)  </a:t>
            </a:r>
            <a:r>
              <a:rPr lang="en-US" sz="2800" dirty="0" smtClean="0">
                <a:sym typeface="MT Symbol" pitchFamily="82" charset="2"/>
              </a:rPr>
              <a:t>  O</a:t>
            </a:r>
            <a:r>
              <a:rPr lang="en-US" sz="2800" baseline="-25000" dirty="0" smtClean="0">
                <a:sym typeface="MT Symbol" pitchFamily="82" charset="2"/>
              </a:rPr>
              <a:t>2</a:t>
            </a:r>
            <a:r>
              <a:rPr lang="en-US" sz="2800" dirty="0" smtClean="0">
                <a:sym typeface="MT Symbol" pitchFamily="82" charset="2"/>
              </a:rPr>
              <a:t>(</a:t>
            </a:r>
            <a:r>
              <a:rPr lang="en-US" sz="2800" i="1" dirty="0" smtClean="0">
                <a:sym typeface="MT Symbol" pitchFamily="82" charset="2"/>
              </a:rPr>
              <a:t>aq</a:t>
            </a:r>
            <a:r>
              <a:rPr lang="en-US" sz="2800" dirty="0" smtClean="0">
                <a:sym typeface="MT Symbol" pitchFamily="82" charset="2"/>
              </a:rPr>
              <a:t>)</a:t>
            </a:r>
            <a:endParaRPr lang="en-US" sz="2800" dirty="0" smtClean="0"/>
          </a:p>
          <a:p>
            <a:pPr eaLnBrk="1" hangingPunct="1">
              <a:defRPr/>
            </a:pPr>
            <a:r>
              <a:rPr lang="en-US" sz="2800" dirty="0" smtClean="0"/>
              <a:t>CH</a:t>
            </a:r>
            <a:r>
              <a:rPr lang="en-US" sz="2800" baseline="-25000" dirty="0" smtClean="0"/>
              <a:t>3</a:t>
            </a:r>
            <a:r>
              <a:rPr lang="en-US" sz="2800" dirty="0" smtClean="0"/>
              <a:t>OH(</a:t>
            </a:r>
            <a:r>
              <a:rPr lang="en-US" sz="2800" i="1" dirty="0" smtClean="0"/>
              <a:t>l</a:t>
            </a:r>
            <a:r>
              <a:rPr lang="en-US" sz="2800" dirty="0" smtClean="0"/>
              <a:t>) </a:t>
            </a:r>
            <a:r>
              <a:rPr lang="en-US" sz="2800" dirty="0" smtClean="0">
                <a:sym typeface="MT Symbol" pitchFamily="82" charset="2"/>
              </a:rPr>
              <a:t> CH</a:t>
            </a:r>
            <a:r>
              <a:rPr lang="en-US" sz="2800" baseline="-25000" dirty="0" smtClean="0">
                <a:sym typeface="MT Symbol" pitchFamily="82" charset="2"/>
              </a:rPr>
              <a:t>3</a:t>
            </a:r>
            <a:r>
              <a:rPr lang="en-US" sz="2800" dirty="0" smtClean="0">
                <a:sym typeface="MT Symbol" pitchFamily="82" charset="2"/>
              </a:rPr>
              <a:t>OH(</a:t>
            </a:r>
            <a:r>
              <a:rPr lang="en-US" sz="2800" i="1" dirty="0" smtClean="0">
                <a:sym typeface="MT Symbol" pitchFamily="82" charset="2"/>
              </a:rPr>
              <a:t>aq</a:t>
            </a:r>
            <a:r>
              <a:rPr lang="en-US" sz="2800" dirty="0" smtClean="0">
                <a:sym typeface="MT Symbol" pitchFamily="82" charset="2"/>
              </a:rPr>
              <a:t>)</a:t>
            </a:r>
          </a:p>
          <a:p>
            <a:pPr eaLnBrk="1" hangingPunct="1">
              <a:defRPr/>
            </a:pPr>
            <a:endParaRPr lang="en-US" sz="2800" dirty="0" smtClean="0">
              <a:sym typeface="MT Symbol" pitchFamily="82" charset="2"/>
            </a:endParaRPr>
          </a:p>
        </p:txBody>
      </p:sp>
      <p:sp>
        <p:nvSpPr>
          <p:cNvPr id="24582" name="Text Box 5"/>
          <p:cNvSpPr txBox="1">
            <a:spLocks noChangeArrowheads="1"/>
          </p:cNvSpPr>
          <p:nvPr/>
        </p:nvSpPr>
        <p:spPr bwMode="auto">
          <a:xfrm>
            <a:off x="5715000" y="5257800"/>
            <a:ext cx="2247900" cy="366713"/>
          </a:xfrm>
          <a:prstGeom prst="rect">
            <a:avLst/>
          </a:prstGeom>
          <a:noFill/>
          <a:ln w="9525">
            <a:noFill/>
            <a:miter lim="800000"/>
            <a:headEnd/>
            <a:tailEnd/>
          </a:ln>
        </p:spPr>
        <p:txBody>
          <a:bodyPr wrap="none">
            <a:spAutoFit/>
          </a:bodyPr>
          <a:lstStyle/>
          <a:p>
            <a:pPr eaLnBrk="1" hangingPunct="1"/>
            <a:r>
              <a:rPr lang="en-US" altLang="en-US" dirty="0">
                <a:solidFill>
                  <a:schemeClr val="bg2"/>
                </a:solidFill>
                <a:cs typeface="Arial" charset="0"/>
              </a:rPr>
              <a:t>O</a:t>
            </a:r>
            <a:r>
              <a:rPr lang="en-US" altLang="en-US" baseline="-25000" dirty="0">
                <a:solidFill>
                  <a:schemeClr val="bg2"/>
                </a:solidFill>
                <a:cs typeface="Arial" charset="0"/>
              </a:rPr>
              <a:t>2</a:t>
            </a:r>
            <a:r>
              <a:rPr lang="en-US" altLang="en-US" dirty="0">
                <a:solidFill>
                  <a:schemeClr val="bg2"/>
                </a:solidFill>
                <a:cs typeface="Arial" charset="0"/>
              </a:rPr>
              <a:t> dissolved in water</a:t>
            </a:r>
          </a:p>
        </p:txBody>
      </p:sp>
      <p:sp>
        <p:nvSpPr>
          <p:cNvPr id="24583" name="Text Box 6"/>
          <p:cNvSpPr txBox="1">
            <a:spLocks noChangeArrowheads="1"/>
          </p:cNvSpPr>
          <p:nvPr/>
        </p:nvSpPr>
        <p:spPr bwMode="auto">
          <a:xfrm>
            <a:off x="6348412" y="5638800"/>
            <a:ext cx="1042988" cy="304800"/>
          </a:xfrm>
          <a:prstGeom prst="rect">
            <a:avLst/>
          </a:prstGeom>
          <a:noFill/>
          <a:ln w="9525">
            <a:noFill/>
            <a:miter lim="800000"/>
            <a:headEnd/>
            <a:tailEnd/>
          </a:ln>
        </p:spPr>
        <p:txBody>
          <a:bodyPr wrap="none">
            <a:spAutoFit/>
          </a:bodyPr>
          <a:lstStyle/>
          <a:p>
            <a:r>
              <a:rPr lang="en-US" altLang="en-US" sz="1400" dirty="0"/>
              <a:t>Figure 3.10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D969B9EF-D67E-478D-8AA8-AB9E3CB62A30}" type="slidenum">
              <a:rPr lang="en-US"/>
              <a:pPr>
                <a:defRPr/>
              </a:pPr>
              <a:t>22</a:t>
            </a:fld>
            <a:endParaRPr lang="en-US" dirty="0"/>
          </a:p>
        </p:txBody>
      </p:sp>
      <p:sp>
        <p:nvSpPr>
          <p:cNvPr id="920679" name="Rectangle 103"/>
          <p:cNvSpPr>
            <a:spLocks noChangeArrowheads="1"/>
          </p:cNvSpPr>
          <p:nvPr/>
        </p:nvSpPr>
        <p:spPr bwMode="auto">
          <a:xfrm>
            <a:off x="304800" y="1219200"/>
            <a:ext cx="8610600" cy="4114800"/>
          </a:xfrm>
          <a:prstGeom prst="rect">
            <a:avLst/>
          </a:prstGeom>
          <a:noFill/>
          <a:ln>
            <a:noFill/>
          </a:ln>
          <a:effectLst/>
          <a:extLst/>
        </p:spPr>
        <p:txBody>
          <a:bodyPr/>
          <a:lstStyle/>
          <a:p>
            <a:pPr marL="342900" indent="-342900" eaLnBrk="1" hangingPunct="1">
              <a:spcBef>
                <a:spcPct val="20000"/>
              </a:spcBef>
              <a:buClr>
                <a:srgbClr val="FFFF00"/>
              </a:buClr>
              <a:buSzPct val="65000"/>
              <a:buFont typeface="Wingdings" pitchFamily="2" charset="2"/>
              <a:buChar char="n"/>
              <a:defRPr/>
            </a:pPr>
            <a:r>
              <a:rPr lang="en-US" sz="2800" dirty="0">
                <a:effectLst>
                  <a:outerShdw blurRad="38100" dist="38100" dir="2700000" algn="tl">
                    <a:srgbClr val="000000"/>
                  </a:outerShdw>
                </a:effectLst>
              </a:rPr>
              <a:t>In Chapter 2 we saw that we can predict charges on some monatomic ions from their positions in the periodic table.</a:t>
            </a:r>
          </a:p>
          <a:p>
            <a:pPr marL="342900" indent="-342900" eaLnBrk="1" hangingPunct="1">
              <a:spcBef>
                <a:spcPct val="20000"/>
              </a:spcBef>
              <a:buClr>
                <a:srgbClr val="FFFF00"/>
              </a:buClr>
              <a:buSzPct val="65000"/>
              <a:buFont typeface="Wingdings" pitchFamily="2" charset="2"/>
              <a:buChar char="n"/>
              <a:defRPr/>
            </a:pPr>
            <a:r>
              <a:rPr lang="en-US" sz="2800" dirty="0">
                <a:effectLst>
                  <a:outerShdw blurRad="38100" dist="38100" dir="2700000" algn="tl">
                    <a:srgbClr val="000000"/>
                  </a:outerShdw>
                </a:effectLst>
              </a:rPr>
              <a:t>Look at the names of ions listed.  Do you notice any patterns in their names?</a:t>
            </a:r>
          </a:p>
        </p:txBody>
      </p:sp>
      <p:sp>
        <p:nvSpPr>
          <p:cNvPr id="920625" name="Rectangle 49"/>
          <p:cNvSpPr>
            <a:spLocks noGrp="1" noChangeArrowheads="1"/>
          </p:cNvSpPr>
          <p:nvPr>
            <p:ph type="title"/>
          </p:nvPr>
        </p:nvSpPr>
        <p:spPr>
          <a:xfrm>
            <a:off x="152400" y="76200"/>
            <a:ext cx="8991600" cy="1066800"/>
          </a:xfrm>
        </p:spPr>
        <p:txBody>
          <a:bodyPr/>
          <a:lstStyle/>
          <a:p>
            <a:pPr eaLnBrk="1" hangingPunct="1">
              <a:defRPr/>
            </a:pPr>
            <a:r>
              <a:rPr lang="en-US" dirty="0" smtClean="0"/>
              <a:t>3.2  Monatomic and Polyatomic 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260" y="3810000"/>
            <a:ext cx="6867480" cy="214579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7F2D577E-3BDF-48D9-A175-43D0A526142A}" type="slidenum">
              <a:rPr lang="en-US"/>
              <a:pPr>
                <a:defRPr/>
              </a:pPr>
              <a:t>23</a:t>
            </a:fld>
            <a:endParaRPr lang="en-US" dirty="0"/>
          </a:p>
        </p:txBody>
      </p:sp>
      <p:sp>
        <p:nvSpPr>
          <p:cNvPr id="842754" name="Rectangle 2"/>
          <p:cNvSpPr>
            <a:spLocks noGrp="1" noChangeArrowheads="1"/>
          </p:cNvSpPr>
          <p:nvPr>
            <p:ph type="title"/>
          </p:nvPr>
        </p:nvSpPr>
        <p:spPr>
          <a:xfrm>
            <a:off x="152400" y="381000"/>
            <a:ext cx="8991600" cy="609600"/>
          </a:xfrm>
        </p:spPr>
        <p:txBody>
          <a:bodyPr/>
          <a:lstStyle/>
          <a:p>
            <a:pPr eaLnBrk="1" hangingPunct="1">
              <a:defRPr/>
            </a:pPr>
            <a:r>
              <a:rPr lang="en-US" sz="4000" dirty="0" smtClean="0"/>
              <a:t>Monoatomic Ions</a:t>
            </a:r>
          </a:p>
        </p:txBody>
      </p:sp>
      <p:sp>
        <p:nvSpPr>
          <p:cNvPr id="842755" name="Rectangle 3"/>
          <p:cNvSpPr>
            <a:spLocks noGrp="1" noChangeArrowheads="1"/>
          </p:cNvSpPr>
          <p:nvPr>
            <p:ph type="body" sz="half" idx="1"/>
          </p:nvPr>
        </p:nvSpPr>
        <p:spPr>
          <a:xfrm>
            <a:off x="228600" y="1295400"/>
            <a:ext cx="8610600" cy="2438400"/>
          </a:xfrm>
        </p:spPr>
        <p:txBody>
          <a:bodyPr/>
          <a:lstStyle/>
          <a:p>
            <a:pPr eaLnBrk="1" hangingPunct="1">
              <a:lnSpc>
                <a:spcPct val="90000"/>
              </a:lnSpc>
              <a:defRPr/>
            </a:pPr>
            <a:r>
              <a:rPr lang="en-US" dirty="0" smtClean="0"/>
              <a:t>Are ions of single atoms</a:t>
            </a:r>
          </a:p>
          <a:p>
            <a:pPr eaLnBrk="1" hangingPunct="1">
              <a:lnSpc>
                <a:spcPct val="90000"/>
              </a:lnSpc>
              <a:defRPr/>
            </a:pPr>
            <a:r>
              <a:rPr lang="en-US" dirty="0" smtClean="0"/>
              <a:t>Many are shown on Figure 3.12 and Table 3.2</a:t>
            </a:r>
          </a:p>
          <a:p>
            <a:pPr eaLnBrk="1" hangingPunct="1">
              <a:lnSpc>
                <a:spcPct val="90000"/>
              </a:lnSpc>
              <a:defRPr/>
            </a:pPr>
            <a:r>
              <a:rPr lang="en-US" dirty="0" smtClean="0"/>
              <a:t>Most main-group elements tend to form their ion charge based on how far away their group is from the noble gases because they have the same number of electrons as the nearest noble gas</a:t>
            </a:r>
          </a:p>
          <a:p>
            <a:pPr eaLnBrk="1" hangingPunct="1">
              <a:lnSpc>
                <a:spcPct val="90000"/>
              </a:lnSpc>
              <a:defRPr/>
            </a:pPr>
            <a:r>
              <a:rPr lang="en-US" dirty="0" smtClean="0"/>
              <a:t>Transition metals tend to form multiple charges</a:t>
            </a:r>
            <a:r>
              <a:rPr lang="en-US" sz="34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2329678F-8D54-4C1B-ADD8-BCD9F4F19712}" type="slidenum">
              <a:rPr lang="en-US"/>
              <a:pPr>
                <a:defRPr/>
              </a:pPr>
              <a:t>24</a:t>
            </a:fld>
            <a:endParaRPr lang="en-US" dirty="0"/>
          </a:p>
        </p:txBody>
      </p:sp>
      <p:sp>
        <p:nvSpPr>
          <p:cNvPr id="758786" name="Rectangle 2"/>
          <p:cNvSpPr>
            <a:spLocks noGrp="1" noChangeArrowheads="1"/>
          </p:cNvSpPr>
          <p:nvPr>
            <p:ph type="title"/>
          </p:nvPr>
        </p:nvSpPr>
        <p:spPr/>
        <p:txBody>
          <a:bodyPr/>
          <a:lstStyle/>
          <a:p>
            <a:pPr eaLnBrk="1" hangingPunct="1">
              <a:defRPr/>
            </a:pPr>
            <a:r>
              <a:rPr lang="en-US" sz="3600" dirty="0" smtClean="0"/>
              <a:t>Common Monatomic Ions</a:t>
            </a:r>
            <a:br>
              <a:rPr lang="en-US" sz="3600" dirty="0" smtClean="0"/>
            </a:br>
            <a:r>
              <a:rPr lang="en-US" sz="3200" dirty="0" smtClean="0"/>
              <a:t>You must know the charges for all these ions.</a:t>
            </a:r>
          </a:p>
        </p:txBody>
      </p:sp>
      <p:sp>
        <p:nvSpPr>
          <p:cNvPr id="758788" name="Rectangle 4"/>
          <p:cNvSpPr>
            <a:spLocks noChangeArrowheads="1"/>
          </p:cNvSpPr>
          <p:nvPr/>
        </p:nvSpPr>
        <p:spPr bwMode="auto">
          <a:xfrm>
            <a:off x="4191000" y="5943600"/>
            <a:ext cx="1042988" cy="304800"/>
          </a:xfrm>
          <a:prstGeom prst="rect">
            <a:avLst/>
          </a:prstGeom>
          <a:noFill/>
          <a:ln>
            <a:noFill/>
          </a:ln>
          <a:effectLst/>
          <a:extLst/>
        </p:spPr>
        <p:txBody>
          <a:bodyPr wrap="none">
            <a:spAutoFit/>
          </a:bodyPr>
          <a:lstStyle/>
          <a:p>
            <a:pPr eaLnBrk="1" hangingPunct="1">
              <a:defRPr/>
            </a:pPr>
            <a:r>
              <a:rPr lang="en-US" sz="1400" dirty="0">
                <a:solidFill>
                  <a:schemeClr val="tx2"/>
                </a:solidFill>
                <a:effectLst>
                  <a:outerShdw blurRad="38100" dist="38100" dir="2700000" algn="tl">
                    <a:srgbClr val="000000"/>
                  </a:outerShdw>
                </a:effectLst>
                <a:cs typeface="Arial" charset="0"/>
              </a:rPr>
              <a:t>Figure 3.12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52600"/>
            <a:ext cx="7488790" cy="4114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3721" y="1016000"/>
            <a:ext cx="3769538" cy="5181600"/>
          </a:xfrm>
          <a:prstGeom prst="rect">
            <a:avLst/>
          </a:prstGeom>
        </p:spPr>
      </p:pic>
      <p:sp>
        <p:nvSpPr>
          <p:cNvPr id="8" name="Slide Number Placeholder 6"/>
          <p:cNvSpPr>
            <a:spLocks noGrp="1"/>
          </p:cNvSpPr>
          <p:nvPr>
            <p:ph type="sldNum" sz="quarter" idx="12"/>
          </p:nvPr>
        </p:nvSpPr>
        <p:spPr/>
        <p:txBody>
          <a:bodyPr/>
          <a:lstStyle/>
          <a:p>
            <a:pPr>
              <a:defRPr/>
            </a:pPr>
            <a:r>
              <a:rPr lang="en-US" dirty="0"/>
              <a:t>3-</a:t>
            </a:r>
            <a:fld id="{931715B7-DDCE-468C-97A6-7FD94EEAEC23}" type="slidenum">
              <a:rPr lang="en-US"/>
              <a:pPr>
                <a:defRPr/>
              </a:pPr>
              <a:t>25</a:t>
            </a:fld>
            <a:endParaRPr lang="en-US" dirty="0"/>
          </a:p>
        </p:txBody>
      </p:sp>
      <p:sp>
        <p:nvSpPr>
          <p:cNvPr id="760834" name="Rectangle 2"/>
          <p:cNvSpPr>
            <a:spLocks noGrp="1" noChangeArrowheads="1"/>
          </p:cNvSpPr>
          <p:nvPr>
            <p:ph type="title"/>
          </p:nvPr>
        </p:nvSpPr>
        <p:spPr/>
        <p:txBody>
          <a:bodyPr/>
          <a:lstStyle/>
          <a:p>
            <a:pPr algn="l" eaLnBrk="1" hangingPunct="1">
              <a:defRPr/>
            </a:pPr>
            <a:r>
              <a:rPr lang="en-US" dirty="0" smtClean="0"/>
              <a:t>Polyatomic Ions</a:t>
            </a:r>
          </a:p>
        </p:txBody>
      </p:sp>
      <p:sp>
        <p:nvSpPr>
          <p:cNvPr id="760835" name="Rectangle 3"/>
          <p:cNvSpPr>
            <a:spLocks noGrp="1" noChangeArrowheads="1"/>
          </p:cNvSpPr>
          <p:nvPr>
            <p:ph type="body" sz="half" idx="1"/>
          </p:nvPr>
        </p:nvSpPr>
        <p:spPr>
          <a:xfrm>
            <a:off x="685800" y="1371600"/>
            <a:ext cx="4038600" cy="4114800"/>
          </a:xfrm>
        </p:spPr>
        <p:txBody>
          <a:bodyPr/>
          <a:lstStyle/>
          <a:p>
            <a:pPr eaLnBrk="1" hangingPunct="1">
              <a:defRPr/>
            </a:pPr>
            <a:r>
              <a:rPr lang="en-US" sz="2800" dirty="0" smtClean="0"/>
              <a:t>A polyatomic ion consists of a group of atoms with an overall net charge.</a:t>
            </a:r>
          </a:p>
          <a:p>
            <a:pPr eaLnBrk="1" hangingPunct="1">
              <a:defRPr/>
            </a:pPr>
            <a:r>
              <a:rPr lang="en-US" sz="2800" dirty="0" smtClean="0"/>
              <a:t>These two are also called oxoanions</a:t>
            </a:r>
            <a:r>
              <a:rPr lang="en-US" sz="2800" dirty="0" smtClean="0">
                <a:solidFill>
                  <a:srgbClr val="005440"/>
                </a:solidFill>
              </a:rPr>
              <a:t> </a:t>
            </a:r>
            <a:r>
              <a:rPr lang="en-US" sz="2800" dirty="0" smtClean="0"/>
              <a:t>because they contain oxygen attached to some other element.</a:t>
            </a:r>
          </a:p>
          <a:p>
            <a:pPr eaLnBrk="1" hangingPunct="1">
              <a:defRPr/>
            </a:pPr>
            <a:r>
              <a:rPr lang="en-US" sz="2800" dirty="0" smtClean="0"/>
              <a:t>The most common polyatomic cation is NH</a:t>
            </a:r>
            <a:r>
              <a:rPr lang="en-US" sz="2800" baseline="-25000" dirty="0" smtClean="0"/>
              <a:t>4</a:t>
            </a:r>
            <a:r>
              <a:rPr lang="en-US" sz="2800" baseline="30000" dirty="0" smtClean="0"/>
              <a:t>+</a:t>
            </a:r>
            <a:r>
              <a:rPr lang="en-US" sz="2800" dirty="0" smtClean="0"/>
              <a:t>.</a:t>
            </a:r>
            <a:endParaRPr lang="en-US" sz="2800" baseline="30000" dirty="0" smtClean="0"/>
          </a:p>
          <a:p>
            <a:pPr eaLnBrk="1" hangingPunct="1">
              <a:defRPr/>
            </a:pPr>
            <a:endParaRPr lang="en-US" sz="2800" dirty="0" smtClean="0"/>
          </a:p>
          <a:p>
            <a:pPr eaLnBrk="1" hangingPunct="1">
              <a:defRPr/>
            </a:pPr>
            <a:endParaRPr lang="en-US" sz="2800" dirty="0" smtClean="0"/>
          </a:p>
        </p:txBody>
      </p:sp>
      <p:sp>
        <p:nvSpPr>
          <p:cNvPr id="28678" name="Line 5"/>
          <p:cNvSpPr>
            <a:spLocks noChangeShapeType="1"/>
          </p:cNvSpPr>
          <p:nvPr/>
        </p:nvSpPr>
        <p:spPr bwMode="auto">
          <a:xfrm flipV="1">
            <a:off x="3810000" y="3352800"/>
            <a:ext cx="2438400" cy="457200"/>
          </a:xfrm>
          <a:prstGeom prst="line">
            <a:avLst/>
          </a:prstGeom>
          <a:noFill/>
          <a:ln w="9525">
            <a:solidFill>
              <a:srgbClr val="000000"/>
            </a:solidFill>
            <a:round/>
            <a:headEnd/>
            <a:tailEnd type="triangle" w="med" len="med"/>
          </a:ln>
        </p:spPr>
        <p:txBody>
          <a:bodyPr wrap="none"/>
          <a:lstStyle/>
          <a:p>
            <a:endParaRPr lang="en-US" dirty="0"/>
          </a:p>
        </p:txBody>
      </p:sp>
      <p:sp>
        <p:nvSpPr>
          <p:cNvPr id="28679" name="Line 6"/>
          <p:cNvSpPr>
            <a:spLocks noChangeShapeType="1"/>
          </p:cNvSpPr>
          <p:nvPr/>
        </p:nvSpPr>
        <p:spPr bwMode="auto">
          <a:xfrm>
            <a:off x="3810000" y="3962400"/>
            <a:ext cx="2590800" cy="1295400"/>
          </a:xfrm>
          <a:prstGeom prst="line">
            <a:avLst/>
          </a:prstGeom>
          <a:noFill/>
          <a:ln w="9525">
            <a:solidFill>
              <a:srgbClr val="000000"/>
            </a:solidFill>
            <a:round/>
            <a:headEnd/>
            <a:tailEnd type="triangle" w="med" len="med"/>
          </a:ln>
        </p:spPr>
        <p:txBody>
          <a:bodyPr wrap="none"/>
          <a:lstStyle/>
          <a:p>
            <a:endParaRPr lang="en-US" dirty="0"/>
          </a:p>
        </p:txBody>
      </p:sp>
      <p:sp>
        <p:nvSpPr>
          <p:cNvPr id="28680" name="Text Box 7"/>
          <p:cNvSpPr txBox="1">
            <a:spLocks noChangeArrowheads="1"/>
          </p:cNvSpPr>
          <p:nvPr/>
        </p:nvSpPr>
        <p:spPr bwMode="auto">
          <a:xfrm>
            <a:off x="6500812" y="6248400"/>
            <a:ext cx="1042988" cy="304800"/>
          </a:xfrm>
          <a:prstGeom prst="rect">
            <a:avLst/>
          </a:prstGeom>
          <a:noFill/>
          <a:ln w="9525">
            <a:noFill/>
            <a:miter lim="800000"/>
            <a:headEnd/>
            <a:tailEnd/>
          </a:ln>
        </p:spPr>
        <p:txBody>
          <a:bodyPr wrap="none">
            <a:spAutoFit/>
          </a:bodyPr>
          <a:lstStyle/>
          <a:p>
            <a:r>
              <a:rPr lang="en-US" altLang="en-US" sz="1400" dirty="0"/>
              <a:t>Figure 3.14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5D8D969E-D3EB-4EB6-AF18-957F5F4C528D}" type="slidenum">
              <a:rPr lang="en-US"/>
              <a:pPr>
                <a:defRPr/>
              </a:pPr>
              <a:t>26</a:t>
            </a:fld>
            <a:endParaRPr lang="en-US" dirty="0"/>
          </a:p>
        </p:txBody>
      </p:sp>
      <p:sp>
        <p:nvSpPr>
          <p:cNvPr id="761858" name="Rectangle 2"/>
          <p:cNvSpPr>
            <a:spLocks noGrp="1" noChangeArrowheads="1"/>
          </p:cNvSpPr>
          <p:nvPr>
            <p:ph type="title"/>
          </p:nvPr>
        </p:nvSpPr>
        <p:spPr/>
        <p:txBody>
          <a:bodyPr/>
          <a:lstStyle/>
          <a:p>
            <a:pPr eaLnBrk="1" hangingPunct="1">
              <a:defRPr/>
            </a:pPr>
            <a:r>
              <a:rPr lang="en-US" sz="3600" dirty="0" smtClean="0"/>
              <a:t>Ionic Compounds with Polyatomic Ions</a:t>
            </a:r>
          </a:p>
        </p:txBody>
      </p:sp>
      <p:sp>
        <p:nvSpPr>
          <p:cNvPr id="761859" name="Rectangle 3"/>
          <p:cNvSpPr>
            <a:spLocks noGrp="1" noChangeArrowheads="1"/>
          </p:cNvSpPr>
          <p:nvPr>
            <p:ph type="body" idx="1"/>
          </p:nvPr>
        </p:nvSpPr>
        <p:spPr>
          <a:xfrm>
            <a:off x="533400" y="1447800"/>
            <a:ext cx="8229600" cy="4572000"/>
          </a:xfrm>
        </p:spPr>
        <p:txBody>
          <a:bodyPr/>
          <a:lstStyle/>
          <a:p>
            <a:pPr eaLnBrk="1" hangingPunct="1">
              <a:lnSpc>
                <a:spcPct val="90000"/>
              </a:lnSpc>
              <a:defRPr/>
            </a:pPr>
            <a:r>
              <a:rPr lang="en-US" dirty="0" smtClean="0"/>
              <a:t>Many ionic compounds contain a polyatomic anion:</a:t>
            </a:r>
          </a:p>
          <a:p>
            <a:pPr lvl="1" eaLnBrk="1" hangingPunct="1">
              <a:lnSpc>
                <a:spcPct val="90000"/>
              </a:lnSpc>
              <a:defRPr/>
            </a:pPr>
            <a:r>
              <a:rPr lang="en-US" dirty="0" smtClean="0"/>
              <a:t>CaCO</a:t>
            </a:r>
            <a:r>
              <a:rPr lang="en-US" baseline="-25000" dirty="0" smtClean="0"/>
              <a:t>3</a:t>
            </a:r>
            <a:r>
              <a:rPr lang="en-US" dirty="0" smtClean="0"/>
              <a:t>, calcium carbonate</a:t>
            </a:r>
          </a:p>
          <a:p>
            <a:pPr lvl="1" eaLnBrk="1" hangingPunct="1">
              <a:lnSpc>
                <a:spcPct val="90000"/>
              </a:lnSpc>
              <a:defRPr/>
            </a:pPr>
            <a:r>
              <a:rPr lang="en-US" dirty="0" smtClean="0"/>
              <a:t>NaHCO</a:t>
            </a:r>
            <a:r>
              <a:rPr lang="en-US" baseline="-25000" dirty="0" smtClean="0"/>
              <a:t>3</a:t>
            </a:r>
            <a:r>
              <a:rPr lang="en-US" dirty="0" smtClean="0"/>
              <a:t>, sodium bicarbonate</a:t>
            </a:r>
          </a:p>
          <a:p>
            <a:pPr lvl="1" eaLnBrk="1" hangingPunct="1">
              <a:lnSpc>
                <a:spcPct val="90000"/>
              </a:lnSpc>
              <a:defRPr/>
            </a:pPr>
            <a:r>
              <a:rPr lang="en-US" dirty="0" smtClean="0"/>
              <a:t>NaCN, sodium cyanide</a:t>
            </a:r>
          </a:p>
          <a:p>
            <a:pPr lvl="1" eaLnBrk="1" hangingPunct="1">
              <a:lnSpc>
                <a:spcPct val="90000"/>
              </a:lnSpc>
              <a:defRPr/>
            </a:pPr>
            <a:r>
              <a:rPr lang="en-US" dirty="0" smtClean="0"/>
              <a:t>KNO</a:t>
            </a:r>
            <a:r>
              <a:rPr lang="en-US" baseline="-25000" dirty="0" smtClean="0"/>
              <a:t>3</a:t>
            </a:r>
            <a:r>
              <a:rPr lang="en-US" dirty="0" smtClean="0"/>
              <a:t>, potassium nitrate</a:t>
            </a:r>
          </a:p>
          <a:p>
            <a:pPr eaLnBrk="1" hangingPunct="1">
              <a:lnSpc>
                <a:spcPct val="90000"/>
              </a:lnSpc>
              <a:defRPr/>
            </a:pPr>
            <a:r>
              <a:rPr lang="en-US" dirty="0" smtClean="0"/>
              <a:t>The only common polyatomic cation is the ammonium ion, NH</a:t>
            </a:r>
            <a:r>
              <a:rPr lang="en-US" baseline="-25000" dirty="0" smtClean="0"/>
              <a:t>4</a:t>
            </a:r>
            <a:r>
              <a:rPr lang="en-US" baseline="30000" dirty="0" smtClean="0"/>
              <a:t>+</a:t>
            </a:r>
            <a:r>
              <a:rPr lang="en-US" dirty="0" smtClean="0"/>
              <a:t>:  </a:t>
            </a:r>
          </a:p>
          <a:p>
            <a:pPr lvl="1" eaLnBrk="1" hangingPunct="1">
              <a:lnSpc>
                <a:spcPct val="90000"/>
              </a:lnSpc>
              <a:defRPr/>
            </a:pPr>
            <a:r>
              <a:rPr lang="en-US" dirty="0" smtClean="0"/>
              <a:t>NH</a:t>
            </a:r>
            <a:r>
              <a:rPr lang="en-US" baseline="-25000" dirty="0" smtClean="0"/>
              <a:t>4</a:t>
            </a:r>
            <a:r>
              <a:rPr lang="en-US" dirty="0" smtClean="0"/>
              <a:t>NO</a:t>
            </a:r>
            <a:r>
              <a:rPr lang="en-US" baseline="-25000" dirty="0" smtClean="0"/>
              <a:t>3</a:t>
            </a:r>
            <a:r>
              <a:rPr lang="en-US" dirty="0" smtClean="0"/>
              <a:t>, ammonium nitrate</a:t>
            </a:r>
            <a:endParaRPr lang="en-US" baseline="-25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185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18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E73378A3-2491-4FD3-81A2-CBB5E59DA157}" type="slidenum">
              <a:rPr lang="en-US"/>
              <a:pPr>
                <a:defRPr/>
              </a:pPr>
              <a:t>27</a:t>
            </a:fld>
            <a:endParaRPr lang="en-US" dirty="0"/>
          </a:p>
        </p:txBody>
      </p:sp>
      <p:sp>
        <p:nvSpPr>
          <p:cNvPr id="762882" name="Rectangle 2"/>
          <p:cNvSpPr>
            <a:spLocks noGrp="1" noChangeArrowheads="1"/>
          </p:cNvSpPr>
          <p:nvPr>
            <p:ph type="title"/>
          </p:nvPr>
        </p:nvSpPr>
        <p:spPr/>
        <p:txBody>
          <a:bodyPr/>
          <a:lstStyle/>
          <a:p>
            <a:pPr eaLnBrk="1" hangingPunct="1">
              <a:defRPr/>
            </a:pPr>
            <a:r>
              <a:rPr lang="en-US" dirty="0" smtClean="0"/>
              <a:t>Ionic Compounds</a:t>
            </a:r>
          </a:p>
        </p:txBody>
      </p:sp>
      <p:sp>
        <p:nvSpPr>
          <p:cNvPr id="30724" name="Text Box 4"/>
          <p:cNvSpPr txBox="1">
            <a:spLocks noChangeArrowheads="1"/>
          </p:cNvSpPr>
          <p:nvPr/>
        </p:nvSpPr>
        <p:spPr bwMode="auto">
          <a:xfrm>
            <a:off x="4214812" y="5638800"/>
            <a:ext cx="1042988" cy="304800"/>
          </a:xfrm>
          <a:prstGeom prst="rect">
            <a:avLst/>
          </a:prstGeom>
          <a:noFill/>
          <a:ln w="9525">
            <a:noFill/>
            <a:miter lim="800000"/>
            <a:headEnd/>
            <a:tailEnd/>
          </a:ln>
        </p:spPr>
        <p:txBody>
          <a:bodyPr wrap="none">
            <a:spAutoFit/>
          </a:bodyPr>
          <a:lstStyle/>
          <a:p>
            <a:r>
              <a:rPr lang="en-US" altLang="en-US" sz="1400" dirty="0"/>
              <a:t>Figure 3.18</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505992"/>
            <a:ext cx="6400800" cy="406826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0CFFD874-556F-4B59-A161-D5013159A2FF}" type="slidenum">
              <a:rPr lang="en-US"/>
              <a:pPr>
                <a:defRPr/>
              </a:pPr>
              <a:t>28</a:t>
            </a:fld>
            <a:endParaRPr lang="en-US" dirty="0"/>
          </a:p>
        </p:txBody>
      </p:sp>
      <p:sp>
        <p:nvSpPr>
          <p:cNvPr id="764930" name="Rectangle 2"/>
          <p:cNvSpPr>
            <a:spLocks noGrp="1" noChangeArrowheads="1"/>
          </p:cNvSpPr>
          <p:nvPr>
            <p:ph type="title"/>
          </p:nvPr>
        </p:nvSpPr>
        <p:spPr/>
        <p:txBody>
          <a:bodyPr/>
          <a:lstStyle/>
          <a:p>
            <a:pPr eaLnBrk="1" hangingPunct="1">
              <a:defRPr/>
            </a:pPr>
            <a:r>
              <a:rPr lang="en-US" sz="3600" dirty="0" smtClean="0"/>
              <a:t>Calcium carbonate dissolved in hard water deposits as a solid as water evaporates.</a:t>
            </a:r>
          </a:p>
        </p:txBody>
      </p:sp>
      <p:sp>
        <p:nvSpPr>
          <p:cNvPr id="31748" name="Text Box 4"/>
          <p:cNvSpPr txBox="1">
            <a:spLocks noChangeArrowheads="1"/>
          </p:cNvSpPr>
          <p:nvPr/>
        </p:nvSpPr>
        <p:spPr bwMode="auto">
          <a:xfrm>
            <a:off x="4267200" y="6019800"/>
            <a:ext cx="1042988" cy="304800"/>
          </a:xfrm>
          <a:prstGeom prst="rect">
            <a:avLst/>
          </a:prstGeom>
          <a:noFill/>
          <a:ln w="9525">
            <a:noFill/>
            <a:miter lim="800000"/>
            <a:headEnd/>
            <a:tailEnd/>
          </a:ln>
        </p:spPr>
        <p:txBody>
          <a:bodyPr wrap="none">
            <a:spAutoFit/>
          </a:bodyPr>
          <a:lstStyle/>
          <a:p>
            <a:r>
              <a:rPr lang="en-US" altLang="en-US" sz="1400" dirty="0"/>
              <a:t>Figure 3.16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596464"/>
            <a:ext cx="5181600" cy="429626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3-</a:t>
            </a:r>
            <a:fld id="{0B4A5836-7A65-448E-B534-376E1D4EA4CE}" type="slidenum">
              <a:rPr lang="en-US"/>
              <a:pPr>
                <a:defRPr/>
              </a:pPr>
              <a:t>29</a:t>
            </a:fld>
            <a:endParaRPr lang="en-US" dirty="0"/>
          </a:p>
        </p:txBody>
      </p:sp>
      <p:sp>
        <p:nvSpPr>
          <p:cNvPr id="766978" name="Rectangle 2"/>
          <p:cNvSpPr>
            <a:spLocks noGrp="1" noChangeArrowheads="1"/>
          </p:cNvSpPr>
          <p:nvPr>
            <p:ph type="title"/>
          </p:nvPr>
        </p:nvSpPr>
        <p:spPr/>
        <p:txBody>
          <a:bodyPr/>
          <a:lstStyle/>
          <a:p>
            <a:pPr eaLnBrk="1" hangingPunct="1">
              <a:defRPr/>
            </a:pPr>
            <a:r>
              <a:rPr lang="en-US" dirty="0" smtClean="0"/>
              <a:t>Naming Polyatomic Ions</a:t>
            </a:r>
          </a:p>
        </p:txBody>
      </p:sp>
      <p:sp>
        <p:nvSpPr>
          <p:cNvPr id="766979" name="Rectangle 3"/>
          <p:cNvSpPr>
            <a:spLocks noGrp="1" noChangeArrowheads="1"/>
          </p:cNvSpPr>
          <p:nvPr>
            <p:ph type="body" sz="half" idx="1"/>
          </p:nvPr>
        </p:nvSpPr>
        <p:spPr>
          <a:xfrm>
            <a:off x="457200" y="1295400"/>
            <a:ext cx="8229600" cy="1981200"/>
          </a:xfrm>
        </p:spPr>
        <p:txBody>
          <a:bodyPr/>
          <a:lstStyle/>
          <a:p>
            <a:pPr eaLnBrk="1" hangingPunct="1">
              <a:defRPr/>
            </a:pPr>
            <a:r>
              <a:rPr lang="en-US" sz="2800" dirty="0" smtClean="0"/>
              <a:t>The name of the oxoanion changes when the number of oxygen atoms bonded to the central atom changes.  Can you see any patterns?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050233"/>
            <a:ext cx="4419600" cy="28911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34B1F036-56B3-41C3-8808-244CE12201AF}" type="slidenum">
              <a:rPr lang="en-US"/>
              <a:pPr>
                <a:defRPr/>
              </a:pPr>
              <a:t>3</a:t>
            </a:fld>
            <a:endParaRPr lang="en-US" dirty="0"/>
          </a:p>
        </p:txBody>
      </p:sp>
      <p:sp>
        <p:nvSpPr>
          <p:cNvPr id="740354" name="Rectangle 2"/>
          <p:cNvSpPr>
            <a:spLocks noGrp="1" noChangeArrowheads="1"/>
          </p:cNvSpPr>
          <p:nvPr>
            <p:ph type="title"/>
          </p:nvPr>
        </p:nvSpPr>
        <p:spPr/>
        <p:txBody>
          <a:bodyPr/>
          <a:lstStyle/>
          <a:p>
            <a:pPr algn="l" eaLnBrk="1" hangingPunct="1">
              <a:defRPr/>
            </a:pPr>
            <a:r>
              <a:rPr lang="en-US" dirty="0" smtClean="0"/>
              <a:t>Chapter 3 Topics:</a:t>
            </a:r>
          </a:p>
        </p:txBody>
      </p:sp>
      <p:sp>
        <p:nvSpPr>
          <p:cNvPr id="740355" name="Rectangle 3"/>
          <p:cNvSpPr>
            <a:spLocks noGrp="1" noChangeArrowheads="1"/>
          </p:cNvSpPr>
          <p:nvPr>
            <p:ph type="body" idx="1"/>
          </p:nvPr>
        </p:nvSpPr>
        <p:spPr>
          <a:xfrm>
            <a:off x="457200" y="1600200"/>
            <a:ext cx="8229600" cy="4419600"/>
          </a:xfrm>
        </p:spPr>
        <p:txBody>
          <a:bodyPr/>
          <a:lstStyle/>
          <a:p>
            <a:pPr marL="609600" indent="-609600" eaLnBrk="1" hangingPunct="1">
              <a:buFontTx/>
              <a:buAutoNum type="arabicPeriod"/>
              <a:defRPr/>
            </a:pPr>
            <a:r>
              <a:rPr lang="en-US" sz="2800" dirty="0" smtClean="0">
                <a:solidFill>
                  <a:srgbClr val="FFFF00"/>
                </a:solidFill>
              </a:rPr>
              <a:t>Ionic and Molecular Compounds</a:t>
            </a:r>
          </a:p>
          <a:p>
            <a:pPr marL="609600" indent="-609600" eaLnBrk="1" hangingPunct="1">
              <a:buFontTx/>
              <a:buAutoNum type="arabicPeriod"/>
              <a:defRPr/>
            </a:pPr>
            <a:r>
              <a:rPr lang="en-US" sz="2800" dirty="0" smtClean="0">
                <a:solidFill>
                  <a:srgbClr val="FFFF00"/>
                </a:solidFill>
              </a:rPr>
              <a:t>Monatomic and Polyatomic Ions</a:t>
            </a:r>
          </a:p>
          <a:p>
            <a:pPr marL="609600" indent="-609600" eaLnBrk="1" hangingPunct="1">
              <a:buFontTx/>
              <a:buAutoNum type="arabicPeriod"/>
              <a:defRPr/>
            </a:pPr>
            <a:r>
              <a:rPr lang="en-US" sz="2800" dirty="0" smtClean="0">
                <a:solidFill>
                  <a:srgbClr val="FFFF00"/>
                </a:solidFill>
              </a:rPr>
              <a:t>Formulas for Ionic Compounds</a:t>
            </a:r>
          </a:p>
          <a:p>
            <a:pPr marL="609600" indent="-609600" eaLnBrk="1" hangingPunct="1">
              <a:buFontTx/>
              <a:buAutoNum type="arabicPeriod"/>
              <a:defRPr/>
            </a:pPr>
            <a:r>
              <a:rPr lang="en-US" sz="2800" dirty="0" smtClean="0">
                <a:solidFill>
                  <a:srgbClr val="FFFF00"/>
                </a:solidFill>
              </a:rPr>
              <a:t>Naming Ionic Compounds</a:t>
            </a:r>
          </a:p>
          <a:p>
            <a:pPr marL="609600" indent="-609600" eaLnBrk="1" hangingPunct="1">
              <a:buFontTx/>
              <a:buAutoNum type="arabicPeriod"/>
              <a:defRPr/>
            </a:pPr>
            <a:r>
              <a:rPr lang="en-US" sz="2800" dirty="0" smtClean="0">
                <a:solidFill>
                  <a:srgbClr val="FFFF00"/>
                </a:solidFill>
              </a:rPr>
              <a:t>Naming and Writing Formulas for Molecular Compounds</a:t>
            </a:r>
          </a:p>
          <a:p>
            <a:pPr marL="609600" indent="-609600" eaLnBrk="1" hangingPunct="1">
              <a:buFontTx/>
              <a:buAutoNum type="arabicPeriod"/>
              <a:defRPr/>
            </a:pPr>
            <a:r>
              <a:rPr lang="en-US" sz="2800" dirty="0" smtClean="0">
                <a:solidFill>
                  <a:srgbClr val="FFFF00"/>
                </a:solidFill>
              </a:rPr>
              <a:t>Acids and Bases</a:t>
            </a:r>
          </a:p>
          <a:p>
            <a:pPr marL="609600" indent="-609600" eaLnBrk="1" hangingPunct="1">
              <a:buFontTx/>
              <a:buAutoNum type="arabicPeriod"/>
              <a:defRPr/>
            </a:pPr>
            <a:r>
              <a:rPr lang="en-US" sz="2800" dirty="0" smtClean="0">
                <a:solidFill>
                  <a:srgbClr val="FFFF00"/>
                </a:solidFill>
              </a:rPr>
              <a:t>Predicting Properties and Naming Compounds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48EB0AED-D62D-4BB4-BE45-68656E949236}" type="slidenum">
              <a:rPr lang="en-US"/>
              <a:pPr>
                <a:defRPr/>
              </a:pPr>
              <a:t>30</a:t>
            </a:fld>
            <a:endParaRPr lang="en-US" dirty="0"/>
          </a:p>
        </p:txBody>
      </p:sp>
      <p:sp>
        <p:nvSpPr>
          <p:cNvPr id="768002" name="Rectangle 2"/>
          <p:cNvSpPr>
            <a:spLocks noGrp="1" noChangeArrowheads="1"/>
          </p:cNvSpPr>
          <p:nvPr>
            <p:ph type="title"/>
          </p:nvPr>
        </p:nvSpPr>
        <p:spPr>
          <a:xfrm>
            <a:off x="152400" y="76200"/>
            <a:ext cx="8991600" cy="1066800"/>
          </a:xfrm>
        </p:spPr>
        <p:txBody>
          <a:bodyPr/>
          <a:lstStyle/>
          <a:p>
            <a:pPr eaLnBrk="1" hangingPunct="1">
              <a:defRPr/>
            </a:pPr>
            <a:r>
              <a:rPr lang="en-US" dirty="0" smtClean="0"/>
              <a:t>Patterns for Polyatomic Ions</a:t>
            </a:r>
          </a:p>
        </p:txBody>
      </p:sp>
      <p:sp>
        <p:nvSpPr>
          <p:cNvPr id="33796" name="Rectangle 4"/>
          <p:cNvSpPr>
            <a:spLocks noChangeArrowheads="1"/>
          </p:cNvSpPr>
          <p:nvPr/>
        </p:nvSpPr>
        <p:spPr bwMode="auto">
          <a:xfrm>
            <a:off x="4197350" y="5715000"/>
            <a:ext cx="1289050" cy="366713"/>
          </a:xfrm>
          <a:prstGeom prst="rect">
            <a:avLst/>
          </a:prstGeom>
          <a:noFill/>
          <a:ln w="9525">
            <a:noFill/>
            <a:miter lim="800000"/>
            <a:headEnd/>
            <a:tailEnd/>
          </a:ln>
        </p:spPr>
        <p:txBody>
          <a:bodyPr wrap="none">
            <a:spAutoFit/>
          </a:bodyPr>
          <a:lstStyle/>
          <a:p>
            <a:pPr eaLnBrk="1" hangingPunct="1"/>
            <a:r>
              <a:rPr lang="en-US" altLang="en-US" dirty="0">
                <a:cs typeface="Arial" charset="0"/>
              </a:rPr>
              <a:t>Figure 3.17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925" y="1249575"/>
            <a:ext cx="6248400" cy="43588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6B4E0AF5-0FA9-4F76-8732-753DFFEBFB6A}" type="slidenum">
              <a:rPr lang="en-US"/>
              <a:pPr>
                <a:defRPr/>
              </a:pPr>
              <a:t>31</a:t>
            </a:fld>
            <a:endParaRPr lang="en-US" dirty="0"/>
          </a:p>
        </p:txBody>
      </p:sp>
      <p:sp>
        <p:nvSpPr>
          <p:cNvPr id="768002" name="Rectangle 2"/>
          <p:cNvSpPr>
            <a:spLocks noGrp="1" noChangeArrowheads="1"/>
          </p:cNvSpPr>
          <p:nvPr>
            <p:ph type="title"/>
          </p:nvPr>
        </p:nvSpPr>
        <p:spPr>
          <a:xfrm>
            <a:off x="152400" y="76200"/>
            <a:ext cx="8991600" cy="1066800"/>
          </a:xfrm>
        </p:spPr>
        <p:txBody>
          <a:bodyPr/>
          <a:lstStyle/>
          <a:p>
            <a:pPr eaLnBrk="1" hangingPunct="1">
              <a:defRPr/>
            </a:pPr>
            <a:r>
              <a:rPr lang="en-US" dirty="0" smtClean="0"/>
              <a:t>Polyatomic 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122" y="1406588"/>
            <a:ext cx="6361756" cy="451408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pPr>
              <a:defRPr/>
            </a:pPr>
            <a:r>
              <a:rPr lang="en-US" dirty="0"/>
              <a:t>3-</a:t>
            </a:r>
            <a:fld id="{5A26CB2B-CD1B-4662-B9CE-D79AA4FE8A24}" type="slidenum">
              <a:rPr lang="en-US"/>
              <a:pPr>
                <a:defRPr/>
              </a:pPr>
              <a:t>32</a:t>
            </a:fld>
            <a:endParaRPr lang="en-US" dirty="0"/>
          </a:p>
        </p:txBody>
      </p:sp>
      <p:sp>
        <p:nvSpPr>
          <p:cNvPr id="774146" name="Rectangle 2"/>
          <p:cNvSpPr>
            <a:spLocks noGrp="1" noChangeArrowheads="1"/>
          </p:cNvSpPr>
          <p:nvPr>
            <p:ph type="title"/>
          </p:nvPr>
        </p:nvSpPr>
        <p:spPr/>
        <p:txBody>
          <a:bodyPr/>
          <a:lstStyle/>
          <a:p>
            <a:pPr eaLnBrk="1" hangingPunct="1">
              <a:defRPr/>
            </a:pPr>
            <a:r>
              <a:rPr lang="en-US" dirty="0" smtClean="0"/>
              <a:t>3.3  Formulas for Ionic Compounds</a:t>
            </a:r>
          </a:p>
        </p:txBody>
      </p:sp>
      <p:sp>
        <p:nvSpPr>
          <p:cNvPr id="774147" name="Rectangle 3"/>
          <p:cNvSpPr>
            <a:spLocks noGrp="1" noChangeArrowheads="1"/>
          </p:cNvSpPr>
          <p:nvPr>
            <p:ph type="body" sz="half" idx="1"/>
          </p:nvPr>
        </p:nvSpPr>
        <p:spPr>
          <a:xfrm>
            <a:off x="457200" y="1905000"/>
            <a:ext cx="4038600" cy="4724400"/>
          </a:xfrm>
        </p:spPr>
        <p:txBody>
          <a:bodyPr/>
          <a:lstStyle/>
          <a:p>
            <a:pPr eaLnBrk="1" hangingPunct="1">
              <a:defRPr/>
            </a:pPr>
            <a:r>
              <a:rPr lang="en-US" sz="2400" dirty="0" smtClean="0"/>
              <a:t>An ionic compound has no overall charge, so the charges on the cations and anions must cancel one another. This is the case in a pure substance, or when it is dissolved. </a:t>
            </a:r>
          </a:p>
          <a:p>
            <a:pPr eaLnBrk="1" hangingPunct="1">
              <a:defRPr/>
            </a:pPr>
            <a:r>
              <a:rPr lang="en-US" sz="2400" dirty="0" smtClean="0"/>
              <a:t>The formula that shows this ratio with the smallest whole numbers is called its formula unit. </a:t>
            </a:r>
          </a:p>
        </p:txBody>
      </p:sp>
      <p:sp>
        <p:nvSpPr>
          <p:cNvPr id="35846" name="Text Box 5"/>
          <p:cNvSpPr txBox="1">
            <a:spLocks noChangeArrowheads="1"/>
          </p:cNvSpPr>
          <p:nvPr/>
        </p:nvSpPr>
        <p:spPr bwMode="auto">
          <a:xfrm>
            <a:off x="6248400" y="5638800"/>
            <a:ext cx="1238250" cy="366712"/>
          </a:xfrm>
          <a:prstGeom prst="rect">
            <a:avLst/>
          </a:prstGeom>
          <a:noFill/>
          <a:ln w="9525">
            <a:noFill/>
            <a:miter lim="800000"/>
            <a:headEnd/>
            <a:tailEnd/>
          </a:ln>
        </p:spPr>
        <p:txBody>
          <a:bodyPr wrap="none">
            <a:spAutoFit/>
          </a:bodyPr>
          <a:lstStyle/>
          <a:p>
            <a:r>
              <a:rPr lang="en-US" altLang="en-US" b="0" dirty="0"/>
              <a:t>Figure 3.19</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2467"/>
          <a:stretch/>
        </p:blipFill>
        <p:spPr>
          <a:xfrm>
            <a:off x="5181600" y="2514600"/>
            <a:ext cx="3264408" cy="246371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dirty="0"/>
              <a:t>3-</a:t>
            </a:r>
            <a:fld id="{A0A34206-38C1-46B0-ACC2-6E15EE617266}" type="slidenum">
              <a:rPr lang="en-US"/>
              <a:pPr>
                <a:defRPr/>
              </a:pPr>
              <a:t>33</a:t>
            </a:fld>
            <a:endParaRPr lang="en-US" dirty="0"/>
          </a:p>
        </p:txBody>
      </p:sp>
      <p:sp>
        <p:nvSpPr>
          <p:cNvPr id="848898" name="Rectangle 2"/>
          <p:cNvSpPr>
            <a:spLocks noGrp="1" noChangeArrowheads="1"/>
          </p:cNvSpPr>
          <p:nvPr>
            <p:ph type="title"/>
          </p:nvPr>
        </p:nvSpPr>
        <p:spPr>
          <a:xfrm>
            <a:off x="152400" y="152400"/>
            <a:ext cx="8839200" cy="609600"/>
          </a:xfrm>
        </p:spPr>
        <p:txBody>
          <a:bodyPr/>
          <a:lstStyle/>
          <a:p>
            <a:pPr eaLnBrk="1" hangingPunct="1">
              <a:defRPr/>
            </a:pPr>
            <a:r>
              <a:rPr lang="en-US" sz="3600" dirty="0" smtClean="0"/>
              <a:t>Writing Formulas for Ionic Compounds</a:t>
            </a:r>
          </a:p>
        </p:txBody>
      </p:sp>
      <p:sp>
        <p:nvSpPr>
          <p:cNvPr id="848899" name="Rectangle 3"/>
          <p:cNvSpPr>
            <a:spLocks noGrp="1" noChangeArrowheads="1"/>
          </p:cNvSpPr>
          <p:nvPr>
            <p:ph type="body" sz="half" idx="1"/>
          </p:nvPr>
        </p:nvSpPr>
        <p:spPr>
          <a:xfrm>
            <a:off x="0" y="914400"/>
            <a:ext cx="9144000" cy="2209800"/>
          </a:xfrm>
        </p:spPr>
        <p:txBody>
          <a:bodyPr/>
          <a:lstStyle/>
          <a:p>
            <a:pPr eaLnBrk="1" hangingPunct="1">
              <a:lnSpc>
                <a:spcPct val="80000"/>
              </a:lnSpc>
              <a:defRPr/>
            </a:pPr>
            <a:r>
              <a:rPr lang="en-US" sz="2600" dirty="0" smtClean="0"/>
              <a:t>When writing a formula for an ionic compound, the sum of the positive charges must equal the sum of the negative charges.</a:t>
            </a:r>
          </a:p>
          <a:p>
            <a:pPr algn="ctr" eaLnBrk="1" hangingPunct="1">
              <a:lnSpc>
                <a:spcPct val="80000"/>
              </a:lnSpc>
              <a:buFont typeface="Wingdings" pitchFamily="2" charset="2"/>
              <a:buNone/>
              <a:defRPr/>
            </a:pPr>
            <a:r>
              <a:rPr lang="en-US" sz="2400" dirty="0" smtClean="0">
                <a:solidFill>
                  <a:srgbClr val="FFFF00"/>
                </a:solidFill>
              </a:rPr>
              <a:t>Total positive charge   +    total negative charge   =   zero net charge</a:t>
            </a:r>
          </a:p>
          <a:p>
            <a:pPr algn="ctr" eaLnBrk="1" hangingPunct="1">
              <a:lnSpc>
                <a:spcPct val="80000"/>
              </a:lnSpc>
              <a:buFont typeface="Wingdings" pitchFamily="2" charset="2"/>
              <a:buNone/>
              <a:defRPr/>
            </a:pPr>
            <a:r>
              <a:rPr lang="en-US" sz="2400" dirty="0" smtClean="0">
                <a:solidFill>
                  <a:srgbClr val="FFFF00"/>
                </a:solidFill>
              </a:rPr>
              <a:t>from cations 		      from anions	</a:t>
            </a:r>
            <a:r>
              <a:rPr lang="en-US" sz="2400" dirty="0" smtClean="0">
                <a:solidFill>
                  <a:srgbClr val="660033"/>
                </a:solidFill>
              </a:rPr>
              <a:t>		</a:t>
            </a:r>
          </a:p>
          <a:p>
            <a:pPr eaLnBrk="1" hangingPunct="1">
              <a:lnSpc>
                <a:spcPct val="80000"/>
              </a:lnSpc>
              <a:defRPr/>
            </a:pPr>
            <a:r>
              <a:rPr lang="en-US" sz="2600" dirty="0" smtClean="0"/>
              <a:t>The crystal structures or lattices are composed of repeating units called formula units. </a:t>
            </a:r>
          </a:p>
        </p:txBody>
      </p:sp>
      <p:sp>
        <p:nvSpPr>
          <p:cNvPr id="39941" name="Text Box 4"/>
          <p:cNvSpPr txBox="1">
            <a:spLocks noChangeArrowheads="1"/>
          </p:cNvSpPr>
          <p:nvPr/>
        </p:nvSpPr>
        <p:spPr bwMode="auto">
          <a:xfrm>
            <a:off x="3886200" y="6172200"/>
            <a:ext cx="1049338" cy="307975"/>
          </a:xfrm>
          <a:prstGeom prst="rect">
            <a:avLst/>
          </a:prstGeom>
          <a:noFill/>
          <a:ln w="9525">
            <a:noFill/>
            <a:miter lim="800000"/>
            <a:headEnd/>
            <a:tailEnd/>
          </a:ln>
        </p:spPr>
        <p:txBody>
          <a:bodyPr wrap="none">
            <a:spAutoFit/>
          </a:bodyPr>
          <a:lstStyle/>
          <a:p>
            <a:pPr eaLnBrk="1" hangingPunct="1">
              <a:defRPr/>
            </a:pPr>
            <a:r>
              <a:rPr lang="en-US" altLang="en-US" sz="1400" dirty="0">
                <a:latin typeface="+mn-lt"/>
              </a:rPr>
              <a:t>Figure 3.21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657600"/>
            <a:ext cx="7315200" cy="2464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8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68836266-D519-4594-97A6-C1E7510BC368}" type="slidenum">
              <a:rPr lang="en-US"/>
              <a:pPr>
                <a:defRPr/>
              </a:pPr>
              <a:t>34</a:t>
            </a:fld>
            <a:endParaRPr lang="en-US" dirty="0"/>
          </a:p>
        </p:txBody>
      </p:sp>
      <p:sp>
        <p:nvSpPr>
          <p:cNvPr id="852994" name="Rectangle 2"/>
          <p:cNvSpPr>
            <a:spLocks noGrp="1" noChangeArrowheads="1"/>
          </p:cNvSpPr>
          <p:nvPr>
            <p:ph type="title"/>
          </p:nvPr>
        </p:nvSpPr>
        <p:spPr>
          <a:xfrm>
            <a:off x="0" y="76200"/>
            <a:ext cx="9144000" cy="990600"/>
          </a:xfrm>
        </p:spPr>
        <p:txBody>
          <a:bodyPr/>
          <a:lstStyle/>
          <a:p>
            <a:pPr eaLnBrk="1" hangingPunct="1">
              <a:defRPr/>
            </a:pPr>
            <a:r>
              <a:rPr lang="en-US" sz="3600" dirty="0" smtClean="0"/>
              <a:t>Activity: Writing Ionic Formulas</a:t>
            </a:r>
          </a:p>
        </p:txBody>
      </p:sp>
      <p:sp>
        <p:nvSpPr>
          <p:cNvPr id="852995" name="Rectangle 3"/>
          <p:cNvSpPr>
            <a:spLocks noGrp="1" noChangeArrowheads="1"/>
          </p:cNvSpPr>
          <p:nvPr>
            <p:ph type="body" sz="half" idx="1"/>
          </p:nvPr>
        </p:nvSpPr>
        <p:spPr>
          <a:xfrm>
            <a:off x="228600" y="990600"/>
            <a:ext cx="8534400" cy="5181600"/>
          </a:xfrm>
        </p:spPr>
        <p:txBody>
          <a:bodyPr/>
          <a:lstStyle/>
          <a:p>
            <a:pPr marL="533400" indent="-533400" eaLnBrk="1" hangingPunct="1">
              <a:lnSpc>
                <a:spcPct val="80000"/>
              </a:lnSpc>
              <a:spcAft>
                <a:spcPts val="600"/>
              </a:spcAft>
              <a:defRPr/>
            </a:pPr>
            <a:r>
              <a:rPr lang="en-US" sz="2800" dirty="0" smtClean="0"/>
              <a:t>Write the formulas for compounds containing the following ions:</a:t>
            </a:r>
          </a:p>
          <a:p>
            <a:pPr marL="914400" lvl="1" indent="-457200" eaLnBrk="1" hangingPunct="1">
              <a:lnSpc>
                <a:spcPct val="80000"/>
              </a:lnSpc>
              <a:buFontTx/>
              <a:buAutoNum type="arabicPeriod"/>
              <a:defRPr/>
            </a:pPr>
            <a:r>
              <a:rPr lang="en-US" dirty="0" smtClean="0"/>
              <a:t>calcium ion and nitride ion</a:t>
            </a:r>
          </a:p>
          <a:p>
            <a:pPr marL="915988" lvl="2" indent="0" eaLnBrk="1" hangingPunct="1">
              <a:lnSpc>
                <a:spcPct val="80000"/>
              </a:lnSpc>
              <a:buFontTx/>
              <a:buNone/>
              <a:defRPr/>
            </a:pPr>
            <a:r>
              <a:rPr lang="en-US" sz="2800" dirty="0" smtClean="0">
                <a:solidFill>
                  <a:srgbClr val="FFFF00"/>
                </a:solidFill>
              </a:rPr>
              <a:t>Least common multiple: 6</a:t>
            </a:r>
          </a:p>
          <a:p>
            <a:pPr marL="915988" lvl="2" indent="0" eaLnBrk="1" hangingPunct="1">
              <a:lnSpc>
                <a:spcPct val="80000"/>
              </a:lnSpc>
              <a:spcAft>
                <a:spcPts val="600"/>
              </a:spcAft>
              <a:buFontTx/>
              <a:buNone/>
              <a:defRPr/>
            </a:pPr>
            <a:r>
              <a:rPr lang="en-US" sz="2800" dirty="0" smtClean="0">
                <a:solidFill>
                  <a:srgbClr val="FFFF00"/>
                </a:solidFill>
              </a:rPr>
              <a:t>3 </a:t>
            </a:r>
            <a:r>
              <a:rPr lang="en-US" sz="2800" dirty="0" smtClean="0">
                <a:solidFill>
                  <a:srgbClr val="FFFF00"/>
                </a:solidFill>
                <a:effectLst>
                  <a:outerShdw blurRad="38100" dist="38100" dir="2700000" algn="tl">
                    <a:srgbClr val="000000">
                      <a:alpha val="43137"/>
                    </a:srgbClr>
                  </a:outerShdw>
                </a:effectLst>
              </a:rPr>
              <a:t>Ca</a:t>
            </a:r>
            <a:r>
              <a:rPr lang="en-US" sz="2800" baseline="30000" dirty="0" smtClean="0">
                <a:solidFill>
                  <a:srgbClr val="FFFF00"/>
                </a:solidFill>
                <a:effectLst>
                  <a:outerShdw blurRad="38100" dist="38100" dir="2700000" algn="tl">
                    <a:srgbClr val="000000">
                      <a:alpha val="43137"/>
                    </a:srgbClr>
                  </a:outerShdw>
                </a:effectLst>
              </a:rPr>
              <a:t>2+</a:t>
            </a:r>
            <a:r>
              <a:rPr lang="en-US" sz="2800" dirty="0" smtClean="0">
                <a:solidFill>
                  <a:srgbClr val="FFFF00"/>
                </a:solidFill>
                <a:effectLst>
                  <a:outerShdw blurRad="38100" dist="38100" dir="2700000" algn="tl">
                    <a:srgbClr val="000000">
                      <a:alpha val="43137"/>
                    </a:srgbClr>
                  </a:outerShdw>
                </a:effectLst>
              </a:rPr>
              <a:t> </a:t>
            </a:r>
            <a:r>
              <a:rPr lang="en-US" sz="2800" dirty="0" smtClean="0">
                <a:solidFill>
                  <a:srgbClr val="FFFF00"/>
                </a:solidFill>
              </a:rPr>
              <a:t>ions</a:t>
            </a:r>
            <a:r>
              <a:rPr lang="en-US" sz="2800" dirty="0" smtClean="0">
                <a:solidFill>
                  <a:srgbClr val="FFFF00"/>
                </a:solidFill>
                <a:effectLst>
                  <a:outerShdw blurRad="38100" dist="38100" dir="2700000" algn="tl">
                    <a:srgbClr val="000000">
                      <a:alpha val="43137"/>
                    </a:srgbClr>
                  </a:outerShdw>
                </a:effectLst>
              </a:rPr>
              <a:t> </a:t>
            </a:r>
            <a:r>
              <a:rPr lang="en-US" sz="2800" dirty="0" smtClean="0">
                <a:solidFill>
                  <a:srgbClr val="FFFF00"/>
                </a:solidFill>
              </a:rPr>
              <a:t>for every 2 </a:t>
            </a:r>
            <a:r>
              <a:rPr lang="en-US" sz="2800" dirty="0" smtClean="0">
                <a:solidFill>
                  <a:srgbClr val="FFFF00"/>
                </a:solidFill>
                <a:effectLst>
                  <a:outerShdw blurRad="38100" dist="38100" dir="2700000" algn="tl">
                    <a:srgbClr val="000000">
                      <a:alpha val="43137"/>
                    </a:srgbClr>
                  </a:outerShdw>
                </a:effectLst>
              </a:rPr>
              <a:t>N</a:t>
            </a:r>
            <a:r>
              <a:rPr lang="en-US" sz="2800" baseline="30000" dirty="0" smtClean="0">
                <a:solidFill>
                  <a:srgbClr val="FFFF00"/>
                </a:solidFill>
                <a:effectLst>
                  <a:outerShdw blurRad="38100" dist="38100" dir="2700000" algn="tl">
                    <a:srgbClr val="000000">
                      <a:alpha val="43137"/>
                    </a:srgbClr>
                  </a:outerShdw>
                </a:effectLst>
              </a:rPr>
              <a:t>3–</a:t>
            </a:r>
            <a:r>
              <a:rPr lang="en-US" sz="2800" dirty="0" smtClean="0">
                <a:solidFill>
                  <a:srgbClr val="FFFF00"/>
                </a:solidFill>
              </a:rPr>
              <a:t> ions:  Ca</a:t>
            </a:r>
            <a:r>
              <a:rPr lang="en-US" sz="2800" baseline="-25000" dirty="0" smtClean="0">
                <a:solidFill>
                  <a:srgbClr val="FFFF00"/>
                </a:solidFill>
              </a:rPr>
              <a:t>3</a:t>
            </a:r>
            <a:r>
              <a:rPr lang="en-US" sz="2800" dirty="0" smtClean="0">
                <a:solidFill>
                  <a:srgbClr val="FFFF00"/>
                </a:solidFill>
              </a:rPr>
              <a:t>N</a:t>
            </a:r>
            <a:r>
              <a:rPr lang="en-US" sz="2800" baseline="-25000" dirty="0" smtClean="0">
                <a:solidFill>
                  <a:srgbClr val="FFFF00"/>
                </a:solidFill>
              </a:rPr>
              <a:t>2</a:t>
            </a:r>
            <a:endParaRPr lang="en-US" sz="2800" dirty="0" smtClean="0">
              <a:solidFill>
                <a:srgbClr val="FFFF00"/>
              </a:solidFill>
            </a:endParaRPr>
          </a:p>
          <a:p>
            <a:pPr marL="914400" lvl="1" indent="-457200" eaLnBrk="1" hangingPunct="1">
              <a:lnSpc>
                <a:spcPct val="80000"/>
              </a:lnSpc>
              <a:buFontTx/>
              <a:buAutoNum type="arabicPeriod"/>
              <a:defRPr/>
            </a:pPr>
            <a:r>
              <a:rPr lang="en-US" dirty="0" smtClean="0"/>
              <a:t>barium ion and nitrate ion</a:t>
            </a:r>
          </a:p>
          <a:p>
            <a:pPr marL="914400" lvl="2" indent="0" eaLnBrk="1" hangingPunct="1">
              <a:lnSpc>
                <a:spcPct val="80000"/>
              </a:lnSpc>
              <a:buFontTx/>
              <a:buNone/>
              <a:defRPr/>
            </a:pPr>
            <a:r>
              <a:rPr lang="en-US" sz="2800" dirty="0" smtClean="0">
                <a:solidFill>
                  <a:srgbClr val="FFFF00"/>
                </a:solidFill>
              </a:rPr>
              <a:t>Least common multiple: 2</a:t>
            </a:r>
          </a:p>
          <a:p>
            <a:pPr marL="914400" lvl="2" indent="0" eaLnBrk="1" hangingPunct="1">
              <a:lnSpc>
                <a:spcPct val="80000"/>
              </a:lnSpc>
              <a:spcAft>
                <a:spcPts val="600"/>
              </a:spcAft>
              <a:buFontTx/>
              <a:buNone/>
              <a:defRPr/>
            </a:pPr>
            <a:r>
              <a:rPr lang="en-US" sz="2800" dirty="0" smtClean="0">
                <a:solidFill>
                  <a:srgbClr val="FFFF00"/>
                </a:solidFill>
              </a:rPr>
              <a:t>1 Ba</a:t>
            </a:r>
            <a:r>
              <a:rPr lang="en-US" sz="2800" baseline="30000" dirty="0" smtClean="0">
                <a:solidFill>
                  <a:srgbClr val="FFFF00"/>
                </a:solidFill>
              </a:rPr>
              <a:t>2+</a:t>
            </a:r>
            <a:r>
              <a:rPr lang="en-US" sz="2800" dirty="0" smtClean="0">
                <a:solidFill>
                  <a:srgbClr val="FFFF00"/>
                </a:solidFill>
              </a:rPr>
              <a:t> ion for every 2 NO</a:t>
            </a:r>
            <a:r>
              <a:rPr lang="en-US" sz="2800" baseline="-25000" dirty="0" smtClean="0">
                <a:solidFill>
                  <a:srgbClr val="FFFF00"/>
                </a:solidFill>
              </a:rPr>
              <a:t>3</a:t>
            </a:r>
            <a:r>
              <a:rPr lang="en-US" sz="2800" baseline="30000" dirty="0" smtClean="0">
                <a:solidFill>
                  <a:srgbClr val="FFFF00"/>
                </a:solidFill>
              </a:rPr>
              <a:t>–</a:t>
            </a:r>
            <a:r>
              <a:rPr lang="en-US" sz="2800" dirty="0" smtClean="0">
                <a:solidFill>
                  <a:srgbClr val="FFFF00"/>
                </a:solidFill>
              </a:rPr>
              <a:t> ions:  Ba(NO</a:t>
            </a:r>
            <a:r>
              <a:rPr lang="en-US" sz="2800" baseline="-25000" dirty="0" smtClean="0">
                <a:solidFill>
                  <a:srgbClr val="FFFF00"/>
                </a:solidFill>
              </a:rPr>
              <a:t>3</a:t>
            </a:r>
            <a:r>
              <a:rPr lang="en-US" sz="2800" dirty="0" smtClean="0">
                <a:solidFill>
                  <a:srgbClr val="FFFF00"/>
                </a:solidFill>
              </a:rPr>
              <a:t>)</a:t>
            </a:r>
            <a:r>
              <a:rPr lang="en-US" sz="2800" baseline="-25000" dirty="0" smtClean="0">
                <a:solidFill>
                  <a:srgbClr val="FFFF00"/>
                </a:solidFill>
              </a:rPr>
              <a:t>2</a:t>
            </a:r>
          </a:p>
          <a:p>
            <a:pPr marL="971550" lvl="1" indent="-514350" eaLnBrk="1" hangingPunct="1">
              <a:lnSpc>
                <a:spcPct val="80000"/>
              </a:lnSpc>
              <a:buFont typeface="+mj-lt"/>
              <a:buAutoNum type="arabicPeriod"/>
              <a:defRPr/>
            </a:pPr>
            <a:r>
              <a:rPr lang="en-US" dirty="0" smtClean="0"/>
              <a:t>potassium ion and sulfate ion</a:t>
            </a:r>
          </a:p>
          <a:p>
            <a:pPr marL="914400" lvl="2" indent="0" eaLnBrk="1" hangingPunct="1">
              <a:lnSpc>
                <a:spcPct val="80000"/>
              </a:lnSpc>
              <a:buFontTx/>
              <a:buNone/>
              <a:defRPr/>
            </a:pPr>
            <a:r>
              <a:rPr lang="en-US" sz="2800" dirty="0" smtClean="0">
                <a:solidFill>
                  <a:srgbClr val="FFFF00"/>
                </a:solidFill>
              </a:rPr>
              <a:t>Least common multiple:2</a:t>
            </a:r>
          </a:p>
          <a:p>
            <a:pPr marL="914400" lvl="2" indent="0" eaLnBrk="1" hangingPunct="1">
              <a:lnSpc>
                <a:spcPct val="80000"/>
              </a:lnSpc>
              <a:buFontTx/>
              <a:buNone/>
              <a:defRPr/>
            </a:pPr>
            <a:r>
              <a:rPr lang="en-US" sz="2800" dirty="0" smtClean="0">
                <a:solidFill>
                  <a:srgbClr val="FFFF00"/>
                </a:solidFill>
              </a:rPr>
              <a:t>2 K</a:t>
            </a:r>
            <a:r>
              <a:rPr lang="en-US" sz="2800" baseline="30000" dirty="0" smtClean="0">
                <a:solidFill>
                  <a:srgbClr val="FFFF00"/>
                </a:solidFill>
              </a:rPr>
              <a:t>+</a:t>
            </a:r>
            <a:r>
              <a:rPr lang="en-US" sz="2800" dirty="0" smtClean="0">
                <a:solidFill>
                  <a:srgbClr val="FFFF00"/>
                </a:solidFill>
              </a:rPr>
              <a:t> ions for every 1 SO</a:t>
            </a:r>
            <a:r>
              <a:rPr lang="en-US" sz="2800" baseline="-25000" dirty="0" smtClean="0">
                <a:solidFill>
                  <a:srgbClr val="FFFF00"/>
                </a:solidFill>
              </a:rPr>
              <a:t>4</a:t>
            </a:r>
            <a:r>
              <a:rPr lang="en-US" sz="2800" baseline="30000" dirty="0" smtClean="0">
                <a:solidFill>
                  <a:srgbClr val="FFFF00"/>
                </a:solidFill>
              </a:rPr>
              <a:t>2–</a:t>
            </a:r>
            <a:r>
              <a:rPr lang="en-US" sz="2800" dirty="0" smtClean="0">
                <a:solidFill>
                  <a:srgbClr val="FFFF00"/>
                </a:solidFill>
              </a:rPr>
              <a:t> ion:</a:t>
            </a:r>
            <a:r>
              <a:rPr lang="en-US" sz="2800" i="1" dirty="0" smtClean="0">
                <a:solidFill>
                  <a:srgbClr val="FFFF00"/>
                </a:solidFill>
              </a:rPr>
              <a:t>  </a:t>
            </a:r>
            <a:r>
              <a:rPr lang="en-US" sz="2800" dirty="0" smtClean="0">
                <a:solidFill>
                  <a:srgbClr val="FFFF00"/>
                </a:solidFill>
              </a:rPr>
              <a:t>K</a:t>
            </a:r>
            <a:r>
              <a:rPr lang="en-US" sz="2800" baseline="-25000" dirty="0" smtClean="0">
                <a:solidFill>
                  <a:srgbClr val="FFFF00"/>
                </a:solidFill>
              </a:rPr>
              <a:t>2</a:t>
            </a:r>
            <a:r>
              <a:rPr lang="en-US" sz="2800" dirty="0" smtClean="0">
                <a:solidFill>
                  <a:srgbClr val="FFFF00"/>
                </a:solidFill>
              </a:rPr>
              <a:t>SO</a:t>
            </a:r>
            <a:r>
              <a:rPr lang="en-US" sz="2800" baseline="-25000" dirty="0" smtClean="0">
                <a:solidFill>
                  <a:srgbClr val="FFFF00"/>
                </a:solidFill>
              </a:rPr>
              <a:t>4</a:t>
            </a:r>
            <a:endParaRPr lang="en-US" sz="2800" i="1" dirty="0" smtClean="0">
              <a:solidFill>
                <a:srgbClr val="FFFF00"/>
              </a:solidFill>
            </a:endParaRPr>
          </a:p>
          <a:p>
            <a:pPr marL="914400" lvl="2" indent="0" eaLnBrk="1" hangingPunct="1">
              <a:lnSpc>
                <a:spcPct val="80000"/>
              </a:lnSpc>
              <a:buFontTx/>
              <a:buNone/>
              <a:defRPr/>
            </a:pPr>
            <a:endParaRPr lang="en-US" sz="2800" dirty="0" smtClean="0">
              <a:solidFill>
                <a:srgbClr val="FFFF00"/>
              </a:solidFill>
            </a:endParaRPr>
          </a:p>
        </p:txBody>
      </p:sp>
      <p:sp>
        <p:nvSpPr>
          <p:cNvPr id="5" name="Text Box 4"/>
          <p:cNvSpPr txBox="1">
            <a:spLocks noChangeArrowheads="1"/>
          </p:cNvSpPr>
          <p:nvPr/>
        </p:nvSpPr>
        <p:spPr bwMode="auto">
          <a:xfrm>
            <a:off x="5791200" y="1762125"/>
            <a:ext cx="2362200" cy="523875"/>
          </a:xfrm>
          <a:prstGeom prst="rect">
            <a:avLst/>
          </a:prstGeom>
          <a:noFill/>
          <a:ln w="9525">
            <a:noFill/>
            <a:miter lim="800000"/>
            <a:headEnd/>
            <a:tailEnd/>
          </a:ln>
        </p:spPr>
        <p:txBody>
          <a:bodyPr>
            <a:spAutoFit/>
          </a:bodyPr>
          <a:lstStyle/>
          <a:p>
            <a:pPr>
              <a:spcBef>
                <a:spcPts val="0"/>
              </a:spcBef>
              <a:spcAft>
                <a:spcPts val="600"/>
              </a:spcAft>
              <a:defRPr/>
            </a:pPr>
            <a:r>
              <a:rPr lang="en-US" sz="2800" dirty="0">
                <a:solidFill>
                  <a:srgbClr val="FFFF00"/>
                </a:solidFill>
                <a:effectLst>
                  <a:outerShdw blurRad="38100" dist="38100" dir="2700000" algn="tl">
                    <a:srgbClr val="000000">
                      <a:alpha val="43137"/>
                    </a:srgbClr>
                  </a:outerShdw>
                </a:effectLst>
                <a:latin typeface="+mn-lt"/>
              </a:rPr>
              <a:t>Ca</a:t>
            </a:r>
            <a:r>
              <a:rPr lang="en-US" sz="2800" baseline="30000" dirty="0">
                <a:solidFill>
                  <a:srgbClr val="FFFF00"/>
                </a:solidFill>
                <a:effectLst>
                  <a:outerShdw blurRad="38100" dist="38100" dir="2700000" algn="tl">
                    <a:srgbClr val="000000">
                      <a:alpha val="43137"/>
                    </a:srgbClr>
                  </a:outerShdw>
                </a:effectLst>
                <a:latin typeface="+mn-lt"/>
              </a:rPr>
              <a:t>2+</a:t>
            </a:r>
            <a:r>
              <a:rPr lang="en-US" sz="2800" dirty="0">
                <a:solidFill>
                  <a:srgbClr val="FFFF00"/>
                </a:solidFill>
                <a:effectLst>
                  <a:outerShdw blurRad="38100" dist="38100" dir="2700000" algn="tl">
                    <a:srgbClr val="000000">
                      <a:alpha val="43137"/>
                    </a:srgbClr>
                  </a:outerShdw>
                </a:effectLst>
                <a:latin typeface="+mn-lt"/>
              </a:rPr>
              <a:t> and N</a:t>
            </a:r>
            <a:r>
              <a:rPr lang="en-US" sz="2800" baseline="30000" dirty="0">
                <a:solidFill>
                  <a:srgbClr val="FFFF00"/>
                </a:solidFill>
                <a:effectLst>
                  <a:outerShdw blurRad="38100" dist="38100" dir="2700000" algn="tl">
                    <a:srgbClr val="000000">
                      <a:alpha val="43137"/>
                    </a:srgbClr>
                  </a:outerShdw>
                </a:effectLst>
                <a:latin typeface="+mn-lt"/>
              </a:rPr>
              <a:t>3–</a:t>
            </a:r>
            <a:endParaRPr lang="en-US" altLang="en-US" sz="2800" dirty="0">
              <a:solidFill>
                <a:srgbClr val="FFFF00"/>
              </a:solidFill>
              <a:effectLst>
                <a:outerShdw blurRad="38100" dist="38100" dir="2700000" algn="tl">
                  <a:srgbClr val="000000">
                    <a:alpha val="43137"/>
                  </a:srgbClr>
                </a:outerShdw>
              </a:effectLst>
              <a:latin typeface="+mn-lt"/>
            </a:endParaRPr>
          </a:p>
        </p:txBody>
      </p:sp>
      <p:sp>
        <p:nvSpPr>
          <p:cNvPr id="6" name="Text Box 4"/>
          <p:cNvSpPr txBox="1">
            <a:spLocks noChangeArrowheads="1"/>
          </p:cNvSpPr>
          <p:nvPr/>
        </p:nvSpPr>
        <p:spPr bwMode="auto">
          <a:xfrm>
            <a:off x="5867400" y="3119657"/>
            <a:ext cx="2667000" cy="523875"/>
          </a:xfrm>
          <a:prstGeom prst="rect">
            <a:avLst/>
          </a:prstGeom>
          <a:noFill/>
          <a:ln w="9525">
            <a:noFill/>
            <a:miter lim="800000"/>
            <a:headEnd/>
            <a:tailEnd/>
          </a:ln>
        </p:spPr>
        <p:txBody>
          <a:bodyPr>
            <a:spAutoFit/>
          </a:bodyPr>
          <a:lstStyle/>
          <a:p>
            <a:pPr>
              <a:spcBef>
                <a:spcPts val="0"/>
              </a:spcBef>
              <a:spcAft>
                <a:spcPts val="600"/>
              </a:spcAft>
              <a:defRPr/>
            </a:pPr>
            <a:r>
              <a:rPr lang="en-US" sz="2800" dirty="0">
                <a:solidFill>
                  <a:srgbClr val="FFFF00"/>
                </a:solidFill>
                <a:effectLst>
                  <a:outerShdw blurRad="38100" dist="38100" dir="2700000" algn="tl">
                    <a:srgbClr val="000000">
                      <a:alpha val="43137"/>
                    </a:srgbClr>
                  </a:outerShdw>
                </a:effectLst>
                <a:latin typeface="+mn-lt"/>
              </a:rPr>
              <a:t>Ba</a:t>
            </a:r>
            <a:r>
              <a:rPr lang="en-US" sz="2800" baseline="30000" dirty="0">
                <a:solidFill>
                  <a:srgbClr val="FFFF00"/>
                </a:solidFill>
                <a:effectLst>
                  <a:outerShdw blurRad="38100" dist="38100" dir="2700000" algn="tl">
                    <a:srgbClr val="000000">
                      <a:alpha val="43137"/>
                    </a:srgbClr>
                  </a:outerShdw>
                </a:effectLst>
                <a:latin typeface="+mn-lt"/>
              </a:rPr>
              <a:t>2+</a:t>
            </a:r>
            <a:r>
              <a:rPr lang="en-US" sz="2800" dirty="0">
                <a:solidFill>
                  <a:srgbClr val="FFFF00"/>
                </a:solidFill>
                <a:effectLst>
                  <a:outerShdw blurRad="38100" dist="38100" dir="2700000" algn="tl">
                    <a:srgbClr val="000000">
                      <a:alpha val="43137"/>
                    </a:srgbClr>
                  </a:outerShdw>
                </a:effectLst>
                <a:latin typeface="+mn-lt"/>
              </a:rPr>
              <a:t> and </a:t>
            </a:r>
            <a:r>
              <a:rPr lang="en-US" sz="2800" dirty="0">
                <a:solidFill>
                  <a:srgbClr val="FFFF00"/>
                </a:solidFill>
                <a:latin typeface="+mn-lt"/>
              </a:rPr>
              <a:t>NO</a:t>
            </a:r>
            <a:r>
              <a:rPr lang="en-US" sz="2800" baseline="-25000" dirty="0">
                <a:solidFill>
                  <a:srgbClr val="FFFF00"/>
                </a:solidFill>
                <a:latin typeface="+mn-lt"/>
              </a:rPr>
              <a:t>3</a:t>
            </a:r>
            <a:r>
              <a:rPr lang="en-US" sz="2800" baseline="30000" dirty="0">
                <a:solidFill>
                  <a:srgbClr val="FFFF00"/>
                </a:solidFill>
                <a:latin typeface="+mn-lt"/>
              </a:rPr>
              <a:t>– </a:t>
            </a:r>
            <a:endParaRPr lang="en-US" altLang="en-US" sz="2800" dirty="0">
              <a:solidFill>
                <a:srgbClr val="FFFF00"/>
              </a:solidFill>
              <a:effectLst>
                <a:outerShdw blurRad="38100" dist="38100" dir="2700000" algn="tl">
                  <a:srgbClr val="000000">
                    <a:alpha val="43137"/>
                  </a:srgbClr>
                </a:outerShdw>
              </a:effectLst>
              <a:latin typeface="+mn-lt"/>
            </a:endParaRPr>
          </a:p>
        </p:txBody>
      </p:sp>
      <p:sp>
        <p:nvSpPr>
          <p:cNvPr id="7" name="Text Box 4"/>
          <p:cNvSpPr txBox="1">
            <a:spLocks noChangeArrowheads="1"/>
          </p:cNvSpPr>
          <p:nvPr/>
        </p:nvSpPr>
        <p:spPr bwMode="auto">
          <a:xfrm>
            <a:off x="6019800" y="4463121"/>
            <a:ext cx="2667000" cy="523875"/>
          </a:xfrm>
          <a:prstGeom prst="rect">
            <a:avLst/>
          </a:prstGeom>
          <a:noFill/>
          <a:ln w="9525">
            <a:noFill/>
            <a:miter lim="800000"/>
            <a:headEnd/>
            <a:tailEnd/>
          </a:ln>
        </p:spPr>
        <p:txBody>
          <a:bodyPr>
            <a:spAutoFit/>
          </a:bodyPr>
          <a:lstStyle/>
          <a:p>
            <a:pPr>
              <a:spcBef>
                <a:spcPts val="0"/>
              </a:spcBef>
              <a:spcAft>
                <a:spcPts val="600"/>
              </a:spcAft>
              <a:defRPr/>
            </a:pPr>
            <a:r>
              <a:rPr lang="en-US" sz="2800" dirty="0">
                <a:solidFill>
                  <a:srgbClr val="FFFF00"/>
                </a:solidFill>
                <a:effectLst>
                  <a:outerShdw blurRad="38100" dist="38100" dir="2700000" algn="tl">
                    <a:srgbClr val="000000">
                      <a:alpha val="43137"/>
                    </a:srgbClr>
                  </a:outerShdw>
                </a:effectLst>
                <a:latin typeface="+mn-lt"/>
              </a:rPr>
              <a:t>K</a:t>
            </a:r>
            <a:r>
              <a:rPr lang="en-US" sz="2800" baseline="30000" dirty="0">
                <a:solidFill>
                  <a:srgbClr val="FFFF00"/>
                </a:solidFill>
                <a:effectLst>
                  <a:outerShdw blurRad="38100" dist="38100" dir="2700000" algn="tl">
                    <a:srgbClr val="000000">
                      <a:alpha val="43137"/>
                    </a:srgbClr>
                  </a:outerShdw>
                </a:effectLst>
                <a:latin typeface="+mn-lt"/>
              </a:rPr>
              <a:t>+</a:t>
            </a:r>
            <a:r>
              <a:rPr lang="en-US" sz="2800" dirty="0">
                <a:solidFill>
                  <a:srgbClr val="FFFF00"/>
                </a:solidFill>
                <a:effectLst>
                  <a:outerShdw blurRad="38100" dist="38100" dir="2700000" algn="tl">
                    <a:srgbClr val="000000">
                      <a:alpha val="43137"/>
                    </a:srgbClr>
                  </a:outerShdw>
                </a:effectLst>
                <a:latin typeface="+mn-lt"/>
              </a:rPr>
              <a:t> and </a:t>
            </a:r>
            <a:r>
              <a:rPr lang="en-US" sz="2800" dirty="0">
                <a:solidFill>
                  <a:srgbClr val="FFFF00"/>
                </a:solidFill>
                <a:latin typeface="+mn-lt"/>
              </a:rPr>
              <a:t>SO</a:t>
            </a:r>
            <a:r>
              <a:rPr lang="en-US" sz="2800" baseline="-25000" dirty="0">
                <a:solidFill>
                  <a:srgbClr val="FFFF00"/>
                </a:solidFill>
                <a:latin typeface="+mn-lt"/>
              </a:rPr>
              <a:t>4</a:t>
            </a:r>
            <a:r>
              <a:rPr lang="en-US" sz="2800" baseline="30000" dirty="0">
                <a:solidFill>
                  <a:srgbClr val="FFFF00"/>
                </a:solidFill>
                <a:latin typeface="+mn-lt"/>
              </a:rPr>
              <a:t>2– </a:t>
            </a:r>
            <a:endParaRPr lang="en-US" altLang="en-US" sz="2800" dirty="0">
              <a:solidFill>
                <a:srgbClr val="FFFF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29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29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529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529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299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29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4B890EDC-91F9-4CEC-A19F-3F2552DB6C5E}" type="slidenum">
              <a:rPr lang="en-US"/>
              <a:pPr>
                <a:defRPr/>
              </a:pPr>
              <a:t>35</a:t>
            </a:fld>
            <a:endParaRPr lang="en-US" dirty="0"/>
          </a:p>
        </p:txBody>
      </p:sp>
      <p:sp>
        <p:nvSpPr>
          <p:cNvPr id="776194" name="Rectangle 2"/>
          <p:cNvSpPr>
            <a:spLocks noGrp="1" noChangeArrowheads="1"/>
          </p:cNvSpPr>
          <p:nvPr>
            <p:ph type="title"/>
          </p:nvPr>
        </p:nvSpPr>
        <p:spPr/>
        <p:txBody>
          <a:bodyPr/>
          <a:lstStyle/>
          <a:p>
            <a:pPr eaLnBrk="1" hangingPunct="1">
              <a:defRPr/>
            </a:pPr>
            <a:r>
              <a:rPr lang="en-US" dirty="0" smtClean="0"/>
              <a:t>Activity: Writing Ionic Formulas </a:t>
            </a:r>
          </a:p>
        </p:txBody>
      </p:sp>
      <p:sp>
        <p:nvSpPr>
          <p:cNvPr id="776195" name="Rectangle 3"/>
          <p:cNvSpPr>
            <a:spLocks noGrp="1" noChangeArrowheads="1"/>
          </p:cNvSpPr>
          <p:nvPr>
            <p:ph type="body" idx="1"/>
          </p:nvPr>
        </p:nvSpPr>
        <p:spPr>
          <a:xfrm>
            <a:off x="228600" y="1371600"/>
            <a:ext cx="8229600" cy="4343400"/>
          </a:xfrm>
        </p:spPr>
        <p:txBody>
          <a:bodyPr/>
          <a:lstStyle/>
          <a:p>
            <a:pPr marL="609600" indent="-609600" eaLnBrk="1" hangingPunct="1">
              <a:defRPr/>
            </a:pPr>
            <a:r>
              <a:rPr lang="en-US" dirty="0" smtClean="0"/>
              <a:t>Write the formulas for compounds containing the following ions:</a:t>
            </a:r>
          </a:p>
          <a:p>
            <a:pPr marL="990600" lvl="1" indent="-533400" eaLnBrk="1" hangingPunct="1">
              <a:buFontTx/>
              <a:buAutoNum type="alphaLcParenR"/>
              <a:defRPr/>
            </a:pPr>
            <a:r>
              <a:rPr lang="en-US" dirty="0" smtClean="0"/>
              <a:t>calcium ion and fluoride ion</a:t>
            </a:r>
          </a:p>
          <a:p>
            <a:pPr marL="990600" lvl="1" indent="-533400" eaLnBrk="1" hangingPunct="1">
              <a:buFontTx/>
              <a:buAutoNum type="alphaLcParenR"/>
              <a:defRPr/>
            </a:pPr>
            <a:r>
              <a:rPr lang="en-US" dirty="0" smtClean="0"/>
              <a:t>aluminum ion and oxide ion</a:t>
            </a:r>
          </a:p>
          <a:p>
            <a:pPr marL="990600" lvl="1" indent="-533400" eaLnBrk="1" hangingPunct="1">
              <a:buFontTx/>
              <a:buAutoNum type="alphaLcParenR"/>
              <a:defRPr/>
            </a:pPr>
            <a:r>
              <a:rPr lang="en-US" dirty="0" smtClean="0"/>
              <a:t>sodium ion and sulfate ion</a:t>
            </a:r>
          </a:p>
          <a:p>
            <a:pPr marL="990600" lvl="1" indent="-533400" eaLnBrk="1" hangingPunct="1">
              <a:buFontTx/>
              <a:buAutoNum type="alphaLcParenR"/>
              <a:defRPr/>
            </a:pPr>
            <a:r>
              <a:rPr lang="en-US" dirty="0" smtClean="0"/>
              <a:t>sodium ion and sulfite ion</a:t>
            </a:r>
          </a:p>
          <a:p>
            <a:pPr marL="990600" lvl="1" indent="-533400" eaLnBrk="1" hangingPunct="1">
              <a:buFontTx/>
              <a:buAutoNum type="alphaLcParenR"/>
              <a:defRPr/>
            </a:pPr>
            <a:r>
              <a:rPr lang="en-US" dirty="0" smtClean="0"/>
              <a:t>ammonium ion and phosphate ion</a:t>
            </a:r>
          </a:p>
          <a:p>
            <a:pPr marL="990600" lvl="1" indent="-533400" eaLnBrk="1" hangingPunct="1">
              <a:buFontTx/>
              <a:buAutoNum type="alphaLcParenR"/>
              <a:defRPr/>
            </a:pPr>
            <a:r>
              <a:rPr lang="en-US" dirty="0" smtClean="0"/>
              <a:t>lithium ion and nitrate ion</a:t>
            </a:r>
          </a:p>
        </p:txBody>
      </p:sp>
      <p:sp>
        <p:nvSpPr>
          <p:cNvPr id="776196" name="Text Box 4"/>
          <p:cNvSpPr txBox="1">
            <a:spLocks noChangeArrowheads="1"/>
          </p:cNvSpPr>
          <p:nvPr/>
        </p:nvSpPr>
        <p:spPr bwMode="auto">
          <a:xfrm>
            <a:off x="6646863" y="2443163"/>
            <a:ext cx="1811337" cy="3082925"/>
          </a:xfrm>
          <a:prstGeom prst="rect">
            <a:avLst/>
          </a:prstGeom>
          <a:noFill/>
          <a:ln w="9525">
            <a:noFill/>
            <a:miter lim="800000"/>
            <a:headEnd/>
            <a:tailEnd/>
          </a:ln>
        </p:spPr>
        <p:txBody>
          <a:bodyPr wrap="none">
            <a:spAutoFit/>
          </a:bodyPr>
          <a:lstStyle/>
          <a:p>
            <a:r>
              <a:rPr lang="en-US" altLang="en-US" sz="2800" dirty="0">
                <a:solidFill>
                  <a:srgbClr val="FFFF00"/>
                </a:solidFill>
              </a:rPr>
              <a:t>CaF</a:t>
            </a:r>
            <a:r>
              <a:rPr lang="en-US" altLang="en-US" sz="2800" baseline="-25000" dirty="0">
                <a:solidFill>
                  <a:srgbClr val="FFFF00"/>
                </a:solidFill>
              </a:rPr>
              <a:t>2</a:t>
            </a:r>
          </a:p>
          <a:p>
            <a:pPr>
              <a:lnSpc>
                <a:spcPct val="130000"/>
              </a:lnSpc>
            </a:pPr>
            <a:r>
              <a:rPr lang="en-US" altLang="en-US" sz="2800" dirty="0">
                <a:solidFill>
                  <a:srgbClr val="FFFF00"/>
                </a:solidFill>
              </a:rPr>
              <a:t>Al</a:t>
            </a:r>
            <a:r>
              <a:rPr lang="en-US" altLang="en-US" sz="2800" baseline="-25000" dirty="0">
                <a:solidFill>
                  <a:srgbClr val="FFFF00"/>
                </a:solidFill>
              </a:rPr>
              <a:t>2</a:t>
            </a:r>
            <a:r>
              <a:rPr lang="en-US" altLang="en-US" sz="2800" dirty="0">
                <a:solidFill>
                  <a:srgbClr val="FFFF00"/>
                </a:solidFill>
              </a:rPr>
              <a:t>O</a:t>
            </a:r>
            <a:r>
              <a:rPr lang="en-US" altLang="en-US" sz="2800" baseline="-25000" dirty="0">
                <a:solidFill>
                  <a:srgbClr val="FFFF00"/>
                </a:solidFill>
              </a:rPr>
              <a:t>3</a:t>
            </a:r>
          </a:p>
          <a:p>
            <a:pPr>
              <a:lnSpc>
                <a:spcPct val="120000"/>
              </a:lnSpc>
            </a:pPr>
            <a:r>
              <a:rPr lang="en-US" altLang="en-US" sz="2800" dirty="0">
                <a:solidFill>
                  <a:srgbClr val="FFFF00"/>
                </a:solidFill>
              </a:rPr>
              <a:t>Na</a:t>
            </a:r>
            <a:r>
              <a:rPr lang="en-US" altLang="en-US" sz="2800" baseline="-25000" dirty="0">
                <a:solidFill>
                  <a:srgbClr val="FFFF00"/>
                </a:solidFill>
              </a:rPr>
              <a:t>2</a:t>
            </a:r>
            <a:r>
              <a:rPr lang="en-US" altLang="en-US" sz="2800" dirty="0">
                <a:solidFill>
                  <a:srgbClr val="FFFF00"/>
                </a:solidFill>
              </a:rPr>
              <a:t>SO</a:t>
            </a:r>
            <a:r>
              <a:rPr lang="en-US" altLang="en-US" sz="2800" baseline="-25000" dirty="0">
                <a:solidFill>
                  <a:srgbClr val="FFFF00"/>
                </a:solidFill>
              </a:rPr>
              <a:t>4</a:t>
            </a:r>
          </a:p>
          <a:p>
            <a:pPr>
              <a:lnSpc>
                <a:spcPct val="110000"/>
              </a:lnSpc>
            </a:pPr>
            <a:r>
              <a:rPr lang="en-US" altLang="en-US" sz="2800" dirty="0">
                <a:solidFill>
                  <a:srgbClr val="FFFF00"/>
                </a:solidFill>
              </a:rPr>
              <a:t>Na</a:t>
            </a:r>
            <a:r>
              <a:rPr lang="en-US" altLang="en-US" sz="2800" baseline="-25000" dirty="0">
                <a:solidFill>
                  <a:srgbClr val="FFFF00"/>
                </a:solidFill>
              </a:rPr>
              <a:t>2</a:t>
            </a:r>
            <a:r>
              <a:rPr lang="en-US" altLang="en-US" sz="2800" dirty="0">
                <a:solidFill>
                  <a:srgbClr val="FFFF00"/>
                </a:solidFill>
              </a:rPr>
              <a:t>SO</a:t>
            </a:r>
            <a:r>
              <a:rPr lang="en-US" altLang="en-US" sz="2800" baseline="-25000" dirty="0">
                <a:solidFill>
                  <a:srgbClr val="FFFF00"/>
                </a:solidFill>
              </a:rPr>
              <a:t>3</a:t>
            </a:r>
          </a:p>
          <a:p>
            <a:pPr>
              <a:lnSpc>
                <a:spcPct val="120000"/>
              </a:lnSpc>
            </a:pPr>
            <a:r>
              <a:rPr lang="en-US" altLang="en-US" sz="2800" dirty="0">
                <a:solidFill>
                  <a:srgbClr val="FFFF00"/>
                </a:solidFill>
              </a:rPr>
              <a:t>(NH</a:t>
            </a:r>
            <a:r>
              <a:rPr lang="en-US" altLang="en-US" sz="2800" baseline="-25000" dirty="0">
                <a:solidFill>
                  <a:srgbClr val="FFFF00"/>
                </a:solidFill>
              </a:rPr>
              <a:t>4</a:t>
            </a:r>
            <a:r>
              <a:rPr lang="en-US" altLang="en-US" sz="2800" dirty="0">
                <a:solidFill>
                  <a:srgbClr val="FFFF00"/>
                </a:solidFill>
              </a:rPr>
              <a:t>)</a:t>
            </a:r>
            <a:r>
              <a:rPr lang="en-US" altLang="en-US" sz="2800" baseline="-25000" dirty="0">
                <a:solidFill>
                  <a:srgbClr val="FFFF00"/>
                </a:solidFill>
              </a:rPr>
              <a:t>3</a:t>
            </a:r>
            <a:r>
              <a:rPr lang="en-US" altLang="en-US" sz="2800" dirty="0">
                <a:solidFill>
                  <a:srgbClr val="FFFF00"/>
                </a:solidFill>
              </a:rPr>
              <a:t>PO</a:t>
            </a:r>
            <a:r>
              <a:rPr lang="en-US" altLang="en-US" sz="2800" baseline="-25000" dirty="0">
                <a:solidFill>
                  <a:srgbClr val="FFFF00"/>
                </a:solidFill>
              </a:rPr>
              <a:t>4</a:t>
            </a:r>
          </a:p>
          <a:p>
            <a:pPr>
              <a:lnSpc>
                <a:spcPct val="120000"/>
              </a:lnSpc>
            </a:pPr>
            <a:r>
              <a:rPr lang="en-US" altLang="en-US" sz="2800" dirty="0">
                <a:solidFill>
                  <a:srgbClr val="FFFF00"/>
                </a:solidFill>
              </a:rPr>
              <a:t>LiNO</a:t>
            </a:r>
            <a:r>
              <a:rPr lang="en-US" altLang="en-US" sz="2800" baseline="-25000" dirty="0">
                <a:solidFill>
                  <a:srgbClr val="FFFF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6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61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61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61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619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76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dirty="0"/>
              <a:t>3-</a:t>
            </a:r>
            <a:fld id="{7AB7306F-8F71-406E-9980-591E919541D4}" type="slidenum">
              <a:rPr lang="en-US"/>
              <a:pPr>
                <a:defRPr/>
              </a:pPr>
              <a:t>36</a:t>
            </a:fld>
            <a:endParaRPr lang="en-US" dirty="0"/>
          </a:p>
        </p:txBody>
      </p:sp>
      <p:sp>
        <p:nvSpPr>
          <p:cNvPr id="777218" name="Rectangle 2"/>
          <p:cNvSpPr>
            <a:spLocks noGrp="1" noChangeArrowheads="1"/>
          </p:cNvSpPr>
          <p:nvPr>
            <p:ph type="title"/>
          </p:nvPr>
        </p:nvSpPr>
        <p:spPr/>
        <p:txBody>
          <a:bodyPr/>
          <a:lstStyle/>
          <a:p>
            <a:pPr eaLnBrk="1" hangingPunct="1">
              <a:defRPr/>
            </a:pPr>
            <a:r>
              <a:rPr lang="en-US" dirty="0" smtClean="0"/>
              <a:t>3.4 Naming Ionic Compounds</a:t>
            </a:r>
          </a:p>
        </p:txBody>
      </p:sp>
      <p:sp>
        <p:nvSpPr>
          <p:cNvPr id="39940" name="Text Box 4"/>
          <p:cNvSpPr txBox="1">
            <a:spLocks noChangeArrowheads="1"/>
          </p:cNvSpPr>
          <p:nvPr/>
        </p:nvSpPr>
        <p:spPr bwMode="auto">
          <a:xfrm>
            <a:off x="1143000" y="4722813"/>
            <a:ext cx="7315200" cy="1373187"/>
          </a:xfrm>
          <a:prstGeom prst="rect">
            <a:avLst/>
          </a:prstGeom>
          <a:noFill/>
          <a:ln w="9525">
            <a:noFill/>
            <a:miter lim="800000"/>
            <a:headEnd/>
            <a:tailEnd/>
          </a:ln>
        </p:spPr>
        <p:txBody>
          <a:bodyPr>
            <a:spAutoFit/>
          </a:bodyPr>
          <a:lstStyle/>
          <a:p>
            <a:pPr eaLnBrk="1" hangingPunct="1"/>
            <a:r>
              <a:rPr lang="en-US" altLang="en-US" sz="2800" dirty="0">
                <a:cs typeface="Arial" charset="0"/>
              </a:rPr>
              <a:t>Notice that all the metals are cations with charges that we could predict from the name of the compound they are in.</a:t>
            </a:r>
          </a:p>
        </p:txBody>
      </p:sp>
      <p:sp>
        <p:nvSpPr>
          <p:cNvPr id="39942" name="Text Box 8"/>
          <p:cNvSpPr txBox="1">
            <a:spLocks noChangeArrowheads="1"/>
          </p:cNvSpPr>
          <p:nvPr/>
        </p:nvSpPr>
        <p:spPr bwMode="auto">
          <a:xfrm>
            <a:off x="381000" y="1371600"/>
            <a:ext cx="8205788" cy="519113"/>
          </a:xfrm>
          <a:prstGeom prst="rect">
            <a:avLst/>
          </a:prstGeom>
          <a:noFill/>
          <a:ln w="9525">
            <a:noFill/>
            <a:miter lim="800000"/>
            <a:headEnd/>
            <a:tailEnd/>
          </a:ln>
        </p:spPr>
        <p:txBody>
          <a:bodyPr wrap="none">
            <a:spAutoFit/>
          </a:bodyPr>
          <a:lstStyle/>
          <a:p>
            <a:pPr>
              <a:buClr>
                <a:srgbClr val="FFFF00"/>
              </a:buClr>
              <a:buFont typeface="Wingdings" pitchFamily="2" charset="2"/>
              <a:buChar char="n"/>
            </a:pPr>
            <a:r>
              <a:rPr lang="en-US" altLang="en-US" sz="2800" dirty="0"/>
              <a:t>Look at the names listed.  Do you see any patterns?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805" y="2514600"/>
            <a:ext cx="7162390" cy="1828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4CD86EE9-6ACB-4F37-ABFE-EF6166740115}" type="slidenum">
              <a:rPr lang="en-US"/>
              <a:pPr>
                <a:defRPr/>
              </a:pPr>
              <a:t>37</a:t>
            </a:fld>
            <a:endParaRPr lang="en-US" dirty="0"/>
          </a:p>
        </p:txBody>
      </p:sp>
      <p:sp>
        <p:nvSpPr>
          <p:cNvPr id="779266" name="Rectangle 2"/>
          <p:cNvSpPr>
            <a:spLocks noGrp="1" noChangeArrowheads="1"/>
          </p:cNvSpPr>
          <p:nvPr>
            <p:ph type="title"/>
          </p:nvPr>
        </p:nvSpPr>
        <p:spPr/>
        <p:txBody>
          <a:bodyPr/>
          <a:lstStyle/>
          <a:p>
            <a:pPr eaLnBrk="1" hangingPunct="1">
              <a:defRPr/>
            </a:pPr>
            <a:r>
              <a:rPr lang="en-US" dirty="0" smtClean="0"/>
              <a:t>Common Monatomic Ions</a:t>
            </a:r>
          </a:p>
        </p:txBody>
      </p:sp>
      <p:sp>
        <p:nvSpPr>
          <p:cNvPr id="40964" name="Text Box 5"/>
          <p:cNvSpPr txBox="1">
            <a:spLocks noChangeArrowheads="1"/>
          </p:cNvSpPr>
          <p:nvPr/>
        </p:nvSpPr>
        <p:spPr bwMode="auto">
          <a:xfrm>
            <a:off x="3986213" y="6019800"/>
            <a:ext cx="1042987" cy="304800"/>
          </a:xfrm>
          <a:prstGeom prst="rect">
            <a:avLst/>
          </a:prstGeom>
          <a:noFill/>
          <a:ln w="9525">
            <a:noFill/>
            <a:miter lim="800000"/>
            <a:headEnd/>
            <a:tailEnd/>
          </a:ln>
        </p:spPr>
        <p:txBody>
          <a:bodyPr wrap="none">
            <a:spAutoFit/>
          </a:bodyPr>
          <a:lstStyle/>
          <a:p>
            <a:r>
              <a:rPr lang="en-US" altLang="en-US" sz="1400" dirty="0"/>
              <a:t>Figure 3.12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24000"/>
            <a:ext cx="7904832" cy="4343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dirty="0"/>
              <a:t>3-</a:t>
            </a:r>
            <a:fld id="{B23799A5-F59F-412D-B093-358F4BC82D1D}" type="slidenum">
              <a:rPr lang="en-US"/>
              <a:pPr>
                <a:defRPr/>
              </a:pPr>
              <a:t>38</a:t>
            </a:fld>
            <a:endParaRPr lang="en-US" dirty="0"/>
          </a:p>
        </p:txBody>
      </p:sp>
      <p:sp>
        <p:nvSpPr>
          <p:cNvPr id="780291" name="Rectangle 3"/>
          <p:cNvSpPr>
            <a:spLocks noGrp="1" noChangeArrowheads="1"/>
          </p:cNvSpPr>
          <p:nvPr>
            <p:ph type="body" sz="half" idx="1"/>
          </p:nvPr>
        </p:nvSpPr>
        <p:spPr/>
        <p:txBody>
          <a:bodyPr/>
          <a:lstStyle/>
          <a:p>
            <a:pPr eaLnBrk="1" hangingPunct="1">
              <a:defRPr/>
            </a:pPr>
            <a:r>
              <a:rPr lang="en-US" dirty="0" smtClean="0"/>
              <a:t>What is the name of this compound?</a:t>
            </a:r>
          </a:p>
        </p:txBody>
      </p:sp>
      <p:sp>
        <p:nvSpPr>
          <p:cNvPr id="780293" name="Rectangle 5"/>
          <p:cNvSpPr>
            <a:spLocks noChangeArrowheads="1"/>
          </p:cNvSpPr>
          <p:nvPr/>
        </p:nvSpPr>
        <p:spPr bwMode="auto">
          <a:xfrm>
            <a:off x="6043612" y="5638800"/>
            <a:ext cx="1042988" cy="304800"/>
          </a:xfrm>
          <a:prstGeom prst="rect">
            <a:avLst/>
          </a:prstGeom>
          <a:noFill/>
          <a:ln>
            <a:noFill/>
          </a:ln>
          <a:effectLst/>
          <a:extLst/>
        </p:spPr>
        <p:txBody>
          <a:bodyPr wrap="none">
            <a:spAutoFit/>
          </a:bodyPr>
          <a:lstStyle/>
          <a:p>
            <a:pPr eaLnBrk="1" hangingPunct="1">
              <a:defRPr/>
            </a:pPr>
            <a:r>
              <a:rPr lang="en-US" sz="1400" dirty="0">
                <a:effectLst>
                  <a:outerShdw blurRad="38100" dist="38100" dir="2700000" algn="tl">
                    <a:srgbClr val="000000"/>
                  </a:outerShdw>
                </a:effectLst>
                <a:cs typeface="Arial" charset="0"/>
              </a:rPr>
              <a:t>Figure 3.22</a:t>
            </a:r>
          </a:p>
        </p:txBody>
      </p:sp>
      <p:sp>
        <p:nvSpPr>
          <p:cNvPr id="8" name="Text Box 4"/>
          <p:cNvSpPr txBox="1">
            <a:spLocks noChangeArrowheads="1"/>
          </p:cNvSpPr>
          <p:nvPr/>
        </p:nvSpPr>
        <p:spPr bwMode="auto">
          <a:xfrm>
            <a:off x="914400" y="3581400"/>
            <a:ext cx="3200400" cy="584200"/>
          </a:xfrm>
          <a:prstGeom prst="rect">
            <a:avLst/>
          </a:prstGeom>
          <a:noFill/>
          <a:ln w="9525">
            <a:noFill/>
            <a:miter lim="800000"/>
            <a:headEnd/>
            <a:tailEnd/>
          </a:ln>
        </p:spPr>
        <p:txBody>
          <a:bodyPr>
            <a:spAutoFit/>
          </a:bodyPr>
          <a:lstStyle/>
          <a:p>
            <a:pPr>
              <a:spcBef>
                <a:spcPts val="0"/>
              </a:spcBef>
              <a:spcAft>
                <a:spcPts val="600"/>
              </a:spcAft>
              <a:defRPr/>
            </a:pPr>
            <a:r>
              <a:rPr lang="en-US" sz="3200" dirty="0">
                <a:solidFill>
                  <a:srgbClr val="FFFF00"/>
                </a:solidFill>
                <a:effectLst>
                  <a:outerShdw blurRad="38100" dist="38100" dir="2700000" algn="tl">
                    <a:srgbClr val="000000">
                      <a:alpha val="43137"/>
                    </a:srgbClr>
                  </a:outerShdw>
                </a:effectLst>
                <a:latin typeface="+mn-lt"/>
              </a:rPr>
              <a:t>aluminum oxide</a:t>
            </a:r>
            <a:endParaRPr lang="en-US" altLang="en-US" sz="3200" dirty="0">
              <a:solidFill>
                <a:srgbClr val="FFFF00"/>
              </a:solidFill>
              <a:effectLst>
                <a:outerShdw blurRad="38100" dist="38100" dir="2700000" algn="tl">
                  <a:srgbClr val="000000">
                    <a:alpha val="43137"/>
                  </a:srgbClr>
                </a:outerShdw>
              </a:effectLst>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282" y="1219200"/>
            <a:ext cx="3481836" cy="4349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A51BC194-5AA7-4D7C-9729-3B19EBB438CB}" type="slidenum">
              <a:rPr lang="en-US"/>
              <a:pPr>
                <a:defRPr/>
              </a:pPr>
              <a:t>39</a:t>
            </a:fld>
            <a:endParaRPr lang="en-US" dirty="0"/>
          </a:p>
        </p:txBody>
      </p:sp>
      <p:sp>
        <p:nvSpPr>
          <p:cNvPr id="857090" name="Rectangle 2"/>
          <p:cNvSpPr>
            <a:spLocks noGrp="1" noChangeArrowheads="1"/>
          </p:cNvSpPr>
          <p:nvPr>
            <p:ph type="title"/>
          </p:nvPr>
        </p:nvSpPr>
        <p:spPr>
          <a:xfrm>
            <a:off x="152400" y="76200"/>
            <a:ext cx="8991600" cy="950913"/>
          </a:xfrm>
        </p:spPr>
        <p:txBody>
          <a:bodyPr/>
          <a:lstStyle/>
          <a:p>
            <a:pPr eaLnBrk="1" hangingPunct="1">
              <a:defRPr/>
            </a:pPr>
            <a:r>
              <a:rPr lang="en-US" dirty="0" smtClean="0"/>
              <a:t>Activity: Naming Ionic Compounds</a:t>
            </a:r>
          </a:p>
        </p:txBody>
      </p:sp>
      <p:sp>
        <p:nvSpPr>
          <p:cNvPr id="857091" name="Rectangle 3"/>
          <p:cNvSpPr>
            <a:spLocks noGrp="1" noChangeArrowheads="1"/>
          </p:cNvSpPr>
          <p:nvPr>
            <p:ph type="body" sz="half" idx="1"/>
          </p:nvPr>
        </p:nvSpPr>
        <p:spPr>
          <a:xfrm>
            <a:off x="228600" y="990600"/>
            <a:ext cx="8534400" cy="4953000"/>
          </a:xfrm>
        </p:spPr>
        <p:txBody>
          <a:bodyPr/>
          <a:lstStyle/>
          <a:p>
            <a:pPr marL="533400" indent="-533400" eaLnBrk="1" hangingPunct="1">
              <a:defRPr/>
            </a:pPr>
            <a:r>
              <a:rPr lang="en-US" sz="2800" dirty="0" smtClean="0"/>
              <a:t>Name these ionic compounds:</a:t>
            </a:r>
          </a:p>
          <a:p>
            <a:pPr marL="914400" lvl="1" indent="-457200" eaLnBrk="1" hangingPunct="1">
              <a:spcBef>
                <a:spcPts val="0"/>
              </a:spcBef>
              <a:spcAft>
                <a:spcPts val="0"/>
              </a:spcAft>
              <a:buFontTx/>
              <a:buAutoNum type="arabicPeriod"/>
              <a:defRPr/>
            </a:pPr>
            <a:r>
              <a:rPr lang="en-US" dirty="0" smtClean="0"/>
              <a:t>NaCl</a:t>
            </a:r>
          </a:p>
          <a:p>
            <a:pPr marL="914400" lvl="1" indent="-457200" eaLnBrk="1" hangingPunct="1">
              <a:spcBef>
                <a:spcPts val="0"/>
              </a:spcBef>
              <a:spcAft>
                <a:spcPts val="0"/>
              </a:spcAft>
              <a:buFontTx/>
              <a:buAutoNum type="arabicPeriod"/>
              <a:defRPr/>
            </a:pPr>
            <a:endParaRPr lang="en-US" dirty="0" smtClean="0"/>
          </a:p>
          <a:p>
            <a:pPr marL="914400" lvl="1" indent="-457200" eaLnBrk="1" hangingPunct="1">
              <a:spcBef>
                <a:spcPts val="0"/>
              </a:spcBef>
              <a:spcAft>
                <a:spcPts val="0"/>
              </a:spcAft>
              <a:buFontTx/>
              <a:buAutoNum type="arabicPeriod"/>
              <a:defRPr/>
            </a:pPr>
            <a:r>
              <a:rPr lang="en-US" dirty="0" smtClean="0"/>
              <a:t>NaNO</a:t>
            </a:r>
            <a:r>
              <a:rPr lang="en-US" baseline="-25000" dirty="0" smtClean="0"/>
              <a:t>2</a:t>
            </a:r>
          </a:p>
          <a:p>
            <a:pPr marL="914400" lvl="1" indent="-457200" eaLnBrk="1" hangingPunct="1">
              <a:spcBef>
                <a:spcPts val="0"/>
              </a:spcBef>
              <a:spcAft>
                <a:spcPts val="0"/>
              </a:spcAft>
              <a:buFontTx/>
              <a:buAutoNum type="arabicPeriod"/>
              <a:defRPr/>
            </a:pPr>
            <a:endParaRPr lang="en-US" dirty="0" smtClean="0"/>
          </a:p>
          <a:p>
            <a:pPr marL="914400" lvl="1" indent="-457200" eaLnBrk="1" hangingPunct="1">
              <a:spcBef>
                <a:spcPts val="0"/>
              </a:spcBef>
              <a:spcAft>
                <a:spcPts val="0"/>
              </a:spcAft>
              <a:buFontTx/>
              <a:buAutoNum type="arabicPeriod"/>
              <a:defRPr/>
            </a:pPr>
            <a:r>
              <a:rPr lang="en-US" dirty="0" smtClean="0"/>
              <a:t>MgCl</a:t>
            </a:r>
            <a:r>
              <a:rPr lang="en-US" baseline="-25000" dirty="0" smtClean="0"/>
              <a:t>2</a:t>
            </a:r>
          </a:p>
          <a:p>
            <a:pPr marL="914400" lvl="1" indent="-457200" eaLnBrk="1" hangingPunct="1">
              <a:spcBef>
                <a:spcPts val="0"/>
              </a:spcBef>
              <a:spcAft>
                <a:spcPts val="0"/>
              </a:spcAft>
              <a:buFontTx/>
              <a:buAutoNum type="arabicPeriod"/>
              <a:defRPr/>
            </a:pPr>
            <a:endParaRPr lang="en-US" dirty="0" smtClean="0"/>
          </a:p>
          <a:p>
            <a:pPr marL="914400" lvl="1" indent="-457200" eaLnBrk="1" hangingPunct="1">
              <a:spcBef>
                <a:spcPts val="0"/>
              </a:spcBef>
              <a:spcAft>
                <a:spcPts val="0"/>
              </a:spcAft>
              <a:buFontTx/>
              <a:buAutoNum type="arabicPeriod"/>
              <a:defRPr/>
            </a:pPr>
            <a:r>
              <a:rPr lang="en-US" dirty="0" smtClean="0"/>
              <a:t>Mg(NO</a:t>
            </a:r>
            <a:r>
              <a:rPr lang="en-US" baseline="-25000" dirty="0" smtClean="0"/>
              <a:t>3</a:t>
            </a:r>
            <a:r>
              <a:rPr lang="en-US" dirty="0" smtClean="0"/>
              <a:t>)</a:t>
            </a:r>
            <a:r>
              <a:rPr lang="en-US" baseline="-25000" dirty="0" smtClean="0"/>
              <a:t>2</a:t>
            </a:r>
          </a:p>
          <a:p>
            <a:pPr marL="914400" lvl="1" indent="-457200" eaLnBrk="1" hangingPunct="1">
              <a:spcBef>
                <a:spcPts val="0"/>
              </a:spcBef>
              <a:spcAft>
                <a:spcPts val="0"/>
              </a:spcAft>
              <a:buFontTx/>
              <a:buAutoNum type="arabicPeriod"/>
              <a:defRPr/>
            </a:pPr>
            <a:endParaRPr lang="en-US" dirty="0" smtClean="0"/>
          </a:p>
          <a:p>
            <a:pPr marL="914400" lvl="1" indent="-457200" eaLnBrk="1" hangingPunct="1">
              <a:spcBef>
                <a:spcPts val="0"/>
              </a:spcBef>
              <a:spcAft>
                <a:spcPts val="0"/>
              </a:spcAft>
              <a:buFontTx/>
              <a:buAutoNum type="arabicPeriod"/>
              <a:defRPr/>
            </a:pPr>
            <a:r>
              <a:rPr lang="en-US" dirty="0" smtClean="0"/>
              <a:t>BaO</a:t>
            </a:r>
          </a:p>
          <a:p>
            <a:pPr marL="914400" lvl="1" indent="-457200" eaLnBrk="1" hangingPunct="1">
              <a:spcBef>
                <a:spcPts val="0"/>
              </a:spcBef>
              <a:spcAft>
                <a:spcPts val="0"/>
              </a:spcAft>
              <a:buFontTx/>
              <a:buAutoNum type="arabicPeriod"/>
              <a:defRPr/>
            </a:pPr>
            <a:endParaRPr lang="en-US" dirty="0" smtClean="0"/>
          </a:p>
          <a:p>
            <a:pPr marL="914400" lvl="1" indent="-457200" eaLnBrk="1" hangingPunct="1">
              <a:spcBef>
                <a:spcPts val="0"/>
              </a:spcBef>
              <a:spcAft>
                <a:spcPts val="0"/>
              </a:spcAft>
              <a:buFontTx/>
              <a:buAutoNum type="arabicPeriod"/>
              <a:defRPr/>
            </a:pPr>
            <a:r>
              <a:rPr lang="en-US" dirty="0" smtClean="0"/>
              <a:t>Li</a:t>
            </a:r>
            <a:r>
              <a:rPr lang="en-US" baseline="-25000" dirty="0" smtClean="0"/>
              <a:t>3</a:t>
            </a:r>
            <a:r>
              <a:rPr lang="en-US" dirty="0" smtClean="0"/>
              <a:t>N</a:t>
            </a:r>
          </a:p>
        </p:txBody>
      </p:sp>
      <p:sp>
        <p:nvSpPr>
          <p:cNvPr id="5" name="Text Box 4"/>
          <p:cNvSpPr txBox="1">
            <a:spLocks noChangeArrowheads="1"/>
          </p:cNvSpPr>
          <p:nvPr/>
        </p:nvSpPr>
        <p:spPr bwMode="auto">
          <a:xfrm>
            <a:off x="3109913" y="1447800"/>
            <a:ext cx="5348287" cy="5294313"/>
          </a:xfrm>
          <a:prstGeom prst="rect">
            <a:avLst/>
          </a:prstGeom>
          <a:noFill/>
          <a:ln w="9525">
            <a:noFill/>
            <a:miter lim="800000"/>
            <a:headEnd/>
            <a:tailEnd/>
          </a:ln>
        </p:spPr>
        <p:txBody>
          <a:bodyPr wrap="none">
            <a:spAutoFit/>
          </a:bodyPr>
          <a:lstStyle/>
          <a:p>
            <a:r>
              <a:rPr lang="en-US" sz="2800" dirty="0">
                <a:solidFill>
                  <a:srgbClr val="FFFF00"/>
                </a:solidFill>
              </a:rPr>
              <a:t>sodium ion and chloride ion</a:t>
            </a:r>
          </a:p>
          <a:p>
            <a:r>
              <a:rPr lang="en-US" sz="2800" dirty="0">
                <a:solidFill>
                  <a:srgbClr val="FFFF00"/>
                </a:solidFill>
              </a:rPr>
              <a:t>	name: sodium chloride</a:t>
            </a:r>
            <a:endParaRPr lang="en-US" altLang="en-US" sz="2800" baseline="-25000" dirty="0">
              <a:solidFill>
                <a:srgbClr val="FFFF00"/>
              </a:solidFill>
            </a:endParaRPr>
          </a:p>
          <a:p>
            <a:r>
              <a:rPr lang="en-US" sz="2800" dirty="0">
                <a:solidFill>
                  <a:srgbClr val="FFFF00"/>
                </a:solidFill>
              </a:rPr>
              <a:t>sodium ion and nitrite ion</a:t>
            </a:r>
            <a:endParaRPr lang="en-US" altLang="en-US" sz="2800" baseline="-25000" dirty="0">
              <a:solidFill>
                <a:srgbClr val="FFFF00"/>
              </a:solidFill>
            </a:endParaRPr>
          </a:p>
          <a:p>
            <a:r>
              <a:rPr lang="en-US" altLang="en-US" sz="2800" baseline="-25000" dirty="0">
                <a:solidFill>
                  <a:srgbClr val="FFFF00"/>
                </a:solidFill>
              </a:rPr>
              <a:t>	</a:t>
            </a:r>
            <a:r>
              <a:rPr lang="en-US" sz="2800" dirty="0">
                <a:solidFill>
                  <a:srgbClr val="FFFF00"/>
                </a:solidFill>
              </a:rPr>
              <a:t> name: sodium nitrite</a:t>
            </a:r>
            <a:endParaRPr lang="en-US" altLang="en-US" sz="2800" baseline="-25000" dirty="0">
              <a:solidFill>
                <a:srgbClr val="FFFF00"/>
              </a:solidFill>
            </a:endParaRPr>
          </a:p>
          <a:p>
            <a:r>
              <a:rPr lang="en-US" sz="2800" dirty="0">
                <a:solidFill>
                  <a:srgbClr val="FFFF00"/>
                </a:solidFill>
              </a:rPr>
              <a:t>magnesium ion and chloride ion</a:t>
            </a:r>
            <a:endParaRPr lang="en-US" altLang="en-US" sz="2800" baseline="-25000" dirty="0">
              <a:solidFill>
                <a:srgbClr val="FFFF00"/>
              </a:solidFill>
            </a:endParaRPr>
          </a:p>
          <a:p>
            <a:r>
              <a:rPr lang="en-US" altLang="en-US" sz="2800" baseline="-25000" dirty="0">
                <a:solidFill>
                  <a:srgbClr val="FFFF00"/>
                </a:solidFill>
              </a:rPr>
              <a:t>	</a:t>
            </a:r>
            <a:r>
              <a:rPr lang="en-US" sz="2800" dirty="0">
                <a:solidFill>
                  <a:srgbClr val="FFFF00"/>
                </a:solidFill>
              </a:rPr>
              <a:t> name: magnesium chloride</a:t>
            </a:r>
            <a:endParaRPr lang="en-US" altLang="en-US" sz="2800" baseline="-25000" dirty="0">
              <a:solidFill>
                <a:srgbClr val="FFFF00"/>
              </a:solidFill>
            </a:endParaRPr>
          </a:p>
          <a:p>
            <a:r>
              <a:rPr lang="en-US" sz="2800" dirty="0">
                <a:solidFill>
                  <a:srgbClr val="FFFF00"/>
                </a:solidFill>
              </a:rPr>
              <a:t>magnesium ion and nitrate ion</a:t>
            </a:r>
            <a:endParaRPr lang="en-US" altLang="en-US" sz="2800" baseline="-25000" dirty="0">
              <a:solidFill>
                <a:srgbClr val="FFFF00"/>
              </a:solidFill>
            </a:endParaRPr>
          </a:p>
          <a:p>
            <a:r>
              <a:rPr lang="en-US" altLang="en-US" sz="2800" baseline="-25000" dirty="0">
                <a:solidFill>
                  <a:srgbClr val="FFFF00"/>
                </a:solidFill>
              </a:rPr>
              <a:t>	</a:t>
            </a:r>
            <a:r>
              <a:rPr lang="en-US" sz="2800" dirty="0">
                <a:solidFill>
                  <a:srgbClr val="FFFF00"/>
                </a:solidFill>
              </a:rPr>
              <a:t> name: magnesium nitrate</a:t>
            </a:r>
            <a:endParaRPr lang="en-US" altLang="en-US" sz="2800" baseline="-25000" dirty="0">
              <a:solidFill>
                <a:srgbClr val="FFFF00"/>
              </a:solidFill>
            </a:endParaRPr>
          </a:p>
          <a:p>
            <a:r>
              <a:rPr lang="en-US" sz="2800" dirty="0">
                <a:solidFill>
                  <a:srgbClr val="FFFF00"/>
                </a:solidFill>
              </a:rPr>
              <a:t>barium ion and oxide ion</a:t>
            </a:r>
            <a:endParaRPr lang="en-US" altLang="en-US" sz="2800" baseline="-25000" dirty="0">
              <a:solidFill>
                <a:srgbClr val="FFFF00"/>
              </a:solidFill>
            </a:endParaRPr>
          </a:p>
          <a:p>
            <a:r>
              <a:rPr lang="en-US" altLang="en-US" sz="2800" baseline="-25000" dirty="0">
                <a:solidFill>
                  <a:srgbClr val="FFFF00"/>
                </a:solidFill>
              </a:rPr>
              <a:t>	</a:t>
            </a:r>
            <a:r>
              <a:rPr lang="en-US" sz="2800" dirty="0">
                <a:solidFill>
                  <a:srgbClr val="FFFF00"/>
                </a:solidFill>
              </a:rPr>
              <a:t> name: barium oxide</a:t>
            </a:r>
            <a:endParaRPr lang="en-US" altLang="en-US" sz="2800" baseline="-25000" dirty="0">
              <a:solidFill>
                <a:srgbClr val="FFFF00"/>
              </a:solidFill>
            </a:endParaRPr>
          </a:p>
          <a:p>
            <a:r>
              <a:rPr lang="en-US" sz="2800" dirty="0">
                <a:solidFill>
                  <a:srgbClr val="FFFF00"/>
                </a:solidFill>
              </a:rPr>
              <a:t>lithium ion and nitride ion</a:t>
            </a:r>
          </a:p>
          <a:p>
            <a:r>
              <a:rPr lang="en-US" sz="2800" dirty="0">
                <a:solidFill>
                  <a:srgbClr val="FFFF00"/>
                </a:solidFill>
              </a:rPr>
              <a:t>	name: lithium nitride</a:t>
            </a:r>
            <a:endParaRPr lang="en-US" altLang="en-US" sz="2800" baseline="-25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dirty="0"/>
              <a:t>3-</a:t>
            </a:r>
            <a:fld id="{AE092B3C-CA27-462C-9CFA-68B6219681F1}" type="slidenum">
              <a:rPr lang="en-US"/>
              <a:pPr>
                <a:defRPr/>
              </a:pPr>
              <a:t>4</a:t>
            </a:fld>
            <a:endParaRPr lang="en-US" dirty="0"/>
          </a:p>
        </p:txBody>
      </p:sp>
      <p:sp>
        <p:nvSpPr>
          <p:cNvPr id="741378" name="Rectangle 2"/>
          <p:cNvSpPr>
            <a:spLocks noGrp="1" noChangeArrowheads="1"/>
          </p:cNvSpPr>
          <p:nvPr>
            <p:ph type="title"/>
          </p:nvPr>
        </p:nvSpPr>
        <p:spPr>
          <a:xfrm>
            <a:off x="152400" y="76200"/>
            <a:ext cx="8991600" cy="838200"/>
          </a:xfrm>
        </p:spPr>
        <p:txBody>
          <a:bodyPr/>
          <a:lstStyle/>
          <a:p>
            <a:pPr eaLnBrk="1" hangingPunct="1">
              <a:defRPr/>
            </a:pPr>
            <a:r>
              <a:rPr lang="en-US" dirty="0" smtClean="0"/>
              <a:t>The Water Cycle</a:t>
            </a:r>
          </a:p>
        </p:txBody>
      </p:sp>
      <p:sp>
        <p:nvSpPr>
          <p:cNvPr id="741381" name="Rectangle 5"/>
          <p:cNvSpPr>
            <a:spLocks noGrp="1" noChangeArrowheads="1"/>
          </p:cNvSpPr>
          <p:nvPr>
            <p:ph type="body" idx="1"/>
          </p:nvPr>
        </p:nvSpPr>
        <p:spPr>
          <a:xfrm>
            <a:off x="457200" y="914400"/>
            <a:ext cx="8229600" cy="4114800"/>
          </a:xfrm>
        </p:spPr>
        <p:txBody>
          <a:bodyPr/>
          <a:lstStyle/>
          <a:p>
            <a:pPr eaLnBrk="1" hangingPunct="1">
              <a:defRPr/>
            </a:pPr>
            <a:r>
              <a:rPr lang="en-US" dirty="0" smtClean="0"/>
              <a:t>Water is part of the earth, ocean, rivers, and atmosphere.  As a liquid, it carries many different kind of compounds.</a:t>
            </a:r>
          </a:p>
        </p:txBody>
      </p:sp>
      <p:sp>
        <p:nvSpPr>
          <p:cNvPr id="741380" name="Rectangle 4"/>
          <p:cNvSpPr>
            <a:spLocks noChangeArrowheads="1"/>
          </p:cNvSpPr>
          <p:nvPr/>
        </p:nvSpPr>
        <p:spPr bwMode="auto">
          <a:xfrm>
            <a:off x="4456112" y="6096000"/>
            <a:ext cx="954088" cy="304800"/>
          </a:xfrm>
          <a:prstGeom prst="rect">
            <a:avLst/>
          </a:prstGeom>
          <a:noFill/>
          <a:ln>
            <a:noFill/>
          </a:ln>
          <a:effectLst/>
          <a:extLst/>
        </p:spPr>
        <p:txBody>
          <a:bodyPr wrap="none">
            <a:spAutoFit/>
          </a:bodyPr>
          <a:lstStyle/>
          <a:p>
            <a:pPr eaLnBrk="1" hangingPunct="1">
              <a:defRPr/>
            </a:pPr>
            <a:r>
              <a:rPr lang="en-US" sz="1400" dirty="0">
                <a:solidFill>
                  <a:schemeClr val="tx2"/>
                </a:solidFill>
                <a:effectLst>
                  <a:outerShdw blurRad="38100" dist="38100" dir="2700000" algn="tl">
                    <a:srgbClr val="000000"/>
                  </a:outerShdw>
                </a:effectLst>
                <a:cs typeface="Arial" charset="0"/>
              </a:rPr>
              <a:t>Figure 3.2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836689"/>
            <a:ext cx="6858000" cy="314753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B4714328-C70D-4005-ACC0-0DE134D0FE9C}" type="slidenum">
              <a:rPr lang="en-US"/>
              <a:pPr>
                <a:defRPr/>
              </a:pPr>
              <a:t>40</a:t>
            </a:fld>
            <a:endParaRPr lang="en-US" dirty="0"/>
          </a:p>
        </p:txBody>
      </p:sp>
      <p:sp>
        <p:nvSpPr>
          <p:cNvPr id="782338" name="Rectangle 2"/>
          <p:cNvSpPr>
            <a:spLocks noGrp="1" noChangeArrowheads="1"/>
          </p:cNvSpPr>
          <p:nvPr>
            <p:ph type="title"/>
          </p:nvPr>
        </p:nvSpPr>
        <p:spPr/>
        <p:txBody>
          <a:bodyPr/>
          <a:lstStyle/>
          <a:p>
            <a:pPr eaLnBrk="1" hangingPunct="1">
              <a:defRPr/>
            </a:pPr>
            <a:r>
              <a:rPr lang="en-US" sz="4000" dirty="0" smtClean="0"/>
              <a:t>Naming Ionic Compounds Containing Metals with Variable Charges</a:t>
            </a:r>
          </a:p>
        </p:txBody>
      </p:sp>
      <p:sp>
        <p:nvSpPr>
          <p:cNvPr id="782339" name="Rectangle 3"/>
          <p:cNvSpPr>
            <a:spLocks noGrp="1" noChangeArrowheads="1"/>
          </p:cNvSpPr>
          <p:nvPr>
            <p:ph type="body" sz="half" idx="1"/>
          </p:nvPr>
        </p:nvSpPr>
        <p:spPr>
          <a:xfrm>
            <a:off x="457200" y="1905000"/>
            <a:ext cx="8229600" cy="4419600"/>
          </a:xfrm>
        </p:spPr>
        <p:txBody>
          <a:bodyPr/>
          <a:lstStyle/>
          <a:p>
            <a:pPr eaLnBrk="1" hangingPunct="1">
              <a:defRPr/>
            </a:pPr>
            <a:r>
              <a:rPr lang="en-US" sz="2800" dirty="0" smtClean="0"/>
              <a:t>Many metals, including most of the transition metals, can form more than one type of ion.  When these metals are present in ionic compounds, and additional component must be added to the name to distinguish between similar compounds.</a:t>
            </a:r>
          </a:p>
          <a:p>
            <a:pPr eaLnBrk="1" hangingPunct="1">
              <a:defRPr/>
            </a:pPr>
            <a:r>
              <a:rPr lang="en-US" sz="2800" dirty="0" smtClean="0"/>
              <a:t>How can we distinguish between CuO and Cu</a:t>
            </a:r>
            <a:r>
              <a:rPr lang="en-US" sz="2800" baseline="-25000" dirty="0" smtClean="0"/>
              <a:t>2</a:t>
            </a:r>
            <a:r>
              <a:rPr lang="en-US" sz="2800" dirty="0" smtClean="0"/>
              <a:t>O?  </a:t>
            </a:r>
          </a:p>
          <a:p>
            <a:pPr eaLnBrk="1" hangingPunct="1">
              <a:defRPr/>
            </a:pPr>
            <a:r>
              <a:rPr lang="en-US" sz="2800" dirty="0" smtClean="0"/>
              <a:t>What is the difference between them?  </a:t>
            </a:r>
          </a:p>
          <a:p>
            <a:pPr eaLnBrk="1" hangingPunct="1">
              <a:defRPr/>
            </a:pPr>
            <a:r>
              <a:rPr lang="en-US" sz="2800" dirty="0" smtClean="0"/>
              <a:t>Why do they combine in different ratios?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7E0BB105-F561-4365-8E82-A9A697F862C9}" type="slidenum">
              <a:rPr lang="en-US"/>
              <a:pPr>
                <a:defRPr/>
              </a:pPr>
              <a:t>41</a:t>
            </a:fld>
            <a:endParaRPr lang="en-US" dirty="0"/>
          </a:p>
        </p:txBody>
      </p:sp>
      <p:sp>
        <p:nvSpPr>
          <p:cNvPr id="783362" name="Rectangle 2"/>
          <p:cNvSpPr>
            <a:spLocks noGrp="1" noChangeArrowheads="1"/>
          </p:cNvSpPr>
          <p:nvPr>
            <p:ph type="title"/>
          </p:nvPr>
        </p:nvSpPr>
        <p:spPr/>
        <p:txBody>
          <a:bodyPr/>
          <a:lstStyle/>
          <a:p>
            <a:pPr eaLnBrk="1" hangingPunct="1">
              <a:defRPr/>
            </a:pPr>
            <a:r>
              <a:rPr lang="en-US" sz="4000" dirty="0" smtClean="0"/>
              <a:t>What are the rules for naming these compounds?</a:t>
            </a:r>
          </a:p>
        </p:txBody>
      </p:sp>
      <p:sp>
        <p:nvSpPr>
          <p:cNvPr id="45061" name="Text Box 7"/>
          <p:cNvSpPr txBox="1">
            <a:spLocks noChangeArrowheads="1"/>
          </p:cNvSpPr>
          <p:nvPr/>
        </p:nvSpPr>
        <p:spPr bwMode="auto">
          <a:xfrm>
            <a:off x="381000" y="1863725"/>
            <a:ext cx="8205788" cy="519113"/>
          </a:xfrm>
          <a:prstGeom prst="rect">
            <a:avLst/>
          </a:prstGeom>
          <a:noFill/>
          <a:ln w="9525">
            <a:noFill/>
            <a:miter lim="800000"/>
            <a:headEnd/>
            <a:tailEnd/>
          </a:ln>
        </p:spPr>
        <p:txBody>
          <a:bodyPr wrap="none">
            <a:spAutoFit/>
          </a:bodyPr>
          <a:lstStyle/>
          <a:p>
            <a:pPr>
              <a:buClr>
                <a:srgbClr val="FFFF00"/>
              </a:buClr>
              <a:buFont typeface="Wingdings" pitchFamily="2" charset="2"/>
              <a:buChar char="n"/>
            </a:pPr>
            <a:r>
              <a:rPr lang="en-US" altLang="en-US" sz="2800" dirty="0"/>
              <a:t>Look at the names listed.  Do you see any patterns?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403" y="2895600"/>
            <a:ext cx="6697194" cy="259499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5CD88CC8-197E-4FA5-98F0-0F7F4FC22887}" type="slidenum">
              <a:rPr lang="en-US"/>
              <a:pPr>
                <a:defRPr/>
              </a:pPr>
              <a:t>42</a:t>
            </a:fld>
            <a:endParaRPr lang="en-US" dirty="0"/>
          </a:p>
        </p:txBody>
      </p:sp>
      <p:sp>
        <p:nvSpPr>
          <p:cNvPr id="910338" name="Rectangle 2"/>
          <p:cNvSpPr>
            <a:spLocks noGrp="1" noChangeArrowheads="1"/>
          </p:cNvSpPr>
          <p:nvPr>
            <p:ph type="title"/>
          </p:nvPr>
        </p:nvSpPr>
        <p:spPr/>
        <p:txBody>
          <a:bodyPr/>
          <a:lstStyle/>
          <a:p>
            <a:pPr eaLnBrk="1" hangingPunct="1">
              <a:defRPr/>
            </a:pPr>
            <a:r>
              <a:rPr lang="en-US" sz="4000" dirty="0" smtClean="0"/>
              <a:t>Procedure for Naming Ionic Compounds</a:t>
            </a:r>
          </a:p>
        </p:txBody>
      </p:sp>
      <p:sp>
        <p:nvSpPr>
          <p:cNvPr id="46084" name="Text Box 6"/>
          <p:cNvSpPr txBox="1">
            <a:spLocks noChangeArrowheads="1"/>
          </p:cNvSpPr>
          <p:nvPr/>
        </p:nvSpPr>
        <p:spPr bwMode="auto">
          <a:xfrm>
            <a:off x="6934200" y="4049713"/>
            <a:ext cx="1042988" cy="304800"/>
          </a:xfrm>
          <a:prstGeom prst="rect">
            <a:avLst/>
          </a:prstGeom>
          <a:noFill/>
          <a:ln w="9525">
            <a:noFill/>
            <a:miter lim="800000"/>
            <a:headEnd/>
            <a:tailEnd/>
          </a:ln>
        </p:spPr>
        <p:txBody>
          <a:bodyPr wrap="none">
            <a:spAutoFit/>
          </a:bodyPr>
          <a:lstStyle/>
          <a:p>
            <a:r>
              <a:rPr lang="en-US" altLang="en-US" sz="1400" dirty="0"/>
              <a:t>Figure 3.23</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730212"/>
            <a:ext cx="4419600" cy="42326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297A78F2-F89D-4E4A-B5CE-F6117D4D19F0}" type="slidenum">
              <a:rPr lang="en-US"/>
              <a:pPr>
                <a:defRPr/>
              </a:pPr>
              <a:t>43</a:t>
            </a:fld>
            <a:endParaRPr lang="en-US" dirty="0"/>
          </a:p>
        </p:txBody>
      </p:sp>
      <p:sp>
        <p:nvSpPr>
          <p:cNvPr id="785410" name="Rectangle 2"/>
          <p:cNvSpPr>
            <a:spLocks noGrp="1" noChangeArrowheads="1"/>
          </p:cNvSpPr>
          <p:nvPr>
            <p:ph type="title"/>
          </p:nvPr>
        </p:nvSpPr>
        <p:spPr/>
        <p:txBody>
          <a:bodyPr/>
          <a:lstStyle/>
          <a:p>
            <a:pPr eaLnBrk="1" hangingPunct="1">
              <a:defRPr/>
            </a:pPr>
            <a:r>
              <a:rPr lang="en-US" sz="4000" dirty="0" smtClean="0"/>
              <a:t>Some (not all) Charges for Metals that can have Ions of More than One Charge</a:t>
            </a:r>
          </a:p>
        </p:txBody>
      </p:sp>
      <p:sp>
        <p:nvSpPr>
          <p:cNvPr id="785412" name="Rectangle 4"/>
          <p:cNvSpPr>
            <a:spLocks noChangeArrowheads="1"/>
          </p:cNvSpPr>
          <p:nvPr/>
        </p:nvSpPr>
        <p:spPr bwMode="auto">
          <a:xfrm>
            <a:off x="4214812" y="6019800"/>
            <a:ext cx="1042988" cy="304800"/>
          </a:xfrm>
          <a:prstGeom prst="rect">
            <a:avLst/>
          </a:prstGeom>
          <a:noFill/>
          <a:ln>
            <a:noFill/>
          </a:ln>
          <a:effectLst/>
          <a:extLst/>
        </p:spPr>
        <p:txBody>
          <a:bodyPr wrap="none">
            <a:spAutoFit/>
          </a:bodyPr>
          <a:lstStyle/>
          <a:p>
            <a:pPr eaLnBrk="1" hangingPunct="1">
              <a:defRPr/>
            </a:pPr>
            <a:r>
              <a:rPr lang="en-US" sz="1400" dirty="0">
                <a:solidFill>
                  <a:schemeClr val="tx2"/>
                </a:solidFill>
                <a:effectLst>
                  <a:outerShdw blurRad="38100" dist="38100" dir="2700000" algn="tl">
                    <a:srgbClr val="000000"/>
                  </a:outerShdw>
                </a:effectLst>
                <a:cs typeface="Arial" charset="0"/>
              </a:rPr>
              <a:t>Figure 3.24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828800"/>
            <a:ext cx="7508866" cy="41148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dirty="0"/>
              <a:t>3-</a:t>
            </a:r>
            <a:fld id="{D9572EB9-E986-4199-AF54-420915CA10C9}" type="slidenum">
              <a:rPr lang="en-US"/>
              <a:pPr>
                <a:defRPr/>
              </a:pPr>
              <a:t>44</a:t>
            </a:fld>
            <a:endParaRPr lang="en-US" dirty="0"/>
          </a:p>
        </p:txBody>
      </p:sp>
      <p:sp>
        <p:nvSpPr>
          <p:cNvPr id="787458" name="Rectangle 2"/>
          <p:cNvSpPr>
            <a:spLocks noGrp="1" noChangeArrowheads="1"/>
          </p:cNvSpPr>
          <p:nvPr>
            <p:ph type="title"/>
          </p:nvPr>
        </p:nvSpPr>
        <p:spPr/>
        <p:txBody>
          <a:bodyPr/>
          <a:lstStyle/>
          <a:p>
            <a:pPr eaLnBrk="1" hangingPunct="1">
              <a:defRPr/>
            </a:pPr>
            <a:r>
              <a:rPr lang="en-US" sz="4000" dirty="0" smtClean="0"/>
              <a:t>Naming Ionic Compounds when Roman Numerals are Needed</a:t>
            </a:r>
          </a:p>
        </p:txBody>
      </p:sp>
      <p:sp>
        <p:nvSpPr>
          <p:cNvPr id="787459" name="Rectangle 3"/>
          <p:cNvSpPr>
            <a:spLocks noGrp="1" noChangeArrowheads="1"/>
          </p:cNvSpPr>
          <p:nvPr>
            <p:ph type="body" idx="1"/>
          </p:nvPr>
        </p:nvSpPr>
        <p:spPr/>
        <p:txBody>
          <a:bodyPr/>
          <a:lstStyle/>
          <a:p>
            <a:pPr marL="609600" indent="-609600" eaLnBrk="1" hangingPunct="1">
              <a:defRPr/>
            </a:pPr>
            <a:r>
              <a:rPr lang="en-US" dirty="0" smtClean="0"/>
              <a:t>Name the following compounds</a:t>
            </a:r>
          </a:p>
          <a:p>
            <a:pPr marL="990600" lvl="1" indent="-533400" eaLnBrk="1" hangingPunct="1">
              <a:buFontTx/>
              <a:buAutoNum type="arabicPeriod"/>
              <a:defRPr/>
            </a:pPr>
            <a:r>
              <a:rPr lang="en-US" dirty="0" smtClean="0"/>
              <a:t>MnO</a:t>
            </a:r>
          </a:p>
          <a:p>
            <a:pPr marL="990600" lvl="1" indent="-533400" eaLnBrk="1" hangingPunct="1">
              <a:buFontTx/>
              <a:buAutoNum type="arabicPeriod"/>
              <a:defRPr/>
            </a:pPr>
            <a:r>
              <a:rPr lang="en-US" dirty="0" smtClean="0"/>
              <a:t>MnO</a:t>
            </a:r>
            <a:r>
              <a:rPr lang="en-US" baseline="-25000" dirty="0" smtClean="0"/>
              <a:t>2</a:t>
            </a:r>
          </a:p>
          <a:p>
            <a:pPr marL="990600" lvl="1" indent="-533400" eaLnBrk="1" hangingPunct="1">
              <a:buFontTx/>
              <a:buAutoNum type="arabicPeriod"/>
              <a:defRPr/>
            </a:pPr>
            <a:r>
              <a:rPr lang="en-US" dirty="0" smtClean="0"/>
              <a:t>CuSO</a:t>
            </a:r>
            <a:r>
              <a:rPr lang="en-US" baseline="-25000" dirty="0" smtClean="0"/>
              <a:t>4</a:t>
            </a:r>
          </a:p>
          <a:p>
            <a:pPr marL="990600" lvl="1" indent="-533400" eaLnBrk="1" hangingPunct="1">
              <a:buFontTx/>
              <a:buAutoNum type="arabicPeriod"/>
              <a:defRPr/>
            </a:pPr>
            <a:r>
              <a:rPr lang="en-US" dirty="0" smtClean="0"/>
              <a:t>CrO</a:t>
            </a:r>
            <a:r>
              <a:rPr lang="en-US" baseline="-25000" dirty="0" smtClean="0"/>
              <a:t>3</a:t>
            </a:r>
          </a:p>
          <a:p>
            <a:pPr marL="990600" lvl="1" indent="-533400" eaLnBrk="1" hangingPunct="1">
              <a:buFontTx/>
              <a:buAutoNum type="arabicPeriod"/>
              <a:defRPr/>
            </a:pPr>
            <a:r>
              <a:rPr lang="en-US" dirty="0" smtClean="0"/>
              <a:t>Fe(NO</a:t>
            </a:r>
            <a:r>
              <a:rPr lang="en-US" baseline="-25000" dirty="0" smtClean="0"/>
              <a:t>3</a:t>
            </a:r>
            <a:r>
              <a:rPr lang="en-US" dirty="0" smtClean="0"/>
              <a:t>)</a:t>
            </a:r>
            <a:r>
              <a:rPr lang="en-US" baseline="-25000" dirty="0" smtClean="0"/>
              <a:t>3</a:t>
            </a:r>
          </a:p>
        </p:txBody>
      </p:sp>
      <p:sp>
        <p:nvSpPr>
          <p:cNvPr id="48133" name="Text Box 5"/>
          <p:cNvSpPr txBox="1">
            <a:spLocks noChangeArrowheads="1"/>
          </p:cNvSpPr>
          <p:nvPr/>
        </p:nvSpPr>
        <p:spPr bwMode="auto">
          <a:xfrm>
            <a:off x="4876800" y="2743200"/>
            <a:ext cx="184150" cy="366713"/>
          </a:xfrm>
          <a:prstGeom prst="rect">
            <a:avLst/>
          </a:prstGeom>
          <a:noFill/>
          <a:ln w="9525">
            <a:noFill/>
            <a:miter lim="800000"/>
            <a:headEnd/>
            <a:tailEnd/>
          </a:ln>
        </p:spPr>
        <p:txBody>
          <a:bodyPr wrap="none">
            <a:spAutoFit/>
          </a:bodyPr>
          <a:lstStyle/>
          <a:p>
            <a:endParaRPr lang="en-US" altLang="en-US" dirty="0"/>
          </a:p>
        </p:txBody>
      </p:sp>
      <p:sp>
        <p:nvSpPr>
          <p:cNvPr id="787462" name="Text Box 6"/>
          <p:cNvSpPr txBox="1">
            <a:spLocks noChangeArrowheads="1"/>
          </p:cNvSpPr>
          <p:nvPr/>
        </p:nvSpPr>
        <p:spPr bwMode="auto">
          <a:xfrm>
            <a:off x="4267200" y="2274888"/>
            <a:ext cx="3395663" cy="2613025"/>
          </a:xfrm>
          <a:prstGeom prst="rect">
            <a:avLst/>
          </a:prstGeom>
          <a:noFill/>
          <a:ln w="9525">
            <a:noFill/>
            <a:miter lim="800000"/>
            <a:headEnd/>
            <a:tailEnd/>
          </a:ln>
        </p:spPr>
        <p:txBody>
          <a:bodyPr wrap="none">
            <a:spAutoFit/>
          </a:bodyPr>
          <a:lstStyle/>
          <a:p>
            <a:r>
              <a:rPr lang="en-US" altLang="en-US" sz="2800" dirty="0">
                <a:solidFill>
                  <a:srgbClr val="FFFF00"/>
                </a:solidFill>
              </a:rPr>
              <a:t>manganese(II) oxide</a:t>
            </a:r>
          </a:p>
          <a:p>
            <a:pPr>
              <a:lnSpc>
                <a:spcPct val="130000"/>
              </a:lnSpc>
            </a:pPr>
            <a:r>
              <a:rPr lang="en-US" altLang="en-US" sz="2800" dirty="0">
                <a:solidFill>
                  <a:srgbClr val="FFFF00"/>
                </a:solidFill>
              </a:rPr>
              <a:t>manganese(IV) oxide</a:t>
            </a:r>
          </a:p>
          <a:p>
            <a:pPr>
              <a:lnSpc>
                <a:spcPct val="120000"/>
              </a:lnSpc>
            </a:pPr>
            <a:r>
              <a:rPr lang="en-US" altLang="en-US" sz="2800" dirty="0">
                <a:solidFill>
                  <a:srgbClr val="FFFF00"/>
                </a:solidFill>
              </a:rPr>
              <a:t>copper(II) sulfate</a:t>
            </a:r>
          </a:p>
          <a:p>
            <a:pPr>
              <a:lnSpc>
                <a:spcPct val="120000"/>
              </a:lnSpc>
            </a:pPr>
            <a:r>
              <a:rPr lang="en-US" altLang="en-US" sz="2800" dirty="0">
                <a:solidFill>
                  <a:srgbClr val="FFFF00"/>
                </a:solidFill>
              </a:rPr>
              <a:t>chromium(VI) oxide</a:t>
            </a:r>
          </a:p>
          <a:p>
            <a:pPr>
              <a:lnSpc>
                <a:spcPct val="120000"/>
              </a:lnSpc>
            </a:pPr>
            <a:r>
              <a:rPr lang="en-US" altLang="en-US" sz="2800" dirty="0">
                <a:solidFill>
                  <a:srgbClr val="FFFF00"/>
                </a:solidFill>
              </a:rPr>
              <a:t>iron(III) nitrate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74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74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74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74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874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B8F12816-FB0F-4B70-8C56-1A675EACB4AD}" type="slidenum">
              <a:rPr lang="en-US"/>
              <a:pPr>
                <a:defRPr/>
              </a:pPr>
              <a:t>45</a:t>
            </a:fld>
            <a:endParaRPr lang="en-US" dirty="0"/>
          </a:p>
        </p:txBody>
      </p:sp>
      <p:sp>
        <p:nvSpPr>
          <p:cNvPr id="788482" name="Rectangle 2"/>
          <p:cNvSpPr>
            <a:spLocks noGrp="1" noChangeArrowheads="1"/>
          </p:cNvSpPr>
          <p:nvPr>
            <p:ph type="title"/>
          </p:nvPr>
        </p:nvSpPr>
        <p:spPr/>
        <p:txBody>
          <a:bodyPr/>
          <a:lstStyle/>
          <a:p>
            <a:pPr eaLnBrk="1" hangingPunct="1">
              <a:defRPr/>
            </a:pPr>
            <a:r>
              <a:rPr lang="en-US" dirty="0" smtClean="0"/>
              <a:t>Older Method for Naming…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741" y="1905000"/>
            <a:ext cx="7344518" cy="304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r>
              <a:rPr lang="en-US" dirty="0"/>
              <a:t>3-</a:t>
            </a:r>
            <a:fld id="{E1FFFAA9-C2C9-4F2A-BF81-6B558844FC4C}" type="slidenum">
              <a:rPr lang="en-US"/>
              <a:pPr>
                <a:defRPr/>
              </a:pPr>
              <a:t>46</a:t>
            </a:fld>
            <a:endParaRPr lang="en-US" dirty="0"/>
          </a:p>
        </p:txBody>
      </p:sp>
      <p:sp>
        <p:nvSpPr>
          <p:cNvPr id="790530" name="Rectangle 2"/>
          <p:cNvSpPr>
            <a:spLocks noGrp="1" noChangeArrowheads="1"/>
          </p:cNvSpPr>
          <p:nvPr>
            <p:ph type="title"/>
          </p:nvPr>
        </p:nvSpPr>
        <p:spPr/>
        <p:txBody>
          <a:bodyPr/>
          <a:lstStyle/>
          <a:p>
            <a:pPr eaLnBrk="1" hangingPunct="1">
              <a:defRPr/>
            </a:pPr>
            <a:r>
              <a:rPr lang="en-US" sz="4000" dirty="0" smtClean="0"/>
              <a:t>3.5 Naming and Writing Formulas for Molecular Compounds</a:t>
            </a:r>
          </a:p>
        </p:txBody>
      </p:sp>
      <p:sp>
        <p:nvSpPr>
          <p:cNvPr id="790531" name="Rectangle 3"/>
          <p:cNvSpPr>
            <a:spLocks noGrp="1" noChangeArrowheads="1"/>
          </p:cNvSpPr>
          <p:nvPr>
            <p:ph type="body" sz="half" idx="1"/>
          </p:nvPr>
        </p:nvSpPr>
        <p:spPr>
          <a:xfrm>
            <a:off x="457200" y="1905000"/>
            <a:ext cx="8382000" cy="4114800"/>
          </a:xfrm>
        </p:spPr>
        <p:txBody>
          <a:bodyPr/>
          <a:lstStyle/>
          <a:p>
            <a:pPr eaLnBrk="1" hangingPunct="1">
              <a:lnSpc>
                <a:spcPct val="90000"/>
              </a:lnSpc>
              <a:defRPr/>
            </a:pPr>
            <a:r>
              <a:rPr lang="en-US" sz="2800" dirty="0" smtClean="0"/>
              <a:t>Because molecular compounds do not consist of ions, the nonmetals that compose them are in ratios that are difficult to predict.  </a:t>
            </a:r>
          </a:p>
          <a:p>
            <a:pPr eaLnBrk="1" hangingPunct="1">
              <a:lnSpc>
                <a:spcPct val="90000"/>
              </a:lnSpc>
              <a:defRPr/>
            </a:pPr>
            <a:r>
              <a:rPr lang="en-US" sz="2800" dirty="0" smtClean="0"/>
              <a:t>Also, there are sometimes many different compounds composed of the same elements but just in different ratios or different number of atoms per molecule:</a:t>
            </a:r>
          </a:p>
          <a:p>
            <a:pPr eaLnBrk="1" hangingPunct="1">
              <a:lnSpc>
                <a:spcPct val="90000"/>
              </a:lnSpc>
              <a:defRPr/>
            </a:pPr>
            <a:r>
              <a:rPr lang="en-US" sz="2800" dirty="0" smtClean="0"/>
              <a:t>CO, CO</a:t>
            </a:r>
            <a:r>
              <a:rPr lang="en-US" sz="2800" baseline="-25000" dirty="0" smtClean="0"/>
              <a:t>2</a:t>
            </a:r>
          </a:p>
          <a:p>
            <a:pPr eaLnBrk="1" hangingPunct="1">
              <a:lnSpc>
                <a:spcPct val="90000"/>
              </a:lnSpc>
              <a:defRPr/>
            </a:pPr>
            <a:r>
              <a:rPr lang="en-US" sz="2800" dirty="0" smtClean="0"/>
              <a:t>SO</a:t>
            </a:r>
            <a:r>
              <a:rPr lang="en-US" sz="2800" baseline="-25000" dirty="0" smtClean="0"/>
              <a:t>2</a:t>
            </a:r>
            <a:r>
              <a:rPr lang="en-US" sz="2800" dirty="0" smtClean="0"/>
              <a:t>, SO</a:t>
            </a:r>
            <a:r>
              <a:rPr lang="en-US" sz="2800" baseline="-25000" dirty="0" smtClean="0"/>
              <a:t>3</a:t>
            </a:r>
          </a:p>
          <a:p>
            <a:pPr eaLnBrk="1" hangingPunct="1">
              <a:lnSpc>
                <a:spcPct val="90000"/>
              </a:lnSpc>
              <a:defRPr/>
            </a:pPr>
            <a:r>
              <a:rPr lang="en-US" sz="2800" dirty="0" smtClean="0"/>
              <a:t>NO, NO</a:t>
            </a:r>
            <a:r>
              <a:rPr lang="en-US" sz="2800" baseline="-25000" dirty="0" smtClean="0"/>
              <a:t>2</a:t>
            </a:r>
            <a:r>
              <a:rPr lang="en-US" sz="2800" dirty="0" smtClean="0"/>
              <a:t>, NO</a:t>
            </a:r>
            <a:r>
              <a:rPr lang="en-US" sz="2800" baseline="-25000" dirty="0" smtClean="0"/>
              <a:t>3</a:t>
            </a:r>
            <a:r>
              <a:rPr lang="en-US" sz="2800" dirty="0" smtClean="0"/>
              <a:t>, N</a:t>
            </a:r>
            <a:r>
              <a:rPr lang="en-US" sz="2800" baseline="-25000" dirty="0" smtClean="0"/>
              <a:t>2</a:t>
            </a:r>
            <a:r>
              <a:rPr lang="en-US" sz="2800" dirty="0" smtClean="0"/>
              <a:t>O, </a:t>
            </a:r>
          </a:p>
          <a:p>
            <a:pPr eaLnBrk="1" hangingPunct="1">
              <a:lnSpc>
                <a:spcPct val="90000"/>
              </a:lnSpc>
              <a:buNone/>
              <a:defRPr/>
            </a:pPr>
            <a:r>
              <a:rPr lang="en-US" sz="2800" dirty="0" smtClean="0"/>
              <a:t>	N</a:t>
            </a:r>
            <a:r>
              <a:rPr lang="en-US" sz="2800" baseline="-25000" dirty="0" smtClean="0"/>
              <a:t>2</a:t>
            </a:r>
            <a:r>
              <a:rPr lang="en-US" sz="2800" dirty="0" smtClean="0"/>
              <a:t>O</a:t>
            </a:r>
            <a:r>
              <a:rPr lang="en-US" sz="2800" baseline="-25000" dirty="0" smtClean="0"/>
              <a:t>4</a:t>
            </a:r>
            <a:r>
              <a:rPr lang="en-US" sz="2800" dirty="0" smtClean="0"/>
              <a:t>, N</a:t>
            </a:r>
            <a:r>
              <a:rPr lang="en-US" sz="2800" baseline="-25000" dirty="0" smtClean="0"/>
              <a:t>2</a:t>
            </a:r>
            <a:r>
              <a:rPr lang="en-US" sz="2800" dirty="0" smtClean="0"/>
              <a:t>O</a:t>
            </a:r>
            <a:r>
              <a:rPr lang="en-US" sz="2800" baseline="-25000" dirty="0" smtClean="0"/>
              <a:t>5</a:t>
            </a:r>
          </a:p>
        </p:txBody>
      </p:sp>
      <p:sp>
        <p:nvSpPr>
          <p:cNvPr id="50183" name="Text Box 7"/>
          <p:cNvSpPr txBox="1">
            <a:spLocks noChangeArrowheads="1"/>
          </p:cNvSpPr>
          <p:nvPr/>
        </p:nvSpPr>
        <p:spPr bwMode="auto">
          <a:xfrm>
            <a:off x="6057900" y="6172200"/>
            <a:ext cx="1798638" cy="304800"/>
          </a:xfrm>
          <a:prstGeom prst="rect">
            <a:avLst/>
          </a:prstGeom>
          <a:noFill/>
          <a:ln w="9525">
            <a:noFill/>
            <a:miter lim="800000"/>
            <a:headEnd/>
            <a:tailEnd/>
          </a:ln>
        </p:spPr>
        <p:txBody>
          <a:bodyPr wrap="none">
            <a:spAutoFit/>
          </a:bodyPr>
          <a:lstStyle/>
          <a:p>
            <a:r>
              <a:rPr lang="en-US" altLang="en-US" sz="1400" dirty="0"/>
              <a:t>Figures 3.26 and 3.27</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4443635"/>
            <a:ext cx="1787493" cy="16002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443635"/>
            <a:ext cx="2195366" cy="16002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3-</a:t>
            </a:r>
            <a:fld id="{FDE16DDA-864D-48A6-8C71-C8435D5725EF}" type="slidenum">
              <a:rPr lang="en-US"/>
              <a:pPr>
                <a:defRPr/>
              </a:pPr>
              <a:t>47</a:t>
            </a:fld>
            <a:endParaRPr lang="en-US" dirty="0"/>
          </a:p>
        </p:txBody>
      </p:sp>
      <p:sp>
        <p:nvSpPr>
          <p:cNvPr id="791554" name="Rectangle 2"/>
          <p:cNvSpPr>
            <a:spLocks noGrp="1" noChangeArrowheads="1"/>
          </p:cNvSpPr>
          <p:nvPr>
            <p:ph type="title"/>
          </p:nvPr>
        </p:nvSpPr>
        <p:spPr/>
        <p:txBody>
          <a:bodyPr/>
          <a:lstStyle/>
          <a:p>
            <a:pPr eaLnBrk="1" hangingPunct="1">
              <a:defRPr/>
            </a:pPr>
            <a:r>
              <a:rPr lang="en-US" dirty="0" smtClean="0"/>
              <a:t>Naming Molecular Compounds</a:t>
            </a:r>
          </a:p>
        </p:txBody>
      </p:sp>
      <p:sp>
        <p:nvSpPr>
          <p:cNvPr id="791555" name="Rectangle 3"/>
          <p:cNvSpPr>
            <a:spLocks noGrp="1" noChangeArrowheads="1"/>
          </p:cNvSpPr>
          <p:nvPr>
            <p:ph type="body" sz="half" idx="1"/>
          </p:nvPr>
        </p:nvSpPr>
        <p:spPr>
          <a:xfrm>
            <a:off x="457200" y="1447800"/>
            <a:ext cx="8229600" cy="1981200"/>
          </a:xfrm>
        </p:spPr>
        <p:txBody>
          <a:bodyPr/>
          <a:lstStyle/>
          <a:p>
            <a:pPr eaLnBrk="1" hangingPunct="1">
              <a:defRPr/>
            </a:pPr>
            <a:r>
              <a:rPr lang="en-US" sz="2800" dirty="0" smtClean="0"/>
              <a:t>Look at the formulas and the names of the molecular compounds below.  Can you determine the rules for naming them?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581400"/>
            <a:ext cx="7069618" cy="187452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3-</a:t>
            </a:r>
            <a:fld id="{B814FFE1-F356-4896-BEC2-AD2AC4122E17}" type="slidenum">
              <a:rPr lang="en-US"/>
              <a:pPr>
                <a:defRPr/>
              </a:pPr>
              <a:t>48</a:t>
            </a:fld>
            <a:endParaRPr lang="en-US" dirty="0"/>
          </a:p>
        </p:txBody>
      </p:sp>
      <p:sp>
        <p:nvSpPr>
          <p:cNvPr id="793602" name="Rectangle 2"/>
          <p:cNvSpPr>
            <a:spLocks noGrp="1" noChangeArrowheads="1"/>
          </p:cNvSpPr>
          <p:nvPr>
            <p:ph type="title"/>
          </p:nvPr>
        </p:nvSpPr>
        <p:spPr/>
        <p:txBody>
          <a:bodyPr/>
          <a:lstStyle/>
          <a:p>
            <a:pPr eaLnBrk="1" hangingPunct="1">
              <a:defRPr/>
            </a:pPr>
            <a:r>
              <a:rPr lang="en-US" sz="4000" dirty="0" smtClean="0"/>
              <a:t>Prefixes used for Naming Molecular Compounds</a:t>
            </a:r>
          </a:p>
        </p:txBody>
      </p:sp>
      <p:sp>
        <p:nvSpPr>
          <p:cNvPr id="793603" name="Rectangle 3"/>
          <p:cNvSpPr>
            <a:spLocks noGrp="1" noChangeArrowheads="1"/>
          </p:cNvSpPr>
          <p:nvPr>
            <p:ph type="body" sz="half" idx="2"/>
          </p:nvPr>
        </p:nvSpPr>
        <p:spPr>
          <a:xfrm>
            <a:off x="457200" y="4800600"/>
            <a:ext cx="8229600" cy="1676400"/>
          </a:xfrm>
        </p:spPr>
        <p:txBody>
          <a:bodyPr/>
          <a:lstStyle/>
          <a:p>
            <a:pPr eaLnBrk="1" hangingPunct="1">
              <a:buFont typeface="Wingdings" pitchFamily="2" charset="2"/>
              <a:buNone/>
              <a:defRPr/>
            </a:pPr>
            <a:r>
              <a:rPr lang="en-US" sz="2400" dirty="0" smtClean="0"/>
              <a:t>	The mono prefix is not used for the first element in a compound. The mono prefix is not used for the second element when there are no other compounds with the same combination of elements.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20" y="2093913"/>
            <a:ext cx="7653360" cy="2286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8339977A-C62B-4F3B-B856-A87BA1BC1093}" type="slidenum">
              <a:rPr lang="en-US"/>
              <a:pPr>
                <a:defRPr/>
              </a:pPr>
              <a:t>49</a:t>
            </a:fld>
            <a:endParaRPr lang="en-US" dirty="0"/>
          </a:p>
        </p:txBody>
      </p:sp>
      <p:sp>
        <p:nvSpPr>
          <p:cNvPr id="875522" name="Rectangle 2"/>
          <p:cNvSpPr>
            <a:spLocks noGrp="1" noChangeArrowheads="1"/>
          </p:cNvSpPr>
          <p:nvPr>
            <p:ph type="title"/>
          </p:nvPr>
        </p:nvSpPr>
        <p:spPr>
          <a:xfrm>
            <a:off x="0" y="457200"/>
            <a:ext cx="8763000" cy="487363"/>
          </a:xfrm>
        </p:spPr>
        <p:txBody>
          <a:bodyPr/>
          <a:lstStyle/>
          <a:p>
            <a:pPr eaLnBrk="1" hangingPunct="1">
              <a:defRPr/>
            </a:pPr>
            <a:r>
              <a:rPr lang="en-US" sz="4200" dirty="0" smtClean="0"/>
              <a:t>Activity: Naming Molecular Compounds</a:t>
            </a:r>
          </a:p>
        </p:txBody>
      </p:sp>
      <p:sp>
        <p:nvSpPr>
          <p:cNvPr id="875523" name="Rectangle 3"/>
          <p:cNvSpPr>
            <a:spLocks noGrp="1" noChangeArrowheads="1"/>
          </p:cNvSpPr>
          <p:nvPr>
            <p:ph type="body" sz="half" idx="1"/>
          </p:nvPr>
        </p:nvSpPr>
        <p:spPr>
          <a:xfrm>
            <a:off x="152400" y="1600200"/>
            <a:ext cx="8534400" cy="2362200"/>
          </a:xfrm>
        </p:spPr>
        <p:txBody>
          <a:bodyPr/>
          <a:lstStyle/>
          <a:p>
            <a:pPr marL="533400" indent="-533400" eaLnBrk="1" hangingPunct="1">
              <a:defRPr/>
            </a:pPr>
            <a:r>
              <a:rPr lang="en-US" sz="3600" dirty="0" smtClean="0"/>
              <a:t>Try naming these compounds using the rules you developed.</a:t>
            </a:r>
          </a:p>
          <a:p>
            <a:pPr marL="914400" lvl="1" indent="-457200" eaLnBrk="1" hangingPunct="1">
              <a:buFontTx/>
              <a:buAutoNum type="arabicPeriod"/>
              <a:defRPr/>
            </a:pPr>
            <a:r>
              <a:rPr lang="en-US" sz="3200" dirty="0" smtClean="0"/>
              <a:t>SO</a:t>
            </a:r>
            <a:r>
              <a:rPr lang="en-US" sz="3200" baseline="-25000" dirty="0" smtClean="0"/>
              <a:t>2</a:t>
            </a:r>
            <a:endParaRPr lang="en-US" sz="3200" dirty="0" smtClean="0"/>
          </a:p>
          <a:p>
            <a:pPr marL="914400" lvl="1" indent="-457200" eaLnBrk="1" hangingPunct="1">
              <a:buFontTx/>
              <a:buAutoNum type="arabicPeriod"/>
              <a:defRPr/>
            </a:pPr>
            <a:r>
              <a:rPr lang="en-US" sz="3200" dirty="0" smtClean="0"/>
              <a:t>NF</a:t>
            </a:r>
            <a:r>
              <a:rPr lang="en-US" sz="3200" baseline="-25000" dirty="0" smtClean="0"/>
              <a:t>3</a:t>
            </a:r>
            <a:endParaRPr lang="en-US" sz="3200" dirty="0" smtClean="0"/>
          </a:p>
          <a:p>
            <a:pPr marL="914400" lvl="1" indent="-457200" eaLnBrk="1" hangingPunct="1">
              <a:buFontTx/>
              <a:buAutoNum type="arabicPeriod"/>
              <a:defRPr/>
            </a:pPr>
            <a:r>
              <a:rPr lang="en-US" sz="3200" dirty="0" smtClean="0"/>
              <a:t>P</a:t>
            </a:r>
            <a:r>
              <a:rPr lang="en-US" sz="3200" baseline="-25000" dirty="0" smtClean="0"/>
              <a:t>4</a:t>
            </a:r>
            <a:r>
              <a:rPr lang="en-US" sz="3200" dirty="0" smtClean="0"/>
              <a:t>O</a:t>
            </a:r>
            <a:r>
              <a:rPr lang="en-US" sz="3200" baseline="-25000" dirty="0" smtClean="0"/>
              <a:t>10</a:t>
            </a:r>
            <a:endParaRPr lang="en-US" sz="3200" dirty="0" smtClean="0"/>
          </a:p>
          <a:p>
            <a:pPr marL="914400" lvl="1" indent="-457200" eaLnBrk="1" hangingPunct="1">
              <a:buFontTx/>
              <a:buNone/>
              <a:defRPr/>
            </a:pPr>
            <a:endParaRPr lang="en-US" sz="3200" dirty="0" smtClean="0"/>
          </a:p>
        </p:txBody>
      </p:sp>
      <p:sp>
        <p:nvSpPr>
          <p:cNvPr id="5" name="Text Box 6"/>
          <p:cNvSpPr txBox="1">
            <a:spLocks noChangeArrowheads="1"/>
          </p:cNvSpPr>
          <p:nvPr/>
        </p:nvSpPr>
        <p:spPr bwMode="auto">
          <a:xfrm>
            <a:off x="2587625" y="2808288"/>
            <a:ext cx="4710113" cy="1814512"/>
          </a:xfrm>
          <a:prstGeom prst="rect">
            <a:avLst/>
          </a:prstGeom>
          <a:noFill/>
          <a:ln w="9525">
            <a:noFill/>
            <a:miter lim="800000"/>
            <a:headEnd/>
            <a:tailEnd/>
          </a:ln>
        </p:spPr>
        <p:txBody>
          <a:bodyPr wrap="none">
            <a:spAutoFit/>
          </a:bodyPr>
          <a:lstStyle/>
          <a:p>
            <a:pPr>
              <a:defRPr/>
            </a:pPr>
            <a:r>
              <a:rPr lang="en-US" sz="3200" dirty="0">
                <a:solidFill>
                  <a:srgbClr val="FFFF00"/>
                </a:solidFill>
                <a:latin typeface="+mn-lt"/>
              </a:rPr>
              <a:t>sulfur dioxide</a:t>
            </a:r>
            <a:endParaRPr lang="en-US" altLang="en-US" sz="3200" dirty="0">
              <a:solidFill>
                <a:srgbClr val="FFFF00"/>
              </a:solidFill>
              <a:latin typeface="+mn-lt"/>
            </a:endParaRPr>
          </a:p>
          <a:p>
            <a:pPr>
              <a:lnSpc>
                <a:spcPct val="130000"/>
              </a:lnSpc>
              <a:defRPr/>
            </a:pPr>
            <a:r>
              <a:rPr lang="en-US" sz="3200" dirty="0">
                <a:solidFill>
                  <a:srgbClr val="FFFF00"/>
                </a:solidFill>
                <a:latin typeface="+mn-lt"/>
              </a:rPr>
              <a:t>nitrogen trifluoride</a:t>
            </a:r>
            <a:endParaRPr lang="en-US" altLang="en-US" sz="3200" dirty="0">
              <a:solidFill>
                <a:srgbClr val="FFFF00"/>
              </a:solidFill>
              <a:latin typeface="+mn-lt"/>
            </a:endParaRPr>
          </a:p>
          <a:p>
            <a:pPr>
              <a:lnSpc>
                <a:spcPct val="120000"/>
              </a:lnSpc>
              <a:defRPr/>
            </a:pPr>
            <a:r>
              <a:rPr lang="en-US" sz="3200" dirty="0">
                <a:solidFill>
                  <a:srgbClr val="FFFF00"/>
                </a:solidFill>
                <a:latin typeface="+mn-lt"/>
              </a:rPr>
              <a:t>tetraphosphorus decoxide</a:t>
            </a:r>
            <a:endParaRPr lang="en-US" altLang="en-US" sz="3200" dirty="0">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dirty="0"/>
              <a:t>3-</a:t>
            </a:r>
            <a:fld id="{D593CEBF-1373-4586-B7EA-E9E3AADF2B1F}" type="slidenum">
              <a:rPr lang="en-US"/>
              <a:pPr>
                <a:defRPr/>
              </a:pPr>
              <a:t>5</a:t>
            </a:fld>
            <a:endParaRPr lang="en-US" dirty="0"/>
          </a:p>
        </p:txBody>
      </p:sp>
      <p:sp>
        <p:nvSpPr>
          <p:cNvPr id="743426" name="Rectangle 2"/>
          <p:cNvSpPr>
            <a:spLocks noGrp="1" noChangeArrowheads="1"/>
          </p:cNvSpPr>
          <p:nvPr>
            <p:ph type="title"/>
          </p:nvPr>
        </p:nvSpPr>
        <p:spPr/>
        <p:txBody>
          <a:bodyPr/>
          <a:lstStyle/>
          <a:p>
            <a:pPr eaLnBrk="1" hangingPunct="1">
              <a:defRPr/>
            </a:pPr>
            <a:r>
              <a:rPr lang="en-US" dirty="0" smtClean="0"/>
              <a:t>3.1 Ionic and Molecular Compounds</a:t>
            </a:r>
          </a:p>
        </p:txBody>
      </p:sp>
      <p:sp>
        <p:nvSpPr>
          <p:cNvPr id="743427" name="Rectangle 3"/>
          <p:cNvSpPr>
            <a:spLocks noGrp="1" noChangeArrowheads="1"/>
          </p:cNvSpPr>
          <p:nvPr>
            <p:ph type="body" sz="half" idx="1"/>
          </p:nvPr>
        </p:nvSpPr>
        <p:spPr>
          <a:xfrm>
            <a:off x="609600" y="1371600"/>
            <a:ext cx="8229600" cy="1981200"/>
          </a:xfrm>
        </p:spPr>
        <p:txBody>
          <a:bodyPr/>
          <a:lstStyle/>
          <a:p>
            <a:pPr eaLnBrk="1" hangingPunct="1">
              <a:defRPr/>
            </a:pPr>
            <a:r>
              <a:rPr lang="en-US" sz="2400" dirty="0" smtClean="0"/>
              <a:t>How does water conduct electricity? </a:t>
            </a:r>
          </a:p>
          <a:p>
            <a:pPr eaLnBrk="1" hangingPunct="1">
              <a:defRPr/>
            </a:pPr>
            <a:r>
              <a:rPr lang="en-US" sz="2400" dirty="0" smtClean="0"/>
              <a:t>Water conducts electricity because it contains ions.  When compounds containing ions dissolve in water, the ions exist separate from each other.  The mobility of ions allows a current to pass through water.</a:t>
            </a:r>
          </a:p>
        </p:txBody>
      </p:sp>
      <p:sp>
        <p:nvSpPr>
          <p:cNvPr id="743429" name="Rectangle 5"/>
          <p:cNvSpPr>
            <a:spLocks noChangeArrowheads="1"/>
          </p:cNvSpPr>
          <p:nvPr/>
        </p:nvSpPr>
        <p:spPr bwMode="auto">
          <a:xfrm>
            <a:off x="7507224" y="5250180"/>
            <a:ext cx="954088" cy="304800"/>
          </a:xfrm>
          <a:prstGeom prst="rect">
            <a:avLst/>
          </a:prstGeom>
          <a:noFill/>
          <a:ln>
            <a:noFill/>
          </a:ln>
          <a:effectLst/>
          <a:extLst/>
        </p:spPr>
        <p:txBody>
          <a:bodyPr wrap="none">
            <a:spAutoFit/>
          </a:bodyPr>
          <a:lstStyle/>
          <a:p>
            <a:pPr eaLnBrk="1" hangingPunct="1">
              <a:defRPr/>
            </a:pPr>
            <a:r>
              <a:rPr lang="en-US" sz="1400" dirty="0">
                <a:solidFill>
                  <a:schemeClr val="tx2"/>
                </a:solidFill>
                <a:effectLst>
                  <a:outerShdw blurRad="38100" dist="38100" dir="2700000" algn="tl">
                    <a:srgbClr val="000000"/>
                  </a:outerShdw>
                </a:effectLst>
                <a:cs typeface="Arial" charset="0"/>
              </a:rPr>
              <a:t>Figure 3.3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498" y="3506724"/>
            <a:ext cx="1895856" cy="20482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0549" y="3506723"/>
            <a:ext cx="1895856" cy="20407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506723"/>
            <a:ext cx="1533144" cy="204079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161CDAC1-BE72-41CA-B219-7B1DB56A83DB}" type="slidenum">
              <a:rPr lang="en-US"/>
              <a:pPr>
                <a:defRPr/>
              </a:pPr>
              <a:t>50</a:t>
            </a:fld>
            <a:endParaRPr lang="en-US" dirty="0"/>
          </a:p>
        </p:txBody>
      </p:sp>
      <p:sp>
        <p:nvSpPr>
          <p:cNvPr id="879618" name="Rectangle 2"/>
          <p:cNvSpPr>
            <a:spLocks noGrp="1" noChangeArrowheads="1"/>
          </p:cNvSpPr>
          <p:nvPr>
            <p:ph type="title"/>
          </p:nvPr>
        </p:nvSpPr>
        <p:spPr>
          <a:xfrm>
            <a:off x="152400" y="152400"/>
            <a:ext cx="8839200" cy="762000"/>
          </a:xfrm>
        </p:spPr>
        <p:txBody>
          <a:bodyPr/>
          <a:lstStyle/>
          <a:p>
            <a:pPr eaLnBrk="1" hangingPunct="1">
              <a:defRPr/>
            </a:pPr>
            <a:r>
              <a:rPr lang="en-US" dirty="0" smtClean="0"/>
              <a:t>Naming Molecular Compounds</a:t>
            </a:r>
          </a:p>
        </p:txBody>
      </p:sp>
      <p:sp>
        <p:nvSpPr>
          <p:cNvPr id="879619" name="Rectangle 3"/>
          <p:cNvSpPr>
            <a:spLocks noGrp="1" noChangeArrowheads="1"/>
          </p:cNvSpPr>
          <p:nvPr>
            <p:ph type="body" sz="half" idx="1"/>
          </p:nvPr>
        </p:nvSpPr>
        <p:spPr>
          <a:xfrm>
            <a:off x="152400" y="990600"/>
            <a:ext cx="8763000" cy="5257800"/>
          </a:xfrm>
        </p:spPr>
        <p:txBody>
          <a:bodyPr/>
          <a:lstStyle/>
          <a:p>
            <a:pPr marL="533400" indent="-533400" eaLnBrk="1" hangingPunct="1">
              <a:lnSpc>
                <a:spcPct val="90000"/>
              </a:lnSpc>
              <a:defRPr/>
            </a:pPr>
            <a:r>
              <a:rPr lang="en-US" sz="2800" dirty="0" smtClean="0"/>
              <a:t>Naming binary molecular compounds:</a:t>
            </a:r>
          </a:p>
          <a:p>
            <a:pPr marL="914400" lvl="1" indent="-457200" eaLnBrk="1" hangingPunct="1">
              <a:lnSpc>
                <a:spcPct val="90000"/>
              </a:lnSpc>
              <a:defRPr/>
            </a:pPr>
            <a:r>
              <a:rPr lang="en-US" dirty="0" smtClean="0"/>
              <a:t>Binary Compounds</a:t>
            </a:r>
          </a:p>
          <a:p>
            <a:pPr marL="1295400" lvl="2" indent="-381000" eaLnBrk="1" hangingPunct="1">
              <a:lnSpc>
                <a:spcPct val="90000"/>
              </a:lnSpc>
              <a:defRPr/>
            </a:pPr>
            <a:r>
              <a:rPr lang="en-US" sz="2800" dirty="0" smtClean="0"/>
              <a:t>A compound containing atoms or ions of only two elements</a:t>
            </a:r>
          </a:p>
          <a:p>
            <a:pPr marL="533400" indent="-533400" eaLnBrk="1" hangingPunct="1">
              <a:lnSpc>
                <a:spcPct val="90000"/>
              </a:lnSpc>
              <a:defRPr/>
            </a:pPr>
            <a:r>
              <a:rPr lang="en-US" sz="2800" dirty="0" smtClean="0"/>
              <a:t>To name molecular compounds, we:</a:t>
            </a:r>
          </a:p>
          <a:p>
            <a:pPr marL="914400" lvl="1" indent="-457200" eaLnBrk="1" hangingPunct="1">
              <a:lnSpc>
                <a:spcPct val="90000"/>
              </a:lnSpc>
              <a:buFontTx/>
              <a:buAutoNum type="arabicPeriod"/>
              <a:defRPr/>
            </a:pPr>
            <a:r>
              <a:rPr lang="en-US" dirty="0" smtClean="0"/>
              <a:t>Name the leftmost element as we would a main-group metal – according to the periodic table.</a:t>
            </a:r>
          </a:p>
          <a:p>
            <a:pPr marL="914400" lvl="1" indent="-457200" eaLnBrk="1" hangingPunct="1">
              <a:lnSpc>
                <a:spcPct val="90000"/>
              </a:lnSpc>
              <a:buFontTx/>
              <a:buAutoNum type="arabicPeriod"/>
              <a:defRPr/>
            </a:pPr>
            <a:r>
              <a:rPr lang="en-US" dirty="0" smtClean="0"/>
              <a:t>Name the rightmost element as we would a monatomic anion – drop the ending of the element name and add an “-ide”.</a:t>
            </a:r>
          </a:p>
          <a:p>
            <a:pPr marL="914400" lvl="1" indent="-457200" eaLnBrk="1" hangingPunct="1">
              <a:lnSpc>
                <a:spcPct val="90000"/>
              </a:lnSpc>
              <a:buFontTx/>
              <a:buAutoNum type="arabicPeriod"/>
              <a:defRPr/>
            </a:pPr>
            <a:r>
              <a:rPr lang="en-US" dirty="0" smtClean="0"/>
              <a:t>Use Greek prefixes to denote the number of atoms of each element.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96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96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96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96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67EA8BFF-F91A-4A5D-BC5C-8145F4EE06B4}" type="slidenum">
              <a:rPr lang="en-US"/>
              <a:pPr>
                <a:defRPr/>
              </a:pPr>
              <a:t>51</a:t>
            </a:fld>
            <a:endParaRPr lang="en-US" dirty="0"/>
          </a:p>
        </p:txBody>
      </p:sp>
      <p:sp>
        <p:nvSpPr>
          <p:cNvPr id="883714" name="Rectangle 2"/>
          <p:cNvSpPr>
            <a:spLocks noGrp="1" noChangeArrowheads="1"/>
          </p:cNvSpPr>
          <p:nvPr>
            <p:ph type="title"/>
          </p:nvPr>
        </p:nvSpPr>
        <p:spPr>
          <a:xfrm>
            <a:off x="152400" y="76200"/>
            <a:ext cx="8991600" cy="990600"/>
          </a:xfrm>
        </p:spPr>
        <p:txBody>
          <a:bodyPr/>
          <a:lstStyle/>
          <a:p>
            <a:pPr eaLnBrk="1" hangingPunct="1">
              <a:defRPr/>
            </a:pPr>
            <a:r>
              <a:rPr lang="en-US" sz="3800" dirty="0" smtClean="0"/>
              <a:t>Naming Molecular Compounds Summary</a:t>
            </a:r>
          </a:p>
        </p:txBody>
      </p:sp>
      <p:sp>
        <p:nvSpPr>
          <p:cNvPr id="55301" name="Text Box 50"/>
          <p:cNvSpPr txBox="1">
            <a:spLocks noChangeArrowheads="1"/>
          </p:cNvSpPr>
          <p:nvPr/>
        </p:nvSpPr>
        <p:spPr bwMode="auto">
          <a:xfrm>
            <a:off x="6781800" y="5620147"/>
            <a:ext cx="1042988" cy="304800"/>
          </a:xfrm>
          <a:prstGeom prst="rect">
            <a:avLst/>
          </a:prstGeom>
          <a:noFill/>
          <a:ln w="9525">
            <a:noFill/>
            <a:miter lim="800000"/>
            <a:headEnd/>
            <a:tailEnd/>
          </a:ln>
        </p:spPr>
        <p:txBody>
          <a:bodyPr wrap="none">
            <a:spAutoFit/>
          </a:bodyPr>
          <a:lstStyle/>
          <a:p>
            <a:r>
              <a:rPr lang="en-US" altLang="en-US" sz="1400" dirty="0"/>
              <a:t>Figure 3.28</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206911"/>
            <a:ext cx="3962400" cy="470255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1F272ACE-727C-4DBD-86F2-A71D11310B02}" type="slidenum">
              <a:rPr lang="en-US"/>
              <a:pPr>
                <a:defRPr/>
              </a:pPr>
              <a:t>52</a:t>
            </a:fld>
            <a:endParaRPr lang="en-US" dirty="0"/>
          </a:p>
        </p:txBody>
      </p:sp>
      <p:sp>
        <p:nvSpPr>
          <p:cNvPr id="795650" name="Rectangle 2"/>
          <p:cNvSpPr>
            <a:spLocks noGrp="1" noChangeArrowheads="1"/>
          </p:cNvSpPr>
          <p:nvPr>
            <p:ph type="title"/>
          </p:nvPr>
        </p:nvSpPr>
        <p:spPr/>
        <p:txBody>
          <a:bodyPr/>
          <a:lstStyle/>
          <a:p>
            <a:pPr eaLnBrk="1" hangingPunct="1">
              <a:defRPr/>
            </a:pPr>
            <a:r>
              <a:rPr lang="en-US" sz="4000" dirty="0" smtClean="0"/>
              <a:t>Activity: Naming Molecular Compounds</a:t>
            </a:r>
          </a:p>
        </p:txBody>
      </p:sp>
      <p:sp>
        <p:nvSpPr>
          <p:cNvPr id="795651" name="Rectangle 3"/>
          <p:cNvSpPr>
            <a:spLocks noGrp="1" noChangeArrowheads="1"/>
          </p:cNvSpPr>
          <p:nvPr>
            <p:ph type="body" idx="1"/>
          </p:nvPr>
        </p:nvSpPr>
        <p:spPr/>
        <p:txBody>
          <a:bodyPr/>
          <a:lstStyle/>
          <a:p>
            <a:pPr marL="609600" indent="-609600" eaLnBrk="1" hangingPunct="1">
              <a:defRPr/>
            </a:pPr>
            <a:r>
              <a:rPr lang="en-US" dirty="0" smtClean="0"/>
              <a:t>Name the following compounds:</a:t>
            </a:r>
          </a:p>
          <a:p>
            <a:pPr marL="990600" lvl="1" indent="-533400" eaLnBrk="1" hangingPunct="1">
              <a:buFont typeface="Wingdings" pitchFamily="2" charset="2"/>
              <a:buAutoNum type="arabicPeriod"/>
              <a:defRPr/>
            </a:pPr>
            <a:r>
              <a:rPr lang="en-US" dirty="0" smtClean="0"/>
              <a:t>SO</a:t>
            </a:r>
            <a:r>
              <a:rPr lang="en-US" baseline="-25000" dirty="0" smtClean="0"/>
              <a:t>3</a:t>
            </a:r>
          </a:p>
          <a:p>
            <a:pPr marL="990600" lvl="1" indent="-533400" eaLnBrk="1" hangingPunct="1">
              <a:buFont typeface="Wingdings" pitchFamily="2" charset="2"/>
              <a:buAutoNum type="arabicPeriod"/>
              <a:defRPr/>
            </a:pPr>
            <a:r>
              <a:rPr lang="en-US" dirty="0" smtClean="0"/>
              <a:t>SF</a:t>
            </a:r>
            <a:r>
              <a:rPr lang="en-US" baseline="-25000" dirty="0" smtClean="0"/>
              <a:t>6</a:t>
            </a:r>
          </a:p>
          <a:p>
            <a:pPr marL="990600" lvl="1" indent="-533400" eaLnBrk="1" hangingPunct="1">
              <a:buFont typeface="Wingdings" pitchFamily="2" charset="2"/>
              <a:buAutoNum type="arabicPeriod"/>
              <a:defRPr/>
            </a:pPr>
            <a:r>
              <a:rPr lang="en-US" dirty="0" smtClean="0"/>
              <a:t>N</a:t>
            </a:r>
            <a:r>
              <a:rPr lang="en-US" baseline="-25000" dirty="0" smtClean="0"/>
              <a:t>2</a:t>
            </a:r>
            <a:r>
              <a:rPr lang="en-US" dirty="0" smtClean="0"/>
              <a:t>O</a:t>
            </a:r>
            <a:r>
              <a:rPr lang="en-US" baseline="-25000" dirty="0" smtClean="0"/>
              <a:t>4</a:t>
            </a:r>
          </a:p>
          <a:p>
            <a:pPr marL="990600" lvl="1" indent="-533400" eaLnBrk="1" hangingPunct="1">
              <a:buFont typeface="Wingdings" pitchFamily="2" charset="2"/>
              <a:buAutoNum type="arabicPeriod"/>
              <a:defRPr/>
            </a:pPr>
            <a:r>
              <a:rPr lang="en-US" dirty="0" smtClean="0"/>
              <a:t>CO</a:t>
            </a:r>
          </a:p>
          <a:p>
            <a:pPr marL="990600" lvl="1" indent="-533400" eaLnBrk="1" hangingPunct="1">
              <a:buFont typeface="Wingdings" pitchFamily="2" charset="2"/>
              <a:buAutoNum type="arabicPeriod"/>
              <a:defRPr/>
            </a:pPr>
            <a:r>
              <a:rPr lang="en-US" dirty="0" smtClean="0"/>
              <a:t>PCl</a:t>
            </a:r>
            <a:r>
              <a:rPr lang="en-US" baseline="-25000" dirty="0" smtClean="0"/>
              <a:t>5</a:t>
            </a:r>
          </a:p>
          <a:p>
            <a:pPr marL="609600" indent="-609600" eaLnBrk="1" hangingPunct="1">
              <a:defRPr/>
            </a:pPr>
            <a:endParaRPr lang="en-US" dirty="0" smtClean="0"/>
          </a:p>
        </p:txBody>
      </p:sp>
      <p:sp>
        <p:nvSpPr>
          <p:cNvPr id="795653" name="Text Box 5"/>
          <p:cNvSpPr txBox="1">
            <a:spLocks noChangeArrowheads="1"/>
          </p:cNvSpPr>
          <p:nvPr/>
        </p:nvSpPr>
        <p:spPr bwMode="auto">
          <a:xfrm>
            <a:off x="3352800" y="2286000"/>
            <a:ext cx="4148138" cy="2613025"/>
          </a:xfrm>
          <a:prstGeom prst="rect">
            <a:avLst/>
          </a:prstGeom>
          <a:noFill/>
          <a:ln w="9525">
            <a:noFill/>
            <a:miter lim="800000"/>
            <a:headEnd/>
            <a:tailEnd/>
          </a:ln>
        </p:spPr>
        <p:txBody>
          <a:bodyPr wrap="none">
            <a:spAutoFit/>
          </a:bodyPr>
          <a:lstStyle/>
          <a:p>
            <a:r>
              <a:rPr lang="en-US" altLang="en-US" sz="2800" dirty="0">
                <a:solidFill>
                  <a:srgbClr val="FFFF00"/>
                </a:solidFill>
              </a:rPr>
              <a:t>sulfur trioxide</a:t>
            </a:r>
          </a:p>
          <a:p>
            <a:pPr>
              <a:lnSpc>
                <a:spcPct val="130000"/>
              </a:lnSpc>
            </a:pPr>
            <a:r>
              <a:rPr lang="en-US" altLang="en-US" sz="2800" dirty="0">
                <a:solidFill>
                  <a:srgbClr val="FFFF00"/>
                </a:solidFill>
              </a:rPr>
              <a:t>sulfur hexafluoride</a:t>
            </a:r>
          </a:p>
          <a:p>
            <a:pPr>
              <a:lnSpc>
                <a:spcPct val="120000"/>
              </a:lnSpc>
            </a:pPr>
            <a:r>
              <a:rPr lang="en-US" altLang="en-US" sz="2800" dirty="0">
                <a:solidFill>
                  <a:srgbClr val="FFFF00"/>
                </a:solidFill>
              </a:rPr>
              <a:t>dinitrogen tetraoxide</a:t>
            </a:r>
          </a:p>
          <a:p>
            <a:pPr>
              <a:lnSpc>
                <a:spcPct val="120000"/>
              </a:lnSpc>
            </a:pPr>
            <a:r>
              <a:rPr lang="en-US" altLang="en-US" sz="2800" dirty="0">
                <a:solidFill>
                  <a:srgbClr val="FFFF00"/>
                </a:solidFill>
              </a:rPr>
              <a:t>carbon monoxide</a:t>
            </a:r>
          </a:p>
          <a:p>
            <a:pPr>
              <a:lnSpc>
                <a:spcPct val="120000"/>
              </a:lnSpc>
            </a:pPr>
            <a:r>
              <a:rPr lang="en-US" altLang="en-US" sz="2800" dirty="0">
                <a:solidFill>
                  <a:srgbClr val="FFFF00"/>
                </a:solidFill>
              </a:rPr>
              <a:t>phosphorus pentachloride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5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56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56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565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956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E0E5B3F7-C230-4ED5-89DB-73AAA08EA40C}" type="slidenum">
              <a:rPr lang="en-US"/>
              <a:pPr>
                <a:defRPr/>
              </a:pPr>
              <a:t>53</a:t>
            </a:fld>
            <a:endParaRPr lang="en-US" dirty="0"/>
          </a:p>
        </p:txBody>
      </p:sp>
      <p:sp>
        <p:nvSpPr>
          <p:cNvPr id="796674" name="Rectangle 2"/>
          <p:cNvSpPr>
            <a:spLocks noGrp="1" noChangeArrowheads="1"/>
          </p:cNvSpPr>
          <p:nvPr>
            <p:ph type="title"/>
          </p:nvPr>
        </p:nvSpPr>
        <p:spPr>
          <a:xfrm>
            <a:off x="457200" y="292100"/>
            <a:ext cx="8458200" cy="1384300"/>
          </a:xfrm>
        </p:spPr>
        <p:txBody>
          <a:bodyPr/>
          <a:lstStyle/>
          <a:p>
            <a:pPr eaLnBrk="1" hangingPunct="1">
              <a:defRPr/>
            </a:pPr>
            <a:r>
              <a:rPr lang="en-US" sz="3600" dirty="0" smtClean="0"/>
              <a:t>Nonsystematic Names for Molecular Compounds (know these)</a:t>
            </a:r>
          </a:p>
        </p:txBody>
      </p:sp>
      <p:sp>
        <p:nvSpPr>
          <p:cNvPr id="796675" name="Rectangle 3"/>
          <p:cNvSpPr>
            <a:spLocks noGrp="1" noChangeArrowheads="1"/>
          </p:cNvSpPr>
          <p:nvPr>
            <p:ph type="body" idx="1"/>
          </p:nvPr>
        </p:nvSpPr>
        <p:spPr/>
        <p:txBody>
          <a:bodyPr/>
          <a:lstStyle/>
          <a:p>
            <a:pPr eaLnBrk="1" hangingPunct="1">
              <a:defRPr/>
            </a:pPr>
            <a:r>
              <a:rPr lang="en-US" dirty="0" smtClean="0"/>
              <a:t>Water – H</a:t>
            </a:r>
            <a:r>
              <a:rPr lang="en-US" baseline="-25000" dirty="0" smtClean="0"/>
              <a:t>2</a:t>
            </a:r>
            <a:r>
              <a:rPr lang="en-US" dirty="0" smtClean="0"/>
              <a:t>O</a:t>
            </a:r>
          </a:p>
          <a:p>
            <a:pPr eaLnBrk="1" hangingPunct="1">
              <a:defRPr/>
            </a:pPr>
            <a:r>
              <a:rPr lang="en-US" dirty="0" smtClean="0"/>
              <a:t>Ammonia – NH</a:t>
            </a:r>
            <a:r>
              <a:rPr lang="en-US" baseline="-25000" dirty="0" smtClean="0"/>
              <a:t>3</a:t>
            </a:r>
          </a:p>
          <a:p>
            <a:pPr eaLnBrk="1" hangingPunct="1">
              <a:defRPr/>
            </a:pPr>
            <a:r>
              <a:rPr lang="en-US" dirty="0" smtClean="0"/>
              <a:t>Hydrogen peroxide – H</a:t>
            </a:r>
            <a:r>
              <a:rPr lang="en-US" baseline="-25000" dirty="0" smtClean="0"/>
              <a:t>2</a:t>
            </a:r>
            <a:r>
              <a:rPr lang="en-US" dirty="0" smtClean="0"/>
              <a:t>O</a:t>
            </a:r>
            <a:r>
              <a:rPr lang="en-US" baseline="-25000" dirty="0" smtClean="0"/>
              <a:t>2</a:t>
            </a:r>
            <a:r>
              <a:rPr lang="en-US"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dirty="0"/>
              <a:t>3-</a:t>
            </a:r>
            <a:fld id="{E01F253F-A51B-4FBD-BF2B-70B1694CC9D0}" type="slidenum">
              <a:rPr lang="en-US"/>
              <a:pPr>
                <a:defRPr/>
              </a:pPr>
              <a:t>54</a:t>
            </a:fld>
            <a:endParaRPr lang="en-US" dirty="0"/>
          </a:p>
        </p:txBody>
      </p:sp>
      <p:sp>
        <p:nvSpPr>
          <p:cNvPr id="797698" name="Rectangle 2"/>
          <p:cNvSpPr>
            <a:spLocks noGrp="1" noChangeArrowheads="1"/>
          </p:cNvSpPr>
          <p:nvPr>
            <p:ph type="title"/>
          </p:nvPr>
        </p:nvSpPr>
        <p:spPr>
          <a:xfrm>
            <a:off x="609600" y="76200"/>
            <a:ext cx="8534400" cy="1371600"/>
          </a:xfrm>
        </p:spPr>
        <p:txBody>
          <a:bodyPr/>
          <a:lstStyle/>
          <a:p>
            <a:pPr algn="l" eaLnBrk="1" hangingPunct="1">
              <a:defRPr/>
            </a:pPr>
            <a:r>
              <a:rPr lang="en-US" dirty="0" smtClean="0"/>
              <a:t>3.6  Acids and Bases</a:t>
            </a:r>
          </a:p>
        </p:txBody>
      </p:sp>
      <p:sp>
        <p:nvSpPr>
          <p:cNvPr id="797699" name="Rectangle 3"/>
          <p:cNvSpPr>
            <a:spLocks noGrp="1" noChangeArrowheads="1"/>
          </p:cNvSpPr>
          <p:nvPr>
            <p:ph type="body" sz="half" idx="1"/>
          </p:nvPr>
        </p:nvSpPr>
        <p:spPr>
          <a:xfrm>
            <a:off x="0" y="2133600"/>
            <a:ext cx="9144000" cy="4114800"/>
          </a:xfrm>
        </p:spPr>
        <p:txBody>
          <a:bodyPr/>
          <a:lstStyle/>
          <a:p>
            <a:pPr eaLnBrk="1" hangingPunct="1">
              <a:lnSpc>
                <a:spcPct val="90000"/>
              </a:lnSpc>
              <a:defRPr/>
            </a:pPr>
            <a:r>
              <a:rPr lang="en-US" sz="2800" dirty="0" smtClean="0"/>
              <a:t>Acids and bases exist as ions when dissolved in water.  Many bases are ionic compounds, but acids are not – they are molecular compounds.  How do acids form ions in solution when they are not composed of ions?</a:t>
            </a:r>
          </a:p>
          <a:p>
            <a:pPr eaLnBrk="1" hangingPunct="1">
              <a:lnSpc>
                <a:spcPct val="90000"/>
              </a:lnSpc>
              <a:defRPr/>
            </a:pPr>
            <a:endParaRPr lang="en-US" sz="2800" dirty="0" smtClean="0"/>
          </a:p>
          <a:p>
            <a:pPr eaLnBrk="1" hangingPunct="1">
              <a:lnSpc>
                <a:spcPct val="90000"/>
              </a:lnSpc>
              <a:defRPr/>
            </a:pPr>
            <a:r>
              <a:rPr lang="en-US" sz="2800" dirty="0" smtClean="0"/>
              <a:t>Acids form ions as a result of their interaction with water:  </a:t>
            </a:r>
          </a:p>
          <a:p>
            <a:pPr eaLnBrk="1" hangingPunct="1">
              <a:lnSpc>
                <a:spcPct val="90000"/>
              </a:lnSpc>
              <a:buFont typeface="Wingdings" pitchFamily="2" charset="2"/>
              <a:buNone/>
              <a:defRPr/>
            </a:pPr>
            <a:r>
              <a:rPr lang="en-US" sz="2800" dirty="0" smtClean="0"/>
              <a:t>			HCl(</a:t>
            </a:r>
            <a:r>
              <a:rPr lang="en-US" sz="2800" i="1" dirty="0" smtClean="0"/>
              <a:t>g</a:t>
            </a:r>
            <a:r>
              <a:rPr lang="en-US" sz="2800" dirty="0" smtClean="0"/>
              <a:t>)  </a:t>
            </a:r>
            <a:r>
              <a:rPr lang="en-US" sz="2800" dirty="0" smtClean="0">
                <a:sym typeface="MT Symbol" pitchFamily="82" charset="2"/>
              </a:rPr>
              <a:t> H</a:t>
            </a:r>
            <a:r>
              <a:rPr lang="en-US" sz="2800" baseline="30000" dirty="0" smtClean="0">
                <a:sym typeface="MT Symbol" pitchFamily="82" charset="2"/>
              </a:rPr>
              <a:t>+</a:t>
            </a:r>
            <a:r>
              <a:rPr lang="en-US" sz="2800" dirty="0" smtClean="0">
                <a:sym typeface="MT Symbol" pitchFamily="82" charset="2"/>
              </a:rPr>
              <a:t>(</a:t>
            </a:r>
            <a:r>
              <a:rPr lang="en-US" sz="2800" i="1" dirty="0" smtClean="0">
                <a:sym typeface="MT Symbol" pitchFamily="82" charset="2"/>
              </a:rPr>
              <a:t>aq</a:t>
            </a:r>
            <a:r>
              <a:rPr lang="en-US" sz="2800" dirty="0" smtClean="0">
                <a:sym typeface="MT Symbol" pitchFamily="82" charset="2"/>
              </a:rPr>
              <a:t>)  +  Cl</a:t>
            </a:r>
            <a:r>
              <a:rPr lang="en-US" sz="2800" baseline="30000" dirty="0" smtClean="0">
                <a:sym typeface="Symbol" pitchFamily="18" charset="2"/>
              </a:rPr>
              <a:t></a:t>
            </a:r>
            <a:r>
              <a:rPr lang="en-US" sz="2800" dirty="0" smtClean="0">
                <a:sym typeface="MT Symbol" pitchFamily="82" charset="2"/>
              </a:rPr>
              <a:t>(</a:t>
            </a:r>
            <a:r>
              <a:rPr lang="en-US" sz="2800" i="1" dirty="0" smtClean="0">
                <a:sym typeface="MT Symbol" pitchFamily="82" charset="2"/>
              </a:rPr>
              <a:t>aq</a:t>
            </a:r>
            <a:r>
              <a:rPr lang="en-US" sz="2800" dirty="0" smtClean="0">
                <a:sym typeface="MT Symbol" pitchFamily="82" charset="2"/>
              </a:rPr>
              <a:t>)</a:t>
            </a:r>
          </a:p>
          <a:p>
            <a:pPr eaLnBrk="1" hangingPunct="1">
              <a:lnSpc>
                <a:spcPct val="90000"/>
              </a:lnSpc>
              <a:defRPr/>
            </a:pPr>
            <a:endParaRPr lang="en-US" sz="2800" dirty="0" smtClean="0">
              <a:sym typeface="MT Symbol" pitchFamily="82" charset="2"/>
            </a:endParaRPr>
          </a:p>
          <a:p>
            <a:pPr eaLnBrk="1" hangingPunct="1">
              <a:lnSpc>
                <a:spcPct val="90000"/>
              </a:lnSpc>
              <a:defRPr/>
            </a:pPr>
            <a:r>
              <a:rPr lang="en-US" sz="2800" dirty="0" smtClean="0">
                <a:sym typeface="MT Symbol" pitchFamily="82" charset="2"/>
              </a:rPr>
              <a:t>The H</a:t>
            </a:r>
            <a:r>
              <a:rPr lang="en-US" sz="2800" baseline="30000" dirty="0" smtClean="0">
                <a:sym typeface="MT Symbol" pitchFamily="82" charset="2"/>
              </a:rPr>
              <a:t>+</a:t>
            </a:r>
            <a:r>
              <a:rPr lang="en-US" sz="2800" dirty="0" smtClean="0">
                <a:sym typeface="MT Symbol" pitchFamily="82" charset="2"/>
              </a:rPr>
              <a:t>(</a:t>
            </a:r>
            <a:r>
              <a:rPr lang="en-US" sz="2800" i="1" dirty="0" smtClean="0">
                <a:sym typeface="MT Symbol" pitchFamily="82" charset="2"/>
              </a:rPr>
              <a:t>aq</a:t>
            </a:r>
            <a:r>
              <a:rPr lang="en-US" sz="2800" dirty="0" smtClean="0">
                <a:sym typeface="MT Symbol" pitchFamily="82" charset="2"/>
              </a:rPr>
              <a:t>) that forms is often represented as H</a:t>
            </a:r>
            <a:r>
              <a:rPr lang="en-US" sz="2800" baseline="-25000" dirty="0" smtClean="0">
                <a:sym typeface="MT Symbol" pitchFamily="82" charset="2"/>
              </a:rPr>
              <a:t>3</a:t>
            </a:r>
            <a:r>
              <a:rPr lang="en-US" sz="2800" dirty="0" smtClean="0">
                <a:sym typeface="MT Symbol" pitchFamily="82" charset="2"/>
              </a:rPr>
              <a:t>O</a:t>
            </a:r>
            <a:r>
              <a:rPr lang="en-US" sz="2800" baseline="30000" dirty="0" smtClean="0">
                <a:sym typeface="MT Symbol" pitchFamily="82" charset="2"/>
              </a:rPr>
              <a:t>+</a:t>
            </a:r>
            <a:r>
              <a:rPr lang="en-US" sz="2800" dirty="0" smtClean="0">
                <a:sym typeface="MT Symbol" pitchFamily="82" charset="2"/>
              </a:rPr>
              <a:t>(</a:t>
            </a:r>
            <a:r>
              <a:rPr lang="en-US" sz="2800" i="1" dirty="0" smtClean="0">
                <a:sym typeface="MT Symbol" pitchFamily="82" charset="2"/>
              </a:rPr>
              <a:t>aq</a:t>
            </a:r>
            <a:r>
              <a:rPr lang="en-US" sz="2800" dirty="0" smtClean="0">
                <a:sym typeface="MT Symbol" pitchFamily="82" charset="2"/>
              </a:rPr>
              <a:t>).</a:t>
            </a:r>
          </a:p>
        </p:txBody>
      </p:sp>
      <p:sp>
        <p:nvSpPr>
          <p:cNvPr id="58373" name="Text Box 5"/>
          <p:cNvSpPr txBox="1">
            <a:spLocks noChangeArrowheads="1"/>
          </p:cNvSpPr>
          <p:nvPr/>
        </p:nvSpPr>
        <p:spPr bwMode="auto">
          <a:xfrm>
            <a:off x="5181600" y="1485900"/>
            <a:ext cx="1042987" cy="304800"/>
          </a:xfrm>
          <a:prstGeom prst="rect">
            <a:avLst/>
          </a:prstGeom>
          <a:noFill/>
          <a:ln w="9525">
            <a:noFill/>
            <a:miter lim="800000"/>
            <a:headEnd/>
            <a:tailEnd/>
          </a:ln>
        </p:spPr>
        <p:txBody>
          <a:bodyPr wrap="none">
            <a:spAutoFit/>
          </a:bodyPr>
          <a:lstStyle/>
          <a:p>
            <a:r>
              <a:rPr lang="en-US" altLang="en-US" sz="1400" dirty="0"/>
              <a:t>Figure 3.33</a:t>
            </a:r>
          </a:p>
        </p:txBody>
      </p:sp>
      <p:sp>
        <p:nvSpPr>
          <p:cNvPr id="58374" name="Text Box 6"/>
          <p:cNvSpPr txBox="1">
            <a:spLocks noChangeArrowheads="1"/>
          </p:cNvSpPr>
          <p:nvPr/>
        </p:nvSpPr>
        <p:spPr bwMode="auto">
          <a:xfrm>
            <a:off x="2971800" y="4876800"/>
            <a:ext cx="615950" cy="366713"/>
          </a:xfrm>
          <a:prstGeom prst="rect">
            <a:avLst/>
          </a:prstGeom>
          <a:noFill/>
          <a:ln w="9525">
            <a:noFill/>
            <a:miter lim="800000"/>
            <a:headEnd/>
            <a:tailEnd/>
          </a:ln>
        </p:spPr>
        <p:txBody>
          <a:bodyPr wrap="none">
            <a:spAutoFit/>
          </a:bodyPr>
          <a:lstStyle/>
          <a:p>
            <a:r>
              <a:rPr lang="en-US" altLang="en-US" dirty="0"/>
              <a:t>H</a:t>
            </a:r>
            <a:r>
              <a:rPr lang="en-US" altLang="en-US" baseline="-25000" dirty="0"/>
              <a:t>2</a:t>
            </a:r>
            <a:r>
              <a:rPr lang="en-US" altLang="en-US" dirty="0"/>
              <a:t>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236" y="224536"/>
            <a:ext cx="2463564" cy="1909064"/>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3-</a:t>
            </a:r>
            <a:fld id="{21360351-F40F-4D9D-BA59-AAD5A336CFF2}" type="slidenum">
              <a:rPr lang="en-US"/>
              <a:pPr>
                <a:defRPr/>
              </a:pPr>
              <a:t>55</a:t>
            </a:fld>
            <a:endParaRPr lang="en-US" dirty="0"/>
          </a:p>
        </p:txBody>
      </p:sp>
      <p:sp>
        <p:nvSpPr>
          <p:cNvPr id="885762" name="Rectangle 2"/>
          <p:cNvSpPr>
            <a:spLocks noGrp="1" noChangeArrowheads="1"/>
          </p:cNvSpPr>
          <p:nvPr>
            <p:ph type="title"/>
          </p:nvPr>
        </p:nvSpPr>
        <p:spPr>
          <a:xfrm>
            <a:off x="152400" y="304800"/>
            <a:ext cx="8991600" cy="685800"/>
          </a:xfrm>
        </p:spPr>
        <p:txBody>
          <a:bodyPr/>
          <a:lstStyle/>
          <a:p>
            <a:pPr eaLnBrk="1" hangingPunct="1">
              <a:defRPr/>
            </a:pPr>
            <a:r>
              <a:rPr lang="en-US" sz="4000" dirty="0" smtClean="0"/>
              <a:t>Acids and Bases</a:t>
            </a:r>
          </a:p>
        </p:txBody>
      </p:sp>
      <p:sp>
        <p:nvSpPr>
          <p:cNvPr id="885763" name="Rectangle 3"/>
          <p:cNvSpPr>
            <a:spLocks noGrp="1" noChangeArrowheads="1"/>
          </p:cNvSpPr>
          <p:nvPr>
            <p:ph type="body" sz="half" idx="1"/>
          </p:nvPr>
        </p:nvSpPr>
        <p:spPr>
          <a:xfrm>
            <a:off x="457200" y="1143000"/>
            <a:ext cx="7543800" cy="5562600"/>
          </a:xfrm>
        </p:spPr>
        <p:txBody>
          <a:bodyPr/>
          <a:lstStyle/>
          <a:p>
            <a:pPr eaLnBrk="1" hangingPunct="1">
              <a:defRPr/>
            </a:pPr>
            <a:r>
              <a:rPr lang="en-US" sz="3400" dirty="0" smtClean="0"/>
              <a:t>Bases are substances that react with acids in aqueous solution to form water</a:t>
            </a:r>
          </a:p>
          <a:p>
            <a:pPr lvl="1" eaLnBrk="1" hangingPunct="1">
              <a:defRPr/>
            </a:pPr>
            <a:r>
              <a:rPr lang="en-US" sz="3000" dirty="0" smtClean="0"/>
              <a:t>An example of the ionization of a base:</a:t>
            </a:r>
          </a:p>
          <a:p>
            <a:pPr lvl="1" eaLnBrk="1" hangingPunct="1">
              <a:buFont typeface="Wingdings" pitchFamily="2" charset="2"/>
              <a:buNone/>
              <a:defRPr/>
            </a:pPr>
            <a:endParaRPr lang="en-US" sz="3000" dirty="0" smtClean="0"/>
          </a:p>
          <a:p>
            <a:pPr algn="ctr" eaLnBrk="1" hangingPunct="1">
              <a:buFont typeface="Wingdings" pitchFamily="2" charset="2"/>
              <a:buNone/>
              <a:defRPr/>
            </a:pPr>
            <a:r>
              <a:rPr lang="en-US" dirty="0" smtClean="0"/>
              <a:t>NaOH</a:t>
            </a:r>
            <a:r>
              <a:rPr lang="en-US" i="1" dirty="0" smtClean="0"/>
              <a:t>(s) </a:t>
            </a:r>
            <a:r>
              <a:rPr lang="en-US" dirty="0" smtClean="0"/>
              <a:t> </a:t>
            </a:r>
            <a:r>
              <a:rPr lang="en-US" dirty="0" smtClean="0">
                <a:cs typeface="Arial" charset="0"/>
              </a:rPr>
              <a:t>→</a:t>
            </a:r>
            <a:r>
              <a:rPr lang="en-US" dirty="0" smtClean="0"/>
              <a:t>  Na</a:t>
            </a:r>
            <a:r>
              <a:rPr lang="en-US" baseline="30000" dirty="0" smtClean="0"/>
              <a:t>+</a:t>
            </a:r>
            <a:r>
              <a:rPr lang="en-US" i="1" dirty="0" smtClean="0"/>
              <a:t>(aq) +</a:t>
            </a:r>
            <a:r>
              <a:rPr lang="en-US" dirty="0" smtClean="0"/>
              <a:t> OH</a:t>
            </a:r>
            <a:r>
              <a:rPr lang="en-US" baseline="30000" dirty="0" smtClean="0"/>
              <a:t>-</a:t>
            </a:r>
            <a:r>
              <a:rPr lang="en-US" i="1" dirty="0" smtClean="0"/>
              <a:t>(aq)</a:t>
            </a:r>
            <a:endParaRPr lang="en-US" dirty="0" smtClean="0"/>
          </a:p>
          <a:p>
            <a:pPr lvl="1" eaLnBrk="1" hangingPunct="1">
              <a:defRPr/>
            </a:pPr>
            <a:endParaRPr lang="en-US" i="1" dirty="0" smtClean="0"/>
          </a:p>
        </p:txBody>
      </p:sp>
      <p:sp>
        <p:nvSpPr>
          <p:cNvPr id="64517" name="Text Box 5"/>
          <p:cNvSpPr txBox="1">
            <a:spLocks noChangeArrowheads="1"/>
          </p:cNvSpPr>
          <p:nvPr/>
        </p:nvSpPr>
        <p:spPr bwMode="auto">
          <a:xfrm>
            <a:off x="3108325" y="3733800"/>
            <a:ext cx="620713" cy="369888"/>
          </a:xfrm>
          <a:prstGeom prst="rect">
            <a:avLst/>
          </a:prstGeom>
          <a:noFill/>
          <a:ln w="9525">
            <a:noFill/>
            <a:miter lim="800000"/>
            <a:headEnd/>
            <a:tailEnd/>
          </a:ln>
        </p:spPr>
        <p:txBody>
          <a:bodyPr wrap="none">
            <a:spAutoFit/>
          </a:bodyPr>
          <a:lstStyle/>
          <a:p>
            <a:pPr eaLnBrk="1" hangingPunct="1">
              <a:defRPr/>
            </a:pPr>
            <a:r>
              <a:rPr lang="en-US" altLang="en-US" dirty="0">
                <a:latin typeface="+mn-lt"/>
              </a:rPr>
              <a:t>H</a:t>
            </a:r>
            <a:r>
              <a:rPr lang="en-US" altLang="en-US" baseline="-25000" dirty="0">
                <a:latin typeface="+mn-lt"/>
              </a:rPr>
              <a:t>2</a:t>
            </a:r>
            <a:r>
              <a:rPr lang="en-US" altLang="en-US" dirty="0">
                <a:latin typeface="+mn-lt"/>
              </a:rPr>
              <a:t>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r>
              <a:rPr lang="en-US" dirty="0"/>
              <a:t>3-</a:t>
            </a:r>
            <a:fld id="{FD04D2E7-602F-4569-87EE-7DE77FC6DEFF}" type="slidenum">
              <a:rPr lang="en-US"/>
              <a:pPr>
                <a:defRPr/>
              </a:pPr>
              <a:t>56</a:t>
            </a:fld>
            <a:endParaRPr lang="en-US" dirty="0"/>
          </a:p>
        </p:txBody>
      </p:sp>
      <p:sp>
        <p:nvSpPr>
          <p:cNvPr id="798722" name="Rectangle 2"/>
          <p:cNvSpPr>
            <a:spLocks noGrp="1" noChangeArrowheads="1"/>
          </p:cNvSpPr>
          <p:nvPr>
            <p:ph type="title"/>
          </p:nvPr>
        </p:nvSpPr>
        <p:spPr/>
        <p:txBody>
          <a:bodyPr/>
          <a:lstStyle/>
          <a:p>
            <a:pPr eaLnBrk="1" hangingPunct="1">
              <a:defRPr/>
            </a:pPr>
            <a:r>
              <a:rPr lang="en-US" dirty="0" smtClean="0"/>
              <a:t>Ionization of HCl in Water</a:t>
            </a:r>
          </a:p>
        </p:txBody>
      </p:sp>
      <p:sp>
        <p:nvSpPr>
          <p:cNvPr id="798724" name="Rectangle 4"/>
          <p:cNvSpPr>
            <a:spLocks noChangeArrowheads="1"/>
          </p:cNvSpPr>
          <p:nvPr/>
        </p:nvSpPr>
        <p:spPr bwMode="auto">
          <a:xfrm>
            <a:off x="4038600" y="5562600"/>
            <a:ext cx="1042988" cy="304800"/>
          </a:xfrm>
          <a:prstGeom prst="rect">
            <a:avLst/>
          </a:prstGeom>
          <a:noFill/>
          <a:ln>
            <a:noFill/>
          </a:ln>
          <a:effectLst/>
          <a:extLst/>
        </p:spPr>
        <p:txBody>
          <a:bodyPr wrap="none">
            <a:spAutoFit/>
          </a:bodyPr>
          <a:lstStyle/>
          <a:p>
            <a:pPr eaLnBrk="1" hangingPunct="1">
              <a:defRPr/>
            </a:pPr>
            <a:r>
              <a:rPr lang="en-US" sz="1400" dirty="0">
                <a:solidFill>
                  <a:schemeClr val="tx2"/>
                </a:solidFill>
                <a:effectLst>
                  <a:outerShdw blurRad="38100" dist="38100" dir="2700000" algn="tl">
                    <a:srgbClr val="000000"/>
                  </a:outerShdw>
                </a:effectLst>
                <a:cs typeface="Arial" charset="0"/>
              </a:rPr>
              <a:t>Figure 3.29</a:t>
            </a:r>
          </a:p>
        </p:txBody>
      </p:sp>
      <p:sp>
        <p:nvSpPr>
          <p:cNvPr id="60421" name="Text Box 5"/>
          <p:cNvSpPr txBox="1">
            <a:spLocks noChangeArrowheads="1"/>
          </p:cNvSpPr>
          <p:nvPr/>
        </p:nvSpPr>
        <p:spPr bwMode="auto">
          <a:xfrm>
            <a:off x="7086600" y="2362200"/>
            <a:ext cx="484188" cy="366713"/>
          </a:xfrm>
          <a:prstGeom prst="rect">
            <a:avLst/>
          </a:prstGeom>
          <a:noFill/>
          <a:ln w="9525">
            <a:noFill/>
            <a:miter lim="800000"/>
            <a:headEnd/>
            <a:tailEnd/>
          </a:ln>
        </p:spPr>
        <p:txBody>
          <a:bodyPr wrap="none">
            <a:spAutoFit/>
          </a:bodyPr>
          <a:lstStyle/>
          <a:p>
            <a:pPr eaLnBrk="1" hangingPunct="1"/>
            <a:r>
              <a:rPr lang="en-US" altLang="en-US" b="0" dirty="0">
                <a:solidFill>
                  <a:schemeClr val="bg1"/>
                </a:solidFill>
                <a:cs typeface="Arial" charset="0"/>
              </a:rPr>
              <a:t>Cl</a:t>
            </a:r>
            <a:r>
              <a:rPr lang="en-US" altLang="en-US" b="0" baseline="30000" dirty="0">
                <a:solidFill>
                  <a:schemeClr val="bg1"/>
                </a:solidFill>
                <a:cs typeface="Arial" charset="0"/>
                <a:sym typeface="Symbol" pitchFamily="18" charset="2"/>
              </a:rPr>
              <a:t></a:t>
            </a:r>
          </a:p>
        </p:txBody>
      </p:sp>
      <p:sp>
        <p:nvSpPr>
          <p:cNvPr id="60422" name="Text Box 6"/>
          <p:cNvSpPr txBox="1">
            <a:spLocks noChangeArrowheads="1"/>
          </p:cNvSpPr>
          <p:nvPr/>
        </p:nvSpPr>
        <p:spPr bwMode="auto">
          <a:xfrm>
            <a:off x="7772400" y="5105400"/>
            <a:ext cx="676275" cy="366713"/>
          </a:xfrm>
          <a:prstGeom prst="rect">
            <a:avLst/>
          </a:prstGeom>
          <a:noFill/>
          <a:ln w="9525">
            <a:noFill/>
            <a:miter lim="800000"/>
            <a:headEnd/>
            <a:tailEnd/>
          </a:ln>
        </p:spPr>
        <p:txBody>
          <a:bodyPr wrap="none">
            <a:spAutoFit/>
          </a:bodyPr>
          <a:lstStyle/>
          <a:p>
            <a:pPr eaLnBrk="1" hangingPunct="1"/>
            <a:r>
              <a:rPr lang="en-US" altLang="en-US" b="0" dirty="0">
                <a:solidFill>
                  <a:schemeClr val="bg1"/>
                </a:solidFill>
                <a:cs typeface="Arial" charset="0"/>
              </a:rPr>
              <a:t>H</a:t>
            </a:r>
            <a:r>
              <a:rPr lang="en-US" altLang="en-US" b="0" baseline="-25000" dirty="0">
                <a:solidFill>
                  <a:schemeClr val="bg1"/>
                </a:solidFill>
                <a:cs typeface="Arial" charset="0"/>
              </a:rPr>
              <a:t>3</a:t>
            </a:r>
            <a:r>
              <a:rPr lang="en-US" altLang="en-US" b="0" dirty="0">
                <a:solidFill>
                  <a:schemeClr val="bg1"/>
                </a:solidFill>
                <a:cs typeface="Arial" charset="0"/>
              </a:rPr>
              <a:t>O</a:t>
            </a:r>
            <a:r>
              <a:rPr lang="en-US" altLang="en-US" b="0" baseline="30000" dirty="0">
                <a:solidFill>
                  <a:schemeClr val="bg1"/>
                </a:solidFill>
                <a:cs typeface="Arial" charset="0"/>
              </a:rPr>
              <a:t>+</a:t>
            </a:r>
            <a:endParaRPr lang="en-US" altLang="en-US" b="0" baseline="30000" dirty="0">
              <a:solidFill>
                <a:schemeClr val="bg1"/>
              </a:solidFill>
              <a:cs typeface="Arial" charset="0"/>
              <a:sym typeface="Symbol" pitchFamily="18" charset="2"/>
            </a:endParaRPr>
          </a:p>
        </p:txBody>
      </p:sp>
      <p:sp>
        <p:nvSpPr>
          <p:cNvPr id="60423" name="Line 7"/>
          <p:cNvSpPr>
            <a:spLocks noChangeShapeType="1"/>
          </p:cNvSpPr>
          <p:nvPr/>
        </p:nvSpPr>
        <p:spPr bwMode="auto">
          <a:xfrm flipV="1">
            <a:off x="7010400" y="2667000"/>
            <a:ext cx="152400" cy="381000"/>
          </a:xfrm>
          <a:prstGeom prst="line">
            <a:avLst/>
          </a:prstGeom>
          <a:noFill/>
          <a:ln w="9525">
            <a:solidFill>
              <a:schemeClr val="bg2"/>
            </a:solidFill>
            <a:round/>
            <a:headEnd/>
            <a:tailEnd/>
          </a:ln>
        </p:spPr>
        <p:txBody>
          <a:bodyPr wrap="none"/>
          <a:lstStyle/>
          <a:p>
            <a:endParaRPr lang="en-US" dirty="0"/>
          </a:p>
        </p:txBody>
      </p:sp>
      <p:sp>
        <p:nvSpPr>
          <p:cNvPr id="60424" name="Line 8"/>
          <p:cNvSpPr>
            <a:spLocks noChangeShapeType="1"/>
          </p:cNvSpPr>
          <p:nvPr/>
        </p:nvSpPr>
        <p:spPr bwMode="auto">
          <a:xfrm flipH="1" flipV="1">
            <a:off x="7391400" y="4724400"/>
            <a:ext cx="609600" cy="457200"/>
          </a:xfrm>
          <a:prstGeom prst="line">
            <a:avLst/>
          </a:prstGeom>
          <a:noFill/>
          <a:ln w="9525">
            <a:solidFill>
              <a:schemeClr val="bg2"/>
            </a:solidFill>
            <a:round/>
            <a:headEnd/>
            <a:tailEnd/>
          </a:ln>
        </p:spPr>
        <p:txBody>
          <a:bodyPr wrap="none"/>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823257"/>
            <a:ext cx="5638800" cy="364885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8EC6EE13-1B14-42AA-A1BB-3AFAD5BBC04B}" type="slidenum">
              <a:rPr lang="en-US"/>
              <a:pPr>
                <a:defRPr/>
              </a:pPr>
              <a:t>57</a:t>
            </a:fld>
            <a:endParaRPr lang="en-US" dirty="0"/>
          </a:p>
        </p:txBody>
      </p:sp>
      <p:sp>
        <p:nvSpPr>
          <p:cNvPr id="800770" name="Rectangle 2"/>
          <p:cNvSpPr>
            <a:spLocks noGrp="1" noChangeArrowheads="1"/>
          </p:cNvSpPr>
          <p:nvPr>
            <p:ph type="title"/>
          </p:nvPr>
        </p:nvSpPr>
        <p:spPr/>
        <p:txBody>
          <a:bodyPr/>
          <a:lstStyle/>
          <a:p>
            <a:pPr eaLnBrk="1" hangingPunct="1">
              <a:defRPr/>
            </a:pPr>
            <a:r>
              <a:rPr lang="en-US" sz="4000" dirty="0" smtClean="0"/>
              <a:t>Bases ionize in water to form OH</a:t>
            </a:r>
            <a:r>
              <a:rPr lang="en-US" sz="4000" baseline="30000" dirty="0" smtClean="0">
                <a:sym typeface="Symbol" pitchFamily="18" charset="2"/>
              </a:rPr>
              <a:t></a:t>
            </a:r>
            <a:r>
              <a:rPr lang="en-US" sz="4000" dirty="0" smtClean="0"/>
              <a:t> ions</a:t>
            </a:r>
          </a:p>
        </p:txBody>
      </p:sp>
      <p:sp>
        <p:nvSpPr>
          <p:cNvPr id="800772" name="Rectangle 4"/>
          <p:cNvSpPr>
            <a:spLocks noChangeArrowheads="1"/>
          </p:cNvSpPr>
          <p:nvPr/>
        </p:nvSpPr>
        <p:spPr bwMode="auto">
          <a:xfrm>
            <a:off x="4114800" y="5791200"/>
            <a:ext cx="1042988" cy="304800"/>
          </a:xfrm>
          <a:prstGeom prst="rect">
            <a:avLst/>
          </a:prstGeom>
          <a:noFill/>
          <a:ln>
            <a:noFill/>
          </a:ln>
          <a:effectLst/>
          <a:extLst/>
        </p:spPr>
        <p:txBody>
          <a:bodyPr wrap="none">
            <a:spAutoFit/>
          </a:bodyPr>
          <a:lstStyle/>
          <a:p>
            <a:pPr eaLnBrk="1" hangingPunct="1">
              <a:defRPr/>
            </a:pPr>
            <a:r>
              <a:rPr lang="en-US" sz="1400" dirty="0">
                <a:solidFill>
                  <a:schemeClr val="tx2"/>
                </a:solidFill>
                <a:effectLst>
                  <a:outerShdw blurRad="38100" dist="38100" dir="2700000" algn="tl">
                    <a:srgbClr val="000000"/>
                  </a:outerShdw>
                </a:effectLst>
                <a:cs typeface="Arial" charset="0"/>
              </a:rPr>
              <a:t>Figure 3.32</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207" y="1752600"/>
            <a:ext cx="5615586" cy="39624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dirty="0"/>
              <a:t>3-</a:t>
            </a:r>
            <a:fld id="{EB9D41A1-94A2-4B9A-9962-F83C6806E8CA}" type="slidenum">
              <a:rPr lang="en-US"/>
              <a:pPr>
                <a:defRPr/>
              </a:pPr>
              <a:t>58</a:t>
            </a:fld>
            <a:endParaRPr lang="en-US" dirty="0"/>
          </a:p>
        </p:txBody>
      </p:sp>
      <p:sp>
        <p:nvSpPr>
          <p:cNvPr id="802818" name="Rectangle 2"/>
          <p:cNvSpPr>
            <a:spLocks noGrp="1" noChangeArrowheads="1"/>
          </p:cNvSpPr>
          <p:nvPr>
            <p:ph type="title"/>
          </p:nvPr>
        </p:nvSpPr>
        <p:spPr/>
        <p:txBody>
          <a:bodyPr/>
          <a:lstStyle/>
          <a:p>
            <a:pPr eaLnBrk="1" hangingPunct="1">
              <a:defRPr/>
            </a:pPr>
            <a:r>
              <a:rPr lang="en-US" dirty="0" smtClean="0"/>
              <a:t>Oxoacids</a:t>
            </a:r>
          </a:p>
        </p:txBody>
      </p:sp>
      <p:sp>
        <p:nvSpPr>
          <p:cNvPr id="62469" name="Text Box 6"/>
          <p:cNvSpPr txBox="1">
            <a:spLocks noChangeArrowheads="1"/>
          </p:cNvSpPr>
          <p:nvPr/>
        </p:nvSpPr>
        <p:spPr bwMode="auto">
          <a:xfrm>
            <a:off x="6577012" y="6019800"/>
            <a:ext cx="1042988" cy="304800"/>
          </a:xfrm>
          <a:prstGeom prst="rect">
            <a:avLst/>
          </a:prstGeom>
          <a:noFill/>
          <a:ln w="9525">
            <a:noFill/>
            <a:miter lim="800000"/>
            <a:headEnd/>
            <a:tailEnd/>
          </a:ln>
        </p:spPr>
        <p:txBody>
          <a:bodyPr wrap="none">
            <a:spAutoFit/>
          </a:bodyPr>
          <a:lstStyle/>
          <a:p>
            <a:r>
              <a:rPr lang="en-US" altLang="en-US" sz="1400" dirty="0"/>
              <a:t>Figure 3.31</a:t>
            </a:r>
          </a:p>
        </p:txBody>
      </p:sp>
      <p:sp>
        <p:nvSpPr>
          <p:cNvPr id="62471" name="Text Box 9"/>
          <p:cNvSpPr txBox="1">
            <a:spLocks noChangeArrowheads="1"/>
          </p:cNvSpPr>
          <p:nvPr/>
        </p:nvSpPr>
        <p:spPr bwMode="auto">
          <a:xfrm>
            <a:off x="1905000" y="6019800"/>
            <a:ext cx="1042988" cy="304800"/>
          </a:xfrm>
          <a:prstGeom prst="rect">
            <a:avLst/>
          </a:prstGeom>
          <a:noFill/>
          <a:ln w="9525">
            <a:noFill/>
            <a:miter lim="800000"/>
            <a:headEnd/>
            <a:tailEnd/>
          </a:ln>
        </p:spPr>
        <p:txBody>
          <a:bodyPr wrap="none">
            <a:spAutoFit/>
          </a:bodyPr>
          <a:lstStyle/>
          <a:p>
            <a:r>
              <a:rPr lang="en-US" altLang="en-US" sz="1400" dirty="0"/>
              <a:t>Figure 3.30</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19" y="1816101"/>
            <a:ext cx="3442038" cy="40814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816101"/>
            <a:ext cx="2533096" cy="408146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3-</a:t>
            </a:r>
            <a:fld id="{9D97E1C2-0DA4-4786-8C10-9BD28AC54029}" type="slidenum">
              <a:rPr lang="en-US"/>
              <a:pPr>
                <a:defRPr/>
              </a:pPr>
              <a:t>59</a:t>
            </a:fld>
            <a:endParaRPr lang="en-US" dirty="0"/>
          </a:p>
        </p:txBody>
      </p:sp>
      <p:sp>
        <p:nvSpPr>
          <p:cNvPr id="804866" name="Rectangle 2"/>
          <p:cNvSpPr>
            <a:spLocks noGrp="1" noChangeArrowheads="1"/>
          </p:cNvSpPr>
          <p:nvPr>
            <p:ph type="title"/>
          </p:nvPr>
        </p:nvSpPr>
        <p:spPr/>
        <p:txBody>
          <a:bodyPr/>
          <a:lstStyle/>
          <a:p>
            <a:pPr eaLnBrk="1" hangingPunct="1">
              <a:defRPr/>
            </a:pPr>
            <a:r>
              <a:rPr lang="en-US" dirty="0" smtClean="0"/>
              <a:t>Naming Binary Acids</a:t>
            </a:r>
          </a:p>
        </p:txBody>
      </p:sp>
      <p:sp>
        <p:nvSpPr>
          <p:cNvPr id="804867" name="Rectangle 3"/>
          <p:cNvSpPr>
            <a:spLocks noGrp="1" noChangeArrowheads="1"/>
          </p:cNvSpPr>
          <p:nvPr>
            <p:ph type="body" sz="half" idx="1"/>
          </p:nvPr>
        </p:nvSpPr>
        <p:spPr>
          <a:xfrm>
            <a:off x="533400" y="1295400"/>
            <a:ext cx="8229600" cy="1981200"/>
          </a:xfrm>
        </p:spPr>
        <p:txBody>
          <a:bodyPr/>
          <a:lstStyle/>
          <a:p>
            <a:pPr eaLnBrk="1" hangingPunct="1">
              <a:defRPr/>
            </a:pPr>
            <a:r>
              <a:rPr lang="en-US" sz="2800" dirty="0" smtClean="0"/>
              <a:t>How are the first four acids similar and how are they named?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000" y="2895600"/>
            <a:ext cx="6440000" cy="24643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71D4906F-2545-490A-8104-367C2816EBB2}" type="slidenum">
              <a:rPr lang="en-US"/>
              <a:pPr>
                <a:defRPr/>
              </a:pPr>
              <a:t>6</a:t>
            </a:fld>
            <a:endParaRPr lang="en-US" dirty="0"/>
          </a:p>
        </p:txBody>
      </p:sp>
      <p:sp>
        <p:nvSpPr>
          <p:cNvPr id="820226" name="Rectangle 2"/>
          <p:cNvSpPr>
            <a:spLocks noGrp="1" noChangeArrowheads="1"/>
          </p:cNvSpPr>
          <p:nvPr>
            <p:ph type="title"/>
          </p:nvPr>
        </p:nvSpPr>
        <p:spPr>
          <a:xfrm>
            <a:off x="152400" y="76200"/>
            <a:ext cx="8991600" cy="792163"/>
          </a:xfrm>
        </p:spPr>
        <p:txBody>
          <a:bodyPr/>
          <a:lstStyle/>
          <a:p>
            <a:pPr eaLnBrk="1" hangingPunct="1">
              <a:defRPr/>
            </a:pPr>
            <a:r>
              <a:rPr lang="en-US" sz="4000" dirty="0" smtClean="0"/>
              <a:t>Electrolytes and Nonelectrolytes</a:t>
            </a:r>
          </a:p>
        </p:txBody>
      </p:sp>
      <p:sp>
        <p:nvSpPr>
          <p:cNvPr id="820227" name="Rectangle 3"/>
          <p:cNvSpPr>
            <a:spLocks noGrp="1" noChangeArrowheads="1"/>
          </p:cNvSpPr>
          <p:nvPr>
            <p:ph type="body" sz="half" idx="1"/>
          </p:nvPr>
        </p:nvSpPr>
        <p:spPr>
          <a:xfrm>
            <a:off x="228600" y="1143000"/>
            <a:ext cx="8686800" cy="5410200"/>
          </a:xfrm>
        </p:spPr>
        <p:txBody>
          <a:bodyPr/>
          <a:lstStyle/>
          <a:p>
            <a:pPr eaLnBrk="1" hangingPunct="1">
              <a:defRPr/>
            </a:pPr>
            <a:r>
              <a:rPr lang="en-US" dirty="0" smtClean="0"/>
              <a:t>Electrolytes</a:t>
            </a:r>
          </a:p>
          <a:p>
            <a:pPr lvl="1" eaLnBrk="1" hangingPunct="1">
              <a:defRPr/>
            </a:pPr>
            <a:r>
              <a:rPr lang="en-US" dirty="0" smtClean="0"/>
              <a:t>substances that release ions when dissolved in water</a:t>
            </a:r>
          </a:p>
          <a:p>
            <a:pPr lvl="2" eaLnBrk="1" hangingPunct="1">
              <a:defRPr/>
            </a:pPr>
            <a:r>
              <a:rPr lang="en-US" sz="2800" dirty="0" smtClean="0"/>
              <a:t>This process is also called dissociation or ionization</a:t>
            </a:r>
          </a:p>
          <a:p>
            <a:pPr lvl="1" eaLnBrk="1" hangingPunct="1">
              <a:defRPr/>
            </a:pPr>
            <a:r>
              <a:rPr lang="en-US" dirty="0" smtClean="0"/>
              <a:t>conduct electricity </a:t>
            </a:r>
          </a:p>
          <a:p>
            <a:pPr eaLnBrk="1" hangingPunct="1">
              <a:defRPr/>
            </a:pPr>
            <a:r>
              <a:rPr lang="en-US" dirty="0" smtClean="0"/>
              <a:t>Nonelectrolytes</a:t>
            </a:r>
          </a:p>
          <a:p>
            <a:pPr lvl="1" eaLnBrk="1" hangingPunct="1">
              <a:defRPr/>
            </a:pPr>
            <a:r>
              <a:rPr lang="en-US" dirty="0" smtClean="0"/>
              <a:t>substances that do NOT dissociate in water</a:t>
            </a:r>
          </a:p>
          <a:p>
            <a:pPr lvl="1" eaLnBrk="1" hangingPunct="1">
              <a:defRPr/>
            </a:pPr>
            <a:r>
              <a:rPr lang="en-US" dirty="0" smtClean="0"/>
              <a:t>do NOT conduct electricity</a:t>
            </a:r>
          </a:p>
          <a:p>
            <a:pPr lvl="1" eaLnBrk="1" hangingPunct="1">
              <a:defRPr/>
            </a:pPr>
            <a:r>
              <a:rPr lang="en-US" dirty="0" smtClean="0"/>
              <a:t>Example: methanol</a:t>
            </a:r>
          </a:p>
          <a:p>
            <a:pPr eaLnBrk="1" hangingPunct="1">
              <a:buFont typeface="Wingdings" pitchFamily="2" charset="2"/>
              <a:buNone/>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22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22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22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0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r>
              <a:rPr lang="en-US" dirty="0"/>
              <a:t>3-</a:t>
            </a:r>
            <a:fld id="{EECEEE27-AC55-4FDA-A8A1-0DDD3F1C7E72}" type="slidenum">
              <a:rPr lang="en-US"/>
              <a:pPr>
                <a:defRPr/>
              </a:pPr>
              <a:t>60</a:t>
            </a:fld>
            <a:endParaRPr lang="en-US" dirty="0"/>
          </a:p>
        </p:txBody>
      </p:sp>
      <p:sp>
        <p:nvSpPr>
          <p:cNvPr id="805890" name="Rectangle 2"/>
          <p:cNvSpPr>
            <a:spLocks noGrp="1" noChangeArrowheads="1"/>
          </p:cNvSpPr>
          <p:nvPr>
            <p:ph type="title"/>
          </p:nvPr>
        </p:nvSpPr>
        <p:spPr>
          <a:xfrm>
            <a:off x="152400" y="-228600"/>
            <a:ext cx="8991600" cy="1371600"/>
          </a:xfrm>
        </p:spPr>
        <p:txBody>
          <a:bodyPr/>
          <a:lstStyle/>
          <a:p>
            <a:pPr eaLnBrk="1" hangingPunct="1">
              <a:defRPr/>
            </a:pPr>
            <a:r>
              <a:rPr lang="en-US" dirty="0" smtClean="0"/>
              <a:t>Naming Oxoacids</a:t>
            </a:r>
          </a:p>
        </p:txBody>
      </p:sp>
      <p:sp>
        <p:nvSpPr>
          <p:cNvPr id="805891" name="Rectangle 3"/>
          <p:cNvSpPr>
            <a:spLocks noGrp="1" noChangeArrowheads="1"/>
          </p:cNvSpPr>
          <p:nvPr>
            <p:ph type="body" sz="half" idx="1"/>
          </p:nvPr>
        </p:nvSpPr>
        <p:spPr>
          <a:xfrm>
            <a:off x="457200" y="838200"/>
            <a:ext cx="8229600" cy="1981200"/>
          </a:xfrm>
        </p:spPr>
        <p:txBody>
          <a:bodyPr/>
          <a:lstStyle/>
          <a:p>
            <a:pPr eaLnBrk="1" hangingPunct="1">
              <a:defRPr/>
            </a:pPr>
            <a:r>
              <a:rPr lang="en-US" sz="2800" dirty="0" smtClean="0"/>
              <a:t>Why do some of the oxoacids have an </a:t>
            </a:r>
            <a:r>
              <a:rPr lang="en-US" sz="2800" i="1" dirty="0" smtClean="0"/>
              <a:t>-ic</a:t>
            </a:r>
            <a:r>
              <a:rPr lang="en-US" sz="2800" dirty="0" smtClean="0"/>
              <a:t> suffix while others have an </a:t>
            </a:r>
            <a:r>
              <a:rPr lang="en-US" sz="2800" i="1" dirty="0" smtClean="0"/>
              <a:t>-ous</a:t>
            </a:r>
            <a:r>
              <a:rPr lang="en-US" sz="2800" dirty="0" smtClean="0"/>
              <a:t> suffix?  How can you predict the suffix?</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000" y="2895600"/>
            <a:ext cx="6440000" cy="2464308"/>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FF4A1145-8AEA-4E98-AE45-CA6510AA80A2}" type="slidenum">
              <a:rPr lang="en-US"/>
              <a:pPr>
                <a:defRPr/>
              </a:pPr>
              <a:t>61</a:t>
            </a:fld>
            <a:endParaRPr lang="en-US" dirty="0"/>
          </a:p>
        </p:txBody>
      </p:sp>
      <p:sp>
        <p:nvSpPr>
          <p:cNvPr id="891906" name="Rectangle 2"/>
          <p:cNvSpPr>
            <a:spLocks noGrp="1" noChangeArrowheads="1"/>
          </p:cNvSpPr>
          <p:nvPr>
            <p:ph type="title"/>
          </p:nvPr>
        </p:nvSpPr>
        <p:spPr>
          <a:xfrm>
            <a:off x="152400" y="76200"/>
            <a:ext cx="8991600" cy="762000"/>
          </a:xfrm>
        </p:spPr>
        <p:txBody>
          <a:bodyPr/>
          <a:lstStyle/>
          <a:p>
            <a:pPr eaLnBrk="1" hangingPunct="1">
              <a:defRPr/>
            </a:pPr>
            <a:r>
              <a:rPr lang="en-US" sz="3800" dirty="0" smtClean="0"/>
              <a:t>Naming Acids Summary</a:t>
            </a:r>
          </a:p>
        </p:txBody>
      </p:sp>
      <p:sp>
        <p:nvSpPr>
          <p:cNvPr id="65540" name="Text Box 6"/>
          <p:cNvSpPr txBox="1">
            <a:spLocks noChangeArrowheads="1"/>
          </p:cNvSpPr>
          <p:nvPr/>
        </p:nvSpPr>
        <p:spPr bwMode="auto">
          <a:xfrm>
            <a:off x="7643813" y="5116513"/>
            <a:ext cx="1042987" cy="304800"/>
          </a:xfrm>
          <a:prstGeom prst="rect">
            <a:avLst/>
          </a:prstGeom>
          <a:noFill/>
          <a:ln w="9525">
            <a:noFill/>
            <a:miter lim="800000"/>
            <a:headEnd/>
            <a:tailEnd/>
          </a:ln>
        </p:spPr>
        <p:txBody>
          <a:bodyPr wrap="none">
            <a:spAutoFit/>
          </a:bodyPr>
          <a:lstStyle/>
          <a:p>
            <a:r>
              <a:rPr lang="en-US" altLang="en-US" sz="1400" dirty="0"/>
              <a:t>Figure 3.35</a:t>
            </a:r>
          </a:p>
        </p:txBody>
      </p:sp>
      <p:pic>
        <p:nvPicPr>
          <p:cNvPr id="65541" name="Picture 8" descr="bau11072_03_35"/>
          <p:cNvPicPr>
            <a:picLocks noGrp="1" noChangeAspect="1" noChangeArrowheads="1"/>
          </p:cNvPicPr>
          <p:nvPr>
            <p:ph idx="1"/>
          </p:nvPr>
        </p:nvPicPr>
        <p:blipFill>
          <a:blip r:embed="rId3" cstate="print"/>
          <a:srcRect/>
          <a:stretch>
            <a:fillRect/>
          </a:stretch>
        </p:blipFill>
        <p:spPr>
          <a:xfrm>
            <a:off x="1666412" y="990601"/>
            <a:ext cx="5811176" cy="5654674"/>
          </a:xfr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7BB5C274-A9B9-4CEE-9DEA-26A99748704A}" type="slidenum">
              <a:rPr lang="en-US"/>
              <a:pPr>
                <a:defRPr/>
              </a:pPr>
              <a:t>62</a:t>
            </a:fld>
            <a:endParaRPr lang="en-US" dirty="0"/>
          </a:p>
        </p:txBody>
      </p:sp>
      <p:sp>
        <p:nvSpPr>
          <p:cNvPr id="889858" name="Rectangle 2"/>
          <p:cNvSpPr>
            <a:spLocks noGrp="1" noChangeArrowheads="1"/>
          </p:cNvSpPr>
          <p:nvPr>
            <p:ph type="title"/>
          </p:nvPr>
        </p:nvSpPr>
        <p:spPr>
          <a:xfrm>
            <a:off x="152400" y="76200"/>
            <a:ext cx="8991600" cy="792163"/>
          </a:xfrm>
        </p:spPr>
        <p:txBody>
          <a:bodyPr/>
          <a:lstStyle/>
          <a:p>
            <a:pPr eaLnBrk="1" hangingPunct="1">
              <a:defRPr/>
            </a:pPr>
            <a:r>
              <a:rPr lang="en-US" sz="4000" dirty="0" smtClean="0"/>
              <a:t>Naming Acids</a:t>
            </a:r>
          </a:p>
        </p:txBody>
      </p:sp>
      <p:sp>
        <p:nvSpPr>
          <p:cNvPr id="889859" name="Rectangle 3"/>
          <p:cNvSpPr>
            <a:spLocks noGrp="1" noChangeArrowheads="1"/>
          </p:cNvSpPr>
          <p:nvPr>
            <p:ph type="body" sz="half" idx="1"/>
          </p:nvPr>
        </p:nvSpPr>
        <p:spPr>
          <a:xfrm>
            <a:off x="228600" y="1219200"/>
            <a:ext cx="8610600" cy="5257800"/>
          </a:xfrm>
        </p:spPr>
        <p:txBody>
          <a:bodyPr/>
          <a:lstStyle/>
          <a:p>
            <a:pPr eaLnBrk="1" hangingPunct="1">
              <a:lnSpc>
                <a:spcPct val="90000"/>
              </a:lnSpc>
              <a:defRPr/>
            </a:pPr>
            <a:r>
              <a:rPr lang="en-US" sz="2800" dirty="0" smtClean="0"/>
              <a:t>Since most acids have a hydrogen as their 1</a:t>
            </a:r>
            <a:r>
              <a:rPr lang="en-US" sz="2800" baseline="30000" dirty="0" smtClean="0"/>
              <a:t>st</a:t>
            </a:r>
            <a:r>
              <a:rPr lang="en-US" sz="2800" dirty="0" smtClean="0"/>
              <a:t> element in the molecular formula, the acids are named according to the anion, not the cation (H</a:t>
            </a:r>
            <a:r>
              <a:rPr lang="en-US" sz="2800" baseline="30000" dirty="0" smtClean="0"/>
              <a:t>+</a:t>
            </a:r>
            <a:r>
              <a:rPr lang="en-US" sz="2800" dirty="0" smtClean="0"/>
              <a:t>).</a:t>
            </a:r>
          </a:p>
          <a:p>
            <a:pPr eaLnBrk="1" hangingPunct="1">
              <a:lnSpc>
                <a:spcPct val="90000"/>
              </a:lnSpc>
              <a:defRPr/>
            </a:pPr>
            <a:r>
              <a:rPr lang="en-US" sz="2800" dirty="0" smtClean="0"/>
              <a:t>Binary acids are named as </a:t>
            </a:r>
            <a:r>
              <a:rPr lang="en-US" sz="2800" i="1" dirty="0" smtClean="0"/>
              <a:t>hydro-</a:t>
            </a:r>
            <a:r>
              <a:rPr lang="en-US" sz="2800" dirty="0" smtClean="0"/>
              <a:t> followed by the root of the element (2</a:t>
            </a:r>
            <a:r>
              <a:rPr lang="en-US" sz="2800" baseline="30000" dirty="0" smtClean="0"/>
              <a:t>nd</a:t>
            </a:r>
            <a:r>
              <a:rPr lang="en-US" sz="2800" dirty="0" smtClean="0"/>
              <a:t> element or anion) name with an  </a:t>
            </a:r>
            <a:r>
              <a:rPr lang="en-US" sz="2800" i="1" dirty="0" smtClean="0"/>
              <a:t>–ic</a:t>
            </a:r>
            <a:r>
              <a:rPr lang="en-US" sz="2800" dirty="0" smtClean="0"/>
              <a:t> suffix and the word acid placed at the end of the name.</a:t>
            </a:r>
          </a:p>
          <a:p>
            <a:pPr eaLnBrk="1" hangingPunct="1">
              <a:lnSpc>
                <a:spcPct val="90000"/>
              </a:lnSpc>
              <a:defRPr/>
            </a:pPr>
            <a:r>
              <a:rPr lang="en-US" sz="2800" dirty="0" smtClean="0"/>
              <a:t>Acids containing polyatomic ions (as the anion) are named by taking the root of the polyatomic ion name, replacing </a:t>
            </a:r>
            <a:r>
              <a:rPr lang="en-US" sz="2800" i="1" dirty="0" smtClean="0"/>
              <a:t>–ate</a:t>
            </a:r>
            <a:r>
              <a:rPr lang="en-US" sz="2800" dirty="0" smtClean="0"/>
              <a:t> with </a:t>
            </a:r>
            <a:r>
              <a:rPr lang="en-US" sz="2800" i="1" dirty="0" smtClean="0"/>
              <a:t>–ic</a:t>
            </a:r>
            <a:r>
              <a:rPr lang="en-US" sz="2800" dirty="0" smtClean="0"/>
              <a:t> or replacing </a:t>
            </a:r>
            <a:r>
              <a:rPr lang="en-US" sz="2800" i="1" dirty="0" smtClean="0"/>
              <a:t>–ite</a:t>
            </a:r>
            <a:r>
              <a:rPr lang="en-US" sz="2800" dirty="0" smtClean="0"/>
              <a:t> with  </a:t>
            </a:r>
            <a:r>
              <a:rPr lang="en-US" sz="2800" i="1" dirty="0" smtClean="0"/>
              <a:t>–ous</a:t>
            </a:r>
            <a:r>
              <a:rPr lang="en-US" sz="2800" dirty="0" smtClean="0"/>
              <a:t> and adding the word acid at the end.</a:t>
            </a:r>
          </a:p>
          <a:p>
            <a:pPr eaLnBrk="1" hangingPunct="1">
              <a:lnSpc>
                <a:spcPct val="90000"/>
              </a:lnSpc>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8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9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AFC7A94D-0DA9-441D-A0C9-815F767E16C2}" type="slidenum">
              <a:rPr lang="en-US"/>
              <a:pPr>
                <a:defRPr/>
              </a:pPr>
              <a:t>63</a:t>
            </a:fld>
            <a:endParaRPr lang="en-US" dirty="0"/>
          </a:p>
        </p:txBody>
      </p:sp>
      <p:sp>
        <p:nvSpPr>
          <p:cNvPr id="896002" name="Rectangle 2"/>
          <p:cNvSpPr>
            <a:spLocks noGrp="1" noChangeArrowheads="1"/>
          </p:cNvSpPr>
          <p:nvPr>
            <p:ph type="title"/>
          </p:nvPr>
        </p:nvSpPr>
        <p:spPr>
          <a:xfrm>
            <a:off x="152400" y="344488"/>
            <a:ext cx="8991600" cy="950912"/>
          </a:xfrm>
        </p:spPr>
        <p:txBody>
          <a:bodyPr/>
          <a:lstStyle/>
          <a:p>
            <a:pPr eaLnBrk="1" hangingPunct="1">
              <a:defRPr/>
            </a:pPr>
            <a:r>
              <a:rPr lang="en-US" sz="4000" dirty="0" smtClean="0"/>
              <a:t>Activity: Naming Molecular Compounds</a:t>
            </a:r>
          </a:p>
        </p:txBody>
      </p:sp>
      <p:sp>
        <p:nvSpPr>
          <p:cNvPr id="896003" name="Rectangle 3"/>
          <p:cNvSpPr>
            <a:spLocks noGrp="1" noChangeArrowheads="1"/>
          </p:cNvSpPr>
          <p:nvPr>
            <p:ph type="body" sz="half" idx="1"/>
          </p:nvPr>
        </p:nvSpPr>
        <p:spPr>
          <a:xfrm>
            <a:off x="457200" y="1600200"/>
            <a:ext cx="8305800" cy="4953000"/>
          </a:xfrm>
        </p:spPr>
        <p:txBody>
          <a:bodyPr/>
          <a:lstStyle/>
          <a:p>
            <a:pPr marL="533400" indent="-533400" eaLnBrk="1" hangingPunct="1">
              <a:defRPr/>
            </a:pPr>
            <a:r>
              <a:rPr lang="en-US" sz="3000" dirty="0" smtClean="0"/>
              <a:t>Name the following acids:</a:t>
            </a:r>
          </a:p>
          <a:p>
            <a:pPr marL="914400" lvl="1" indent="-457200" eaLnBrk="1" hangingPunct="1">
              <a:buFontTx/>
              <a:buAutoNum type="arabicPeriod"/>
              <a:defRPr/>
            </a:pPr>
            <a:r>
              <a:rPr lang="en-US" dirty="0" smtClean="0"/>
              <a:t>HBr(</a:t>
            </a:r>
            <a:r>
              <a:rPr lang="en-US" i="1" dirty="0" smtClean="0"/>
              <a:t>aq</a:t>
            </a:r>
            <a:r>
              <a:rPr lang="en-US" dirty="0" smtClean="0"/>
              <a:t>)</a:t>
            </a:r>
            <a:endParaRPr lang="en-US" dirty="0" smtClean="0">
              <a:solidFill>
                <a:srgbClr val="FFFF00"/>
              </a:solidFill>
            </a:endParaRPr>
          </a:p>
          <a:p>
            <a:pPr marL="914400" lvl="1" indent="-457200" eaLnBrk="1" hangingPunct="1">
              <a:buFontTx/>
              <a:buAutoNum type="arabicPeriod"/>
              <a:defRPr/>
            </a:pPr>
            <a:r>
              <a:rPr lang="en-US" dirty="0" smtClean="0"/>
              <a:t>H</a:t>
            </a:r>
            <a:r>
              <a:rPr lang="en-US" baseline="-25000" dirty="0" smtClean="0"/>
              <a:t>2</a:t>
            </a:r>
            <a:r>
              <a:rPr lang="en-US" dirty="0" smtClean="0"/>
              <a:t>SeO</a:t>
            </a:r>
            <a:r>
              <a:rPr lang="en-US" baseline="-25000" dirty="0" smtClean="0"/>
              <a:t>4</a:t>
            </a:r>
            <a:r>
              <a:rPr lang="en-US" dirty="0" smtClean="0"/>
              <a:t>(</a:t>
            </a:r>
            <a:r>
              <a:rPr lang="en-US" i="1" dirty="0" smtClean="0"/>
              <a:t>aq</a:t>
            </a:r>
            <a:r>
              <a:rPr lang="en-US" dirty="0" smtClean="0"/>
              <a:t>)</a:t>
            </a:r>
            <a:endParaRPr lang="en-US" dirty="0" smtClean="0">
              <a:solidFill>
                <a:srgbClr val="FFFF00"/>
              </a:solidFill>
            </a:endParaRPr>
          </a:p>
          <a:p>
            <a:pPr marL="914400" lvl="1" indent="-457200" eaLnBrk="1" hangingPunct="1">
              <a:buFontTx/>
              <a:buAutoNum type="arabicPeriod"/>
              <a:defRPr/>
            </a:pPr>
            <a:r>
              <a:rPr lang="en-US" dirty="0" smtClean="0"/>
              <a:t>H</a:t>
            </a:r>
            <a:r>
              <a:rPr lang="en-US" baseline="-25000" dirty="0" smtClean="0"/>
              <a:t>3</a:t>
            </a:r>
            <a:r>
              <a:rPr lang="en-US" dirty="0" smtClean="0"/>
              <a:t>PO</a:t>
            </a:r>
            <a:r>
              <a:rPr lang="en-US" baseline="-25000" dirty="0" smtClean="0"/>
              <a:t>3</a:t>
            </a:r>
            <a:r>
              <a:rPr lang="en-US" dirty="0" smtClean="0"/>
              <a:t>(</a:t>
            </a:r>
            <a:r>
              <a:rPr lang="en-US" i="1" dirty="0" smtClean="0"/>
              <a:t>aq</a:t>
            </a:r>
            <a:r>
              <a:rPr lang="en-US" dirty="0" smtClean="0"/>
              <a:t>) </a:t>
            </a:r>
            <a:endParaRPr lang="en-US" dirty="0" smtClean="0">
              <a:solidFill>
                <a:srgbClr val="FFFF00"/>
              </a:solidFill>
            </a:endParaRPr>
          </a:p>
        </p:txBody>
      </p:sp>
      <p:sp>
        <p:nvSpPr>
          <p:cNvPr id="5" name="Text Box 5"/>
          <p:cNvSpPr txBox="1">
            <a:spLocks noChangeArrowheads="1"/>
          </p:cNvSpPr>
          <p:nvPr/>
        </p:nvSpPr>
        <p:spPr bwMode="auto">
          <a:xfrm>
            <a:off x="3714750" y="2133600"/>
            <a:ext cx="2914650" cy="1600200"/>
          </a:xfrm>
          <a:prstGeom prst="rect">
            <a:avLst/>
          </a:prstGeom>
          <a:noFill/>
          <a:ln w="9525">
            <a:noFill/>
            <a:miter lim="800000"/>
            <a:headEnd/>
            <a:tailEnd/>
          </a:ln>
        </p:spPr>
        <p:txBody>
          <a:bodyPr wrap="none">
            <a:spAutoFit/>
          </a:bodyPr>
          <a:lstStyle/>
          <a:p>
            <a:pPr>
              <a:defRPr/>
            </a:pPr>
            <a:r>
              <a:rPr lang="en-US" sz="2800" dirty="0">
                <a:solidFill>
                  <a:srgbClr val="FFFF00"/>
                </a:solidFill>
                <a:effectLst>
                  <a:outerShdw blurRad="38100" dist="38100" dir="2700000" algn="tl">
                    <a:srgbClr val="000000">
                      <a:alpha val="43137"/>
                    </a:srgbClr>
                  </a:outerShdw>
                </a:effectLst>
              </a:rPr>
              <a:t>hydrobromic acid</a:t>
            </a:r>
            <a:endParaRPr lang="en-US" altLang="en-US" sz="2800" dirty="0">
              <a:solidFill>
                <a:srgbClr val="FFFF00"/>
              </a:solidFill>
              <a:effectLst>
                <a:outerShdw blurRad="38100" dist="38100" dir="2700000" algn="tl">
                  <a:srgbClr val="000000">
                    <a:alpha val="43137"/>
                  </a:srgbClr>
                </a:outerShdw>
              </a:effectLst>
            </a:endParaRPr>
          </a:p>
          <a:p>
            <a:pPr>
              <a:lnSpc>
                <a:spcPct val="130000"/>
              </a:lnSpc>
              <a:defRPr/>
            </a:pPr>
            <a:r>
              <a:rPr lang="en-US" sz="2800" dirty="0">
                <a:solidFill>
                  <a:srgbClr val="FFFF00"/>
                </a:solidFill>
                <a:effectLst>
                  <a:outerShdw blurRad="38100" dist="38100" dir="2700000" algn="tl">
                    <a:srgbClr val="000000">
                      <a:alpha val="43137"/>
                    </a:srgbClr>
                  </a:outerShdw>
                </a:effectLst>
              </a:rPr>
              <a:t>selenic acid</a:t>
            </a:r>
            <a:endParaRPr lang="en-US" altLang="en-US" sz="2800" dirty="0">
              <a:solidFill>
                <a:srgbClr val="FFFF00"/>
              </a:solidFill>
              <a:effectLst>
                <a:outerShdw blurRad="38100" dist="38100" dir="2700000" algn="tl">
                  <a:srgbClr val="000000">
                    <a:alpha val="43137"/>
                  </a:srgbClr>
                </a:outerShdw>
              </a:effectLst>
            </a:endParaRPr>
          </a:p>
          <a:p>
            <a:pPr>
              <a:lnSpc>
                <a:spcPct val="120000"/>
              </a:lnSpc>
              <a:defRPr/>
            </a:pPr>
            <a:r>
              <a:rPr lang="en-US" sz="2800" dirty="0">
                <a:solidFill>
                  <a:srgbClr val="FFFF00"/>
                </a:solidFill>
                <a:effectLst>
                  <a:outerShdw blurRad="38100" dist="38100" dir="2700000" algn="tl">
                    <a:srgbClr val="000000">
                      <a:alpha val="43137"/>
                    </a:srgbClr>
                  </a:outerShdw>
                </a:effectLst>
              </a:rPr>
              <a:t>phosphorous acid</a:t>
            </a:r>
            <a:endParaRPr lang="en-US" altLang="en-US" sz="28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65A19478-45DB-4AB8-B1A9-D6510E677865}" type="slidenum">
              <a:rPr lang="en-US"/>
              <a:pPr>
                <a:defRPr/>
              </a:pPr>
              <a:t>64</a:t>
            </a:fld>
            <a:endParaRPr lang="en-US" dirty="0"/>
          </a:p>
        </p:txBody>
      </p:sp>
      <p:sp>
        <p:nvSpPr>
          <p:cNvPr id="808962" name="Rectangle 2"/>
          <p:cNvSpPr>
            <a:spLocks noGrp="1" noChangeArrowheads="1"/>
          </p:cNvSpPr>
          <p:nvPr>
            <p:ph type="title"/>
          </p:nvPr>
        </p:nvSpPr>
        <p:spPr/>
        <p:txBody>
          <a:bodyPr/>
          <a:lstStyle/>
          <a:p>
            <a:pPr eaLnBrk="1" hangingPunct="1">
              <a:defRPr/>
            </a:pPr>
            <a:r>
              <a:rPr lang="en-US" dirty="0" smtClean="0"/>
              <a:t>Activity: Naming Acids</a:t>
            </a:r>
          </a:p>
        </p:txBody>
      </p:sp>
      <p:sp>
        <p:nvSpPr>
          <p:cNvPr id="808963" name="Rectangle 3"/>
          <p:cNvSpPr>
            <a:spLocks noGrp="1" noChangeArrowheads="1"/>
          </p:cNvSpPr>
          <p:nvPr>
            <p:ph type="body" idx="1"/>
          </p:nvPr>
        </p:nvSpPr>
        <p:spPr/>
        <p:txBody>
          <a:bodyPr/>
          <a:lstStyle/>
          <a:p>
            <a:pPr marL="609600" indent="-609600" eaLnBrk="1" hangingPunct="1">
              <a:defRPr/>
            </a:pPr>
            <a:r>
              <a:rPr lang="en-US" dirty="0" smtClean="0"/>
              <a:t>Name the following acids:</a:t>
            </a:r>
          </a:p>
          <a:p>
            <a:pPr marL="990600" lvl="1" indent="-533400" eaLnBrk="1" hangingPunct="1">
              <a:buFontTx/>
              <a:buAutoNum type="arabicPeriod"/>
              <a:defRPr/>
            </a:pPr>
            <a:r>
              <a:rPr lang="en-US" dirty="0" smtClean="0"/>
              <a:t>HCl(</a:t>
            </a:r>
            <a:r>
              <a:rPr lang="en-US" i="1" dirty="0" smtClean="0"/>
              <a:t>aq</a:t>
            </a:r>
            <a:r>
              <a:rPr lang="en-US" dirty="0" smtClean="0"/>
              <a:t>)</a:t>
            </a:r>
          </a:p>
          <a:p>
            <a:pPr marL="990600" lvl="1" indent="-533400" eaLnBrk="1" hangingPunct="1">
              <a:buFontTx/>
              <a:buAutoNum type="arabicPeriod"/>
              <a:defRPr/>
            </a:pPr>
            <a:r>
              <a:rPr lang="en-US" dirty="0" smtClean="0"/>
              <a:t>HNO</a:t>
            </a:r>
            <a:r>
              <a:rPr lang="en-US" baseline="-25000" dirty="0" smtClean="0"/>
              <a:t>3</a:t>
            </a:r>
            <a:r>
              <a:rPr lang="en-US" dirty="0" smtClean="0"/>
              <a:t>(</a:t>
            </a:r>
            <a:r>
              <a:rPr lang="en-US" i="1" dirty="0" smtClean="0"/>
              <a:t>aq</a:t>
            </a:r>
            <a:r>
              <a:rPr lang="en-US" dirty="0" smtClean="0"/>
              <a:t>)</a:t>
            </a:r>
            <a:endParaRPr lang="en-US" baseline="-25000" dirty="0" smtClean="0"/>
          </a:p>
          <a:p>
            <a:pPr marL="990600" lvl="1" indent="-533400" eaLnBrk="1" hangingPunct="1">
              <a:buFontTx/>
              <a:buAutoNum type="arabicPeriod"/>
              <a:defRPr/>
            </a:pPr>
            <a:r>
              <a:rPr lang="en-US" dirty="0" smtClean="0"/>
              <a:t>HNO</a:t>
            </a:r>
            <a:r>
              <a:rPr lang="en-US" baseline="-25000" dirty="0" smtClean="0"/>
              <a:t>2</a:t>
            </a:r>
            <a:r>
              <a:rPr lang="en-US" dirty="0" smtClean="0"/>
              <a:t>(</a:t>
            </a:r>
            <a:r>
              <a:rPr lang="en-US" i="1" dirty="0" smtClean="0"/>
              <a:t>aq</a:t>
            </a:r>
            <a:r>
              <a:rPr lang="en-US" dirty="0" smtClean="0"/>
              <a:t>)</a:t>
            </a:r>
            <a:endParaRPr lang="en-US" baseline="-25000" dirty="0" smtClean="0"/>
          </a:p>
          <a:p>
            <a:pPr marL="990600" lvl="1" indent="-533400" eaLnBrk="1" hangingPunct="1">
              <a:buFontTx/>
              <a:buAutoNum type="arabicPeriod"/>
              <a:defRPr/>
            </a:pPr>
            <a:r>
              <a:rPr lang="en-US" dirty="0" smtClean="0"/>
              <a:t>H</a:t>
            </a:r>
            <a:r>
              <a:rPr lang="en-US" baseline="-25000" dirty="0" smtClean="0"/>
              <a:t>2</a:t>
            </a:r>
            <a:r>
              <a:rPr lang="en-US" dirty="0" smtClean="0"/>
              <a:t>SO</a:t>
            </a:r>
            <a:r>
              <a:rPr lang="en-US" baseline="-25000" dirty="0" smtClean="0"/>
              <a:t>4</a:t>
            </a:r>
            <a:r>
              <a:rPr lang="en-US" dirty="0" smtClean="0"/>
              <a:t>(</a:t>
            </a:r>
            <a:r>
              <a:rPr lang="en-US" i="1" dirty="0" smtClean="0"/>
              <a:t>aq</a:t>
            </a:r>
            <a:r>
              <a:rPr lang="en-US" dirty="0" smtClean="0"/>
              <a:t>)</a:t>
            </a:r>
          </a:p>
        </p:txBody>
      </p:sp>
      <p:sp>
        <p:nvSpPr>
          <p:cNvPr id="808964" name="Text Box 4"/>
          <p:cNvSpPr txBox="1">
            <a:spLocks noChangeArrowheads="1"/>
          </p:cNvSpPr>
          <p:nvPr/>
        </p:nvSpPr>
        <p:spPr bwMode="auto">
          <a:xfrm>
            <a:off x="3846512" y="2362200"/>
            <a:ext cx="2859088" cy="2057400"/>
          </a:xfrm>
          <a:prstGeom prst="rect">
            <a:avLst/>
          </a:prstGeom>
          <a:noFill/>
          <a:ln w="9525">
            <a:noFill/>
            <a:miter lim="800000"/>
            <a:headEnd/>
            <a:tailEnd/>
          </a:ln>
        </p:spPr>
        <p:txBody>
          <a:bodyPr wrap="none">
            <a:spAutoFit/>
          </a:bodyPr>
          <a:lstStyle/>
          <a:p>
            <a:r>
              <a:rPr lang="en-US" altLang="en-US" sz="2800" dirty="0">
                <a:solidFill>
                  <a:srgbClr val="FFFF00"/>
                </a:solidFill>
              </a:rPr>
              <a:t>hydrochloric acid</a:t>
            </a:r>
          </a:p>
          <a:p>
            <a:pPr>
              <a:lnSpc>
                <a:spcPct val="120000"/>
              </a:lnSpc>
            </a:pPr>
            <a:r>
              <a:rPr lang="en-US" altLang="en-US" sz="2800" dirty="0">
                <a:solidFill>
                  <a:srgbClr val="FFFF00"/>
                </a:solidFill>
              </a:rPr>
              <a:t>nitric acid</a:t>
            </a:r>
          </a:p>
          <a:p>
            <a:pPr>
              <a:lnSpc>
                <a:spcPct val="120000"/>
              </a:lnSpc>
            </a:pPr>
            <a:r>
              <a:rPr lang="en-US" altLang="en-US" sz="2800" dirty="0">
                <a:solidFill>
                  <a:srgbClr val="FFFF00"/>
                </a:solidFill>
              </a:rPr>
              <a:t>nitrous acid</a:t>
            </a:r>
          </a:p>
          <a:p>
            <a:pPr>
              <a:lnSpc>
                <a:spcPct val="120000"/>
              </a:lnSpc>
            </a:pPr>
            <a:r>
              <a:rPr lang="en-US" altLang="en-US" sz="2800" dirty="0">
                <a:solidFill>
                  <a:srgbClr val="FFFF00"/>
                </a:solidFill>
              </a:rPr>
              <a:t>sulfuric acid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89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89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89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30F8D889-2378-447D-B952-1E7E7AE99F11}" type="slidenum">
              <a:rPr lang="en-US"/>
              <a:pPr>
                <a:defRPr/>
              </a:pPr>
              <a:t>65</a:t>
            </a:fld>
            <a:endParaRPr lang="en-US" dirty="0"/>
          </a:p>
        </p:txBody>
      </p:sp>
      <p:sp>
        <p:nvSpPr>
          <p:cNvPr id="809986" name="Rectangle 2"/>
          <p:cNvSpPr>
            <a:spLocks noGrp="1" noChangeArrowheads="1"/>
          </p:cNvSpPr>
          <p:nvPr>
            <p:ph type="title"/>
          </p:nvPr>
        </p:nvSpPr>
        <p:spPr/>
        <p:txBody>
          <a:bodyPr/>
          <a:lstStyle/>
          <a:p>
            <a:pPr eaLnBrk="1" hangingPunct="1">
              <a:defRPr/>
            </a:pPr>
            <a:r>
              <a:rPr lang="en-US" sz="4000" dirty="0" smtClean="0"/>
              <a:t>3.7  Predicting Properties and </a:t>
            </a:r>
            <a:br>
              <a:rPr lang="en-US" sz="4000" dirty="0" smtClean="0"/>
            </a:br>
            <a:r>
              <a:rPr lang="en-US" sz="4000" dirty="0" smtClean="0"/>
              <a:t>Naming Compounds</a:t>
            </a:r>
          </a:p>
        </p:txBody>
      </p:sp>
      <p:sp>
        <p:nvSpPr>
          <p:cNvPr id="809987" name="Rectangle 3"/>
          <p:cNvSpPr>
            <a:spLocks noGrp="1" noChangeArrowheads="1"/>
          </p:cNvSpPr>
          <p:nvPr>
            <p:ph type="body" idx="1"/>
          </p:nvPr>
        </p:nvSpPr>
        <p:spPr/>
        <p:txBody>
          <a:bodyPr/>
          <a:lstStyle/>
          <a:p>
            <a:pPr eaLnBrk="1" hangingPunct="1">
              <a:defRPr/>
            </a:pPr>
            <a:r>
              <a:rPr lang="en-US" dirty="0" smtClean="0"/>
              <a:t>Before naming a compound, you must first classify it as either an ionic compound, molecular compound, or acid.  </a:t>
            </a:r>
          </a:p>
          <a:p>
            <a:pPr lvl="1" eaLnBrk="1" hangingPunct="1">
              <a:defRPr/>
            </a:pPr>
            <a:r>
              <a:rPr lang="en-US" dirty="0" smtClean="0"/>
              <a:t>If it is an ionic compound, you must also decide if the cation is an ion that can vary in charge.  </a:t>
            </a:r>
          </a:p>
          <a:p>
            <a:pPr eaLnBrk="1" hangingPunct="1">
              <a:defRPr/>
            </a:pPr>
            <a:r>
              <a:rPr lang="en-US" dirty="0" smtClean="0"/>
              <a:t>These classifications allow you to name the compound with the proper rules.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3-</a:t>
            </a:r>
            <a:fld id="{A2C60E69-A1D7-43AE-8B0C-653745C08F8C}" type="slidenum">
              <a:rPr lang="en-US"/>
              <a:pPr>
                <a:defRPr/>
              </a:pPr>
              <a:t>66</a:t>
            </a:fld>
            <a:endParaRPr lang="en-US" dirty="0"/>
          </a:p>
        </p:txBody>
      </p:sp>
      <p:sp>
        <p:nvSpPr>
          <p:cNvPr id="898050" name="Rectangle 2"/>
          <p:cNvSpPr>
            <a:spLocks noGrp="1" noChangeArrowheads="1"/>
          </p:cNvSpPr>
          <p:nvPr>
            <p:ph type="title"/>
          </p:nvPr>
        </p:nvSpPr>
        <p:spPr>
          <a:xfrm>
            <a:off x="152400" y="76200"/>
            <a:ext cx="8991600" cy="914400"/>
          </a:xfrm>
        </p:spPr>
        <p:txBody>
          <a:bodyPr/>
          <a:lstStyle/>
          <a:p>
            <a:pPr eaLnBrk="1" hangingPunct="1">
              <a:defRPr/>
            </a:pPr>
            <a:r>
              <a:rPr lang="en-US" sz="3800" dirty="0" smtClean="0"/>
              <a:t>Naming Compounds Summary</a:t>
            </a:r>
          </a:p>
        </p:txBody>
      </p:sp>
      <p:sp>
        <p:nvSpPr>
          <p:cNvPr id="79876" name="Text Box 3"/>
          <p:cNvSpPr txBox="1">
            <a:spLocks noChangeArrowheads="1"/>
          </p:cNvSpPr>
          <p:nvPr/>
        </p:nvSpPr>
        <p:spPr bwMode="auto">
          <a:xfrm>
            <a:off x="4038600" y="6019800"/>
            <a:ext cx="1093787" cy="307975"/>
          </a:xfrm>
          <a:prstGeom prst="rect">
            <a:avLst/>
          </a:prstGeom>
          <a:noFill/>
          <a:ln w="9525">
            <a:noFill/>
            <a:miter lim="800000"/>
            <a:headEnd/>
            <a:tailEnd/>
          </a:ln>
        </p:spPr>
        <p:txBody>
          <a:bodyPr wrap="none">
            <a:spAutoFit/>
          </a:bodyPr>
          <a:lstStyle/>
          <a:p>
            <a:pPr eaLnBrk="1" hangingPunct="1">
              <a:defRPr/>
            </a:pPr>
            <a:r>
              <a:rPr lang="en-US" altLang="en-US" sz="1400" dirty="0">
                <a:latin typeface="+mn-lt"/>
              </a:rPr>
              <a:t>Figure 3.36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05484"/>
            <a:ext cx="5985121" cy="48006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dirty="0"/>
              <a:t>3-</a:t>
            </a:r>
            <a:fld id="{2CABACD9-7BE4-430F-82DB-BEEE0BD84201}" type="slidenum">
              <a:rPr lang="en-US"/>
              <a:pPr>
                <a:defRPr/>
              </a:pPr>
              <a:t>67</a:t>
            </a:fld>
            <a:endParaRPr lang="en-US" dirty="0"/>
          </a:p>
        </p:txBody>
      </p:sp>
      <p:sp>
        <p:nvSpPr>
          <p:cNvPr id="811010" name="Rectangle 2"/>
          <p:cNvSpPr>
            <a:spLocks noGrp="1" noChangeArrowheads="1"/>
          </p:cNvSpPr>
          <p:nvPr>
            <p:ph type="title"/>
          </p:nvPr>
        </p:nvSpPr>
        <p:spPr/>
        <p:txBody>
          <a:bodyPr/>
          <a:lstStyle/>
          <a:p>
            <a:pPr algn="l" eaLnBrk="1" hangingPunct="1">
              <a:defRPr/>
            </a:pPr>
            <a:r>
              <a:rPr lang="en-US" dirty="0" smtClean="0"/>
              <a:t>Activity: Naming</a:t>
            </a:r>
          </a:p>
        </p:txBody>
      </p:sp>
      <p:sp>
        <p:nvSpPr>
          <p:cNvPr id="811011" name="Rectangle 3"/>
          <p:cNvSpPr>
            <a:spLocks noGrp="1" noChangeArrowheads="1"/>
          </p:cNvSpPr>
          <p:nvPr>
            <p:ph type="body" sz="half" idx="1"/>
          </p:nvPr>
        </p:nvSpPr>
        <p:spPr>
          <a:xfrm>
            <a:off x="457200" y="1371600"/>
            <a:ext cx="8001000" cy="990600"/>
          </a:xfrm>
        </p:spPr>
        <p:txBody>
          <a:bodyPr/>
          <a:lstStyle/>
          <a:p>
            <a:pPr eaLnBrk="1" hangingPunct="1">
              <a:defRPr/>
            </a:pPr>
            <a:r>
              <a:rPr lang="en-US" dirty="0" smtClean="0"/>
              <a:t>Classify and then name these compounds.</a:t>
            </a:r>
          </a:p>
        </p:txBody>
      </p:sp>
      <p:sp>
        <p:nvSpPr>
          <p:cNvPr id="71686" name="Text Box 5"/>
          <p:cNvSpPr txBox="1">
            <a:spLocks noChangeArrowheads="1"/>
          </p:cNvSpPr>
          <p:nvPr/>
        </p:nvSpPr>
        <p:spPr bwMode="auto">
          <a:xfrm>
            <a:off x="7315200" y="1981200"/>
            <a:ext cx="1604963" cy="304800"/>
          </a:xfrm>
          <a:prstGeom prst="rect">
            <a:avLst/>
          </a:prstGeom>
          <a:noFill/>
          <a:ln w="9525">
            <a:noFill/>
            <a:miter lim="800000"/>
            <a:headEnd/>
            <a:tailEnd/>
          </a:ln>
        </p:spPr>
        <p:txBody>
          <a:bodyPr wrap="none">
            <a:spAutoFit/>
          </a:bodyPr>
          <a:lstStyle/>
          <a:p>
            <a:r>
              <a:rPr lang="en-US" altLang="en-US" sz="1400" dirty="0"/>
              <a:t>Figure from p. 119</a:t>
            </a:r>
          </a:p>
        </p:txBody>
      </p:sp>
      <p:sp>
        <p:nvSpPr>
          <p:cNvPr id="12" name="Text Box 5"/>
          <p:cNvSpPr txBox="1">
            <a:spLocks noChangeArrowheads="1"/>
          </p:cNvSpPr>
          <p:nvPr/>
        </p:nvSpPr>
        <p:spPr bwMode="auto">
          <a:xfrm>
            <a:off x="304800" y="5715000"/>
            <a:ext cx="2484438" cy="830263"/>
          </a:xfrm>
          <a:prstGeom prst="rect">
            <a:avLst/>
          </a:prstGeom>
          <a:noFill/>
          <a:ln w="9525">
            <a:noFill/>
            <a:miter lim="800000"/>
            <a:headEnd/>
            <a:tailEnd/>
          </a:ln>
        </p:spPr>
        <p:txBody>
          <a:bodyPr wrap="none">
            <a:spAutoFit/>
          </a:bodyPr>
          <a:lstStyle/>
          <a:p>
            <a:r>
              <a:rPr lang="en-US" altLang="en-US" sz="2400" dirty="0">
                <a:solidFill>
                  <a:srgbClr val="FFFF00"/>
                </a:solidFill>
              </a:rPr>
              <a:t>Ionic compound,</a:t>
            </a:r>
          </a:p>
          <a:p>
            <a:r>
              <a:rPr lang="en-US" altLang="en-US" sz="2400" dirty="0">
                <a:solidFill>
                  <a:srgbClr val="FFFF00"/>
                </a:solidFill>
              </a:rPr>
              <a:t>potassium sulfide</a:t>
            </a:r>
          </a:p>
        </p:txBody>
      </p:sp>
      <p:sp>
        <p:nvSpPr>
          <p:cNvPr id="13" name="Text Box 5"/>
          <p:cNvSpPr txBox="1">
            <a:spLocks noChangeArrowheads="1"/>
          </p:cNvSpPr>
          <p:nvPr/>
        </p:nvSpPr>
        <p:spPr bwMode="auto">
          <a:xfrm>
            <a:off x="3306763" y="5715000"/>
            <a:ext cx="2484437" cy="830263"/>
          </a:xfrm>
          <a:prstGeom prst="rect">
            <a:avLst/>
          </a:prstGeom>
          <a:noFill/>
          <a:ln w="9525">
            <a:noFill/>
            <a:miter lim="800000"/>
            <a:headEnd/>
            <a:tailEnd/>
          </a:ln>
        </p:spPr>
        <p:txBody>
          <a:bodyPr wrap="none">
            <a:spAutoFit/>
          </a:bodyPr>
          <a:lstStyle/>
          <a:p>
            <a:r>
              <a:rPr lang="en-US" altLang="en-US" sz="2400" dirty="0">
                <a:solidFill>
                  <a:srgbClr val="FFFF00"/>
                </a:solidFill>
              </a:rPr>
              <a:t>Ionic compound,</a:t>
            </a:r>
          </a:p>
          <a:p>
            <a:r>
              <a:rPr lang="en-US" altLang="en-US" sz="2400" dirty="0">
                <a:solidFill>
                  <a:srgbClr val="FFFF00"/>
                </a:solidFill>
              </a:rPr>
              <a:t>sodium sulfate</a:t>
            </a:r>
          </a:p>
        </p:txBody>
      </p:sp>
      <p:sp>
        <p:nvSpPr>
          <p:cNvPr id="14" name="Text Box 5"/>
          <p:cNvSpPr txBox="1">
            <a:spLocks noChangeArrowheads="1"/>
          </p:cNvSpPr>
          <p:nvPr/>
        </p:nvSpPr>
        <p:spPr bwMode="auto">
          <a:xfrm>
            <a:off x="6096000" y="5715000"/>
            <a:ext cx="3067050" cy="830263"/>
          </a:xfrm>
          <a:prstGeom prst="rect">
            <a:avLst/>
          </a:prstGeom>
          <a:noFill/>
          <a:ln w="9525">
            <a:noFill/>
            <a:miter lim="800000"/>
            <a:headEnd/>
            <a:tailEnd/>
          </a:ln>
        </p:spPr>
        <p:txBody>
          <a:bodyPr wrap="none">
            <a:spAutoFit/>
          </a:bodyPr>
          <a:lstStyle/>
          <a:p>
            <a:r>
              <a:rPr lang="en-US" altLang="en-US" sz="2400" dirty="0">
                <a:solidFill>
                  <a:srgbClr val="FFFF00"/>
                </a:solidFill>
              </a:rPr>
              <a:t>Molecular compound,</a:t>
            </a:r>
          </a:p>
          <a:p>
            <a:r>
              <a:rPr lang="en-US" altLang="en-US" sz="2400" dirty="0">
                <a:solidFill>
                  <a:srgbClr val="FFFF00"/>
                </a:solidFill>
              </a:rPr>
              <a:t>sulfur dioxide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733" y="2362200"/>
            <a:ext cx="5574667"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dirty="0"/>
              <a:t>3-</a:t>
            </a:r>
            <a:fld id="{DAD72BC2-840F-48A5-B9AE-9FA61000136B}" type="slidenum">
              <a:rPr lang="en-US"/>
              <a:pPr>
                <a:defRPr/>
              </a:pPr>
              <a:t>68</a:t>
            </a:fld>
            <a:endParaRPr lang="en-US" dirty="0"/>
          </a:p>
        </p:txBody>
      </p:sp>
      <p:sp>
        <p:nvSpPr>
          <p:cNvPr id="816130" name="Rectangle 2"/>
          <p:cNvSpPr>
            <a:spLocks noGrp="1" noChangeArrowheads="1"/>
          </p:cNvSpPr>
          <p:nvPr>
            <p:ph type="title"/>
          </p:nvPr>
        </p:nvSpPr>
        <p:spPr/>
        <p:txBody>
          <a:bodyPr/>
          <a:lstStyle/>
          <a:p>
            <a:pPr eaLnBrk="1" hangingPunct="1">
              <a:defRPr/>
            </a:pPr>
            <a:r>
              <a:rPr lang="en-US" sz="4000" dirty="0" smtClean="0"/>
              <a:t>Activity: Naming Compounds</a:t>
            </a:r>
          </a:p>
        </p:txBody>
      </p:sp>
      <p:sp>
        <p:nvSpPr>
          <p:cNvPr id="816131" name="Rectangle 3"/>
          <p:cNvSpPr>
            <a:spLocks noGrp="1" noChangeArrowheads="1"/>
          </p:cNvSpPr>
          <p:nvPr>
            <p:ph type="body" idx="1"/>
          </p:nvPr>
        </p:nvSpPr>
        <p:spPr>
          <a:xfrm>
            <a:off x="228600" y="1219200"/>
            <a:ext cx="8610600" cy="5029200"/>
          </a:xfrm>
        </p:spPr>
        <p:txBody>
          <a:bodyPr/>
          <a:lstStyle/>
          <a:p>
            <a:pPr marL="609600" indent="-609600" eaLnBrk="1" hangingPunct="1">
              <a:defRPr/>
            </a:pPr>
            <a:r>
              <a:rPr lang="en-US" dirty="0" smtClean="0"/>
              <a:t>Classify and then name the following:</a:t>
            </a:r>
          </a:p>
          <a:p>
            <a:pPr marL="990600" lvl="1" indent="-533400" eaLnBrk="1" hangingPunct="1">
              <a:buFontTx/>
              <a:buAutoNum type="alphaLcParenR"/>
              <a:defRPr/>
            </a:pPr>
            <a:r>
              <a:rPr lang="en-US" dirty="0" smtClean="0"/>
              <a:t>NO</a:t>
            </a:r>
            <a:r>
              <a:rPr lang="en-US" baseline="-25000" dirty="0" smtClean="0"/>
              <a:t>2</a:t>
            </a:r>
            <a:endParaRPr lang="en-US" baseline="-25000" dirty="0" smtClean="0">
              <a:solidFill>
                <a:srgbClr val="FFFF00"/>
              </a:solidFill>
            </a:endParaRPr>
          </a:p>
          <a:p>
            <a:pPr marL="990600" lvl="1" indent="-533400" eaLnBrk="1" hangingPunct="1">
              <a:spcBef>
                <a:spcPts val="0"/>
              </a:spcBef>
              <a:buFontTx/>
              <a:buAutoNum type="alphaLcParenR"/>
              <a:defRPr/>
            </a:pPr>
            <a:r>
              <a:rPr lang="en-US" dirty="0" smtClean="0"/>
              <a:t>Mg</a:t>
            </a:r>
            <a:r>
              <a:rPr lang="en-US" baseline="-25000" dirty="0" smtClean="0"/>
              <a:t>3</a:t>
            </a:r>
            <a:r>
              <a:rPr lang="en-US" dirty="0" smtClean="0"/>
              <a:t>N</a:t>
            </a:r>
            <a:r>
              <a:rPr lang="en-US" baseline="-25000" dirty="0" smtClean="0"/>
              <a:t>2</a:t>
            </a:r>
            <a:endParaRPr lang="en-US" baseline="-25000" dirty="0" smtClean="0">
              <a:solidFill>
                <a:srgbClr val="FFFF00"/>
              </a:solidFill>
            </a:endParaRPr>
          </a:p>
          <a:p>
            <a:pPr marL="990600" lvl="1" indent="-533400" eaLnBrk="1" hangingPunct="1">
              <a:spcBef>
                <a:spcPts val="0"/>
              </a:spcBef>
              <a:buFontTx/>
              <a:buAutoNum type="alphaLcParenR"/>
              <a:defRPr/>
            </a:pPr>
            <a:r>
              <a:rPr lang="en-US" dirty="0" smtClean="0"/>
              <a:t>CaSO</a:t>
            </a:r>
            <a:r>
              <a:rPr lang="en-US" baseline="-25000" dirty="0" smtClean="0"/>
              <a:t>4</a:t>
            </a:r>
            <a:endParaRPr lang="en-US" baseline="-25000" dirty="0" smtClean="0">
              <a:solidFill>
                <a:srgbClr val="FFFF00"/>
              </a:solidFill>
            </a:endParaRPr>
          </a:p>
          <a:p>
            <a:pPr marL="990600" lvl="1" indent="-533400" eaLnBrk="1" hangingPunct="1">
              <a:spcBef>
                <a:spcPts val="0"/>
              </a:spcBef>
              <a:buFontTx/>
              <a:buAutoNum type="alphaLcParenR"/>
              <a:defRPr/>
            </a:pPr>
            <a:r>
              <a:rPr lang="en-US" dirty="0" smtClean="0"/>
              <a:t>H</a:t>
            </a:r>
            <a:r>
              <a:rPr lang="en-US" baseline="-25000" dirty="0" smtClean="0"/>
              <a:t>3</a:t>
            </a:r>
            <a:r>
              <a:rPr lang="en-US" dirty="0" smtClean="0"/>
              <a:t>PO</a:t>
            </a:r>
            <a:r>
              <a:rPr lang="en-US" baseline="-25000" dirty="0" smtClean="0"/>
              <a:t>4</a:t>
            </a:r>
            <a:r>
              <a:rPr lang="en-US" dirty="0" smtClean="0"/>
              <a:t>(</a:t>
            </a:r>
            <a:r>
              <a:rPr lang="en-US" i="1" dirty="0" smtClean="0"/>
              <a:t>aq</a:t>
            </a:r>
            <a:r>
              <a:rPr lang="en-US" dirty="0" smtClean="0"/>
              <a:t>)</a:t>
            </a:r>
            <a:endParaRPr lang="en-US" baseline="-25000" dirty="0" smtClean="0">
              <a:solidFill>
                <a:srgbClr val="FFFF00"/>
              </a:solidFill>
            </a:endParaRPr>
          </a:p>
          <a:p>
            <a:pPr marL="990600" lvl="1" indent="-533400" eaLnBrk="1" hangingPunct="1">
              <a:spcBef>
                <a:spcPts val="0"/>
              </a:spcBef>
              <a:buFontTx/>
              <a:buAutoNum type="alphaLcParenR"/>
              <a:defRPr/>
            </a:pPr>
            <a:r>
              <a:rPr lang="en-US" dirty="0" smtClean="0"/>
              <a:t>FeCl</a:t>
            </a:r>
            <a:r>
              <a:rPr lang="en-US" baseline="-25000" dirty="0" smtClean="0"/>
              <a:t>3</a:t>
            </a:r>
            <a:endParaRPr lang="en-US" dirty="0" smtClean="0">
              <a:solidFill>
                <a:srgbClr val="FFFF00"/>
              </a:solidFill>
            </a:endParaRPr>
          </a:p>
          <a:p>
            <a:pPr marL="609600" indent="-609600" eaLnBrk="1" hangingPunct="1">
              <a:spcBef>
                <a:spcPts val="600"/>
              </a:spcBef>
              <a:buFont typeface="Wingdings" pitchFamily="2" charset="2"/>
              <a:buChar char="Ø"/>
              <a:defRPr/>
            </a:pPr>
            <a:r>
              <a:rPr lang="en-US" sz="2800" dirty="0" smtClean="0"/>
              <a:t>Which of these does not form ions when dissolved in water?</a:t>
            </a:r>
          </a:p>
          <a:p>
            <a:pPr marL="609600" indent="-609600" eaLnBrk="1" hangingPunct="1">
              <a:spcBef>
                <a:spcPts val="0"/>
              </a:spcBef>
              <a:buFont typeface="Wingdings" pitchFamily="2" charset="2"/>
              <a:buChar char="Ø"/>
              <a:defRPr/>
            </a:pPr>
            <a:r>
              <a:rPr lang="en-US" sz="2800" dirty="0" smtClean="0"/>
              <a:t>Which of these is most likely a gas at room temperature?</a:t>
            </a:r>
          </a:p>
          <a:p>
            <a:pPr marL="609600" indent="-609600" eaLnBrk="1" hangingPunct="1">
              <a:spcBef>
                <a:spcPts val="0"/>
              </a:spcBef>
              <a:buFont typeface="Wingdings" pitchFamily="2" charset="2"/>
              <a:buChar char="Ø"/>
              <a:defRPr/>
            </a:pPr>
            <a:r>
              <a:rPr lang="en-US" sz="2800" dirty="0" smtClean="0"/>
              <a:t>Which of these is an electrolyte?</a:t>
            </a:r>
          </a:p>
        </p:txBody>
      </p:sp>
      <p:sp>
        <p:nvSpPr>
          <p:cNvPr id="5" name="Text Box 4"/>
          <p:cNvSpPr txBox="1">
            <a:spLocks noChangeArrowheads="1"/>
          </p:cNvSpPr>
          <p:nvPr/>
        </p:nvSpPr>
        <p:spPr bwMode="auto">
          <a:xfrm>
            <a:off x="2919413" y="1828800"/>
            <a:ext cx="6148387" cy="2246313"/>
          </a:xfrm>
          <a:prstGeom prst="rect">
            <a:avLst/>
          </a:prstGeom>
          <a:noFill/>
          <a:ln w="9525">
            <a:noFill/>
            <a:miter lim="800000"/>
            <a:headEnd/>
            <a:tailEnd/>
          </a:ln>
        </p:spPr>
        <p:txBody>
          <a:bodyPr wrap="none">
            <a:spAutoFit/>
          </a:bodyPr>
          <a:lstStyle/>
          <a:p>
            <a:pPr marL="55563" lvl="1" indent="-6350" eaLnBrk="1" hangingPunct="1"/>
            <a:r>
              <a:rPr lang="en-US" sz="2800" dirty="0">
                <a:solidFill>
                  <a:srgbClr val="FFFF00"/>
                </a:solidFill>
              </a:rPr>
              <a:t>molecular compound, nitrogen dioxide</a:t>
            </a:r>
            <a:endParaRPr lang="en-US" sz="2800" baseline="-25000" dirty="0">
              <a:solidFill>
                <a:srgbClr val="FFFF00"/>
              </a:solidFill>
            </a:endParaRPr>
          </a:p>
          <a:p>
            <a:pPr marL="55563" lvl="1" indent="-6350" eaLnBrk="1" hangingPunct="1"/>
            <a:r>
              <a:rPr lang="en-US" sz="2800" dirty="0">
                <a:solidFill>
                  <a:srgbClr val="FFFF00"/>
                </a:solidFill>
              </a:rPr>
              <a:t>ionic compound, magnesium nitride</a:t>
            </a:r>
            <a:endParaRPr lang="en-US" sz="2800" baseline="-25000" dirty="0">
              <a:solidFill>
                <a:srgbClr val="FFFF00"/>
              </a:solidFill>
            </a:endParaRPr>
          </a:p>
          <a:p>
            <a:pPr marL="55563" lvl="1" indent="-6350" eaLnBrk="1" hangingPunct="1"/>
            <a:r>
              <a:rPr lang="en-US" sz="2800" dirty="0">
                <a:solidFill>
                  <a:srgbClr val="FFFF00"/>
                </a:solidFill>
              </a:rPr>
              <a:t>ionic compound, calcium sulfate</a:t>
            </a:r>
            <a:endParaRPr lang="en-US" sz="2800" baseline="-25000" dirty="0">
              <a:solidFill>
                <a:srgbClr val="FFFF00"/>
              </a:solidFill>
            </a:endParaRPr>
          </a:p>
          <a:p>
            <a:pPr marL="55563" lvl="1" indent="-6350" eaLnBrk="1" hangingPunct="1"/>
            <a:r>
              <a:rPr lang="en-US" sz="2800" dirty="0">
                <a:solidFill>
                  <a:srgbClr val="FFFF00"/>
                </a:solidFill>
              </a:rPr>
              <a:t>acid, phosphoric acid</a:t>
            </a:r>
            <a:endParaRPr lang="en-US" sz="2800" baseline="-25000" dirty="0">
              <a:solidFill>
                <a:srgbClr val="FFFF00"/>
              </a:solidFill>
            </a:endParaRPr>
          </a:p>
          <a:p>
            <a:pPr marL="55563" lvl="1" indent="-6350" eaLnBrk="1" hangingPunct="1"/>
            <a:r>
              <a:rPr lang="en-US" sz="2800" dirty="0">
                <a:solidFill>
                  <a:srgbClr val="FFFF00"/>
                </a:solidFill>
              </a:rPr>
              <a:t>ionic compound, iron(III) chloride</a:t>
            </a:r>
            <a:endParaRPr lang="en-US" altLang="en-US" sz="2800" dirty="0">
              <a:solidFill>
                <a:srgbClr val="FFFF00"/>
              </a:solidFill>
            </a:endParaRPr>
          </a:p>
        </p:txBody>
      </p:sp>
      <p:sp>
        <p:nvSpPr>
          <p:cNvPr id="6" name="Text Box 4"/>
          <p:cNvSpPr txBox="1">
            <a:spLocks noChangeArrowheads="1"/>
          </p:cNvSpPr>
          <p:nvPr/>
        </p:nvSpPr>
        <p:spPr bwMode="auto">
          <a:xfrm>
            <a:off x="3729038" y="4419600"/>
            <a:ext cx="842962" cy="523875"/>
          </a:xfrm>
          <a:prstGeom prst="rect">
            <a:avLst/>
          </a:prstGeom>
          <a:noFill/>
          <a:ln w="9525">
            <a:noFill/>
            <a:miter lim="800000"/>
            <a:headEnd/>
            <a:tailEnd/>
          </a:ln>
        </p:spPr>
        <p:txBody>
          <a:bodyPr wrap="none">
            <a:spAutoFit/>
          </a:bodyPr>
          <a:lstStyle/>
          <a:p>
            <a:pPr marL="6350" lvl="1" indent="-6350" eaLnBrk="1" hangingPunct="1"/>
            <a:r>
              <a:rPr lang="en-US" sz="2800" dirty="0">
                <a:solidFill>
                  <a:srgbClr val="FFFF00"/>
                </a:solidFill>
              </a:rPr>
              <a:t>NO</a:t>
            </a:r>
            <a:r>
              <a:rPr lang="en-US" sz="2800" baseline="-25000" dirty="0">
                <a:solidFill>
                  <a:srgbClr val="FFFF00"/>
                </a:solidFill>
              </a:rPr>
              <a:t>2</a:t>
            </a:r>
          </a:p>
        </p:txBody>
      </p:sp>
      <p:sp>
        <p:nvSpPr>
          <p:cNvPr id="7" name="Text Box 4"/>
          <p:cNvSpPr txBox="1">
            <a:spLocks noChangeArrowheads="1"/>
          </p:cNvSpPr>
          <p:nvPr/>
        </p:nvSpPr>
        <p:spPr bwMode="auto">
          <a:xfrm>
            <a:off x="3733800" y="5343525"/>
            <a:ext cx="842963" cy="523875"/>
          </a:xfrm>
          <a:prstGeom prst="rect">
            <a:avLst/>
          </a:prstGeom>
          <a:noFill/>
          <a:ln w="9525">
            <a:noFill/>
            <a:miter lim="800000"/>
            <a:headEnd/>
            <a:tailEnd/>
          </a:ln>
        </p:spPr>
        <p:txBody>
          <a:bodyPr wrap="none">
            <a:spAutoFit/>
          </a:bodyPr>
          <a:lstStyle/>
          <a:p>
            <a:pPr marL="6350" lvl="1" indent="-6350" eaLnBrk="1" hangingPunct="1"/>
            <a:r>
              <a:rPr lang="en-US" sz="2800" dirty="0">
                <a:solidFill>
                  <a:srgbClr val="FFFF00"/>
                </a:solidFill>
              </a:rPr>
              <a:t>NO</a:t>
            </a:r>
            <a:r>
              <a:rPr lang="en-US" sz="2800" baseline="-25000" dirty="0">
                <a:solidFill>
                  <a:srgbClr val="FFFF00"/>
                </a:solidFill>
              </a:rPr>
              <a:t>2</a:t>
            </a:r>
          </a:p>
        </p:txBody>
      </p:sp>
      <p:sp>
        <p:nvSpPr>
          <p:cNvPr id="8" name="Text Box 4"/>
          <p:cNvSpPr txBox="1">
            <a:spLocks noChangeArrowheads="1"/>
          </p:cNvSpPr>
          <p:nvPr/>
        </p:nvSpPr>
        <p:spPr bwMode="auto">
          <a:xfrm>
            <a:off x="6096000" y="5675313"/>
            <a:ext cx="2895600" cy="954087"/>
          </a:xfrm>
          <a:prstGeom prst="rect">
            <a:avLst/>
          </a:prstGeom>
          <a:noFill/>
          <a:ln w="9525">
            <a:noFill/>
            <a:miter lim="800000"/>
            <a:headEnd/>
            <a:tailEnd/>
          </a:ln>
        </p:spPr>
        <p:txBody>
          <a:bodyPr>
            <a:spAutoFit/>
          </a:bodyPr>
          <a:lstStyle/>
          <a:p>
            <a:pPr marL="0" lvl="1" eaLnBrk="1" hangingPunct="1"/>
            <a:r>
              <a:rPr lang="en-US" sz="2800" dirty="0">
                <a:solidFill>
                  <a:srgbClr val="FFFF00"/>
                </a:solidFill>
              </a:rPr>
              <a:t>Mg</a:t>
            </a:r>
            <a:r>
              <a:rPr lang="en-US" sz="2800" baseline="-25000" dirty="0">
                <a:solidFill>
                  <a:srgbClr val="FFFF00"/>
                </a:solidFill>
              </a:rPr>
              <a:t>3</a:t>
            </a:r>
            <a:r>
              <a:rPr lang="en-US" sz="2800" dirty="0">
                <a:solidFill>
                  <a:srgbClr val="FFFF00"/>
                </a:solidFill>
              </a:rPr>
              <a:t>N</a:t>
            </a:r>
            <a:r>
              <a:rPr lang="en-US" sz="2800" baseline="-25000" dirty="0">
                <a:solidFill>
                  <a:srgbClr val="FFFF00"/>
                </a:solidFill>
              </a:rPr>
              <a:t>2</a:t>
            </a:r>
            <a:r>
              <a:rPr lang="en-US" sz="2800" dirty="0">
                <a:solidFill>
                  <a:srgbClr val="FFFF00"/>
                </a:solidFill>
              </a:rPr>
              <a:t>,</a:t>
            </a:r>
            <a:r>
              <a:rPr lang="en-US" sz="2800" baseline="-25000" dirty="0">
                <a:solidFill>
                  <a:srgbClr val="FFFF00"/>
                </a:solidFill>
              </a:rPr>
              <a:t> </a:t>
            </a:r>
            <a:r>
              <a:rPr lang="en-US" sz="2800" dirty="0">
                <a:solidFill>
                  <a:srgbClr val="FFFF00"/>
                </a:solidFill>
              </a:rPr>
              <a:t>CaSO</a:t>
            </a:r>
            <a:r>
              <a:rPr lang="en-US" sz="2800" baseline="-25000" dirty="0">
                <a:solidFill>
                  <a:srgbClr val="FFFF00"/>
                </a:solidFill>
              </a:rPr>
              <a:t>4</a:t>
            </a:r>
            <a:r>
              <a:rPr lang="en-US" sz="2800" dirty="0">
                <a:solidFill>
                  <a:srgbClr val="FFFF00"/>
                </a:solidFill>
              </a:rPr>
              <a:t>, </a:t>
            </a:r>
          </a:p>
          <a:p>
            <a:pPr marL="0" lvl="1" eaLnBrk="1" hangingPunct="1"/>
            <a:r>
              <a:rPr lang="en-US" sz="2800" dirty="0">
                <a:solidFill>
                  <a:srgbClr val="FFFF00"/>
                </a:solidFill>
              </a:rPr>
              <a:t>H</a:t>
            </a:r>
            <a:r>
              <a:rPr lang="en-US" sz="2800" baseline="-25000" dirty="0">
                <a:solidFill>
                  <a:srgbClr val="FFFF00"/>
                </a:solidFill>
              </a:rPr>
              <a:t>3</a:t>
            </a:r>
            <a:r>
              <a:rPr lang="en-US" sz="2800" dirty="0">
                <a:solidFill>
                  <a:srgbClr val="FFFF00"/>
                </a:solidFill>
              </a:rPr>
              <a:t>PO</a:t>
            </a:r>
            <a:r>
              <a:rPr lang="en-US" sz="2800" baseline="-25000" dirty="0">
                <a:solidFill>
                  <a:srgbClr val="FFFF00"/>
                </a:solidFill>
              </a:rPr>
              <a:t>4</a:t>
            </a:r>
            <a:r>
              <a:rPr lang="en-US" sz="2800" dirty="0">
                <a:solidFill>
                  <a:srgbClr val="FFFF00"/>
                </a:solidFill>
              </a:rPr>
              <a:t>(</a:t>
            </a:r>
            <a:r>
              <a:rPr lang="en-US" sz="2800" i="1" dirty="0">
                <a:solidFill>
                  <a:srgbClr val="FFFF00"/>
                </a:solidFill>
              </a:rPr>
              <a:t>aq</a:t>
            </a:r>
            <a:r>
              <a:rPr lang="en-US" sz="2800" dirty="0">
                <a:solidFill>
                  <a:srgbClr val="FFFF00"/>
                </a:solidFill>
              </a:rPr>
              <a:t>), FeCl</a:t>
            </a:r>
            <a:r>
              <a:rPr lang="en-US" sz="2800" baseline="-25000" dirty="0">
                <a:solidFill>
                  <a:srgbClr val="FFFF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61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61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613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2050F8BE-B863-4E73-A6E6-93651D067015}" type="slidenum">
              <a:rPr lang="en-US"/>
              <a:pPr>
                <a:defRPr/>
              </a:pPr>
              <a:t>69</a:t>
            </a:fld>
            <a:endParaRPr lang="en-US" dirty="0"/>
          </a:p>
        </p:txBody>
      </p:sp>
      <p:sp>
        <p:nvSpPr>
          <p:cNvPr id="904194" name="Rectangle 2"/>
          <p:cNvSpPr>
            <a:spLocks noGrp="1" noChangeArrowheads="1"/>
          </p:cNvSpPr>
          <p:nvPr>
            <p:ph type="title"/>
          </p:nvPr>
        </p:nvSpPr>
        <p:spPr>
          <a:xfrm>
            <a:off x="152400" y="76200"/>
            <a:ext cx="8991600" cy="950913"/>
          </a:xfrm>
        </p:spPr>
        <p:txBody>
          <a:bodyPr/>
          <a:lstStyle/>
          <a:p>
            <a:pPr eaLnBrk="1" hangingPunct="1">
              <a:defRPr/>
            </a:pPr>
            <a:r>
              <a:rPr lang="en-US" sz="4000" dirty="0" smtClean="0"/>
              <a:t>Activity: Naming Compounds</a:t>
            </a:r>
          </a:p>
        </p:txBody>
      </p:sp>
      <p:sp>
        <p:nvSpPr>
          <p:cNvPr id="904195" name="Rectangle 3"/>
          <p:cNvSpPr>
            <a:spLocks noGrp="1" noChangeArrowheads="1"/>
          </p:cNvSpPr>
          <p:nvPr>
            <p:ph type="body" sz="half" idx="1"/>
          </p:nvPr>
        </p:nvSpPr>
        <p:spPr>
          <a:xfrm>
            <a:off x="457200" y="1295400"/>
            <a:ext cx="8305800" cy="4953000"/>
          </a:xfrm>
        </p:spPr>
        <p:txBody>
          <a:bodyPr/>
          <a:lstStyle/>
          <a:p>
            <a:pPr marL="533400" indent="-533400" eaLnBrk="1" hangingPunct="1">
              <a:lnSpc>
                <a:spcPct val="90000"/>
              </a:lnSpc>
              <a:defRPr/>
            </a:pPr>
            <a:r>
              <a:rPr lang="en-US" sz="3000" dirty="0" smtClean="0"/>
              <a:t>Name the following compounds:</a:t>
            </a:r>
          </a:p>
          <a:p>
            <a:pPr marL="914400" lvl="1" indent="-457200" eaLnBrk="1" hangingPunct="1">
              <a:lnSpc>
                <a:spcPct val="90000"/>
              </a:lnSpc>
              <a:buFontTx/>
              <a:buAutoNum type="arabicPeriod"/>
              <a:defRPr/>
            </a:pPr>
            <a:r>
              <a:rPr lang="en-US" sz="2600" dirty="0" smtClean="0"/>
              <a:t>Al</a:t>
            </a:r>
            <a:r>
              <a:rPr lang="en-US" sz="2600" baseline="-25000" dirty="0" smtClean="0"/>
              <a:t>2</a:t>
            </a:r>
            <a:r>
              <a:rPr lang="en-US" sz="2600" dirty="0" smtClean="0"/>
              <a:t>S</a:t>
            </a:r>
            <a:r>
              <a:rPr lang="en-US" sz="2600" baseline="-25000" dirty="0" smtClean="0"/>
              <a:t>3</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HNO</a:t>
            </a:r>
            <a:r>
              <a:rPr lang="en-US" sz="2600" baseline="-25000" dirty="0" smtClean="0"/>
              <a:t>2</a:t>
            </a:r>
            <a:r>
              <a:rPr lang="en-US" sz="2600" dirty="0" smtClean="0"/>
              <a:t>(</a:t>
            </a:r>
            <a:r>
              <a:rPr lang="en-US" sz="2600" i="1" dirty="0" smtClean="0"/>
              <a:t>aq</a:t>
            </a:r>
            <a:r>
              <a:rPr lang="en-US" sz="2600" dirty="0" smtClean="0"/>
              <a:t>)</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HCl(</a:t>
            </a:r>
            <a:r>
              <a:rPr lang="en-US" sz="2600" i="1" dirty="0" smtClean="0"/>
              <a:t>aq</a:t>
            </a:r>
            <a:r>
              <a:rPr lang="en-US" sz="2600" dirty="0" smtClean="0"/>
              <a:t>)</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P</a:t>
            </a:r>
            <a:r>
              <a:rPr lang="en-US" sz="2600" baseline="-25000" dirty="0" smtClean="0"/>
              <a:t>2</a:t>
            </a:r>
            <a:r>
              <a:rPr lang="en-US" sz="2600" dirty="0" smtClean="0"/>
              <a:t>O</a:t>
            </a:r>
            <a:r>
              <a:rPr lang="en-US" sz="2600" baseline="-25000" dirty="0" smtClean="0"/>
              <a:t>5</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Cu(OH)</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H</a:t>
            </a:r>
            <a:r>
              <a:rPr lang="en-US" sz="2600" baseline="-25000" dirty="0" smtClean="0"/>
              <a:t>2</a:t>
            </a:r>
            <a:r>
              <a:rPr lang="en-US" sz="2600" dirty="0" smtClean="0"/>
              <a:t>SO</a:t>
            </a:r>
            <a:r>
              <a:rPr lang="en-US" sz="2600" baseline="-25000" dirty="0" smtClean="0"/>
              <a:t>3</a:t>
            </a:r>
            <a:r>
              <a:rPr lang="en-US" sz="2600" dirty="0" smtClean="0"/>
              <a:t>(</a:t>
            </a:r>
            <a:r>
              <a:rPr lang="en-US" sz="2600" i="1" dirty="0" smtClean="0"/>
              <a:t>aq</a:t>
            </a:r>
            <a:r>
              <a:rPr lang="en-US" sz="2600" dirty="0" smtClean="0"/>
              <a:t>)</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K</a:t>
            </a:r>
            <a:r>
              <a:rPr lang="en-US" sz="2600" baseline="-25000" dirty="0" smtClean="0"/>
              <a:t>2</a:t>
            </a:r>
            <a:r>
              <a:rPr lang="en-US" sz="2600" dirty="0" smtClean="0"/>
              <a:t>O</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CS</a:t>
            </a:r>
            <a:r>
              <a:rPr lang="en-US" sz="2600" baseline="-25000" dirty="0" smtClean="0"/>
              <a:t>2</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(NH</a:t>
            </a:r>
            <a:r>
              <a:rPr lang="en-US" sz="2600" baseline="-25000" dirty="0" smtClean="0"/>
              <a:t>4</a:t>
            </a:r>
            <a:r>
              <a:rPr lang="en-US" sz="2600" dirty="0" smtClean="0"/>
              <a:t>)</a:t>
            </a:r>
            <a:r>
              <a:rPr lang="en-US" sz="2600" baseline="-25000" dirty="0" smtClean="0"/>
              <a:t>2</a:t>
            </a:r>
            <a:r>
              <a:rPr lang="en-US" sz="2600" dirty="0" smtClean="0"/>
              <a:t>CO</a:t>
            </a:r>
            <a:r>
              <a:rPr lang="en-US" sz="2600" baseline="-25000" dirty="0" smtClean="0"/>
              <a:t>3</a:t>
            </a:r>
            <a:endParaRPr lang="en-US" sz="2600" dirty="0" smtClean="0">
              <a:solidFill>
                <a:srgbClr val="FFFF00"/>
              </a:solidFill>
            </a:endParaRPr>
          </a:p>
          <a:p>
            <a:pPr marL="914400" lvl="1" indent="-457200" eaLnBrk="1" hangingPunct="1">
              <a:lnSpc>
                <a:spcPct val="90000"/>
              </a:lnSpc>
              <a:buFontTx/>
              <a:buAutoNum type="arabicPeriod"/>
              <a:defRPr/>
            </a:pPr>
            <a:r>
              <a:rPr lang="en-US" sz="2600" dirty="0" smtClean="0"/>
              <a:t> Fe(C</a:t>
            </a:r>
            <a:r>
              <a:rPr lang="en-US" sz="2600" baseline="-25000" dirty="0" smtClean="0"/>
              <a:t>2</a:t>
            </a:r>
            <a:r>
              <a:rPr lang="en-US" sz="2600" dirty="0" smtClean="0"/>
              <a:t>H</a:t>
            </a:r>
            <a:r>
              <a:rPr lang="en-US" sz="2600" baseline="-25000" dirty="0" smtClean="0"/>
              <a:t>3</a:t>
            </a:r>
            <a:r>
              <a:rPr lang="en-US" sz="2600" dirty="0" smtClean="0"/>
              <a:t>O</a:t>
            </a:r>
            <a:r>
              <a:rPr lang="en-US" sz="2600" baseline="-25000" dirty="0" smtClean="0"/>
              <a:t>2</a:t>
            </a:r>
            <a:r>
              <a:rPr lang="en-US" sz="2600" dirty="0" smtClean="0"/>
              <a:t>)</a:t>
            </a:r>
            <a:r>
              <a:rPr lang="en-US" sz="2600" baseline="-25000" dirty="0" smtClean="0"/>
              <a:t>3</a:t>
            </a:r>
            <a:endParaRPr lang="en-US" sz="2600" dirty="0" smtClean="0">
              <a:solidFill>
                <a:srgbClr val="FFFF00"/>
              </a:solidFill>
            </a:endParaRPr>
          </a:p>
          <a:p>
            <a:pPr marL="914400" lvl="1" indent="-457200" eaLnBrk="1" hangingPunct="1">
              <a:lnSpc>
                <a:spcPct val="90000"/>
              </a:lnSpc>
              <a:buFontTx/>
              <a:buNone/>
              <a:defRPr/>
            </a:pPr>
            <a:endParaRPr lang="en-US" sz="2600" dirty="0" smtClean="0"/>
          </a:p>
        </p:txBody>
      </p:sp>
      <p:sp>
        <p:nvSpPr>
          <p:cNvPr id="5" name="Text Box 4"/>
          <p:cNvSpPr txBox="1">
            <a:spLocks noChangeArrowheads="1"/>
          </p:cNvSpPr>
          <p:nvPr/>
        </p:nvSpPr>
        <p:spPr bwMode="auto">
          <a:xfrm>
            <a:off x="3631922" y="1786384"/>
            <a:ext cx="3607078" cy="4385816"/>
          </a:xfrm>
          <a:prstGeom prst="rect">
            <a:avLst/>
          </a:prstGeom>
          <a:noFill/>
          <a:ln w="9525">
            <a:noFill/>
            <a:miter lim="800000"/>
            <a:headEnd/>
            <a:tailEnd/>
          </a:ln>
        </p:spPr>
        <p:txBody>
          <a:bodyPr wrap="none">
            <a:spAutoFit/>
          </a:bodyPr>
          <a:lstStyle/>
          <a:p>
            <a:pPr marL="0" lvl="1" eaLnBrk="1" hangingPunct="1">
              <a:lnSpc>
                <a:spcPct val="90000"/>
              </a:lnSpc>
              <a:spcBef>
                <a:spcPts val="624"/>
              </a:spcBef>
              <a:defRPr/>
            </a:pPr>
            <a:r>
              <a:rPr lang="en-US" sz="2600" dirty="0" smtClean="0">
                <a:solidFill>
                  <a:srgbClr val="FFFF00"/>
                </a:solidFill>
              </a:rPr>
              <a:t>aluminum </a:t>
            </a:r>
            <a:r>
              <a:rPr lang="en-US" sz="2600" dirty="0">
                <a:solidFill>
                  <a:srgbClr val="FFFF00"/>
                </a:solidFill>
              </a:rPr>
              <a:t>sulfide</a:t>
            </a:r>
          </a:p>
          <a:p>
            <a:pPr marL="0" lvl="1" eaLnBrk="1" hangingPunct="1">
              <a:lnSpc>
                <a:spcPct val="90000"/>
              </a:lnSpc>
              <a:spcBef>
                <a:spcPts val="624"/>
              </a:spcBef>
              <a:defRPr/>
            </a:pPr>
            <a:r>
              <a:rPr lang="en-US" sz="2600" dirty="0" smtClean="0">
                <a:solidFill>
                  <a:srgbClr val="FFFF00"/>
                </a:solidFill>
              </a:rPr>
              <a:t>nitrous </a:t>
            </a:r>
            <a:r>
              <a:rPr lang="en-US" sz="2600" dirty="0">
                <a:solidFill>
                  <a:srgbClr val="FFFF00"/>
                </a:solidFill>
              </a:rPr>
              <a:t>acid</a:t>
            </a:r>
          </a:p>
          <a:p>
            <a:pPr marL="0" lvl="1" eaLnBrk="1" hangingPunct="1">
              <a:lnSpc>
                <a:spcPct val="90000"/>
              </a:lnSpc>
              <a:spcBef>
                <a:spcPts val="624"/>
              </a:spcBef>
              <a:defRPr/>
            </a:pPr>
            <a:r>
              <a:rPr lang="en-US" sz="2600" dirty="0" smtClean="0">
                <a:solidFill>
                  <a:srgbClr val="FFFF00"/>
                </a:solidFill>
              </a:rPr>
              <a:t>hydrochloric </a:t>
            </a:r>
            <a:r>
              <a:rPr lang="en-US" sz="2600" dirty="0">
                <a:solidFill>
                  <a:srgbClr val="FFFF00"/>
                </a:solidFill>
              </a:rPr>
              <a:t>acid</a:t>
            </a:r>
          </a:p>
          <a:p>
            <a:pPr marL="0" lvl="1" eaLnBrk="1" hangingPunct="1">
              <a:lnSpc>
                <a:spcPct val="90000"/>
              </a:lnSpc>
              <a:spcBef>
                <a:spcPts val="624"/>
              </a:spcBef>
              <a:defRPr/>
            </a:pPr>
            <a:r>
              <a:rPr lang="en-US" sz="2600" dirty="0" smtClean="0">
                <a:solidFill>
                  <a:srgbClr val="FFFF00"/>
                </a:solidFill>
              </a:rPr>
              <a:t>diphosphorus </a:t>
            </a:r>
            <a:r>
              <a:rPr lang="en-US" sz="2600" dirty="0">
                <a:solidFill>
                  <a:srgbClr val="FFFF00"/>
                </a:solidFill>
              </a:rPr>
              <a:t>pentoxide</a:t>
            </a:r>
          </a:p>
          <a:p>
            <a:pPr marL="0" lvl="1" eaLnBrk="1" hangingPunct="1">
              <a:lnSpc>
                <a:spcPct val="90000"/>
              </a:lnSpc>
              <a:spcBef>
                <a:spcPts val="624"/>
              </a:spcBef>
              <a:defRPr/>
            </a:pPr>
            <a:r>
              <a:rPr lang="en-US" sz="2600" dirty="0" smtClean="0">
                <a:solidFill>
                  <a:srgbClr val="FFFF00"/>
                </a:solidFill>
              </a:rPr>
              <a:t>copper(II</a:t>
            </a:r>
            <a:r>
              <a:rPr lang="en-US" sz="2600" dirty="0">
                <a:solidFill>
                  <a:srgbClr val="FFFF00"/>
                </a:solidFill>
              </a:rPr>
              <a:t>) hydroxide</a:t>
            </a:r>
          </a:p>
          <a:p>
            <a:pPr marL="0" lvl="1" eaLnBrk="1" hangingPunct="1">
              <a:lnSpc>
                <a:spcPct val="90000"/>
              </a:lnSpc>
              <a:spcBef>
                <a:spcPts val="624"/>
              </a:spcBef>
              <a:defRPr/>
            </a:pPr>
            <a:r>
              <a:rPr lang="en-US" sz="2600" dirty="0" smtClean="0">
                <a:solidFill>
                  <a:srgbClr val="FFFF00"/>
                </a:solidFill>
              </a:rPr>
              <a:t>sulfurous </a:t>
            </a:r>
            <a:r>
              <a:rPr lang="en-US" sz="2600" dirty="0">
                <a:solidFill>
                  <a:srgbClr val="FFFF00"/>
                </a:solidFill>
              </a:rPr>
              <a:t>acid</a:t>
            </a:r>
          </a:p>
          <a:p>
            <a:pPr marL="0" lvl="1" eaLnBrk="1" hangingPunct="1">
              <a:lnSpc>
                <a:spcPct val="90000"/>
              </a:lnSpc>
              <a:spcBef>
                <a:spcPts val="624"/>
              </a:spcBef>
              <a:defRPr/>
            </a:pPr>
            <a:r>
              <a:rPr lang="en-US" sz="2600" dirty="0" smtClean="0">
                <a:solidFill>
                  <a:srgbClr val="FFFF00"/>
                </a:solidFill>
              </a:rPr>
              <a:t>potassium </a:t>
            </a:r>
            <a:r>
              <a:rPr lang="en-US" sz="2600" dirty="0">
                <a:solidFill>
                  <a:srgbClr val="FFFF00"/>
                </a:solidFill>
              </a:rPr>
              <a:t>oxide</a:t>
            </a:r>
          </a:p>
          <a:p>
            <a:pPr marL="0" lvl="1" eaLnBrk="1" hangingPunct="1">
              <a:lnSpc>
                <a:spcPct val="90000"/>
              </a:lnSpc>
              <a:spcBef>
                <a:spcPts val="624"/>
              </a:spcBef>
              <a:defRPr/>
            </a:pPr>
            <a:r>
              <a:rPr lang="en-US" sz="2600" dirty="0" smtClean="0">
                <a:solidFill>
                  <a:srgbClr val="FFFF00"/>
                </a:solidFill>
              </a:rPr>
              <a:t>carbon </a:t>
            </a:r>
            <a:r>
              <a:rPr lang="en-US" sz="2600" dirty="0">
                <a:solidFill>
                  <a:srgbClr val="FFFF00"/>
                </a:solidFill>
              </a:rPr>
              <a:t>disulfide</a:t>
            </a:r>
          </a:p>
          <a:p>
            <a:pPr marL="0" lvl="1" eaLnBrk="1" hangingPunct="1">
              <a:lnSpc>
                <a:spcPct val="90000"/>
              </a:lnSpc>
              <a:spcBef>
                <a:spcPts val="624"/>
              </a:spcBef>
              <a:defRPr/>
            </a:pPr>
            <a:r>
              <a:rPr lang="en-US" sz="2600" dirty="0" smtClean="0">
                <a:solidFill>
                  <a:srgbClr val="FFFF00"/>
                </a:solidFill>
              </a:rPr>
              <a:t>ammonium </a:t>
            </a:r>
            <a:r>
              <a:rPr lang="en-US" sz="2600" dirty="0">
                <a:solidFill>
                  <a:srgbClr val="FFFF00"/>
                </a:solidFill>
              </a:rPr>
              <a:t>carbonate</a:t>
            </a:r>
          </a:p>
          <a:p>
            <a:pPr marL="0" lvl="1" eaLnBrk="1" hangingPunct="1">
              <a:lnSpc>
                <a:spcPct val="90000"/>
              </a:lnSpc>
              <a:spcBef>
                <a:spcPts val="624"/>
              </a:spcBef>
              <a:defRPr/>
            </a:pPr>
            <a:r>
              <a:rPr lang="en-US" sz="2600" dirty="0" smtClean="0">
                <a:solidFill>
                  <a:srgbClr val="FFFF00"/>
                </a:solidFill>
              </a:rPr>
              <a:t>iron(III</a:t>
            </a:r>
            <a:r>
              <a:rPr lang="en-US" sz="2600" dirty="0">
                <a:solidFill>
                  <a:srgbClr val="FFFF00"/>
                </a:solidFill>
              </a:rPr>
              <a:t>) acetate</a:t>
            </a:r>
            <a:endParaRPr lang="en-US" altLang="en-US" sz="2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dirty="0"/>
              <a:t>3-</a:t>
            </a:r>
            <a:fld id="{7665F468-CA4E-4FCB-AAB8-2E31255ABED5}" type="slidenum">
              <a:rPr lang="en-US"/>
              <a:pPr>
                <a:defRPr/>
              </a:pPr>
              <a:t>7</a:t>
            </a:fld>
            <a:endParaRPr lang="en-US" dirty="0"/>
          </a:p>
        </p:txBody>
      </p:sp>
      <p:sp>
        <p:nvSpPr>
          <p:cNvPr id="744450" name="Rectangle 2"/>
          <p:cNvSpPr>
            <a:spLocks noGrp="1" noChangeArrowheads="1"/>
          </p:cNvSpPr>
          <p:nvPr>
            <p:ph type="title"/>
          </p:nvPr>
        </p:nvSpPr>
        <p:spPr/>
        <p:txBody>
          <a:bodyPr/>
          <a:lstStyle/>
          <a:p>
            <a:pPr eaLnBrk="1" hangingPunct="1">
              <a:defRPr/>
            </a:pPr>
            <a:r>
              <a:rPr lang="en-US" dirty="0" smtClean="0"/>
              <a:t>Electrolytes</a:t>
            </a:r>
          </a:p>
        </p:txBody>
      </p:sp>
      <p:sp>
        <p:nvSpPr>
          <p:cNvPr id="744451" name="Rectangle 3"/>
          <p:cNvSpPr>
            <a:spLocks noGrp="1" noChangeArrowheads="1"/>
          </p:cNvSpPr>
          <p:nvPr>
            <p:ph type="body" sz="half" idx="1"/>
          </p:nvPr>
        </p:nvSpPr>
        <p:spPr/>
        <p:txBody>
          <a:bodyPr/>
          <a:lstStyle/>
          <a:p>
            <a:pPr eaLnBrk="1" hangingPunct="1">
              <a:defRPr/>
            </a:pPr>
            <a:r>
              <a:rPr lang="en-US" sz="2800" dirty="0" smtClean="0"/>
              <a:t>Solutions containing ions are electrolytes.</a:t>
            </a:r>
          </a:p>
          <a:p>
            <a:pPr eaLnBrk="1" hangingPunct="1">
              <a:defRPr/>
            </a:pPr>
            <a:endParaRPr lang="en-US" sz="2800" dirty="0" smtClean="0"/>
          </a:p>
          <a:p>
            <a:pPr eaLnBrk="1" hangingPunct="1">
              <a:defRPr/>
            </a:pPr>
            <a:r>
              <a:rPr lang="en-US" sz="2800" dirty="0" smtClean="0"/>
              <a:t>Sodium chloride dissolved in water is an electrolyte.</a:t>
            </a:r>
          </a:p>
        </p:txBody>
      </p:sp>
      <p:sp>
        <p:nvSpPr>
          <p:cNvPr id="10246" name="Text Box 6"/>
          <p:cNvSpPr txBox="1">
            <a:spLocks noChangeArrowheads="1"/>
          </p:cNvSpPr>
          <p:nvPr/>
        </p:nvSpPr>
        <p:spPr bwMode="auto">
          <a:xfrm>
            <a:off x="5980112" y="5181600"/>
            <a:ext cx="954088" cy="304800"/>
          </a:xfrm>
          <a:prstGeom prst="rect">
            <a:avLst/>
          </a:prstGeom>
          <a:noFill/>
          <a:ln w="9525">
            <a:noFill/>
            <a:miter lim="800000"/>
            <a:headEnd/>
            <a:tailEnd/>
          </a:ln>
        </p:spPr>
        <p:txBody>
          <a:bodyPr wrap="none">
            <a:spAutoFit/>
          </a:bodyPr>
          <a:lstStyle/>
          <a:p>
            <a:r>
              <a:rPr lang="en-US" altLang="en-US" sz="1400" dirty="0"/>
              <a:t>Figure 3.5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905000"/>
            <a:ext cx="3721814" cy="32004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E061458A-3439-469F-A19F-DFEB586F07DC}" type="slidenum">
              <a:rPr lang="en-US"/>
              <a:pPr>
                <a:defRPr/>
              </a:pPr>
              <a:t>70</a:t>
            </a:fld>
            <a:endParaRPr lang="en-US" dirty="0"/>
          </a:p>
        </p:txBody>
      </p:sp>
      <p:sp>
        <p:nvSpPr>
          <p:cNvPr id="908290" name="Rectangle 2"/>
          <p:cNvSpPr>
            <a:spLocks noGrp="1" noChangeArrowheads="1"/>
          </p:cNvSpPr>
          <p:nvPr>
            <p:ph type="title"/>
          </p:nvPr>
        </p:nvSpPr>
        <p:spPr>
          <a:xfrm>
            <a:off x="152400" y="76200"/>
            <a:ext cx="8991600" cy="950913"/>
          </a:xfrm>
        </p:spPr>
        <p:txBody>
          <a:bodyPr/>
          <a:lstStyle/>
          <a:p>
            <a:pPr eaLnBrk="1" hangingPunct="1">
              <a:defRPr/>
            </a:pPr>
            <a:r>
              <a:rPr lang="en-US" sz="4000" dirty="0" smtClean="0"/>
              <a:t>Activity: Naming Compounds</a:t>
            </a:r>
          </a:p>
        </p:txBody>
      </p:sp>
      <p:sp>
        <p:nvSpPr>
          <p:cNvPr id="908291" name="Rectangle 3"/>
          <p:cNvSpPr>
            <a:spLocks noGrp="1" noChangeArrowheads="1"/>
          </p:cNvSpPr>
          <p:nvPr>
            <p:ph type="body" sz="half" idx="1"/>
          </p:nvPr>
        </p:nvSpPr>
        <p:spPr>
          <a:xfrm>
            <a:off x="457200" y="1295400"/>
            <a:ext cx="8305800" cy="4953000"/>
          </a:xfrm>
        </p:spPr>
        <p:txBody>
          <a:bodyPr/>
          <a:lstStyle/>
          <a:p>
            <a:pPr marL="533400" indent="-533400" eaLnBrk="1" hangingPunct="1">
              <a:defRPr/>
            </a:pPr>
            <a:r>
              <a:rPr lang="en-US" sz="2600" dirty="0" smtClean="0"/>
              <a:t>Write formulas for the following compounds:</a:t>
            </a:r>
          </a:p>
          <a:p>
            <a:pPr marL="914400" lvl="1" indent="-457200" eaLnBrk="1" hangingPunct="1">
              <a:buFontTx/>
              <a:buAutoNum type="arabicPeriod"/>
              <a:defRPr/>
            </a:pPr>
            <a:r>
              <a:rPr lang="en-US" sz="2600" dirty="0" smtClean="0"/>
              <a:t>Lead(II) chloride</a:t>
            </a:r>
            <a:endParaRPr lang="en-US" sz="2600" dirty="0" smtClean="0">
              <a:solidFill>
                <a:srgbClr val="FFFF00"/>
              </a:solidFill>
            </a:endParaRPr>
          </a:p>
          <a:p>
            <a:pPr marL="914400" lvl="1" indent="-457200" eaLnBrk="1" hangingPunct="1">
              <a:buFontTx/>
              <a:buAutoNum type="arabicPeriod"/>
              <a:defRPr/>
            </a:pPr>
            <a:r>
              <a:rPr lang="en-US" sz="2600" dirty="0" smtClean="0"/>
              <a:t>Magnesium phosphate</a:t>
            </a:r>
            <a:endParaRPr lang="en-US" sz="2600" dirty="0" smtClean="0">
              <a:solidFill>
                <a:srgbClr val="FFFF00"/>
              </a:solidFill>
            </a:endParaRPr>
          </a:p>
          <a:p>
            <a:pPr marL="914400" lvl="1" indent="-457200" eaLnBrk="1" hangingPunct="1">
              <a:buFontTx/>
              <a:buAutoNum type="arabicPeriod"/>
              <a:defRPr/>
            </a:pPr>
            <a:r>
              <a:rPr lang="en-US" sz="2600" dirty="0" smtClean="0"/>
              <a:t>Nitrogen triiodide</a:t>
            </a:r>
            <a:endParaRPr lang="en-US" sz="2600" dirty="0" smtClean="0">
              <a:solidFill>
                <a:srgbClr val="FFFF00"/>
              </a:solidFill>
            </a:endParaRPr>
          </a:p>
          <a:p>
            <a:pPr marL="914400" lvl="1" indent="-457200" eaLnBrk="1" hangingPunct="1">
              <a:buFontTx/>
              <a:buAutoNum type="arabicPeriod"/>
              <a:defRPr/>
            </a:pPr>
            <a:r>
              <a:rPr lang="en-US" sz="2600" dirty="0" smtClean="0"/>
              <a:t>Hydrofluoric acid</a:t>
            </a:r>
            <a:endParaRPr lang="en-US" sz="2600" dirty="0" smtClean="0">
              <a:solidFill>
                <a:srgbClr val="FFFF00"/>
              </a:solidFill>
            </a:endParaRPr>
          </a:p>
          <a:p>
            <a:pPr marL="914400" lvl="1" indent="-457200" eaLnBrk="1" hangingPunct="1">
              <a:buFontTx/>
              <a:buAutoNum type="arabicPeriod"/>
              <a:defRPr/>
            </a:pPr>
            <a:r>
              <a:rPr lang="en-US" sz="2600" dirty="0" smtClean="0"/>
              <a:t>Tin(IV) oxide</a:t>
            </a:r>
            <a:endParaRPr lang="en-US" sz="2600" dirty="0" smtClean="0">
              <a:solidFill>
                <a:srgbClr val="FFFF00"/>
              </a:solidFill>
            </a:endParaRPr>
          </a:p>
          <a:p>
            <a:pPr marL="914400" lvl="1" indent="-457200" eaLnBrk="1" hangingPunct="1">
              <a:buFontTx/>
              <a:buAutoNum type="arabicPeriod"/>
              <a:defRPr/>
            </a:pPr>
            <a:r>
              <a:rPr lang="en-US" sz="2600" dirty="0" smtClean="0"/>
              <a:t>Calcium nitride</a:t>
            </a:r>
            <a:endParaRPr lang="en-US" sz="2600" dirty="0" smtClean="0">
              <a:solidFill>
                <a:srgbClr val="FFFF00"/>
              </a:solidFill>
            </a:endParaRPr>
          </a:p>
          <a:p>
            <a:pPr marL="914400" lvl="1" indent="-457200" eaLnBrk="1" hangingPunct="1">
              <a:buFontTx/>
              <a:buAutoNum type="arabicPeriod"/>
              <a:defRPr/>
            </a:pPr>
            <a:r>
              <a:rPr lang="en-US" sz="2600" dirty="0" smtClean="0"/>
              <a:t>Cyanic acid</a:t>
            </a:r>
            <a:endParaRPr lang="en-US" sz="2600" dirty="0" smtClean="0">
              <a:solidFill>
                <a:srgbClr val="FFFF00"/>
              </a:solidFill>
            </a:endParaRPr>
          </a:p>
          <a:p>
            <a:pPr marL="914400" lvl="1" indent="-457200" eaLnBrk="1" hangingPunct="1">
              <a:buFontTx/>
              <a:buAutoNum type="arabicPeriod"/>
              <a:defRPr/>
            </a:pPr>
            <a:r>
              <a:rPr lang="en-US" sz="2600" dirty="0" smtClean="0"/>
              <a:t>Dichlorine pentoxide</a:t>
            </a:r>
            <a:endParaRPr lang="en-US" sz="2600" dirty="0" smtClean="0">
              <a:solidFill>
                <a:srgbClr val="FFFF00"/>
              </a:solidFill>
            </a:endParaRPr>
          </a:p>
          <a:p>
            <a:pPr marL="914400" lvl="1" indent="-457200" eaLnBrk="1" hangingPunct="1">
              <a:buFontTx/>
              <a:buAutoNum type="arabicPeriod"/>
              <a:defRPr/>
            </a:pPr>
            <a:r>
              <a:rPr lang="en-US" sz="2600" dirty="0" smtClean="0"/>
              <a:t>Sodium hydrogen carbonate</a:t>
            </a:r>
            <a:endParaRPr lang="en-US" sz="2600" dirty="0" smtClean="0">
              <a:solidFill>
                <a:srgbClr val="FFFF00"/>
              </a:solidFill>
            </a:endParaRPr>
          </a:p>
          <a:p>
            <a:pPr marL="914400" lvl="1" indent="-457200" eaLnBrk="1" hangingPunct="1">
              <a:buFontTx/>
              <a:buAutoNum type="arabicPeriod"/>
              <a:defRPr/>
            </a:pPr>
            <a:r>
              <a:rPr lang="en-US" sz="2600" dirty="0" smtClean="0"/>
              <a:t>Hydrogen peroxide</a:t>
            </a:r>
            <a:endParaRPr lang="en-US" sz="2600" baseline="-25000" dirty="0" smtClean="0">
              <a:solidFill>
                <a:srgbClr val="FFFF00"/>
              </a:solidFill>
            </a:endParaRPr>
          </a:p>
          <a:p>
            <a:pPr marL="914400" lvl="1" indent="-457200" eaLnBrk="1" hangingPunct="1">
              <a:buClr>
                <a:srgbClr val="660033"/>
              </a:buClr>
              <a:buFont typeface="Wingdings" pitchFamily="2" charset="2"/>
              <a:buNone/>
              <a:defRPr/>
            </a:pPr>
            <a:endParaRPr lang="en-US" sz="2200" dirty="0" smtClean="0">
              <a:solidFill>
                <a:srgbClr val="FFFF00"/>
              </a:solidFill>
            </a:endParaRPr>
          </a:p>
        </p:txBody>
      </p:sp>
      <p:sp>
        <p:nvSpPr>
          <p:cNvPr id="5" name="Text Box 4"/>
          <p:cNvSpPr txBox="1">
            <a:spLocks noChangeArrowheads="1"/>
          </p:cNvSpPr>
          <p:nvPr/>
        </p:nvSpPr>
        <p:spPr bwMode="auto">
          <a:xfrm>
            <a:off x="6014329" y="1752600"/>
            <a:ext cx="1681871" cy="4785926"/>
          </a:xfrm>
          <a:prstGeom prst="rect">
            <a:avLst/>
          </a:prstGeom>
          <a:noFill/>
          <a:ln w="9525">
            <a:noFill/>
            <a:miter lim="800000"/>
            <a:headEnd/>
            <a:tailEnd/>
          </a:ln>
        </p:spPr>
        <p:txBody>
          <a:bodyPr wrap="none">
            <a:spAutoFit/>
          </a:bodyPr>
          <a:lstStyle/>
          <a:p>
            <a:pPr marL="0" lvl="1" eaLnBrk="1" hangingPunct="1">
              <a:spcBef>
                <a:spcPts val="624"/>
              </a:spcBef>
              <a:defRPr/>
            </a:pPr>
            <a:r>
              <a:rPr lang="en-US" sz="2600" dirty="0" smtClean="0">
                <a:solidFill>
                  <a:srgbClr val="FFFF00"/>
                </a:solidFill>
              </a:rPr>
              <a:t>PbCl</a:t>
            </a:r>
            <a:r>
              <a:rPr lang="en-US" sz="2600" baseline="-25000" dirty="0" smtClean="0">
                <a:solidFill>
                  <a:srgbClr val="FFFF00"/>
                </a:solidFill>
              </a:rPr>
              <a:t>2</a:t>
            </a:r>
            <a:endParaRPr lang="en-US" sz="2600" dirty="0">
              <a:solidFill>
                <a:srgbClr val="FFFF00"/>
              </a:solidFill>
            </a:endParaRPr>
          </a:p>
          <a:p>
            <a:pPr marL="0" lvl="1" eaLnBrk="1" hangingPunct="1">
              <a:spcBef>
                <a:spcPts val="624"/>
              </a:spcBef>
              <a:defRPr/>
            </a:pPr>
            <a:r>
              <a:rPr lang="en-US" sz="2600" dirty="0" smtClean="0">
                <a:solidFill>
                  <a:srgbClr val="FFFF00"/>
                </a:solidFill>
              </a:rPr>
              <a:t>Mg</a:t>
            </a:r>
            <a:r>
              <a:rPr lang="en-US" sz="2600" baseline="-25000" dirty="0" smtClean="0">
                <a:solidFill>
                  <a:srgbClr val="FFFF00"/>
                </a:solidFill>
              </a:rPr>
              <a:t>3</a:t>
            </a:r>
            <a:r>
              <a:rPr lang="en-US" sz="2600" dirty="0" smtClean="0">
                <a:solidFill>
                  <a:srgbClr val="FFFF00"/>
                </a:solidFill>
              </a:rPr>
              <a:t>(PO</a:t>
            </a:r>
            <a:r>
              <a:rPr lang="en-US" sz="2600" baseline="-25000" dirty="0" smtClean="0">
                <a:solidFill>
                  <a:srgbClr val="FFFF00"/>
                </a:solidFill>
              </a:rPr>
              <a:t>4</a:t>
            </a:r>
            <a:r>
              <a:rPr lang="en-US" sz="2600" dirty="0" smtClean="0">
                <a:solidFill>
                  <a:srgbClr val="FFFF00"/>
                </a:solidFill>
              </a:rPr>
              <a:t>)</a:t>
            </a:r>
            <a:r>
              <a:rPr lang="en-US" sz="2600" baseline="-25000" dirty="0" smtClean="0">
                <a:solidFill>
                  <a:srgbClr val="FFFF00"/>
                </a:solidFill>
              </a:rPr>
              <a:t>2</a:t>
            </a:r>
            <a:endParaRPr lang="en-US" sz="2600" dirty="0">
              <a:solidFill>
                <a:srgbClr val="FFFF00"/>
              </a:solidFill>
            </a:endParaRPr>
          </a:p>
          <a:p>
            <a:pPr marL="0" lvl="1" eaLnBrk="1" hangingPunct="1">
              <a:spcBef>
                <a:spcPts val="624"/>
              </a:spcBef>
              <a:defRPr/>
            </a:pPr>
            <a:r>
              <a:rPr lang="en-US" sz="2600" dirty="0" smtClean="0">
                <a:solidFill>
                  <a:srgbClr val="FFFF00"/>
                </a:solidFill>
              </a:rPr>
              <a:t>NI</a:t>
            </a:r>
            <a:r>
              <a:rPr lang="en-US" sz="2600" baseline="-25000" dirty="0" smtClean="0">
                <a:solidFill>
                  <a:srgbClr val="FFFF00"/>
                </a:solidFill>
              </a:rPr>
              <a:t>3</a:t>
            </a:r>
            <a:endParaRPr lang="en-US" sz="2600" dirty="0">
              <a:solidFill>
                <a:srgbClr val="FFFF00"/>
              </a:solidFill>
            </a:endParaRPr>
          </a:p>
          <a:p>
            <a:pPr marL="0" lvl="1" eaLnBrk="1" hangingPunct="1">
              <a:spcBef>
                <a:spcPts val="624"/>
              </a:spcBef>
              <a:defRPr/>
            </a:pPr>
            <a:r>
              <a:rPr lang="en-US" sz="2600" dirty="0" smtClean="0">
                <a:solidFill>
                  <a:srgbClr val="FFFF00"/>
                </a:solidFill>
              </a:rPr>
              <a:t>HF(</a:t>
            </a:r>
            <a:r>
              <a:rPr lang="en-US" sz="2600" i="1" dirty="0" smtClean="0">
                <a:solidFill>
                  <a:srgbClr val="FFFF00"/>
                </a:solidFill>
              </a:rPr>
              <a:t>aq</a:t>
            </a:r>
            <a:r>
              <a:rPr lang="en-US" sz="2600" dirty="0">
                <a:solidFill>
                  <a:srgbClr val="FFFF00"/>
                </a:solidFill>
              </a:rPr>
              <a:t>)</a:t>
            </a:r>
          </a:p>
          <a:p>
            <a:pPr marL="0" lvl="1" eaLnBrk="1" hangingPunct="1">
              <a:spcBef>
                <a:spcPts val="624"/>
              </a:spcBef>
              <a:defRPr/>
            </a:pPr>
            <a:r>
              <a:rPr lang="en-US" sz="2600" dirty="0" smtClean="0">
                <a:solidFill>
                  <a:srgbClr val="FFFF00"/>
                </a:solidFill>
              </a:rPr>
              <a:t>SnO</a:t>
            </a:r>
            <a:r>
              <a:rPr lang="en-US" sz="2600" baseline="-25000" dirty="0" smtClean="0">
                <a:solidFill>
                  <a:srgbClr val="FFFF00"/>
                </a:solidFill>
              </a:rPr>
              <a:t>2</a:t>
            </a:r>
            <a:endParaRPr lang="en-US" sz="2600" dirty="0">
              <a:solidFill>
                <a:srgbClr val="FFFF00"/>
              </a:solidFill>
            </a:endParaRPr>
          </a:p>
          <a:p>
            <a:pPr marL="0" lvl="1" eaLnBrk="1" hangingPunct="1">
              <a:spcBef>
                <a:spcPts val="624"/>
              </a:spcBef>
              <a:defRPr/>
            </a:pPr>
            <a:r>
              <a:rPr lang="en-US" sz="2600" dirty="0" smtClean="0">
                <a:solidFill>
                  <a:srgbClr val="FFFF00"/>
                </a:solidFill>
              </a:rPr>
              <a:t>Ca</a:t>
            </a:r>
            <a:r>
              <a:rPr lang="en-US" sz="2600" baseline="-25000" dirty="0" smtClean="0">
                <a:solidFill>
                  <a:srgbClr val="FFFF00"/>
                </a:solidFill>
              </a:rPr>
              <a:t>3</a:t>
            </a:r>
            <a:r>
              <a:rPr lang="en-US" sz="2600" dirty="0" smtClean="0">
                <a:solidFill>
                  <a:srgbClr val="FFFF00"/>
                </a:solidFill>
              </a:rPr>
              <a:t>N</a:t>
            </a:r>
            <a:r>
              <a:rPr lang="en-US" sz="2600" baseline="-25000" dirty="0" smtClean="0">
                <a:solidFill>
                  <a:srgbClr val="FFFF00"/>
                </a:solidFill>
              </a:rPr>
              <a:t>2</a:t>
            </a:r>
            <a:endParaRPr lang="en-US" sz="2600" dirty="0">
              <a:solidFill>
                <a:srgbClr val="FFFF00"/>
              </a:solidFill>
            </a:endParaRPr>
          </a:p>
          <a:p>
            <a:pPr marL="0" lvl="1" eaLnBrk="1" hangingPunct="1">
              <a:spcBef>
                <a:spcPts val="624"/>
              </a:spcBef>
              <a:defRPr/>
            </a:pPr>
            <a:r>
              <a:rPr lang="en-US" sz="2600" dirty="0" smtClean="0">
                <a:solidFill>
                  <a:srgbClr val="FFFF00"/>
                </a:solidFill>
              </a:rPr>
              <a:t>HCN(</a:t>
            </a:r>
            <a:r>
              <a:rPr lang="en-US" sz="2600" i="1" dirty="0" smtClean="0">
                <a:solidFill>
                  <a:srgbClr val="FFFF00"/>
                </a:solidFill>
              </a:rPr>
              <a:t>aq</a:t>
            </a:r>
            <a:r>
              <a:rPr lang="en-US" sz="2600" dirty="0">
                <a:solidFill>
                  <a:srgbClr val="FFFF00"/>
                </a:solidFill>
              </a:rPr>
              <a:t>)</a:t>
            </a:r>
          </a:p>
          <a:p>
            <a:pPr marL="0" lvl="1" eaLnBrk="1" hangingPunct="1">
              <a:spcBef>
                <a:spcPts val="624"/>
              </a:spcBef>
              <a:defRPr/>
            </a:pPr>
            <a:r>
              <a:rPr lang="en-US" sz="2600" dirty="0" smtClean="0">
                <a:solidFill>
                  <a:srgbClr val="FFFF00"/>
                </a:solidFill>
              </a:rPr>
              <a:t>Cl</a:t>
            </a:r>
            <a:r>
              <a:rPr lang="en-US" sz="2600" baseline="-25000" dirty="0" smtClean="0">
                <a:solidFill>
                  <a:srgbClr val="FFFF00"/>
                </a:solidFill>
              </a:rPr>
              <a:t>2</a:t>
            </a:r>
            <a:r>
              <a:rPr lang="en-US" sz="2600" dirty="0" smtClean="0">
                <a:solidFill>
                  <a:srgbClr val="FFFF00"/>
                </a:solidFill>
              </a:rPr>
              <a:t>O</a:t>
            </a:r>
            <a:r>
              <a:rPr lang="en-US" sz="2600" baseline="-25000" dirty="0" smtClean="0">
                <a:solidFill>
                  <a:srgbClr val="FFFF00"/>
                </a:solidFill>
              </a:rPr>
              <a:t>5</a:t>
            </a:r>
            <a:endParaRPr lang="en-US" sz="2600" dirty="0">
              <a:solidFill>
                <a:srgbClr val="FFFF00"/>
              </a:solidFill>
            </a:endParaRPr>
          </a:p>
          <a:p>
            <a:pPr marL="0" lvl="1" eaLnBrk="1" hangingPunct="1">
              <a:spcBef>
                <a:spcPts val="624"/>
              </a:spcBef>
              <a:defRPr/>
            </a:pPr>
            <a:r>
              <a:rPr lang="en-US" sz="2600" dirty="0" smtClean="0">
                <a:solidFill>
                  <a:srgbClr val="FFFF00"/>
                </a:solidFill>
              </a:rPr>
              <a:t>NaHCO</a:t>
            </a:r>
            <a:r>
              <a:rPr lang="en-US" sz="2600" baseline="-25000" dirty="0" smtClean="0">
                <a:solidFill>
                  <a:srgbClr val="FFFF00"/>
                </a:solidFill>
              </a:rPr>
              <a:t>3</a:t>
            </a:r>
            <a:endParaRPr lang="en-US" sz="2600" dirty="0">
              <a:solidFill>
                <a:srgbClr val="FFFF00"/>
              </a:solidFill>
            </a:endParaRPr>
          </a:p>
          <a:p>
            <a:pPr marL="0" lvl="1" eaLnBrk="1" hangingPunct="1">
              <a:spcBef>
                <a:spcPts val="624"/>
              </a:spcBef>
              <a:defRPr/>
            </a:pPr>
            <a:r>
              <a:rPr lang="en-US" sz="2600" dirty="0" smtClean="0">
                <a:solidFill>
                  <a:srgbClr val="FFFF00"/>
                </a:solidFill>
              </a:rPr>
              <a:t>H</a:t>
            </a:r>
            <a:r>
              <a:rPr lang="en-US" sz="2600" baseline="-25000" dirty="0" smtClean="0">
                <a:solidFill>
                  <a:srgbClr val="FFFF00"/>
                </a:solidFill>
              </a:rPr>
              <a:t>2</a:t>
            </a:r>
            <a:r>
              <a:rPr lang="en-US" sz="2600" dirty="0" smtClean="0">
                <a:solidFill>
                  <a:srgbClr val="FFFF00"/>
                </a:solidFill>
              </a:rPr>
              <a:t>O</a:t>
            </a:r>
            <a:r>
              <a:rPr lang="en-US" sz="2600" baseline="-25000" dirty="0" smtClean="0">
                <a:solidFill>
                  <a:srgbClr val="FFFF00"/>
                </a:solidFill>
              </a:rPr>
              <a:t>2</a:t>
            </a:r>
            <a:endParaRPr lang="en-US" sz="2600" baseline="-25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r>
              <a:rPr lang="en-US" dirty="0"/>
              <a:t>3-</a:t>
            </a:r>
            <a:fld id="{2BCA4455-47F6-497E-B18C-6CF887802CFE}" type="slidenum">
              <a:rPr lang="en-US"/>
              <a:pPr>
                <a:defRPr/>
              </a:pPr>
              <a:t>8</a:t>
            </a:fld>
            <a:endParaRPr lang="en-US" dirty="0"/>
          </a:p>
        </p:txBody>
      </p:sp>
      <p:sp>
        <p:nvSpPr>
          <p:cNvPr id="824322" name="Rectangle 2"/>
          <p:cNvSpPr>
            <a:spLocks noGrp="1" noChangeArrowheads="1"/>
          </p:cNvSpPr>
          <p:nvPr>
            <p:ph type="title"/>
          </p:nvPr>
        </p:nvSpPr>
        <p:spPr>
          <a:xfrm>
            <a:off x="152400" y="76200"/>
            <a:ext cx="8991600" cy="792163"/>
          </a:xfrm>
        </p:spPr>
        <p:txBody>
          <a:bodyPr/>
          <a:lstStyle/>
          <a:p>
            <a:pPr eaLnBrk="1" hangingPunct="1">
              <a:defRPr/>
            </a:pPr>
            <a:r>
              <a:rPr lang="en-US" sz="4000" dirty="0" smtClean="0"/>
              <a:t>Strong and Weak Electrolytes</a:t>
            </a:r>
          </a:p>
        </p:txBody>
      </p:sp>
      <p:sp>
        <p:nvSpPr>
          <p:cNvPr id="824323" name="Rectangle 3"/>
          <p:cNvSpPr>
            <a:spLocks noGrp="1" noChangeArrowheads="1"/>
          </p:cNvSpPr>
          <p:nvPr>
            <p:ph type="body" sz="half" idx="1"/>
          </p:nvPr>
        </p:nvSpPr>
        <p:spPr>
          <a:xfrm>
            <a:off x="228600" y="1143000"/>
            <a:ext cx="8686800" cy="5562600"/>
          </a:xfrm>
        </p:spPr>
        <p:txBody>
          <a:bodyPr/>
          <a:lstStyle/>
          <a:p>
            <a:pPr eaLnBrk="1" hangingPunct="1">
              <a:defRPr/>
            </a:pPr>
            <a:r>
              <a:rPr lang="en-US" sz="3400" dirty="0" smtClean="0"/>
              <a:t>Strong electrolytes</a:t>
            </a:r>
          </a:p>
          <a:p>
            <a:pPr lvl="1" eaLnBrk="1" hangingPunct="1">
              <a:defRPr/>
            </a:pPr>
            <a:r>
              <a:rPr lang="en-US" sz="3000" dirty="0" smtClean="0"/>
              <a:t>dissociate completely into ions in water</a:t>
            </a:r>
          </a:p>
          <a:p>
            <a:pPr lvl="1" eaLnBrk="1" hangingPunct="1">
              <a:defRPr/>
            </a:pPr>
            <a:r>
              <a:rPr lang="en-US" sz="3000" dirty="0" smtClean="0"/>
              <a:t>conduct electricity well</a:t>
            </a:r>
          </a:p>
          <a:p>
            <a:pPr lvl="1" eaLnBrk="1" hangingPunct="1">
              <a:defRPr/>
            </a:pPr>
            <a:r>
              <a:rPr lang="en-US" sz="3000" dirty="0" smtClean="0"/>
              <a:t>Examples: NaCl and HCl</a:t>
            </a:r>
          </a:p>
          <a:p>
            <a:pPr eaLnBrk="1" hangingPunct="1">
              <a:defRPr/>
            </a:pPr>
            <a:r>
              <a:rPr lang="en-US" sz="3400" dirty="0" smtClean="0"/>
              <a:t>Weak electrolytes</a:t>
            </a:r>
          </a:p>
          <a:p>
            <a:pPr lvl="1" eaLnBrk="1" hangingPunct="1">
              <a:defRPr/>
            </a:pPr>
            <a:r>
              <a:rPr lang="en-US" sz="3000" dirty="0" smtClean="0"/>
              <a:t>do not dissociate completely into ions in water</a:t>
            </a:r>
          </a:p>
          <a:p>
            <a:pPr lvl="1" eaLnBrk="1" hangingPunct="1">
              <a:defRPr/>
            </a:pPr>
            <a:r>
              <a:rPr lang="en-US" sz="3000" dirty="0" smtClean="0"/>
              <a:t>do not conduct electricity well</a:t>
            </a:r>
          </a:p>
          <a:p>
            <a:pPr lvl="1" eaLnBrk="1" hangingPunct="1">
              <a:defRPr/>
            </a:pPr>
            <a:r>
              <a:rPr lang="en-US" sz="3000" dirty="0" smtClean="0"/>
              <a:t>Example: acetic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43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43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43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4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r>
              <a:rPr lang="en-US" dirty="0"/>
              <a:t>3-</a:t>
            </a:r>
            <a:fld id="{CAF97B65-7D53-4979-9F54-4F0C19EABD45}" type="slidenum">
              <a:rPr lang="en-US"/>
              <a:pPr>
                <a:defRPr/>
              </a:pPr>
              <a:t>9</a:t>
            </a:fld>
            <a:endParaRPr lang="en-US" dirty="0"/>
          </a:p>
        </p:txBody>
      </p:sp>
      <p:sp>
        <p:nvSpPr>
          <p:cNvPr id="746498" name="Rectangle 2"/>
          <p:cNvSpPr>
            <a:spLocks noGrp="1" noChangeArrowheads="1"/>
          </p:cNvSpPr>
          <p:nvPr>
            <p:ph type="title"/>
          </p:nvPr>
        </p:nvSpPr>
        <p:spPr>
          <a:xfrm>
            <a:off x="0" y="152400"/>
            <a:ext cx="9144000" cy="1371600"/>
          </a:xfrm>
        </p:spPr>
        <p:txBody>
          <a:bodyPr/>
          <a:lstStyle/>
          <a:p>
            <a:pPr eaLnBrk="1" hangingPunct="1">
              <a:defRPr/>
            </a:pPr>
            <a:r>
              <a:rPr lang="en-US" sz="4000" dirty="0" smtClean="0"/>
              <a:t>Compound Names and Classifications</a:t>
            </a:r>
          </a:p>
        </p:txBody>
      </p:sp>
      <p:sp>
        <p:nvSpPr>
          <p:cNvPr id="746499" name="Rectangle 3"/>
          <p:cNvSpPr>
            <a:spLocks noGrp="1" noChangeArrowheads="1"/>
          </p:cNvSpPr>
          <p:nvPr>
            <p:ph type="body" sz="half" idx="1"/>
          </p:nvPr>
        </p:nvSpPr>
        <p:spPr>
          <a:xfrm>
            <a:off x="4648200" y="1981200"/>
            <a:ext cx="4495800" cy="4343400"/>
          </a:xfrm>
        </p:spPr>
        <p:txBody>
          <a:bodyPr/>
          <a:lstStyle/>
          <a:p>
            <a:pPr eaLnBrk="1" hangingPunct="1">
              <a:lnSpc>
                <a:spcPct val="90000"/>
              </a:lnSpc>
              <a:defRPr/>
            </a:pPr>
            <a:r>
              <a:rPr lang="en-US" sz="2400" dirty="0" smtClean="0">
                <a:solidFill>
                  <a:srgbClr val="FFFF00"/>
                </a:solidFill>
              </a:rPr>
              <a:t>CH</a:t>
            </a:r>
            <a:r>
              <a:rPr lang="en-US" sz="2400" baseline="-25000" dirty="0" smtClean="0">
                <a:solidFill>
                  <a:srgbClr val="FFFF00"/>
                </a:solidFill>
              </a:rPr>
              <a:t>3</a:t>
            </a:r>
            <a:r>
              <a:rPr lang="en-US" sz="2400" dirty="0" smtClean="0">
                <a:solidFill>
                  <a:srgbClr val="FFFF00"/>
                </a:solidFill>
              </a:rPr>
              <a:t>CO</a:t>
            </a:r>
            <a:r>
              <a:rPr lang="en-US" sz="2400" baseline="-25000" dirty="0" smtClean="0">
                <a:solidFill>
                  <a:srgbClr val="FFFF00"/>
                </a:solidFill>
              </a:rPr>
              <a:t>2</a:t>
            </a:r>
            <a:r>
              <a:rPr lang="en-US" sz="2400" dirty="0" smtClean="0">
                <a:solidFill>
                  <a:srgbClr val="FFFF00"/>
                </a:solidFill>
              </a:rPr>
              <a:t>H – acetic acid, acid, weak electrolyte</a:t>
            </a:r>
          </a:p>
          <a:p>
            <a:pPr eaLnBrk="1" hangingPunct="1">
              <a:lnSpc>
                <a:spcPct val="90000"/>
              </a:lnSpc>
              <a:defRPr/>
            </a:pPr>
            <a:r>
              <a:rPr lang="en-US" sz="2400" dirty="0" smtClean="0">
                <a:solidFill>
                  <a:srgbClr val="FFFF00"/>
                </a:solidFill>
              </a:rPr>
              <a:t>HCl – hydrochloric acid, acid, strong electrolyte</a:t>
            </a:r>
          </a:p>
          <a:p>
            <a:pPr eaLnBrk="1" hangingPunct="1">
              <a:lnSpc>
                <a:spcPct val="90000"/>
              </a:lnSpc>
              <a:defRPr/>
            </a:pPr>
            <a:r>
              <a:rPr lang="en-US" sz="2400" dirty="0" smtClean="0">
                <a:solidFill>
                  <a:srgbClr val="FFFF00"/>
                </a:solidFill>
              </a:rPr>
              <a:t>HNO</a:t>
            </a:r>
            <a:r>
              <a:rPr lang="en-US" sz="2400" baseline="-25000" dirty="0" smtClean="0">
                <a:solidFill>
                  <a:srgbClr val="FFFF00"/>
                </a:solidFill>
              </a:rPr>
              <a:t>3</a:t>
            </a:r>
            <a:r>
              <a:rPr lang="en-US" sz="2400" dirty="0" smtClean="0">
                <a:solidFill>
                  <a:srgbClr val="FFFF00"/>
                </a:solidFill>
              </a:rPr>
              <a:t> – nitric acid, acid, strong electrolyte</a:t>
            </a:r>
            <a:endParaRPr lang="en-US" sz="2400" baseline="-25000" dirty="0" smtClean="0">
              <a:solidFill>
                <a:srgbClr val="FFFF00"/>
              </a:solidFill>
            </a:endParaRPr>
          </a:p>
          <a:p>
            <a:pPr eaLnBrk="1" hangingPunct="1">
              <a:lnSpc>
                <a:spcPct val="90000"/>
              </a:lnSpc>
              <a:defRPr/>
            </a:pPr>
            <a:r>
              <a:rPr lang="en-US" sz="2400" dirty="0" smtClean="0">
                <a:solidFill>
                  <a:srgbClr val="FFFF00"/>
                </a:solidFill>
              </a:rPr>
              <a:t>NaCl – sodium chloride, ionic compound, strong electrolyte</a:t>
            </a:r>
          </a:p>
          <a:p>
            <a:pPr eaLnBrk="1" hangingPunct="1">
              <a:lnSpc>
                <a:spcPct val="90000"/>
              </a:lnSpc>
              <a:defRPr/>
            </a:pPr>
            <a:r>
              <a:rPr lang="en-US" sz="2400" dirty="0" smtClean="0"/>
              <a:t>CH</a:t>
            </a:r>
            <a:r>
              <a:rPr lang="en-US" sz="2400" baseline="-25000" dirty="0" smtClean="0"/>
              <a:t>3</a:t>
            </a:r>
            <a:r>
              <a:rPr lang="en-US" sz="2400" dirty="0" smtClean="0"/>
              <a:t>OH – methanol, molecular compound, nonelectrolyte</a:t>
            </a:r>
          </a:p>
          <a:p>
            <a:pPr eaLnBrk="1" hangingPunct="1">
              <a:lnSpc>
                <a:spcPct val="90000"/>
              </a:lnSpc>
              <a:defRPr/>
            </a:pPr>
            <a:endParaRPr lang="en-US" sz="2400" dirty="0" smtClean="0"/>
          </a:p>
          <a:p>
            <a:pPr eaLnBrk="1" hangingPunct="1">
              <a:lnSpc>
                <a:spcPct val="90000"/>
              </a:lnSpc>
              <a:defRPr/>
            </a:pPr>
            <a:endParaRPr lang="en-US" sz="2400" dirty="0" smtClean="0"/>
          </a:p>
        </p:txBody>
      </p:sp>
      <p:sp>
        <p:nvSpPr>
          <p:cNvPr id="12294" name="Text Box 10"/>
          <p:cNvSpPr txBox="1">
            <a:spLocks noChangeArrowheads="1"/>
          </p:cNvSpPr>
          <p:nvPr/>
        </p:nvSpPr>
        <p:spPr bwMode="auto">
          <a:xfrm>
            <a:off x="2170112" y="5715000"/>
            <a:ext cx="954088" cy="304800"/>
          </a:xfrm>
          <a:prstGeom prst="rect">
            <a:avLst/>
          </a:prstGeom>
          <a:noFill/>
          <a:ln w="9525">
            <a:noFill/>
            <a:miter lim="800000"/>
            <a:headEnd/>
            <a:tailEnd/>
          </a:ln>
        </p:spPr>
        <p:txBody>
          <a:bodyPr wrap="none">
            <a:spAutoFit/>
          </a:bodyPr>
          <a:lstStyle/>
          <a:p>
            <a:r>
              <a:rPr lang="en-US" altLang="en-US" sz="1400" dirty="0"/>
              <a:t>Figure 3.6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676400"/>
            <a:ext cx="3564636" cy="4027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6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6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6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6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499" grpId="0" build="p" autoUpdateAnimBg="0"/>
    </p:bldLst>
  </p:timing>
</p:sld>
</file>

<file path=ppt/theme/theme1.xml><?xml version="1.0" encoding="utf-8"?>
<a:theme xmlns:a="http://schemas.openxmlformats.org/drawingml/2006/main" name="chapter_2_powerpoint_2e">
  <a:themeElements>
    <a:clrScheme name="chapter_2_powerpoint_2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chapter_2_powerpoint_2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apter_2_powerpoint_2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chapter_2_powerpoint_2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chapter_2_powerpoint_2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hapter_2_powerpoint_2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chapter_2_powerpoint_2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hapter_2_powerpoint_2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chapter_2_powerpoint_2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chapter_2_powerpoint_2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chapter_2_powerpoint_2e</Template>
  <TotalTime>1204</TotalTime>
  <Words>2383</Words>
  <Application>Microsoft Office PowerPoint</Application>
  <PresentationFormat>On-screen Show (4:3)</PresentationFormat>
  <Paragraphs>564</Paragraphs>
  <Slides>70</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Wingdings</vt:lpstr>
      <vt:lpstr>Symbol</vt:lpstr>
      <vt:lpstr>Arial</vt:lpstr>
      <vt:lpstr>Times</vt:lpstr>
      <vt:lpstr>Times New Roman</vt:lpstr>
      <vt:lpstr>MT Symbol</vt:lpstr>
      <vt:lpstr>chapter_2_powerpoint_2e</vt:lpstr>
      <vt:lpstr>PowerPoint Presentation</vt:lpstr>
      <vt:lpstr>Questions for Consideration</vt:lpstr>
      <vt:lpstr>Chapter 3 Topics:</vt:lpstr>
      <vt:lpstr>The Water Cycle</vt:lpstr>
      <vt:lpstr>3.1 Ionic and Molecular Compounds</vt:lpstr>
      <vt:lpstr>Electrolytes and Nonelectrolytes</vt:lpstr>
      <vt:lpstr>Electrolytes</vt:lpstr>
      <vt:lpstr>Strong and Weak Electrolytes</vt:lpstr>
      <vt:lpstr>Compound Names and Classifications</vt:lpstr>
      <vt:lpstr>Types of Compounds</vt:lpstr>
      <vt:lpstr>Ionic Compounds</vt:lpstr>
      <vt:lpstr>Ionic Compounds</vt:lpstr>
      <vt:lpstr>Molecular Compounds</vt:lpstr>
      <vt:lpstr>Ionic and Molecular Compounds </vt:lpstr>
      <vt:lpstr>PowerPoint Presentation</vt:lpstr>
      <vt:lpstr>Activity: Identifying Ionic and Molecular Compounds</vt:lpstr>
      <vt:lpstr>Activity: Comparative Properties</vt:lpstr>
      <vt:lpstr>Activity: Ionic and Molecular Compounds</vt:lpstr>
      <vt:lpstr>Activity: Ionic and Molecular Compounds</vt:lpstr>
      <vt:lpstr>When an ionic compound dissolves in water, it dissociates into its ions.</vt:lpstr>
      <vt:lpstr>Most molecular substances do not dissociate in water.</vt:lpstr>
      <vt:lpstr>3.2  Monatomic and Polyatomic Ions</vt:lpstr>
      <vt:lpstr>Monoatomic Ions</vt:lpstr>
      <vt:lpstr>Common Monatomic Ions You must know the charges for all these ions.</vt:lpstr>
      <vt:lpstr>Polyatomic Ions</vt:lpstr>
      <vt:lpstr>Ionic Compounds with Polyatomic Ions</vt:lpstr>
      <vt:lpstr>Ionic Compounds</vt:lpstr>
      <vt:lpstr>Calcium carbonate dissolved in hard water deposits as a solid as water evaporates.</vt:lpstr>
      <vt:lpstr>Naming Polyatomic Ions</vt:lpstr>
      <vt:lpstr>Patterns for Polyatomic Ions</vt:lpstr>
      <vt:lpstr>Polyatomic Ions</vt:lpstr>
      <vt:lpstr>3.3  Formulas for Ionic Compounds</vt:lpstr>
      <vt:lpstr>Writing Formulas for Ionic Compounds</vt:lpstr>
      <vt:lpstr>Activity: Writing Ionic Formulas</vt:lpstr>
      <vt:lpstr>Activity: Writing Ionic Formulas </vt:lpstr>
      <vt:lpstr>3.4 Naming Ionic Compounds</vt:lpstr>
      <vt:lpstr>Common Monatomic Ions</vt:lpstr>
      <vt:lpstr>PowerPoint Presentation</vt:lpstr>
      <vt:lpstr>Activity: Naming Ionic Compounds</vt:lpstr>
      <vt:lpstr>Naming Ionic Compounds Containing Metals with Variable Charges</vt:lpstr>
      <vt:lpstr>What are the rules for naming these compounds?</vt:lpstr>
      <vt:lpstr>Procedure for Naming Ionic Compounds</vt:lpstr>
      <vt:lpstr>Some (not all) Charges for Metals that can have Ions of More than One Charge</vt:lpstr>
      <vt:lpstr>Naming Ionic Compounds when Roman Numerals are Needed</vt:lpstr>
      <vt:lpstr>Older Method for Naming…</vt:lpstr>
      <vt:lpstr>3.5 Naming and Writing Formulas for Molecular Compounds</vt:lpstr>
      <vt:lpstr>Naming Molecular Compounds</vt:lpstr>
      <vt:lpstr>Prefixes used for Naming Molecular Compounds</vt:lpstr>
      <vt:lpstr>Activity: Naming Molecular Compounds</vt:lpstr>
      <vt:lpstr>Naming Molecular Compounds</vt:lpstr>
      <vt:lpstr>Naming Molecular Compounds Summary</vt:lpstr>
      <vt:lpstr>Activity: Naming Molecular Compounds</vt:lpstr>
      <vt:lpstr>Nonsystematic Names for Molecular Compounds (know these)</vt:lpstr>
      <vt:lpstr>3.6  Acids and Bases</vt:lpstr>
      <vt:lpstr>Acids and Bases</vt:lpstr>
      <vt:lpstr>Ionization of HCl in Water</vt:lpstr>
      <vt:lpstr>Bases ionize in water to form OH ions</vt:lpstr>
      <vt:lpstr>Oxoacids</vt:lpstr>
      <vt:lpstr>Naming Binary Acids</vt:lpstr>
      <vt:lpstr>Naming Oxoacids</vt:lpstr>
      <vt:lpstr>Naming Acids Summary</vt:lpstr>
      <vt:lpstr>Naming Acids</vt:lpstr>
      <vt:lpstr>Activity: Naming Molecular Compounds</vt:lpstr>
      <vt:lpstr>Activity: Naming Acids</vt:lpstr>
      <vt:lpstr>3.7  Predicting Properties and  Naming Compounds</vt:lpstr>
      <vt:lpstr>Naming Compounds Summary</vt:lpstr>
      <vt:lpstr>Activity: Naming</vt:lpstr>
      <vt:lpstr>Activity: Naming Compounds</vt:lpstr>
      <vt:lpstr>Activity: Naming Compounds</vt:lpstr>
      <vt:lpstr>Activity: Naming Compounds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Chemistry, A Conceptual Approach, 2nd Edition</dc:title>
  <dc:creator>James P. Birk</dc:creator>
  <cp:lastModifiedBy>Senthamilselvan Tamilmani</cp:lastModifiedBy>
  <cp:revision>104</cp:revision>
  <dcterms:created xsi:type="dcterms:W3CDTF">2008-12-19T20:42:46Z</dcterms:created>
  <dcterms:modified xsi:type="dcterms:W3CDTF">2014-12-23T06:20:22Z</dcterms:modified>
</cp:coreProperties>
</file>